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632" r:id="rId2"/>
    <p:sldId id="708" r:id="rId3"/>
    <p:sldId id="709" r:id="rId4"/>
    <p:sldId id="738" r:id="rId5"/>
    <p:sldId id="766" r:id="rId6"/>
    <p:sldId id="739" r:id="rId7"/>
    <p:sldId id="740" r:id="rId8"/>
    <p:sldId id="741" r:id="rId9"/>
    <p:sldId id="742" r:id="rId10"/>
    <p:sldId id="743" r:id="rId11"/>
    <p:sldId id="744" r:id="rId12"/>
    <p:sldId id="745" r:id="rId13"/>
    <p:sldId id="746" r:id="rId14"/>
    <p:sldId id="760" r:id="rId15"/>
    <p:sldId id="749" r:id="rId16"/>
    <p:sldId id="750" r:id="rId17"/>
    <p:sldId id="751" r:id="rId18"/>
    <p:sldId id="752" r:id="rId19"/>
    <p:sldId id="753" r:id="rId20"/>
    <p:sldId id="764" r:id="rId21"/>
    <p:sldId id="755" r:id="rId22"/>
    <p:sldId id="765" r:id="rId23"/>
    <p:sldId id="763" r:id="rId24"/>
    <p:sldId id="758" r:id="rId25"/>
    <p:sldId id="767" r:id="rId26"/>
    <p:sldId id="737" r:id="rId27"/>
    <p:sldId id="647" r:id="rId2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0000FF"/>
    <a:srgbClr val="9900FF"/>
    <a:srgbClr val="CC6600"/>
    <a:srgbClr val="CC9900"/>
    <a:srgbClr val="FFCC99"/>
    <a:srgbClr val="CCFF99"/>
    <a:srgbClr val="858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1" autoAdjust="0"/>
    <p:restoredTop sz="94637" autoAdjust="0"/>
  </p:normalViewPr>
  <p:slideViewPr>
    <p:cSldViewPr>
      <p:cViewPr varScale="1">
        <p:scale>
          <a:sx n="100" d="100"/>
          <a:sy n="100" d="100"/>
        </p:scale>
        <p:origin x="191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6DBC5F-2AFB-4A47-8EB8-2BB9D4700E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1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2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A6CB85-904D-43FA-A3A4-FCC23DC1E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19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B5574E-1DF8-45CD-9234-450F4A17BE19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393318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6699201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0859242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7701165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5978926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58803441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436096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6663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50325" cy="5581650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accent6">
                  <a:lumMod val="50000"/>
                </a:schemeClr>
              </a:buClr>
              <a:defRPr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62317649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58615921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4359295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388014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3824410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192176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텅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8E5F11-D7DF-417E-9B02-E93BCBDE1F3B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9450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833371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175" y="0"/>
            <a:ext cx="9140825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5" y="6500813"/>
            <a:ext cx="91392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87313"/>
            <a:ext cx="89281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dirty="0">
                <a:solidFill>
                  <a:srgbClr val="CC3300"/>
                </a:solidFill>
              </a:rPr>
              <a:t>Windows</a:t>
            </a:r>
            <a:r>
              <a:rPr lang="ko-KR" altLang="en-US" sz="1100" dirty="0">
                <a:solidFill>
                  <a:srgbClr val="CC3300"/>
                </a:solidFill>
              </a:rPr>
              <a:t> 프로그래밍</a:t>
            </a:r>
            <a:endParaRPr lang="en-US" altLang="ko-KR" sz="1100" dirty="0">
              <a:solidFill>
                <a:srgbClr val="CC3300"/>
              </a:solidFill>
            </a:endParaRP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8675688" y="65198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defRPr/>
            </a:pPr>
            <a:fld id="{6511A0C5-D436-4115-9E0C-5A9EF0061713}" type="slidenum">
              <a:rPr lang="ko-KR" altLang="en-US" smtClean="0">
                <a:solidFill>
                  <a:srgbClr val="333399"/>
                </a:solidFill>
              </a:rPr>
              <a:pPr algn="ctr" eaLnBrk="1" hangingPunct="1">
                <a:defRPr/>
              </a:pPr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B30272-C487-42A4-AB9A-8CF5252387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89154" y="6530407"/>
            <a:ext cx="1787302" cy="3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2" r:id="rId14"/>
    <p:sldLayoutId id="2147483731" r:id="rId1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332656"/>
            <a:ext cx="9195530" cy="6092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1"/>
          <p:cNvSpPr txBox="1">
            <a:spLocks noChangeArrowheads="1"/>
          </p:cNvSpPr>
          <p:nvPr/>
        </p:nvSpPr>
        <p:spPr bwMode="auto">
          <a:xfrm>
            <a:off x="2084238" y="404664"/>
            <a:ext cx="40719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2400">
                <a:solidFill>
                  <a:srgbClr val="B44900"/>
                </a:solidFill>
              </a:rPr>
              <a:t>Windows</a:t>
            </a:r>
            <a:r>
              <a:rPr lang="ko-KR" altLang="en-US" sz="2400">
                <a:solidFill>
                  <a:srgbClr val="B44900"/>
                </a:solidFill>
              </a:rPr>
              <a:t> </a:t>
            </a:r>
            <a:r>
              <a:rPr lang="ko-KR" altLang="en-US" sz="2400" dirty="0">
                <a:solidFill>
                  <a:srgbClr val="B44900"/>
                </a:solidFill>
              </a:rPr>
              <a:t>프로그래밍</a:t>
            </a:r>
            <a:endParaRPr lang="ko-KR" altLang="en-US" sz="4000" dirty="0">
              <a:solidFill>
                <a:srgbClr val="333399"/>
              </a:solidFill>
            </a:endParaRPr>
          </a:p>
        </p:txBody>
      </p:sp>
      <p:sp>
        <p:nvSpPr>
          <p:cNvPr id="410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31640" y="1265857"/>
            <a:ext cx="6480720" cy="3243263"/>
          </a:xfrm>
          <a:noFill/>
        </p:spPr>
        <p:txBody>
          <a:bodyPr anchor="t"/>
          <a:lstStyle/>
          <a:p>
            <a:pPr marL="342900" indent="-342900" eaLnBrk="1" hangingPunct="1"/>
            <a:r>
              <a:rPr lang="ko-KR" altLang="en-US" sz="6000" dirty="0"/>
              <a:t>일반용 계산기 </a:t>
            </a:r>
            <a:r>
              <a:rPr lang="en-US" altLang="ko-KR" sz="6000" dirty="0"/>
              <a:t>- 1</a:t>
            </a:r>
            <a:r>
              <a:rPr lang="ko-KR" altLang="en-US" sz="6000" dirty="0"/>
              <a:t> </a:t>
            </a:r>
            <a:br>
              <a:rPr lang="ko-KR" altLang="en-US" sz="60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폼 디자인</a:t>
            </a:r>
            <a:br>
              <a:rPr lang="en-US" altLang="ko-KR" sz="2800" dirty="0"/>
            </a:br>
            <a:r>
              <a:rPr lang="en-US" altLang="ko-KR" sz="2800" dirty="0"/>
              <a:t>-</a:t>
            </a:r>
            <a:r>
              <a:rPr lang="ko-KR" altLang="en-US" sz="2800" dirty="0"/>
              <a:t> 숫자버튼 기능</a:t>
            </a:r>
            <a:endParaRPr lang="en-US" altLang="ko-KR" sz="2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5706" y="5085184"/>
            <a:ext cx="4400550" cy="1000125"/>
          </a:xfrm>
        </p:spPr>
        <p:txBody>
          <a:bodyPr/>
          <a:lstStyle/>
          <a:p>
            <a:pPr eaLnBrk="1" hangingPunct="1"/>
            <a:r>
              <a:rPr lang="ko-KR" altLang="en-US" dirty="0">
                <a:solidFill>
                  <a:srgbClr val="FFFF00"/>
                </a:solidFill>
              </a:rPr>
              <a:t>컴퓨터공학과</a:t>
            </a:r>
            <a:endParaRPr lang="en-US" altLang="ko-K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</a:t>
            </a:r>
            <a:r>
              <a:rPr lang="en-US" altLang="ko-KR" dirty="0"/>
              <a:t> </a:t>
            </a:r>
            <a:r>
              <a:rPr lang="ko-KR" altLang="en-US" dirty="0"/>
              <a:t>동작의 기본원리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이항연산자의 동작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4425" y="1773238"/>
            <a:ext cx="1152525" cy="863600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12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5725" y="1773238"/>
            <a:ext cx="1152525" cy="863600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200" b="1">
                <a:solidFill>
                  <a:srgbClr val="2D2DB9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cxnSp>
        <p:nvCxnSpPr>
          <p:cNvPr id="7" name="AutoShape 6"/>
          <p:cNvCxnSpPr>
            <a:cxnSpLocks noChangeShapeType="1"/>
            <a:stCxn id="5" idx="2"/>
            <a:endCxn id="13" idx="0"/>
          </p:cNvCxnSpPr>
          <p:nvPr/>
        </p:nvCxnSpPr>
        <p:spPr bwMode="auto">
          <a:xfrm>
            <a:off x="1690688" y="2636838"/>
            <a:ext cx="0" cy="5778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4714875" y="2636838"/>
            <a:ext cx="1588" cy="576262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2"/>
            <a:endCxn id="15" idx="0"/>
          </p:cNvCxnSpPr>
          <p:nvPr/>
        </p:nvCxnSpPr>
        <p:spPr bwMode="auto">
          <a:xfrm flipH="1">
            <a:off x="2453606" y="2636838"/>
            <a:ext cx="748382" cy="1728787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12" idx="2"/>
            <a:endCxn id="16" idx="0"/>
          </p:cNvCxnSpPr>
          <p:nvPr/>
        </p:nvCxnSpPr>
        <p:spPr bwMode="auto">
          <a:xfrm>
            <a:off x="6227763" y="2636838"/>
            <a:ext cx="558800" cy="1728786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138613" y="1773238"/>
            <a:ext cx="1152525" cy="863600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en-US" altLang="ko-KR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34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1500" y="1773238"/>
            <a:ext cx="1152525" cy="863600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200" b="1">
                <a:solidFill>
                  <a:srgbClr val="2D2DB9"/>
                </a:solidFill>
                <a:latin typeface="맑은 고딕" pitchFamily="50" charset="-127"/>
                <a:ea typeface="맑은 고딕" pitchFamily="50" charset="-127"/>
              </a:rPr>
              <a:t>=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55650" y="3214688"/>
            <a:ext cx="187007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숫자 키 입력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81425" y="3213100"/>
            <a:ext cx="1870075" cy="574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ctr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  <a:defRPr/>
            </a:pP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숫자 키 입력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95536" y="4365625"/>
            <a:ext cx="4116139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Num1</a:t>
            </a: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12”</a:t>
            </a: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란 숫자 저장</a:t>
            </a: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+” </a:t>
            </a:r>
            <a:r>
              <a:rPr lang="ko-KR" altLang="en-US" sz="2200" b="1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연산자를 눌렀음을 기억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572000" y="4365624"/>
            <a:ext cx="4429125" cy="15113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Num2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에 “</a:t>
            </a:r>
            <a:r>
              <a:rPr lang="en-US" altLang="ko-KR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34”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란 숫자 저장</a:t>
            </a: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Num1+Num2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를 계산</a:t>
            </a: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ko-KR" altLang="en-US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연산결과를 결과 표시줄에 출력</a:t>
            </a:r>
            <a:endParaRPr lang="en-US" altLang="ko-KR" sz="2200" b="1" dirty="0">
              <a:solidFill>
                <a:schemeClr val="accent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 algn="just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ko-KR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200" b="1" dirty="0">
                <a:solidFill>
                  <a:srgbClr val="006600"/>
                </a:solidFill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200" b="1" dirty="0">
                <a:solidFill>
                  <a:schemeClr val="accent6"/>
                </a:solidFill>
                <a:latin typeface="맑은 고딕" pitchFamily="50" charset="-127"/>
                <a:ea typeface="맑은 고딕" pitchFamily="50" charset="-127"/>
              </a:rPr>
              <a:t>이 눌렸음을 알리며 초기화</a:t>
            </a:r>
          </a:p>
        </p:txBody>
      </p:sp>
    </p:spTree>
    <p:extLst>
      <p:ext uri="{BB962C8B-B14F-4D97-AF65-F5344CB8AC3E}">
        <p14:creationId xmlns:p14="http://schemas.microsoft.com/office/powerpoint/2010/main" val="9032050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숫자 키란</a:t>
            </a:r>
            <a:r>
              <a:rPr lang="en-US" altLang="ko-KR" dirty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숫자의 입력을 위해 제작된 키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이 키를 누르면 결과 표시줄에 계속 글자가 추가되어야 한다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/>
              <a:t>Label </a:t>
            </a:r>
            <a:r>
              <a:rPr lang="ko-KR" altLang="en-US" dirty="0"/>
              <a:t>컨트롤은 문자를 표현하기 때문에</a:t>
            </a:r>
            <a:r>
              <a:rPr lang="en-US" altLang="ko-KR" dirty="0"/>
              <a:t>, </a:t>
            </a:r>
            <a:r>
              <a:rPr lang="ko-KR" altLang="en-US" dirty="0"/>
              <a:t>실제로는 문자로 처리하며</a:t>
            </a:r>
            <a:r>
              <a:rPr lang="en-US" altLang="ko-KR" dirty="0"/>
              <a:t>, </a:t>
            </a:r>
            <a:r>
              <a:rPr lang="ko-KR" altLang="en-US" dirty="0"/>
              <a:t>연산을 위해서는 숫자로 변환하여 계산한다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098949"/>
            <a:ext cx="3794125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93788" y="4367361"/>
            <a:ext cx="2016125" cy="172878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6878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기본 원리</a:t>
            </a:r>
          </a:p>
          <a:p>
            <a:pPr lvl="1">
              <a:defRPr/>
            </a:pPr>
            <a:r>
              <a:rPr lang="ko-KR" altLang="en-US" dirty="0"/>
              <a:t>결과 표시줄의 문자</a:t>
            </a:r>
            <a:r>
              <a:rPr lang="en-US" altLang="ko-KR" dirty="0"/>
              <a:t>(</a:t>
            </a:r>
            <a:r>
              <a:rPr lang="en-US" altLang="ko-KR" dirty="0" err="1"/>
              <a:t>lblResult.Text</a:t>
            </a:r>
            <a:r>
              <a:rPr lang="en-US" altLang="ko-KR" dirty="0"/>
              <a:t>)</a:t>
            </a:r>
            <a:r>
              <a:rPr lang="ko-KR" altLang="en-US" dirty="0"/>
              <a:t>에 버튼의 글자를 붙인다</a:t>
            </a:r>
            <a:endParaRPr lang="en-US" altLang="ko-KR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endParaRPr lang="ko-KR" altLang="en-US" dirty="0"/>
          </a:p>
          <a:p>
            <a:pPr lvl="1">
              <a:defRPr/>
            </a:pPr>
            <a:r>
              <a:rPr lang="en-US" altLang="ko-KR" dirty="0">
                <a:solidFill>
                  <a:srgbClr val="FFC000"/>
                </a:solidFill>
              </a:rPr>
              <a:t>(1)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6600"/>
                </a:solidFill>
              </a:rPr>
              <a:t>0</a:t>
            </a:r>
            <a:r>
              <a:rPr lang="ko-KR" altLang="en-US" dirty="0"/>
              <a:t>이 있었던 경우</a:t>
            </a:r>
            <a:r>
              <a:rPr lang="en-US" altLang="ko-KR" dirty="0"/>
              <a:t>(</a:t>
            </a:r>
            <a:r>
              <a:rPr lang="ko-KR" altLang="en-US" dirty="0"/>
              <a:t>처음 동작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FFC000"/>
                </a:solidFill>
              </a:rPr>
              <a:t>(2)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를 누른 후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>
                <a:solidFill>
                  <a:srgbClr val="FFC000"/>
                </a:solidFill>
              </a:rPr>
              <a:t>(3)</a:t>
            </a:r>
            <a:r>
              <a:rPr lang="ko-KR" altLang="en-US" dirty="0"/>
              <a:t>결과값을 확인한 후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6600"/>
                </a:solidFill>
              </a:rPr>
              <a:t>=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누른 후</a:t>
            </a:r>
            <a:r>
              <a:rPr lang="en-US" altLang="ko-KR" dirty="0"/>
              <a:t>)</a:t>
            </a:r>
            <a:r>
              <a:rPr lang="ko-KR" altLang="en-US" dirty="0"/>
              <a:t>에는</a:t>
            </a: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입력은 문자열로 이루어진다</a:t>
            </a:r>
            <a:r>
              <a:rPr lang="en-US" altLang="ko-KR" dirty="0"/>
              <a:t>. </a:t>
            </a:r>
            <a:r>
              <a:rPr lang="ko-KR" altLang="en-US" dirty="0"/>
              <a:t>그런데 잘못된 입력으로 숫자로 변경할 수 없을 경우에는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042988" y="1988840"/>
            <a:ext cx="7561262" cy="574675"/>
          </a:xfrm>
          <a:prstGeom prst="roundRect">
            <a:avLst>
              <a:gd name="adj" fmla="val 16667"/>
            </a:avLst>
          </a:prstGeom>
          <a:solidFill>
            <a:srgbClr val="EF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lblResult.Text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=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lblResult.Text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+ btn1.Text;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042988" y="3645024"/>
            <a:ext cx="7561262" cy="574675"/>
          </a:xfrm>
          <a:prstGeom prst="roundRect">
            <a:avLst>
              <a:gd name="adj" fmla="val 16667"/>
            </a:avLst>
          </a:prstGeom>
          <a:solidFill>
            <a:srgbClr val="EF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>
                <a:latin typeface="맑은 고딕" pitchFamily="50" charset="-127"/>
                <a:ea typeface="맑은 고딕" pitchFamily="50" charset="-127"/>
              </a:rPr>
              <a:t>lblResult.Text = btn1.Text;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42988" y="5229200"/>
            <a:ext cx="7561262" cy="1077912"/>
          </a:xfrm>
          <a:prstGeom prst="roundRect">
            <a:avLst>
              <a:gd name="adj" fmla="val 16667"/>
            </a:avLst>
          </a:prstGeom>
          <a:solidFill>
            <a:srgbClr val="EFE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IsNumeric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 )</a:t>
            </a:r>
          </a:p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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결과 표시줄의 문자를 숫자로 변환 가능한가 체크</a:t>
            </a:r>
          </a:p>
          <a:p>
            <a:pPr marL="285750" indent="-285750" algn="just"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 오류 발생 시 입력 값 무시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교육목적 상 에러 정보 출력</a:t>
            </a:r>
          </a:p>
        </p:txBody>
      </p:sp>
    </p:spTree>
    <p:extLst>
      <p:ext uri="{BB962C8B-B14F-4D97-AF65-F5344CB8AC3E}">
        <p14:creationId xmlns:p14="http://schemas.microsoft.com/office/powerpoint/2010/main" val="294819332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몇 가지 인스턴스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인스턴스 변수란 메서드의 외부 즉</a:t>
            </a:r>
            <a:r>
              <a:rPr lang="en-US" altLang="ko-KR" dirty="0"/>
              <a:t>, </a:t>
            </a:r>
            <a:r>
              <a:rPr lang="ko-KR" altLang="en-US" dirty="0"/>
              <a:t>클래스 안쪽에 선언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선언된 이후에는 모든 메서드에서 공유해서 사용할 수 있는 변수</a:t>
            </a:r>
          </a:p>
          <a:p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8" y="2276475"/>
            <a:ext cx="8424862" cy="414496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760876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 err="1"/>
              <a:t>IsNumeric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문자를 숫자로 변경 가능한 지 확인 </a:t>
            </a:r>
            <a:r>
              <a:rPr lang="en-US" altLang="ko-KR" dirty="0"/>
              <a:t>: </a:t>
            </a:r>
            <a:r>
              <a:rPr lang="ko-KR" altLang="en-US" dirty="0"/>
              <a:t>예외처리</a:t>
            </a:r>
            <a:r>
              <a:rPr lang="en-US" altLang="ko-KR" dirty="0"/>
              <a:t>(try catch)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>
              <a:lnSpc>
                <a:spcPct val="110000"/>
              </a:lnSpc>
              <a:defRPr/>
            </a:pPr>
            <a:r>
              <a:rPr lang="ko-KR" altLang="en-US" dirty="0" err="1"/>
              <a:t>메서드</a:t>
            </a:r>
            <a:r>
              <a:rPr lang="ko-KR" altLang="en-US" dirty="0"/>
              <a:t> 오버로딩</a:t>
            </a:r>
            <a:r>
              <a:rPr lang="en-US" altLang="ko-KR" dirty="0"/>
              <a:t> </a:t>
            </a:r>
            <a:r>
              <a:rPr lang="ko-KR" altLang="en-US" dirty="0"/>
              <a:t>이용 </a:t>
            </a:r>
            <a:r>
              <a:rPr lang="en-US" altLang="ko-KR" dirty="0"/>
              <a:t>: </a:t>
            </a:r>
            <a:r>
              <a:rPr lang="ko-KR" altLang="en-US" dirty="0"/>
              <a:t>인수하나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확인</a:t>
            </a:r>
            <a:r>
              <a:rPr lang="en-US" altLang="ko-KR" dirty="0">
                <a:sym typeface="Wingdings" pitchFamily="2" charset="2"/>
              </a:rPr>
              <a:t>, </a:t>
            </a:r>
            <a:r>
              <a:rPr lang="ko-KR" altLang="en-US" dirty="0">
                <a:sym typeface="Wingdings" pitchFamily="2" charset="2"/>
              </a:rPr>
              <a:t>인수 둘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변환까지</a:t>
            </a:r>
            <a:endParaRPr lang="ko-KR" altLang="en-US" dirty="0"/>
          </a:p>
          <a:p>
            <a:pPr>
              <a:lnSpc>
                <a:spcPct val="110000"/>
              </a:lnSpc>
            </a:pP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89758"/>
            <a:ext cx="8307863" cy="32714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786126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(6)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1. </a:t>
            </a:r>
            <a:r>
              <a:rPr lang="ko-KR" altLang="en-US" sz="2400" dirty="0">
                <a:solidFill>
                  <a:srgbClr val="FFC000"/>
                </a:solidFill>
              </a:rPr>
              <a:t>버튼마다 지정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개념 이해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latin typeface="Times New Roman"/>
              </a:rPr>
              <a:t>“</a:t>
            </a:r>
            <a:r>
              <a:rPr lang="en-US" altLang="ko-KR" dirty="0"/>
              <a:t>0</a:t>
            </a:r>
            <a:r>
              <a:rPr lang="en-US" altLang="ko-KR" dirty="0">
                <a:latin typeface="Times New Roman"/>
              </a:rPr>
              <a:t>”</a:t>
            </a:r>
            <a:r>
              <a:rPr lang="ko-KR" altLang="en-US" dirty="0"/>
              <a:t>버튼을 누를 때의 동작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디자인 화면에서 </a:t>
            </a:r>
            <a:r>
              <a:rPr lang="en-US" altLang="ko-KR" dirty="0"/>
              <a:t>“0” </a:t>
            </a:r>
            <a:r>
              <a:rPr lang="ko-KR" altLang="en-US" dirty="0"/>
              <a:t>버튼을 더블 클릭한 후 소스 입력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기본 동작은 결과창의 문자에 </a:t>
            </a:r>
            <a:r>
              <a:rPr lang="en-US" altLang="ko-KR" dirty="0"/>
              <a:t>“0”</a:t>
            </a:r>
            <a:r>
              <a:rPr lang="ko-KR" altLang="en-US" dirty="0"/>
              <a:t>을 덧붙임</a:t>
            </a:r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362348"/>
            <a:ext cx="7848600" cy="409098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971645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(7)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1. </a:t>
            </a:r>
            <a:r>
              <a:rPr lang="ko-KR" altLang="en-US" sz="2400" dirty="0">
                <a:solidFill>
                  <a:srgbClr val="FFC000"/>
                </a:solidFill>
              </a:rPr>
              <a:t>버튼마다 지정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개념 이해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/>
              <a:t>”1”~”9” </a:t>
            </a:r>
            <a:r>
              <a:rPr lang="ko-KR" altLang="en-US" dirty="0"/>
              <a:t>버튼을 누를 때의 동작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디자인 화면에서 해당 버튼을 더블 클릭하여 소스 입력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버튼 </a:t>
            </a:r>
            <a:r>
              <a:rPr lang="ko-KR" altLang="en-US" dirty="0">
                <a:latin typeface="Times New Roman"/>
              </a:rPr>
              <a:t>“</a:t>
            </a:r>
            <a:r>
              <a:rPr lang="en-US" altLang="ko-KR" dirty="0"/>
              <a:t>0</a:t>
            </a:r>
            <a:r>
              <a:rPr lang="en-US" altLang="ko-KR" dirty="0">
                <a:latin typeface="Times New Roman"/>
              </a:rPr>
              <a:t>”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CC0000"/>
                </a:solidFill>
              </a:rPr>
              <a:t>소스를 복사한 후 변경</a:t>
            </a:r>
            <a:r>
              <a:rPr lang="ko-KR" altLang="en-US" dirty="0"/>
              <a:t>하는 것이 바람직함</a:t>
            </a:r>
          </a:p>
          <a:p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348631"/>
            <a:ext cx="7916862" cy="41767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3203848" y="2348631"/>
            <a:ext cx="1223962" cy="28828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39952" y="3812404"/>
            <a:ext cx="1225550" cy="2879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26546" y="5264756"/>
            <a:ext cx="1225550" cy="2879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359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(8)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2. </a:t>
            </a:r>
            <a:r>
              <a:rPr lang="ko-KR" altLang="en-US" sz="2400" dirty="0" err="1">
                <a:solidFill>
                  <a:srgbClr val="FFC000"/>
                </a:solidFill>
              </a:rPr>
              <a:t>메서드</a:t>
            </a:r>
            <a:r>
              <a:rPr lang="ko-KR" altLang="en-US" sz="2400" dirty="0">
                <a:solidFill>
                  <a:srgbClr val="FFC000"/>
                </a:solidFill>
              </a:rPr>
              <a:t> 활용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개념 이해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더욱 간단한 프로그램으로 표현하려면</a:t>
            </a:r>
            <a:r>
              <a:rPr lang="en-US" altLang="ko-KR" dirty="0"/>
              <a:t>?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공통되는 부분을 </a:t>
            </a:r>
            <a:r>
              <a:rPr lang="en-US" altLang="ko-KR" dirty="0"/>
              <a:t>Method</a:t>
            </a:r>
            <a:r>
              <a:rPr lang="ko-KR" altLang="en-US" dirty="0"/>
              <a:t>로 구현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입력 키의 정보는 </a:t>
            </a:r>
            <a:r>
              <a:rPr lang="ko-KR" altLang="en-US" dirty="0" err="1"/>
              <a:t>파라미터로</a:t>
            </a:r>
            <a:r>
              <a:rPr lang="ko-KR" altLang="en-US" dirty="0"/>
              <a:t> 전달</a:t>
            </a:r>
          </a:p>
          <a:p>
            <a:endParaRPr lang="ko-KR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2348631"/>
            <a:ext cx="7916862" cy="41767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1" name="Line 4"/>
          <p:cNvSpPr>
            <a:spLocks noChangeShapeType="1"/>
          </p:cNvSpPr>
          <p:nvPr/>
        </p:nvSpPr>
        <p:spPr bwMode="auto">
          <a:xfrm flipH="1">
            <a:off x="2174875" y="3201119"/>
            <a:ext cx="20638" cy="309721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6659563" y="1184994"/>
            <a:ext cx="2087562" cy="1008062"/>
          </a:xfrm>
          <a:prstGeom prst="rect">
            <a:avLst/>
          </a:prstGeom>
          <a:solidFill>
            <a:srgbClr val="EFE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 err="1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메소드의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 인수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(parameter)</a:t>
            </a: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</a:p>
          <a:p>
            <a:pPr marL="285750" indent="-285750" algn="just">
              <a:lnSpc>
                <a:spcPct val="90000"/>
              </a:lnSpc>
              <a:spcBef>
                <a:spcPct val="20000"/>
              </a:spcBef>
              <a:buClr>
                <a:srgbClr val="4C85D2"/>
              </a:buClr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4800"/>
                </a:solidFill>
                <a:latin typeface="맑은 고딕" pitchFamily="50" charset="-127"/>
                <a:ea typeface="맑은 고딕" pitchFamily="50" charset="-127"/>
              </a:rPr>
              <a:t>전달</a:t>
            </a:r>
          </a:p>
        </p:txBody>
      </p:sp>
      <p:sp>
        <p:nvSpPr>
          <p:cNvPr id="13" name="자유형 12"/>
          <p:cNvSpPr/>
          <p:nvPr/>
        </p:nvSpPr>
        <p:spPr>
          <a:xfrm>
            <a:off x="1985963" y="2731219"/>
            <a:ext cx="6519862" cy="3513137"/>
          </a:xfrm>
          <a:custGeom>
            <a:avLst/>
            <a:gdLst>
              <a:gd name="connsiteX0" fmla="*/ 0 w 6521115"/>
              <a:gd name="connsiteY0" fmla="*/ 3513221 h 3513221"/>
              <a:gd name="connsiteX1" fmla="*/ 6400800 w 6521115"/>
              <a:gd name="connsiteY1" fmla="*/ 3513221 h 3513221"/>
              <a:gd name="connsiteX2" fmla="*/ 6400800 w 6521115"/>
              <a:gd name="connsiteY2" fmla="*/ 2767263 h 3513221"/>
              <a:gd name="connsiteX3" fmla="*/ 3922294 w 6521115"/>
              <a:gd name="connsiteY3" fmla="*/ 2791326 h 3513221"/>
              <a:gd name="connsiteX4" fmla="*/ 3934326 w 6521115"/>
              <a:gd name="connsiteY4" fmla="*/ 2574758 h 3513221"/>
              <a:gd name="connsiteX5" fmla="*/ 6388768 w 6521115"/>
              <a:gd name="connsiteY5" fmla="*/ 2574758 h 3513221"/>
              <a:gd name="connsiteX6" fmla="*/ 6376736 w 6521115"/>
              <a:gd name="connsiteY6" fmla="*/ 1287379 h 3513221"/>
              <a:gd name="connsiteX7" fmla="*/ 2189747 w 6521115"/>
              <a:gd name="connsiteY7" fmla="*/ 1335505 h 3513221"/>
              <a:gd name="connsiteX8" fmla="*/ 2189747 w 6521115"/>
              <a:gd name="connsiteY8" fmla="*/ 1106905 h 3513221"/>
              <a:gd name="connsiteX9" fmla="*/ 6521115 w 6521115"/>
              <a:gd name="connsiteY9" fmla="*/ 1106905 h 3513221"/>
              <a:gd name="connsiteX10" fmla="*/ 6521115 w 6521115"/>
              <a:gd name="connsiteY10" fmla="*/ 0 h 3513221"/>
              <a:gd name="connsiteX11" fmla="*/ 48126 w 6521115"/>
              <a:gd name="connsiteY11" fmla="*/ 0 h 3513221"/>
              <a:gd name="connsiteX12" fmla="*/ 0 w 6521115"/>
              <a:gd name="connsiteY12" fmla="*/ 3513221 h 3513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21115" h="3513221">
                <a:moveTo>
                  <a:pt x="0" y="3513221"/>
                </a:moveTo>
                <a:lnTo>
                  <a:pt x="6400800" y="3513221"/>
                </a:lnTo>
                <a:lnTo>
                  <a:pt x="6400800" y="2767263"/>
                </a:lnTo>
                <a:lnTo>
                  <a:pt x="3922294" y="2791326"/>
                </a:lnTo>
                <a:lnTo>
                  <a:pt x="3934326" y="2574758"/>
                </a:lnTo>
                <a:lnTo>
                  <a:pt x="6388768" y="2574758"/>
                </a:lnTo>
                <a:lnTo>
                  <a:pt x="6376736" y="1287379"/>
                </a:lnTo>
                <a:lnTo>
                  <a:pt x="2189747" y="1335505"/>
                </a:lnTo>
                <a:lnTo>
                  <a:pt x="2189747" y="1106905"/>
                </a:lnTo>
                <a:lnTo>
                  <a:pt x="6521115" y="1106905"/>
                </a:lnTo>
                <a:lnTo>
                  <a:pt x="6521115" y="0"/>
                </a:lnTo>
                <a:lnTo>
                  <a:pt x="48126" y="0"/>
                </a:lnTo>
                <a:lnTo>
                  <a:pt x="0" y="3513221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787900" y="2193056"/>
            <a:ext cx="2952750" cy="1655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6516688" y="2193056"/>
            <a:ext cx="1223962" cy="3168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50653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(9)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2. </a:t>
            </a:r>
            <a:r>
              <a:rPr lang="ko-KR" altLang="en-US" sz="2400" dirty="0" err="1">
                <a:solidFill>
                  <a:srgbClr val="FFC000"/>
                </a:solidFill>
              </a:rPr>
              <a:t>메서드</a:t>
            </a:r>
            <a:r>
              <a:rPr lang="ko-KR" altLang="en-US" sz="2400" dirty="0">
                <a:solidFill>
                  <a:srgbClr val="FFC000"/>
                </a:solidFill>
              </a:rPr>
              <a:t> 활용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개념 이해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숫자키를</a:t>
            </a:r>
            <a:r>
              <a:rPr lang="ko-KR" altLang="en-US" dirty="0"/>
              <a:t> 누를 때 호출되는 </a:t>
            </a:r>
            <a:r>
              <a:rPr lang="ko-KR" altLang="en-US" dirty="0" err="1"/>
              <a:t>메서드</a:t>
            </a:r>
            <a:r>
              <a:rPr lang="ko-KR" altLang="en-US" dirty="0"/>
              <a:t> 구현</a:t>
            </a:r>
          </a:p>
          <a:p>
            <a:endParaRPr lang="ko-KR" altLang="en-US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544638"/>
            <a:ext cx="8583613" cy="45370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5964239" y="1557338"/>
            <a:ext cx="1488082" cy="35877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03688" y="3128963"/>
            <a:ext cx="1584325" cy="36036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84888" y="4676775"/>
            <a:ext cx="1582737" cy="36036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5100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(10)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2. </a:t>
            </a:r>
            <a:r>
              <a:rPr lang="ko-KR" altLang="en-US" sz="2400" dirty="0" err="1">
                <a:solidFill>
                  <a:srgbClr val="FFC000"/>
                </a:solidFill>
              </a:rPr>
              <a:t>메서드</a:t>
            </a:r>
            <a:r>
              <a:rPr lang="ko-KR" altLang="en-US" sz="2400" dirty="0">
                <a:solidFill>
                  <a:srgbClr val="FFC000"/>
                </a:solidFill>
              </a:rPr>
              <a:t> 활용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개념 이해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숫자키를</a:t>
            </a:r>
            <a:r>
              <a:rPr lang="ko-KR" altLang="en-US" dirty="0"/>
              <a:t> 누를 때는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</a:p>
          <a:p>
            <a:endParaRPr lang="ko-KR" alt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97013"/>
            <a:ext cx="7918450" cy="45370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963020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323850" y="1340768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CheckBox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와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RadioButton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컨트롤을 설명해 볼까요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23850" y="2492822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NumericUpDown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과 </a:t>
            </a:r>
            <a:r>
              <a:rPr lang="en-US" altLang="ko-KR" sz="2400" dirty="0" err="1">
                <a:solidFill>
                  <a:schemeClr val="bg1"/>
                </a:solidFill>
                <a:latin typeface="+mn-ea"/>
              </a:rPr>
              <a:t>ComboBox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는</a:t>
            </a:r>
            <a:endParaRPr lang="en-US" altLang="ko-KR" sz="2400" dirty="0">
              <a:solidFill>
                <a:schemeClr val="bg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무엇을 하는 컨트롤인가요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23850" y="3644876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Timer 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컨트롤의 역할에 대해 설명해 볼까요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..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528" y="4869086"/>
            <a:ext cx="8566150" cy="7921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Windows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Programming</a:t>
            </a:r>
            <a:r>
              <a:rPr lang="ko-KR" altLang="en-US" sz="2400" dirty="0">
                <a:solidFill>
                  <a:schemeClr val="bg1"/>
                </a:solidFill>
                <a:latin typeface="+mn-ea"/>
              </a:rPr>
              <a:t>의 작업 순서를 설명해 보세요</a:t>
            </a:r>
            <a:r>
              <a:rPr lang="en-US" altLang="ko-KR" sz="2400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0888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(11)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3. </a:t>
            </a:r>
            <a:r>
              <a:rPr lang="ko-KR" altLang="en-US" sz="2400" dirty="0">
                <a:solidFill>
                  <a:srgbClr val="FFC000"/>
                </a:solidFill>
              </a:rPr>
              <a:t>이벤트 활용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실제사용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모든 </a:t>
            </a:r>
            <a:r>
              <a:rPr lang="ko-KR" altLang="en-US" dirty="0" err="1"/>
              <a:t>숫자키를</a:t>
            </a:r>
            <a:r>
              <a:rPr lang="ko-KR" altLang="en-US" dirty="0"/>
              <a:t> 누르면 동일한 </a:t>
            </a:r>
            <a:r>
              <a:rPr lang="en-US" altLang="ko-KR" dirty="0" err="1"/>
              <a:t>btnn_Click</a:t>
            </a:r>
            <a:r>
              <a:rPr lang="en-US" altLang="ko-KR" dirty="0"/>
              <a:t>() </a:t>
            </a:r>
            <a:r>
              <a:rPr lang="ko-KR" altLang="en-US" dirty="0" err="1"/>
              <a:t>메서드</a:t>
            </a:r>
            <a:r>
              <a:rPr lang="ko-KR" altLang="en-US" dirty="0"/>
              <a:t> 호출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메서드</a:t>
            </a:r>
            <a:r>
              <a:rPr lang="ko-KR" altLang="en-US" dirty="0"/>
              <a:t> 내부에서 어떤 키를 눌러 이동했는지 찾아내어 실행함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273562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043608" y="2470591"/>
            <a:ext cx="2736304" cy="28370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39FBB38-33E0-4542-A787-1CEB38698A0B}"/>
              </a:ext>
            </a:extLst>
          </p:cNvPr>
          <p:cNvSpPr/>
          <p:nvPr/>
        </p:nvSpPr>
        <p:spPr>
          <a:xfrm>
            <a:off x="5007718" y="3087670"/>
            <a:ext cx="2002828" cy="36130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CF32F24A-3402-4803-9EF3-8C801A52AB53}"/>
              </a:ext>
            </a:extLst>
          </p:cNvPr>
          <p:cNvSpPr/>
          <p:nvPr/>
        </p:nvSpPr>
        <p:spPr>
          <a:xfrm>
            <a:off x="7306741" y="3310735"/>
            <a:ext cx="1729309" cy="574799"/>
          </a:xfrm>
          <a:prstGeom prst="wedgeRectCallout">
            <a:avLst>
              <a:gd name="adj1" fmla="val -66523"/>
              <a:gd name="adj2" fmla="val -3480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“=“ 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버튼이 눌린 이후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937169-1BC2-43D5-9E13-17C486AE9AEE}"/>
              </a:ext>
            </a:extLst>
          </p:cNvPr>
          <p:cNvCxnSpPr/>
          <p:nvPr/>
        </p:nvCxnSpPr>
        <p:spPr>
          <a:xfrm>
            <a:off x="1331640" y="4293096"/>
            <a:ext cx="15841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4751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숫자키</a:t>
            </a:r>
            <a:r>
              <a:rPr lang="ko-KR" altLang="en-US" dirty="0"/>
              <a:t> 입력 동작</a:t>
            </a:r>
            <a:r>
              <a:rPr lang="en-US" altLang="ko-KR" dirty="0"/>
              <a:t>(12) </a:t>
            </a:r>
            <a:r>
              <a:rPr lang="en-US" altLang="ko-KR" sz="2400" dirty="0">
                <a:solidFill>
                  <a:srgbClr val="FFC000"/>
                </a:solidFill>
              </a:rPr>
              <a:t>(</a:t>
            </a:r>
            <a:r>
              <a:rPr lang="ko-KR" altLang="en-US" sz="2400" dirty="0">
                <a:solidFill>
                  <a:srgbClr val="FFC000"/>
                </a:solidFill>
              </a:rPr>
              <a:t>방법 </a:t>
            </a:r>
            <a:r>
              <a:rPr lang="en-US" altLang="ko-KR" sz="2400" dirty="0">
                <a:solidFill>
                  <a:srgbClr val="FFC000"/>
                </a:solidFill>
              </a:rPr>
              <a:t>3. </a:t>
            </a:r>
            <a:r>
              <a:rPr lang="ko-KR" altLang="en-US" sz="2400" dirty="0">
                <a:solidFill>
                  <a:srgbClr val="FFC000"/>
                </a:solidFill>
              </a:rPr>
              <a:t>이벤트 활용</a:t>
            </a:r>
            <a:r>
              <a:rPr lang="en-US" altLang="ko-KR" sz="2400" dirty="0">
                <a:solidFill>
                  <a:srgbClr val="FFC000"/>
                </a:solidFill>
              </a:rPr>
              <a:t>, </a:t>
            </a:r>
            <a:r>
              <a:rPr lang="ko-KR" altLang="en-US" sz="2400" dirty="0">
                <a:solidFill>
                  <a:srgbClr val="FFC000"/>
                </a:solidFill>
              </a:rPr>
              <a:t>실제사용</a:t>
            </a:r>
            <a:r>
              <a:rPr lang="en-US" altLang="ko-KR" sz="2400" dirty="0">
                <a:solidFill>
                  <a:srgbClr val="FFC000"/>
                </a:solidFill>
              </a:rPr>
              <a:t>)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숫자키의</a:t>
            </a:r>
            <a:r>
              <a:rPr lang="ko-KR" altLang="en-US" dirty="0"/>
              <a:t>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숫자키를</a:t>
            </a:r>
            <a:r>
              <a:rPr lang="ko-KR" altLang="en-US" dirty="0"/>
              <a:t> 클릭할 경우</a:t>
            </a:r>
            <a:r>
              <a:rPr lang="en-US" altLang="ko-KR" dirty="0"/>
              <a:t>, </a:t>
            </a:r>
            <a:r>
              <a:rPr lang="en-US" altLang="ko-KR" dirty="0" err="1"/>
              <a:t>btnn_Click</a:t>
            </a:r>
            <a:r>
              <a:rPr lang="en-US" altLang="ko-KR" dirty="0"/>
              <a:t>()</a:t>
            </a:r>
            <a:r>
              <a:rPr lang="ko-KR" altLang="en-US" dirty="0"/>
              <a:t>으로 이동하도록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“0”~”9”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ko-KR" altLang="en-US" dirty="0" err="1"/>
              <a:t>숫자키를</a:t>
            </a:r>
            <a:r>
              <a:rPr lang="ko-KR" altLang="en-US" dirty="0"/>
              <a:t> 선택한 후</a:t>
            </a:r>
            <a:r>
              <a:rPr lang="en-US" altLang="ko-KR" dirty="0"/>
              <a:t>, </a:t>
            </a:r>
            <a:r>
              <a:rPr lang="ko-KR" altLang="en-US" dirty="0"/>
              <a:t>이벤트 지정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500585"/>
            <a:ext cx="3673475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500585"/>
            <a:ext cx="287972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5795963" y="2897460"/>
            <a:ext cx="360362" cy="360363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170488" y="4388123"/>
            <a:ext cx="2663825" cy="18891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07228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EE161DA-4F06-410A-9B2C-45F1E3585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0" y="2348880"/>
            <a:ext cx="8820472" cy="39034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“.” </a:t>
            </a:r>
            <a:r>
              <a:rPr lang="ko-KR" altLang="en-US" dirty="0"/>
              <a:t>키 입력 동작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/>
              <a:t>소수점을 누를 때의 동작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결과창의 문자에 소수점</a:t>
            </a:r>
            <a:r>
              <a:rPr lang="en-US" altLang="ko-KR" dirty="0"/>
              <a:t>(.)</a:t>
            </a:r>
            <a:r>
              <a:rPr lang="ko-KR" altLang="en-US" dirty="0"/>
              <a:t>을 덧붙임</a:t>
            </a:r>
          </a:p>
          <a:p>
            <a:pPr lvl="1">
              <a:lnSpc>
                <a:spcPct val="100000"/>
              </a:lnSpc>
              <a:defRPr/>
            </a:pPr>
            <a:r>
              <a:rPr lang="ko-KR" altLang="en-US" dirty="0"/>
              <a:t>소수점 붙인 후 숫자변경 가능 확인</a:t>
            </a:r>
            <a:r>
              <a:rPr lang="en-US" altLang="ko-KR" dirty="0"/>
              <a:t>(</a:t>
            </a:r>
            <a:r>
              <a:rPr lang="ko-KR" altLang="en-US" dirty="0"/>
              <a:t>두 번 누르면 변경이 불가</a:t>
            </a:r>
            <a:r>
              <a:rPr lang="en-US" altLang="ko-KR" dirty="0"/>
              <a:t>)</a:t>
            </a:r>
          </a:p>
        </p:txBody>
      </p:sp>
      <p:sp>
        <p:nvSpPr>
          <p:cNvPr id="5" name="순서도: 처리 4">
            <a:extLst>
              <a:ext uri="{FF2B5EF4-FFF2-40B4-BE49-F238E27FC236}">
                <a16:creationId xmlns:a16="http://schemas.microsoft.com/office/drawing/2014/main" id="{88D39291-50AE-435E-B50C-7FDD29643062}"/>
              </a:ext>
            </a:extLst>
          </p:cNvPr>
          <p:cNvSpPr/>
          <p:nvPr/>
        </p:nvSpPr>
        <p:spPr>
          <a:xfrm>
            <a:off x="1259632" y="3717032"/>
            <a:ext cx="2160240" cy="504056"/>
          </a:xfrm>
          <a:prstGeom prst="flowChartProcess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6649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“+/-” </a:t>
            </a:r>
            <a:r>
              <a:rPr lang="ko-KR" altLang="en-US" dirty="0"/>
              <a:t>키 입력 동작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0175" y="980728"/>
            <a:ext cx="8950325" cy="5581650"/>
          </a:xfr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ko-KR" altLang="en-US" dirty="0"/>
              <a:t>부호 버튼을 누를 때의 동작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ko-KR" dirty="0" err="1"/>
              <a:t>lblResult.Text</a:t>
            </a:r>
            <a:r>
              <a:rPr lang="ko-KR" altLang="en-US" dirty="0"/>
              <a:t>의 값을 숫자로 변환한 후 </a:t>
            </a:r>
            <a:r>
              <a:rPr lang="en-US" altLang="ko-KR" dirty="0"/>
              <a:t>-1</a:t>
            </a:r>
            <a:r>
              <a:rPr lang="ko-KR" altLang="en-US" dirty="0"/>
              <a:t>을 곱하고</a:t>
            </a:r>
          </a:p>
          <a:p>
            <a:pPr lvl="1">
              <a:lnSpc>
                <a:spcPct val="110000"/>
              </a:lnSpc>
              <a:defRPr/>
            </a:pPr>
            <a:r>
              <a:rPr lang="ko-KR" altLang="en-US" dirty="0"/>
              <a:t>이를 </a:t>
            </a:r>
            <a:r>
              <a:rPr lang="en-US" altLang="ko-KR" dirty="0"/>
              <a:t>String</a:t>
            </a:r>
            <a:r>
              <a:rPr lang="ko-KR" altLang="en-US" dirty="0"/>
              <a:t>으로 변환하여 </a:t>
            </a:r>
            <a:r>
              <a:rPr lang="en-US" altLang="ko-KR" dirty="0" err="1"/>
              <a:t>lblResult.Text</a:t>
            </a:r>
            <a:r>
              <a:rPr lang="ko-KR" altLang="en-US" dirty="0"/>
              <a:t>에 저장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39739" cy="15841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C3CA4C1-6269-47BE-89DE-0F52DD554584}"/>
              </a:ext>
            </a:extLst>
          </p:cNvPr>
          <p:cNvSpPr/>
          <p:nvPr/>
        </p:nvSpPr>
        <p:spPr>
          <a:xfrm>
            <a:off x="1979712" y="4653137"/>
            <a:ext cx="4104456" cy="864096"/>
          </a:xfrm>
          <a:prstGeom prst="wedgeRectCallout">
            <a:avLst>
              <a:gd name="adj1" fmla="val -6558"/>
              <a:gd name="adj2" fmla="val -170049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항상 </a:t>
            </a:r>
            <a:r>
              <a:rPr lang="en-US" altLang="ko-KR" dirty="0" err="1">
                <a:solidFill>
                  <a:srgbClr val="FF0000"/>
                </a:solidFill>
              </a:rPr>
              <a:t>lblResult</a:t>
            </a:r>
            <a:r>
              <a:rPr lang="ko-KR" altLang="en-US" dirty="0">
                <a:solidFill>
                  <a:srgbClr val="FF0000"/>
                </a:solidFill>
              </a:rPr>
              <a:t>에 수를 입력하는 과정에서 </a:t>
            </a:r>
            <a:r>
              <a:rPr lang="en-US" altLang="ko-KR" dirty="0" err="1">
                <a:solidFill>
                  <a:srgbClr val="FF0000"/>
                </a:solidFill>
              </a:rPr>
              <a:t>IsNumeric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r>
              <a:rPr lang="ko-KR" altLang="en-US" dirty="0">
                <a:solidFill>
                  <a:srgbClr val="FF0000"/>
                </a:solidFill>
              </a:rPr>
              <a:t>으로 확인하므로 </a:t>
            </a:r>
            <a:r>
              <a:rPr lang="en-US" altLang="ko-KR" dirty="0" err="1">
                <a:solidFill>
                  <a:srgbClr val="FF0000"/>
                </a:solidFill>
              </a:rPr>
              <a:t>lblResult.Text</a:t>
            </a:r>
            <a:r>
              <a:rPr lang="ko-KR" altLang="en-US" dirty="0">
                <a:solidFill>
                  <a:srgbClr val="FF0000"/>
                </a:solidFill>
              </a:rPr>
              <a:t>는  </a:t>
            </a:r>
            <a:r>
              <a:rPr lang="en-US" altLang="ko-KR" dirty="0">
                <a:solidFill>
                  <a:srgbClr val="FF0000"/>
                </a:solidFill>
              </a:rPr>
              <a:t>double</a:t>
            </a:r>
            <a:r>
              <a:rPr lang="ko-KR" altLang="en-US" dirty="0">
                <a:solidFill>
                  <a:srgbClr val="FF0000"/>
                </a:solidFill>
              </a:rPr>
              <a:t>로 변환 가능</a:t>
            </a:r>
          </a:p>
        </p:txBody>
      </p:sp>
    </p:spTree>
    <p:extLst>
      <p:ext uri="{BB962C8B-B14F-4D97-AF65-F5344CB8AC3E}">
        <p14:creationId xmlns:p14="http://schemas.microsoft.com/office/powerpoint/2010/main" val="232368125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동작테스트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ko-KR" altLang="en-US" dirty="0"/>
              <a:t>모든 입력 동작은 프로그램 종료 후 재실행해야 함 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12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012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12345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12.3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43.4</a:t>
            </a:r>
          </a:p>
          <a:p>
            <a:pPr lvl="1">
              <a:lnSpc>
                <a:spcPct val="130000"/>
              </a:lnSpc>
              <a:defRPr/>
            </a:pPr>
            <a:r>
              <a:rPr lang="en-US" altLang="ko-KR" dirty="0"/>
              <a:t>34.4.56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27076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C000"/>
                </a:solidFill>
              </a:rPr>
              <a:t>02-1. Calculator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en-US" altLang="ko-KR" sz="2400" dirty="0">
                <a:solidFill>
                  <a:srgbClr val="FFC000"/>
                </a:solidFill>
              </a:rPr>
              <a:t>-</a:t>
            </a:r>
            <a:r>
              <a:rPr lang="ko-KR" altLang="en-US" sz="2400" dirty="0">
                <a:solidFill>
                  <a:srgbClr val="FFC000"/>
                </a:solidFill>
              </a:rPr>
              <a:t> </a:t>
            </a:r>
            <a:r>
              <a:rPr lang="en-US" altLang="ko-KR" sz="2400" dirty="0">
                <a:solidFill>
                  <a:srgbClr val="FFC000"/>
                </a:solidFill>
              </a:rPr>
              <a:t>1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09543"/>
              </p:ext>
            </p:extLst>
          </p:nvPr>
        </p:nvGraphicFramePr>
        <p:xfrm>
          <a:off x="107504" y="983795"/>
          <a:ext cx="4464496" cy="546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689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521028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17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calculator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result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inverse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operator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numeric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parameter</a:t>
                      </a: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883257"/>
              </p:ext>
            </p:extLst>
          </p:nvPr>
        </p:nvGraphicFramePr>
        <p:xfrm>
          <a:off x="4716016" y="980728"/>
          <a:ext cx="4248472" cy="5482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995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447429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568048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3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052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5863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73904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0813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36044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4133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7648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488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811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4939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9708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92700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2245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12595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32442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316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277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06013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00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6745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2625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73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9359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349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CC399D-9BEA-462D-BD1F-BA8F4B0643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0490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/>
            <a:r>
              <a:rPr lang="ko-KR" altLang="en-US" dirty="0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일반용 계산기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폼 디자인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 err="1"/>
              <a:t>숫자키</a:t>
            </a:r>
            <a:r>
              <a:rPr lang="ko-KR" altLang="en-US" dirty="0"/>
              <a:t> 입력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숫자 입력</a:t>
            </a:r>
            <a:endParaRPr lang="en-US" altLang="ko-KR" dirty="0"/>
          </a:p>
          <a:p>
            <a:pPr marL="914400" lvl="2" indent="0" eaLnBrk="1" hangingPunct="1">
              <a:lnSpc>
                <a:spcPct val="130000"/>
              </a:lnSpc>
              <a:buNone/>
              <a:defRPr/>
            </a:pPr>
            <a:r>
              <a:rPr lang="en-US" altLang="ko-KR" dirty="0"/>
              <a:t>  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이벤트 </a:t>
            </a:r>
            <a:r>
              <a:rPr lang="ko-KR" altLang="en-US" dirty="0" err="1">
                <a:sym typeface="Wingdings" pitchFamily="2" charset="2"/>
              </a:rPr>
              <a:t>핸들러</a:t>
            </a:r>
            <a:r>
              <a:rPr lang="ko-KR" altLang="en-US" dirty="0">
                <a:sym typeface="Wingdings" pitchFamily="2" charset="2"/>
              </a:rPr>
              <a:t> 이용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 err="1"/>
              <a:t>IsNumeric</a:t>
            </a:r>
            <a:r>
              <a:rPr lang="en-US" altLang="ko-KR" dirty="0"/>
              <a:t>()</a:t>
            </a:r>
          </a:p>
          <a:p>
            <a:pPr marL="914400" lvl="2" indent="0" eaLnBrk="1" hangingPunct="1">
              <a:lnSpc>
                <a:spcPct val="130000"/>
              </a:lnSpc>
              <a:buNone/>
              <a:defRPr/>
            </a:pPr>
            <a:r>
              <a:rPr lang="en-US" altLang="ko-KR" dirty="0"/>
              <a:t> 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숫자변환가능체크</a:t>
            </a:r>
            <a:r>
              <a:rPr lang="en-US" altLang="ko-KR" dirty="0"/>
              <a:t>, </a:t>
            </a:r>
            <a:r>
              <a:rPr lang="ko-KR" altLang="en-US" dirty="0"/>
              <a:t>숫자변환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238125" y="5876925"/>
            <a:ext cx="480933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실습내용을 </a:t>
            </a:r>
            <a:r>
              <a:rPr lang="en-US" altLang="ko-KR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LMS</a:t>
            </a:r>
            <a:r>
              <a:rPr lang="ko-KR" altLang="en-US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에 업로드하시오</a:t>
            </a:r>
            <a:r>
              <a:rPr lang="en-US" altLang="ko-KR" sz="2400" b="1" dirty="0"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sz="2400" b="1" dirty="0">
              <a:solidFill>
                <a:srgbClr val="CC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957182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기본적인 컨트롤을 활용하여 일반용 계산기의 폼을 디자인할 수 있다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숫자버튼을 눌렀을 때의 동작을 구현할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 eaLnBrk="1" hangingPunct="1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152737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일반용 계산기</a:t>
            </a:r>
            <a:r>
              <a:rPr lang="en-US" altLang="ko-KR" dirty="0"/>
              <a:t>(</a:t>
            </a:r>
            <a:r>
              <a:rPr lang="ko-KR" altLang="en-US" dirty="0"/>
              <a:t>보조프로그램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보조프로그램의 계산기 실행 </a:t>
            </a:r>
            <a:endParaRPr lang="en-US" altLang="ko-KR" dirty="0"/>
          </a:p>
          <a:p>
            <a:pPr lvl="1"/>
            <a:r>
              <a:rPr lang="ko-KR" altLang="en-US" dirty="0"/>
              <a:t>보기 메뉴에서 일반용 선택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492276"/>
            <a:ext cx="4533900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자유형 5"/>
          <p:cNvSpPr/>
          <p:nvPr/>
        </p:nvSpPr>
        <p:spPr>
          <a:xfrm>
            <a:off x="2441575" y="3076476"/>
            <a:ext cx="4327525" cy="2846387"/>
          </a:xfrm>
          <a:custGeom>
            <a:avLst/>
            <a:gdLst>
              <a:gd name="connsiteX0" fmla="*/ 9427 w 4326903"/>
              <a:gd name="connsiteY0" fmla="*/ 9426 h 2846894"/>
              <a:gd name="connsiteX1" fmla="*/ 0 w 4326903"/>
              <a:gd name="connsiteY1" fmla="*/ 443059 h 2846894"/>
              <a:gd name="connsiteX2" fmla="*/ 791852 w 4326903"/>
              <a:gd name="connsiteY2" fmla="*/ 443059 h 2846894"/>
              <a:gd name="connsiteX3" fmla="*/ 801279 w 4326903"/>
              <a:gd name="connsiteY3" fmla="*/ 2846894 h 2846894"/>
              <a:gd name="connsiteX4" fmla="*/ 4326903 w 4326903"/>
              <a:gd name="connsiteY4" fmla="*/ 2846894 h 2846894"/>
              <a:gd name="connsiteX5" fmla="*/ 4308050 w 4326903"/>
              <a:gd name="connsiteY5" fmla="*/ 0 h 2846894"/>
              <a:gd name="connsiteX6" fmla="*/ 9427 w 4326903"/>
              <a:gd name="connsiteY6" fmla="*/ 9426 h 28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6903" h="2846894">
                <a:moveTo>
                  <a:pt x="9427" y="9426"/>
                </a:moveTo>
                <a:lnTo>
                  <a:pt x="0" y="443059"/>
                </a:lnTo>
                <a:lnTo>
                  <a:pt x="791852" y="443059"/>
                </a:lnTo>
                <a:cubicBezTo>
                  <a:pt x="794994" y="1244337"/>
                  <a:pt x="798137" y="2045616"/>
                  <a:pt x="801279" y="2846894"/>
                </a:cubicBezTo>
                <a:lnTo>
                  <a:pt x="4326903" y="2846894"/>
                </a:lnTo>
                <a:lnTo>
                  <a:pt x="4308050" y="0"/>
                </a:lnTo>
                <a:lnTo>
                  <a:pt x="9427" y="9426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2344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</a:t>
            </a:r>
            <a:r>
              <a:rPr lang="ko-KR" altLang="en-US" dirty="0"/>
              <a:t>의 </a:t>
            </a:r>
            <a:r>
              <a:rPr lang="en-US" altLang="ko-KR" dirty="0"/>
              <a:t>Keys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각 버튼을 누르면 어떤 효과를 주어야 할까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기본적 아이디어 </a:t>
            </a:r>
            <a:r>
              <a:rPr lang="en-US" altLang="ko-KR" dirty="0"/>
              <a:t>(</a:t>
            </a:r>
            <a:r>
              <a:rPr lang="ko-KR" altLang="en-US" dirty="0"/>
              <a:t>모든 버튼에 각각 </a:t>
            </a:r>
            <a:r>
              <a:rPr lang="en-US" altLang="ko-KR" dirty="0"/>
              <a:t>event handler</a:t>
            </a:r>
            <a:r>
              <a:rPr lang="ko-KR" altLang="en-US" dirty="0"/>
              <a:t>가 별도로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ko-KR" altLang="en-US" dirty="0"/>
              <a:t>있어야 하는가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 “</a:t>
            </a:r>
            <a:r>
              <a:rPr lang="ko-KR" altLang="en-US" dirty="0">
                <a:sym typeface="Wingdings" panose="05000000000000000000" pitchFamily="2" charset="2"/>
              </a:rPr>
              <a:t>개미보다는 베짱이</a:t>
            </a:r>
            <a:r>
              <a:rPr lang="en-US" altLang="ko-KR" dirty="0">
                <a:sym typeface="Wingdings" panose="05000000000000000000" pitchFamily="2" charset="2"/>
              </a:rPr>
              <a:t>” 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Compact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coding</a:t>
            </a:r>
            <a:r>
              <a:rPr lang="en-US" altLang="ko-KR" dirty="0">
                <a:sym typeface="Wingdings" panose="05000000000000000000" pitchFamily="2" charset="2"/>
              </a:rPr>
              <a:t>!!!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수의 입력은 어떻게 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수의 누적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잘못된 수</a:t>
            </a:r>
            <a:r>
              <a:rPr lang="en-US" altLang="ko-KR" dirty="0">
                <a:solidFill>
                  <a:srgbClr val="FF0000"/>
                </a:solidFill>
              </a:rPr>
              <a:t>(“2.2.”, “03”, </a:t>
            </a:r>
            <a:r>
              <a:rPr lang="ko-KR" altLang="en-US" dirty="0">
                <a:solidFill>
                  <a:srgbClr val="FF0000"/>
                </a:solidFill>
              </a:rPr>
              <a:t>너무 큰 수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의 입력 배제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피연산자</a:t>
            </a:r>
            <a:r>
              <a:rPr lang="en-US" altLang="ko-KR" dirty="0"/>
              <a:t>1</a:t>
            </a:r>
            <a:r>
              <a:rPr lang="ko-KR" altLang="en-US" dirty="0"/>
              <a:t>을 입력하고 연산자를 누른 이후의 </a:t>
            </a:r>
            <a:r>
              <a:rPr lang="ko-KR" altLang="en-US" dirty="0" err="1"/>
              <a:t>피연산자</a:t>
            </a:r>
            <a:r>
              <a:rPr lang="en-US" altLang="ko-KR" dirty="0"/>
              <a:t>2</a:t>
            </a:r>
            <a:r>
              <a:rPr lang="ko-KR" altLang="en-US" dirty="0"/>
              <a:t>는 어떻게 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olidFill>
                  <a:srgbClr val="FF0000"/>
                </a:solidFill>
              </a:rPr>
              <a:t>피연산자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의 기억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연산자가 눌렸음의 구별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눌린 연산자의 기억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‘</a:t>
            </a:r>
            <a:r>
              <a:rPr lang="en-US" altLang="ko-KR" dirty="0">
                <a:solidFill>
                  <a:srgbClr val="006600"/>
                </a:solidFill>
              </a:rPr>
              <a:t>=</a:t>
            </a:r>
            <a:r>
              <a:rPr lang="en-US" altLang="ko-KR" dirty="0"/>
              <a:t>‘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누르면 무엇을 해야 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연산의 실행</a:t>
            </a:r>
            <a:r>
              <a:rPr lang="en-US" altLang="ko-KR" dirty="0"/>
              <a:t>, </a:t>
            </a:r>
            <a:r>
              <a:rPr lang="ko-KR" altLang="en-US" dirty="0"/>
              <a:t>기억된 것들의 처리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초기화</a:t>
            </a:r>
            <a:r>
              <a:rPr lang="en-US" altLang="ko-KR" dirty="0">
                <a:solidFill>
                  <a:srgbClr val="FF0000"/>
                </a:solidFill>
              </a:rPr>
              <a:t>(“=“</a:t>
            </a:r>
            <a:r>
              <a:rPr lang="ko-KR" altLang="en-US" dirty="0">
                <a:solidFill>
                  <a:srgbClr val="FF0000"/>
                </a:solidFill>
              </a:rPr>
              <a:t>이 눌린 이후 임을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</a:t>
            </a:r>
            <a:r>
              <a:rPr lang="ko-KR" altLang="en-US" dirty="0">
                <a:solidFill>
                  <a:srgbClr val="FF0000"/>
                </a:solidFill>
              </a:rPr>
              <a:t> 기억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단항연산자를 눌렀을 때는 어떤 처리를 할까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화면의 </a:t>
            </a:r>
            <a:r>
              <a:rPr lang="ko-KR" altLang="en-US" dirty="0" err="1">
                <a:sym typeface="Wingdings" panose="05000000000000000000" pitchFamily="2" charset="2"/>
              </a:rPr>
              <a:t>피연산자에</a:t>
            </a:r>
            <a:r>
              <a:rPr lang="ko-KR" altLang="en-US" dirty="0">
                <a:sym typeface="Wingdings" panose="05000000000000000000" pitchFamily="2" charset="2"/>
              </a:rPr>
              <a:t> 적용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00712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프로젝트명</a:t>
            </a:r>
            <a:r>
              <a:rPr lang="ko-KR" altLang="en-US" dirty="0"/>
              <a:t> </a:t>
            </a:r>
            <a:r>
              <a:rPr lang="en-US" altLang="ko-KR" dirty="0"/>
              <a:t>: Calculator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폼의 속성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(Name) : </a:t>
            </a:r>
            <a:r>
              <a:rPr lang="en-US" altLang="ko-KR" dirty="0" err="1"/>
              <a:t>MainForm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Text : </a:t>
            </a:r>
            <a:r>
              <a:rPr lang="ko-KR" altLang="en-US" dirty="0" err="1"/>
              <a:t>일반용계산기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2997200"/>
            <a:ext cx="346075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14558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폼디자인</a:t>
            </a:r>
            <a:endParaRPr lang="ko-KR" altLang="en-US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22350"/>
            <a:ext cx="6191250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4"/>
          <p:cNvSpPr txBox="1">
            <a:spLocks noChangeArrowheads="1"/>
          </p:cNvSpPr>
          <p:nvPr/>
        </p:nvSpPr>
        <p:spPr bwMode="auto">
          <a:xfrm>
            <a:off x="2903538" y="1793875"/>
            <a:ext cx="123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lblResult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5"/>
          <p:cNvSpPr txBox="1">
            <a:spLocks noChangeArrowheads="1"/>
          </p:cNvSpPr>
          <p:nvPr/>
        </p:nvSpPr>
        <p:spPr bwMode="auto">
          <a:xfrm>
            <a:off x="1263650" y="2830513"/>
            <a:ext cx="9076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btnBS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6"/>
          <p:cNvSpPr txBox="1">
            <a:spLocks noChangeArrowheads="1"/>
          </p:cNvSpPr>
          <p:nvPr/>
        </p:nvSpPr>
        <p:spPr bwMode="auto">
          <a:xfrm>
            <a:off x="969963" y="3551238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btn7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3063875" y="2830513"/>
            <a:ext cx="899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btnCE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4864100" y="2830513"/>
            <a:ext cx="917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btnCC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9"/>
          <p:cNvSpPr txBox="1">
            <a:spLocks noChangeArrowheads="1"/>
          </p:cNvSpPr>
          <p:nvPr/>
        </p:nvSpPr>
        <p:spPr bwMode="auto">
          <a:xfrm>
            <a:off x="2051050" y="3551238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btn8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10"/>
          <p:cNvSpPr txBox="1">
            <a:spLocks noChangeArrowheads="1"/>
          </p:cNvSpPr>
          <p:nvPr/>
        </p:nvSpPr>
        <p:spPr bwMode="auto">
          <a:xfrm>
            <a:off x="3130550" y="3551238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btn9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>
            <a:off x="4067175" y="3551238"/>
            <a:ext cx="9973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btnDiv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12"/>
          <p:cNvSpPr txBox="1">
            <a:spLocks noChangeArrowheads="1"/>
          </p:cNvSpPr>
          <p:nvPr/>
        </p:nvSpPr>
        <p:spPr bwMode="auto">
          <a:xfrm>
            <a:off x="5291509" y="3551238"/>
            <a:ext cx="1111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btnSqrt</a:t>
            </a:r>
            <a:endParaRPr lang="ko-KR" altLang="en-US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13"/>
          <p:cNvSpPr txBox="1">
            <a:spLocks noChangeArrowheads="1"/>
          </p:cNvSpPr>
          <p:nvPr/>
        </p:nvSpPr>
        <p:spPr bwMode="auto">
          <a:xfrm>
            <a:off x="969963" y="4302125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btn4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14"/>
          <p:cNvSpPr txBox="1">
            <a:spLocks noChangeArrowheads="1"/>
          </p:cNvSpPr>
          <p:nvPr/>
        </p:nvSpPr>
        <p:spPr bwMode="auto">
          <a:xfrm>
            <a:off x="2051050" y="4302125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btn5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15"/>
          <p:cNvSpPr txBox="1">
            <a:spLocks noChangeArrowheads="1"/>
          </p:cNvSpPr>
          <p:nvPr/>
        </p:nvSpPr>
        <p:spPr bwMode="auto">
          <a:xfrm>
            <a:off x="3130550" y="4302125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btn6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16"/>
          <p:cNvSpPr txBox="1">
            <a:spLocks noChangeArrowheads="1"/>
          </p:cNvSpPr>
          <p:nvPr/>
        </p:nvSpPr>
        <p:spPr bwMode="auto">
          <a:xfrm>
            <a:off x="4067175" y="4302125"/>
            <a:ext cx="10711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btnMul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17"/>
          <p:cNvSpPr txBox="1">
            <a:spLocks noChangeArrowheads="1"/>
          </p:cNvSpPr>
          <p:nvPr/>
        </p:nvSpPr>
        <p:spPr bwMode="auto">
          <a:xfrm>
            <a:off x="5291509" y="4302125"/>
            <a:ext cx="1164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btnMod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18"/>
          <p:cNvSpPr txBox="1">
            <a:spLocks noChangeArrowheads="1"/>
          </p:cNvSpPr>
          <p:nvPr/>
        </p:nvSpPr>
        <p:spPr bwMode="auto">
          <a:xfrm>
            <a:off x="969963" y="5033963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btn1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19"/>
          <p:cNvSpPr txBox="1">
            <a:spLocks noChangeArrowheads="1"/>
          </p:cNvSpPr>
          <p:nvPr/>
        </p:nvSpPr>
        <p:spPr bwMode="auto">
          <a:xfrm>
            <a:off x="2051050" y="5033963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btn2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3130550" y="5033963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btn3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3922713" y="5033963"/>
            <a:ext cx="13452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btnMinus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5260042" y="5033963"/>
            <a:ext cx="14721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btnInverse</a:t>
            </a:r>
            <a:endParaRPr lang="ko-KR" altLang="en-US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969963" y="5764213"/>
            <a:ext cx="7473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btn0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Box 24"/>
          <p:cNvSpPr txBox="1">
            <a:spLocks noChangeArrowheads="1"/>
          </p:cNvSpPr>
          <p:nvPr/>
        </p:nvSpPr>
        <p:spPr bwMode="auto">
          <a:xfrm>
            <a:off x="1906588" y="5764213"/>
            <a:ext cx="11304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btnSign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25"/>
          <p:cNvSpPr txBox="1">
            <a:spLocks noChangeArrowheads="1"/>
          </p:cNvSpPr>
          <p:nvPr/>
        </p:nvSpPr>
        <p:spPr bwMode="auto">
          <a:xfrm>
            <a:off x="2924175" y="5764213"/>
            <a:ext cx="12293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btnPoint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26"/>
          <p:cNvSpPr txBox="1">
            <a:spLocks noChangeArrowheads="1"/>
          </p:cNvSpPr>
          <p:nvPr/>
        </p:nvSpPr>
        <p:spPr bwMode="auto">
          <a:xfrm>
            <a:off x="4046538" y="5764213"/>
            <a:ext cx="10999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btnPlus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27"/>
          <p:cNvSpPr txBox="1">
            <a:spLocks noChangeArrowheads="1"/>
          </p:cNvSpPr>
          <p:nvPr/>
        </p:nvSpPr>
        <p:spPr bwMode="auto">
          <a:xfrm>
            <a:off x="5220072" y="5764213"/>
            <a:ext cx="13430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btnResult</a:t>
            </a:r>
            <a:endParaRPr lang="ko-KR" altLang="en-US" sz="2000" b="1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6732588" y="2133600"/>
            <a:ext cx="223041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Text </a:t>
            </a: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속성과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ko-KR" sz="2000" b="1" dirty="0" err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ForeColor</a:t>
            </a:r>
            <a:r>
              <a:rPr lang="en-US" altLang="ko-KR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속성을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변경해 주세요</a:t>
            </a:r>
            <a:endParaRPr lang="en-US" altLang="ko-KR" sz="20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995178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폼디자인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ko-KR" altLang="en-US" dirty="0" err="1"/>
              <a:t>결과창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(Name) : </a:t>
            </a:r>
            <a:r>
              <a:rPr lang="en-US" altLang="ko-KR" dirty="0" err="1"/>
              <a:t>lblResult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/>
              <a:t>AutoSize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en-US" altLang="ko-KR" dirty="0"/>
              <a:t>, </a:t>
            </a:r>
            <a:r>
              <a:rPr lang="en-US" altLang="ko-KR" dirty="0" err="1"/>
              <a:t>backColor</a:t>
            </a:r>
            <a:r>
              <a:rPr lang="en-US" altLang="ko-KR" dirty="0"/>
              <a:t> : </a:t>
            </a:r>
            <a:r>
              <a:rPr lang="en-US" altLang="ko-KR" dirty="0" err="1"/>
              <a:t>ActiveCaptionText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/>
              <a:t>BorderStyle</a:t>
            </a:r>
            <a:r>
              <a:rPr lang="en-US" altLang="ko-KR" dirty="0"/>
              <a:t> : Fixed3D, Text : 0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/>
              <a:t>TextAlign</a:t>
            </a:r>
            <a:r>
              <a:rPr lang="en-US" altLang="ko-KR" dirty="0"/>
              <a:t> : </a:t>
            </a:r>
            <a:r>
              <a:rPr lang="en-US" altLang="ko-KR" dirty="0" err="1"/>
              <a:t>MiddleRight</a:t>
            </a:r>
            <a:endParaRPr lang="en-US" altLang="ko-KR" dirty="0"/>
          </a:p>
          <a:p>
            <a:pPr>
              <a:lnSpc>
                <a:spcPct val="100000"/>
              </a:lnSpc>
              <a:defRPr/>
            </a:pPr>
            <a:r>
              <a:rPr lang="ko-KR" altLang="en-US" dirty="0"/>
              <a:t>숫자버튼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(Name) : </a:t>
            </a:r>
            <a:r>
              <a:rPr lang="en-US" altLang="ko-KR" dirty="0" err="1"/>
              <a:t>btn</a:t>
            </a:r>
            <a:r>
              <a:rPr lang="ko-KR" altLang="en-US" dirty="0"/>
              <a:t>숫자</a:t>
            </a:r>
            <a:r>
              <a:rPr lang="en-US" altLang="ko-KR" dirty="0"/>
              <a:t>, Text : </a:t>
            </a:r>
            <a:r>
              <a:rPr lang="ko-KR" altLang="en-US" dirty="0"/>
              <a:t>숫자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Font : </a:t>
            </a:r>
            <a:r>
              <a:rPr lang="ko-KR" altLang="en-US" dirty="0"/>
              <a:t>굴림</a:t>
            </a:r>
            <a:r>
              <a:rPr lang="en-US" altLang="ko-KR" dirty="0"/>
              <a:t>, 9pt</a:t>
            </a:r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/>
              <a:t>ForeColor</a:t>
            </a:r>
            <a:r>
              <a:rPr lang="en-US" altLang="ko-KR" dirty="0"/>
              <a:t> : </a:t>
            </a:r>
            <a:r>
              <a:rPr lang="en-US" altLang="ko-KR" dirty="0" err="1"/>
              <a:t>ActiveCaption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00000"/>
              </a:lnSpc>
              <a:defRPr/>
            </a:pPr>
            <a:r>
              <a:rPr lang="ko-KR" altLang="en-US" dirty="0"/>
              <a:t>기타버튼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(Name) : </a:t>
            </a:r>
            <a:r>
              <a:rPr lang="en-US" altLang="ko-KR" dirty="0" err="1"/>
              <a:t>btn</a:t>
            </a:r>
            <a:r>
              <a:rPr lang="ko-KR" altLang="en-US" dirty="0"/>
              <a:t>해당글자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/>
              <a:t>Text : </a:t>
            </a:r>
            <a:r>
              <a:rPr lang="ko-KR" altLang="en-US" dirty="0"/>
              <a:t>표시된 대로 지정</a:t>
            </a:r>
            <a:endParaRPr lang="en-US" altLang="ko-KR" dirty="0"/>
          </a:p>
          <a:p>
            <a:pPr lvl="1">
              <a:lnSpc>
                <a:spcPct val="100000"/>
              </a:lnSpc>
              <a:defRPr/>
            </a:pPr>
            <a:r>
              <a:rPr lang="en-US" altLang="ko-KR" dirty="0" err="1"/>
              <a:t>ForeColor</a:t>
            </a:r>
            <a:r>
              <a:rPr lang="en-US" altLang="ko-KR" dirty="0"/>
              <a:t> : </a:t>
            </a:r>
            <a:r>
              <a:rPr lang="en-US" altLang="ko-KR" dirty="0" err="1"/>
              <a:t>ActiveCaption</a:t>
            </a:r>
            <a:r>
              <a:rPr lang="ko-KR" altLang="en-US" dirty="0"/>
              <a:t> 혹은</a:t>
            </a:r>
            <a:r>
              <a:rPr lang="en-US" altLang="ko-KR" dirty="0"/>
              <a:t> Red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7417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연산자의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이항연산자</a:t>
            </a:r>
          </a:p>
          <a:p>
            <a:pPr lvl="1">
              <a:defRPr/>
            </a:pPr>
            <a:r>
              <a:rPr lang="ko-KR" altLang="en-US" dirty="0"/>
              <a:t>연산에 필요한 입력이 </a:t>
            </a:r>
            <a:r>
              <a:rPr lang="en-US" altLang="ko-KR" dirty="0"/>
              <a:t>2</a:t>
            </a:r>
            <a:r>
              <a:rPr lang="ko-KR" altLang="en-US" dirty="0"/>
              <a:t>개 필요</a:t>
            </a:r>
          </a:p>
          <a:p>
            <a:pPr lvl="1">
              <a:defRPr/>
            </a:pPr>
            <a:r>
              <a:rPr lang="ko-KR" altLang="en-US" dirty="0"/>
              <a:t>계산기에서는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rgbClr val="006600"/>
                </a:solidFill>
              </a:rPr>
              <a:t>=</a:t>
            </a:r>
            <a:r>
              <a:rPr lang="en-US" altLang="ko-KR" dirty="0"/>
              <a:t>“</a:t>
            </a:r>
            <a:r>
              <a:rPr lang="ko-KR" altLang="en-US" dirty="0"/>
              <a:t>을 눌러야 연산 실행</a:t>
            </a:r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+, -, *, /, %</a:t>
            </a:r>
          </a:p>
          <a:p>
            <a:pPr>
              <a:defRPr/>
            </a:pPr>
            <a:r>
              <a:rPr lang="ko-KR" altLang="en-US" dirty="0" err="1"/>
              <a:t>단항</a:t>
            </a:r>
            <a:r>
              <a:rPr lang="ko-KR" altLang="en-US" dirty="0"/>
              <a:t> 연산자</a:t>
            </a:r>
          </a:p>
          <a:p>
            <a:pPr lvl="1">
              <a:defRPr/>
            </a:pPr>
            <a:r>
              <a:rPr lang="ko-KR" altLang="en-US" dirty="0"/>
              <a:t>연산에 필요한 입력이 오로지 하나</a:t>
            </a:r>
          </a:p>
          <a:p>
            <a:pPr lvl="1">
              <a:defRPr/>
            </a:pPr>
            <a:r>
              <a:rPr lang="ko-KR" altLang="en-US" dirty="0"/>
              <a:t>계산기에서는 입력 지정 후 해당 연산자를 누르면 연산 실행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sqrt</a:t>
            </a:r>
            <a:r>
              <a:rPr lang="en-US" altLang="ko-KR" dirty="0"/>
              <a:t>, 1/x</a:t>
            </a:r>
          </a:p>
          <a:p>
            <a:pPr>
              <a:defRPr/>
            </a:pP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  <a:p>
            <a:pPr lvl="1">
              <a:defRPr/>
            </a:pPr>
            <a:r>
              <a:rPr lang="ko-KR" altLang="en-US" dirty="0"/>
              <a:t>연산에 필요한 입력이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  <a:p>
            <a:pPr lvl="1">
              <a:defRPr/>
            </a:pPr>
            <a:r>
              <a:rPr lang="ko-KR" altLang="en-US" dirty="0"/>
              <a:t>조건연산자</a:t>
            </a:r>
            <a:r>
              <a:rPr lang="en-US" altLang="ko-KR" dirty="0"/>
              <a:t>(_?_:_)</a:t>
            </a:r>
            <a:r>
              <a:rPr lang="ko-KR" altLang="en-US" dirty="0"/>
              <a:t>가 있으나</a:t>
            </a:r>
            <a:r>
              <a:rPr lang="en-US" altLang="ko-KR" dirty="0"/>
              <a:t>,</a:t>
            </a:r>
            <a:r>
              <a:rPr lang="ko-KR" altLang="en-US" dirty="0"/>
              <a:t> 본</a:t>
            </a:r>
            <a:r>
              <a:rPr lang="en-US" altLang="ko-KR" dirty="0"/>
              <a:t> </a:t>
            </a:r>
            <a:r>
              <a:rPr lang="ko-KR" altLang="en-US" dirty="0"/>
              <a:t>계산기에서는 활용하지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84351358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17205</TotalTime>
  <Words>1156</Words>
  <Application>Microsoft Office PowerPoint</Application>
  <PresentationFormat>화면 슬라이드 쇼(4:3)</PresentationFormat>
  <Paragraphs>299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HY견고딕</vt:lpstr>
      <vt:lpstr>굴림</vt:lpstr>
      <vt:lpstr>맑은 고딕</vt:lpstr>
      <vt:lpstr>Symbol</vt:lpstr>
      <vt:lpstr>Times New Roman</vt:lpstr>
      <vt:lpstr>Wingdings</vt:lpstr>
      <vt:lpstr>1_기본 디자인</vt:lpstr>
      <vt:lpstr>일반용 계산기 - 1  - 폼 디자인 - 숫자버튼 기능</vt:lpstr>
      <vt:lpstr>복습</vt:lpstr>
      <vt:lpstr>학습목표</vt:lpstr>
      <vt:lpstr>일반용 계산기(보조프로그램)</vt:lpstr>
      <vt:lpstr>Project의 Keys</vt:lpstr>
      <vt:lpstr>프로젝트 추가</vt:lpstr>
      <vt:lpstr>폼디자인</vt:lpstr>
      <vt:lpstr>폼디자인</vt:lpstr>
      <vt:lpstr>연산자의 활용</vt:lpstr>
      <vt:lpstr>계산기 동작의 기본원리</vt:lpstr>
      <vt:lpstr>숫자키 입력 동작(1)</vt:lpstr>
      <vt:lpstr>숫자키 입력 동작(2)</vt:lpstr>
      <vt:lpstr>숫자키 입력 동작(3)</vt:lpstr>
      <vt:lpstr>숫자키 입력 동작(4)</vt:lpstr>
      <vt:lpstr>숫자키 입력 동작(6) (방법 1. 버튼마다 지정, 개념 이해)</vt:lpstr>
      <vt:lpstr>숫자키 입력 동작(7) (방법 1. 버튼마다 지정, 개념 이해)</vt:lpstr>
      <vt:lpstr>숫자키 입력 동작(8) (방법 2. 메서드 활용, 개념 이해)</vt:lpstr>
      <vt:lpstr>숫자키 입력 동작(9) (방법 2. 메서드 활용, 개념 이해)</vt:lpstr>
      <vt:lpstr>숫자키 입력 동작(10) (방법 2. 메서드 활용, 개념 이해)</vt:lpstr>
      <vt:lpstr>숫자키 입력 동작(11) (방법 3. 이벤트 활용, 실제사용)</vt:lpstr>
      <vt:lpstr>숫자키 입력 동작(12) (방법 3. 이벤트 활용, 실제사용)</vt:lpstr>
      <vt:lpstr>“.” 키 입력 동작</vt:lpstr>
      <vt:lpstr>“+/-” 키 입력 동작</vt:lpstr>
      <vt:lpstr>동작테스트</vt:lpstr>
      <vt:lpstr>02-1. Calculator - 1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409</cp:revision>
  <cp:lastPrinted>2020-09-14T22:12:43Z</cp:lastPrinted>
  <dcterms:created xsi:type="dcterms:W3CDTF">2003-05-07T20:17:23Z</dcterms:created>
  <dcterms:modified xsi:type="dcterms:W3CDTF">2023-02-19T03:29:59Z</dcterms:modified>
</cp:coreProperties>
</file>