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7" r:id="rId1"/>
  </p:sldMasterIdLst>
  <p:notesMasterIdLst>
    <p:notesMasterId r:id="rId25"/>
  </p:notesMasterIdLst>
  <p:handoutMasterIdLst>
    <p:handoutMasterId r:id="rId26"/>
  </p:handoutMasterIdLst>
  <p:sldIdLst>
    <p:sldId id="632" r:id="rId2"/>
    <p:sldId id="708" r:id="rId3"/>
    <p:sldId id="709" r:id="rId4"/>
    <p:sldId id="738" r:id="rId5"/>
    <p:sldId id="739" r:id="rId6"/>
    <p:sldId id="741" r:id="rId7"/>
    <p:sldId id="759" r:id="rId8"/>
    <p:sldId id="760" r:id="rId9"/>
    <p:sldId id="761" r:id="rId10"/>
    <p:sldId id="742" r:id="rId11"/>
    <p:sldId id="768" r:id="rId12"/>
    <p:sldId id="743" r:id="rId13"/>
    <p:sldId id="766" r:id="rId14"/>
    <p:sldId id="763" r:id="rId15"/>
    <p:sldId id="767" r:id="rId16"/>
    <p:sldId id="744" r:id="rId17"/>
    <p:sldId id="769" r:id="rId18"/>
    <p:sldId id="745" r:id="rId19"/>
    <p:sldId id="746" r:id="rId20"/>
    <p:sldId id="765" r:id="rId21"/>
    <p:sldId id="770" r:id="rId22"/>
    <p:sldId id="764" r:id="rId23"/>
    <p:sldId id="647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FF"/>
    <a:srgbClr val="CC6600"/>
    <a:srgbClr val="CC9900"/>
    <a:srgbClr val="FFCC99"/>
    <a:srgbClr val="0000FF"/>
    <a:srgbClr val="CCFF99"/>
    <a:srgbClr val="858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37" autoAdjust="0"/>
  </p:normalViewPr>
  <p:slideViewPr>
    <p:cSldViewPr>
      <p:cViewPr varScale="1">
        <p:scale>
          <a:sx n="105" d="100"/>
          <a:sy n="105" d="100"/>
        </p:scale>
        <p:origin x="10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6DBC5F-2AFB-4A47-8EB8-2BB9D4700E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15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122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7A6CB85-904D-43FA-A3A4-FCC23DC1E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197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B5574E-1DF8-45CD-9234-450F4A17BE19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189224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3881734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922967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4594354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484780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4979078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436096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7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950325" cy="5581650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accent6">
                  <a:lumMod val="50000"/>
                </a:schemeClr>
              </a:buClr>
              <a:defRPr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389346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04270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891072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320317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6649234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8884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텅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8E5F11-D7DF-417E-9B02-E93BCBDE1F3B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8964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119278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175" y="0"/>
            <a:ext cx="9140825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5" y="6500813"/>
            <a:ext cx="91392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87313"/>
            <a:ext cx="89281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34925" y="6562725"/>
            <a:ext cx="477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dirty="0">
                <a:solidFill>
                  <a:srgbClr val="CC3300"/>
                </a:solidFill>
              </a:rPr>
              <a:t>Windows</a:t>
            </a:r>
            <a:r>
              <a:rPr lang="ko-KR" altLang="en-US" sz="1100" dirty="0">
                <a:solidFill>
                  <a:srgbClr val="CC3300"/>
                </a:solidFill>
              </a:rPr>
              <a:t> 프로그래밍</a:t>
            </a:r>
            <a:endParaRPr lang="en-US" altLang="ko-KR" sz="1100" dirty="0">
              <a:solidFill>
                <a:srgbClr val="CC3300"/>
              </a:solidFill>
            </a:endParaRP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8675688" y="65198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defRPr/>
            </a:pPr>
            <a:fld id="{6511A0C5-D436-4115-9E0C-5A9EF0061713}" type="slidenum">
              <a:rPr lang="ko-KR" altLang="en-US" smtClean="0">
                <a:solidFill>
                  <a:srgbClr val="333399"/>
                </a:solidFill>
              </a:rPr>
              <a:pPr algn="ctr" eaLnBrk="1" hangingPunct="1">
                <a:defRPr/>
              </a:pPr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B30272-C487-42A4-AB9A-8CF5252387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89154" y="6530407"/>
            <a:ext cx="1787302" cy="3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6" y="-27384"/>
            <a:ext cx="91158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475656" y="1337865"/>
            <a:ext cx="6379074" cy="3243263"/>
          </a:xfrm>
          <a:noFill/>
        </p:spPr>
        <p:txBody>
          <a:bodyPr anchor="t"/>
          <a:lstStyle/>
          <a:p>
            <a:pPr marL="342900" indent="-342900" eaLnBrk="1" hangingPunct="1"/>
            <a:r>
              <a:rPr lang="ko-KR" altLang="en-US" sz="6000" dirty="0"/>
              <a:t>일반용 계산기 </a:t>
            </a:r>
            <a:r>
              <a:rPr lang="en-US" altLang="ko-KR" sz="6000" dirty="0"/>
              <a:t>- 2</a:t>
            </a:r>
            <a:br>
              <a:rPr lang="ko-KR" altLang="en-US" sz="6000" dirty="0"/>
            </a:br>
            <a:r>
              <a:rPr lang="en-US" altLang="ko-KR" sz="3600" dirty="0"/>
              <a:t>- </a:t>
            </a:r>
            <a:r>
              <a:rPr lang="ko-KR" altLang="en-US" sz="3600" dirty="0"/>
              <a:t>연산 기능</a:t>
            </a:r>
            <a:endParaRPr lang="en-US" altLang="ko-KR" sz="36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5706" y="4941168"/>
            <a:ext cx="4400550" cy="1000125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FFC000"/>
                </a:solidFill>
              </a:rPr>
              <a:t>컴퓨터공학과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409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84950"/>
            <a:ext cx="533400" cy="3159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17F2DFEA-C7AB-445A-9068-5374EBB89641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0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8657" y="6519446"/>
            <a:ext cx="295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Citadella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요새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부다페스트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3" name="Rectangle 11"/>
          <p:cNvSpPr txBox="1">
            <a:spLocks noChangeArrowheads="1"/>
          </p:cNvSpPr>
          <p:nvPr/>
        </p:nvSpPr>
        <p:spPr bwMode="auto">
          <a:xfrm>
            <a:off x="2084238" y="764704"/>
            <a:ext cx="40719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2400" dirty="0">
                <a:solidFill>
                  <a:srgbClr val="FFC000"/>
                </a:solidFill>
              </a:rPr>
              <a:t>Windows</a:t>
            </a:r>
            <a:r>
              <a:rPr lang="ko-KR" altLang="en-US" sz="2400" dirty="0">
                <a:solidFill>
                  <a:srgbClr val="FFC000"/>
                </a:solidFill>
              </a:rPr>
              <a:t> 프로그래밍</a:t>
            </a:r>
            <a:endParaRPr lang="ko-KR" alt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“=“ </a:t>
            </a:r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동작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동작원리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err="1"/>
              <a:t>lblResult.Text</a:t>
            </a:r>
            <a:r>
              <a:rPr lang="en-US" altLang="ko-KR" dirty="0"/>
              <a:t> </a:t>
            </a:r>
            <a:r>
              <a:rPr lang="ko-KR" altLang="en-US" dirty="0"/>
              <a:t>값을 숫자로 변환하여 </a:t>
            </a:r>
            <a:r>
              <a:rPr lang="en-US" altLang="ko-KR" dirty="0">
                <a:solidFill>
                  <a:srgbClr val="006600"/>
                </a:solidFill>
              </a:rPr>
              <a:t>dNum2</a:t>
            </a:r>
            <a:r>
              <a:rPr lang="ko-KR" altLang="en-US" dirty="0"/>
              <a:t>에 저장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클릭한 </a:t>
            </a:r>
            <a:r>
              <a:rPr lang="en-US" altLang="ko-KR" dirty="0"/>
              <a:t>Operator</a:t>
            </a:r>
            <a:r>
              <a:rPr lang="ko-KR" altLang="en-US" dirty="0"/>
              <a:t>의 종류에 따라 연산 실행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그냥 </a:t>
            </a:r>
            <a:r>
              <a:rPr lang="en-US" altLang="ko-KR" dirty="0"/>
              <a:t>“=“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누르는 경우</a:t>
            </a:r>
            <a:r>
              <a:rPr lang="en-US" altLang="ko-KR" dirty="0"/>
              <a:t>, “default :”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아무것도 않음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6552728" cy="36987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1358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“=“ </a:t>
            </a:r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동작 </a:t>
            </a:r>
            <a:r>
              <a:rPr lang="en-US" altLang="ko-KR" dirty="0"/>
              <a:t>(2) – </a:t>
            </a:r>
            <a:r>
              <a:rPr lang="en-US" altLang="ko-KR" sz="2800" dirty="0">
                <a:solidFill>
                  <a:srgbClr val="C00000"/>
                </a:solidFill>
              </a:rPr>
              <a:t>0.0</a:t>
            </a:r>
            <a:r>
              <a:rPr lang="ko-KR" altLang="en-US" sz="2800" dirty="0"/>
              <a:t>으로</a:t>
            </a:r>
            <a:r>
              <a:rPr lang="en-US" altLang="ko-KR" sz="2800" dirty="0"/>
              <a:t> </a:t>
            </a:r>
            <a:r>
              <a:rPr lang="ko-KR" altLang="en-US" sz="2800" dirty="0"/>
              <a:t>나눈 경우 처리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80728"/>
            <a:ext cx="6624737" cy="3227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242841"/>
            <a:ext cx="6192689" cy="3210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3149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424936" cy="4881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 활용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도움말</a:t>
            </a:r>
            <a:r>
              <a:rPr lang="en-US" altLang="ko-KR" dirty="0"/>
              <a:t>]-[</a:t>
            </a:r>
            <a:r>
              <a:rPr lang="ko-KR" altLang="en-US" dirty="0"/>
              <a:t>도움말 보기</a:t>
            </a:r>
            <a:r>
              <a:rPr lang="en-US" altLang="ko-KR" dirty="0"/>
              <a:t>] or F1, Math </a:t>
            </a:r>
            <a:r>
              <a:rPr lang="ko-KR" altLang="en-US" dirty="0"/>
              <a:t>키워드</a:t>
            </a:r>
          </a:p>
        </p:txBody>
      </p:sp>
      <p:sp>
        <p:nvSpPr>
          <p:cNvPr id="4" name="아래쪽 화살표 3"/>
          <p:cNvSpPr/>
          <p:nvPr/>
        </p:nvSpPr>
        <p:spPr>
          <a:xfrm rot="1909565">
            <a:off x="7302687" y="1405968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050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5323"/>
            <a:ext cx="7200800" cy="5060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 활용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sp>
        <p:nvSpPr>
          <p:cNvPr id="7" name="아래쪽 화살표 6"/>
          <p:cNvSpPr/>
          <p:nvPr/>
        </p:nvSpPr>
        <p:spPr>
          <a:xfrm rot="1909565">
            <a:off x="3342247" y="5294401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4351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 활용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Math </a:t>
            </a:r>
            <a:r>
              <a:rPr lang="ko-KR" altLang="en-US" dirty="0"/>
              <a:t>클래스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028384" cy="394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6351587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아래쪽 화살표 7"/>
          <p:cNvSpPr/>
          <p:nvPr/>
        </p:nvSpPr>
        <p:spPr>
          <a:xfrm rot="1909565">
            <a:off x="1398030" y="2990145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909565">
            <a:off x="3977680" y="4593716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813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도움말 활용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Sqrt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84784"/>
            <a:ext cx="7036026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5748312" cy="4438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B19D873-329C-424F-BE1D-1F8A39BC5223}"/>
              </a:ext>
            </a:extLst>
          </p:cNvPr>
          <p:cNvSpPr/>
          <p:nvPr/>
        </p:nvSpPr>
        <p:spPr>
          <a:xfrm>
            <a:off x="1046364" y="3933056"/>
            <a:ext cx="537527" cy="8878"/>
          </a:xfrm>
          <a:custGeom>
            <a:avLst/>
            <a:gdLst>
              <a:gd name="connsiteX0" fmla="*/ 0 w 537527"/>
              <a:gd name="connsiteY0" fmla="*/ 8878 h 8878"/>
              <a:gd name="connsiteX1" fmla="*/ 470517 w 537527"/>
              <a:gd name="connsiteY1" fmla="*/ 0 h 8878"/>
              <a:gd name="connsiteX2" fmla="*/ 523783 w 537527"/>
              <a:gd name="connsiteY2" fmla="*/ 8878 h 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527" h="8878">
                <a:moveTo>
                  <a:pt x="0" y="8878"/>
                </a:moveTo>
                <a:lnTo>
                  <a:pt x="470517" y="0"/>
                </a:lnTo>
                <a:cubicBezTo>
                  <a:pt x="557814" y="0"/>
                  <a:pt x="540798" y="4439"/>
                  <a:pt x="523783" y="887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94CDE4C-9526-4D5E-96F0-BCAA5017CC8C}"/>
              </a:ext>
            </a:extLst>
          </p:cNvPr>
          <p:cNvSpPr/>
          <p:nvPr/>
        </p:nvSpPr>
        <p:spPr>
          <a:xfrm>
            <a:off x="1020932" y="3808520"/>
            <a:ext cx="692458" cy="17756"/>
          </a:xfrm>
          <a:custGeom>
            <a:avLst/>
            <a:gdLst>
              <a:gd name="connsiteX0" fmla="*/ 0 w 692458"/>
              <a:gd name="connsiteY0" fmla="*/ 0 h 17756"/>
              <a:gd name="connsiteX1" fmla="*/ 372862 w 692458"/>
              <a:gd name="connsiteY1" fmla="*/ 17756 h 17756"/>
              <a:gd name="connsiteX2" fmla="*/ 692458 w 692458"/>
              <a:gd name="connsiteY2" fmla="*/ 0 h 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458" h="17756">
                <a:moveTo>
                  <a:pt x="0" y="0"/>
                </a:moveTo>
                <a:cubicBezTo>
                  <a:pt x="128726" y="8878"/>
                  <a:pt x="257452" y="17756"/>
                  <a:pt x="372862" y="17756"/>
                </a:cubicBezTo>
                <a:cubicBezTo>
                  <a:pt x="488272" y="17756"/>
                  <a:pt x="590365" y="8878"/>
                  <a:pt x="69245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9792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“Sqrt”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기본 원리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math</a:t>
            </a:r>
            <a:r>
              <a:rPr lang="ko-KR" altLang="en-US" dirty="0"/>
              <a:t> 라이브러리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Source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73337"/>
            <a:ext cx="8352929" cy="1118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6878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“1/x”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기본 원리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1/x </a:t>
            </a:r>
            <a:r>
              <a:rPr lang="ko-KR" altLang="en-US" dirty="0"/>
              <a:t>계산</a:t>
            </a: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Source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400071"/>
            <a:ext cx="8424937" cy="3477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5125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“Backspace”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기본 원리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가장 오른쪽의 한 </a:t>
            </a:r>
            <a:r>
              <a:rPr lang="en-US" altLang="ko-KR" dirty="0"/>
              <a:t>digit</a:t>
            </a:r>
            <a:r>
              <a:rPr lang="ko-KR" altLang="en-US" dirty="0"/>
              <a:t>를 제거</a:t>
            </a: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Source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342996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9332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“CE”, “C”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동작원리</a:t>
            </a:r>
            <a:endParaRPr lang="en-US" altLang="ko-KR" dirty="0"/>
          </a:p>
          <a:p>
            <a:pPr lvl="1"/>
            <a:r>
              <a:rPr lang="en-US" altLang="ko-KR" dirty="0"/>
              <a:t>CE :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마지막 입력 내용만 취소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lblResult.Text</a:t>
            </a:r>
            <a:r>
              <a:rPr lang="en-US" altLang="ko-KR" dirty="0">
                <a:sym typeface="Wingdings" pitchFamily="2" charset="2"/>
              </a:rPr>
              <a:t> clear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CC : </a:t>
            </a:r>
            <a:r>
              <a:rPr lang="ko-KR" altLang="en-US" dirty="0">
                <a:sym typeface="Wingdings" pitchFamily="2" charset="2"/>
              </a:rPr>
              <a:t>모든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>
                <a:sym typeface="Wingdings" pitchFamily="2" charset="2"/>
              </a:rPr>
              <a:t>인스턴스변수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clear, </a:t>
            </a:r>
            <a:r>
              <a:rPr lang="en-US" altLang="ko-KR" dirty="0" err="1">
                <a:sym typeface="Wingdings" pitchFamily="2" charset="2"/>
              </a:rPr>
              <a:t>lblResult.Text</a:t>
            </a:r>
            <a:r>
              <a:rPr lang="en-US" altLang="ko-KR" dirty="0">
                <a:sym typeface="Wingdings" pitchFamily="2" charset="2"/>
              </a:rPr>
              <a:t> clear</a:t>
            </a:r>
          </a:p>
          <a:p>
            <a:r>
              <a:rPr lang="en-US" altLang="ko-KR" dirty="0">
                <a:sym typeface="Wingdings" pitchFamily="2" charset="2"/>
              </a:rPr>
              <a:t>Source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5904656" cy="3606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0876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850" y="1557338"/>
            <a:ext cx="8566150" cy="792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문자열을 숫자로 변경할 수 있는지는 어떻게 확인했나요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850" y="3068638"/>
            <a:ext cx="8566150" cy="792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숫자버튼이 눌려질 때의 동작은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0888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51" y="1340768"/>
            <a:ext cx="502189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2403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C000"/>
                </a:solidFill>
              </a:rPr>
              <a:t>02-2. Calculator</a:t>
            </a:r>
            <a:r>
              <a:rPr lang="ko-KR" altLang="en-US" sz="2400" dirty="0">
                <a:solidFill>
                  <a:srgbClr val="FFC000"/>
                </a:solidFill>
              </a:rPr>
              <a:t> </a:t>
            </a:r>
            <a:r>
              <a:rPr lang="en-US" altLang="ko-KR" sz="2400" dirty="0">
                <a:solidFill>
                  <a:srgbClr val="FFC000"/>
                </a:solidFill>
              </a:rPr>
              <a:t>-</a:t>
            </a:r>
            <a:r>
              <a:rPr lang="ko-KR" altLang="en-US" sz="2400" dirty="0">
                <a:solidFill>
                  <a:srgbClr val="FFC000"/>
                </a:solidFill>
              </a:rPr>
              <a:t> </a:t>
            </a:r>
            <a:r>
              <a:rPr lang="en-US" altLang="ko-KR" sz="2400" dirty="0">
                <a:solidFill>
                  <a:srgbClr val="FFC000"/>
                </a:solidFill>
              </a:rPr>
              <a:t>2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17299"/>
              </p:ext>
            </p:extLst>
          </p:nvPr>
        </p:nvGraphicFramePr>
        <p:xfrm>
          <a:off x="107504" y="983795"/>
          <a:ext cx="4464496" cy="546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689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521028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217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square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infix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inverse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716016" y="980728"/>
          <a:ext cx="4248472" cy="5482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995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447429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568048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23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052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5863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739041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08131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36044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4133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76488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4883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6811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74939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9708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92700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2245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12595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32442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3160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32770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060136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0008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6745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2625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733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93596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349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614B85-CDA4-4921-AEDB-DF99AAC7D3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0490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pPr eaLnBrk="1" hangingPunct="1"/>
            <a:r>
              <a:rPr lang="ko-KR" altLang="en-US"/>
              <a:t>학습 요약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일반용 계산기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계산기능</a:t>
            </a:r>
            <a:r>
              <a:rPr lang="en-US" altLang="ko-KR" dirty="0"/>
              <a:t> 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이항연산자 </a:t>
            </a:r>
            <a:r>
              <a:rPr lang="en-US" altLang="ko-KR" dirty="0"/>
              <a:t>(+, -, *, /, %)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/>
              <a:t>“=“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 err="1"/>
              <a:t>단항연산자</a:t>
            </a:r>
            <a:r>
              <a:rPr lang="ko-KR" altLang="en-US" dirty="0"/>
              <a:t> </a:t>
            </a:r>
            <a:r>
              <a:rPr lang="en-US" altLang="ko-KR" dirty="0" err="1"/>
              <a:t>sqrt</a:t>
            </a:r>
            <a:r>
              <a:rPr lang="en-US" altLang="ko-KR" dirty="0"/>
              <a:t>, 1/x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/>
              <a:t>BS, CE, CC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8125" y="5876925"/>
            <a:ext cx="4809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실습내용을 </a:t>
            </a:r>
            <a:r>
              <a:rPr lang="en-US" altLang="ko-KR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</a:t>
            </a:r>
            <a:r>
              <a:rPr lang="ko-KR" altLang="en-US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업로드하시오</a:t>
            </a:r>
            <a:r>
              <a:rPr lang="en-US" altLang="ko-KR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b="1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296485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50300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일반용 계산기의 계산기능을 구현할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ea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527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일반용계산기</a:t>
            </a:r>
            <a:r>
              <a:rPr lang="ko-KR" altLang="en-US" dirty="0"/>
              <a:t> 동작 탐구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버튼의 동작 이해</a:t>
            </a:r>
            <a:endParaRPr lang="en-US" altLang="ko-KR" dirty="0"/>
          </a:p>
          <a:p>
            <a:pPr lvl="1"/>
            <a:r>
              <a:rPr lang="ko-KR" altLang="en-US" dirty="0"/>
              <a:t>계산기의 동작을 생각하면서 각 버튼을 눌렀을 때 어</a:t>
            </a:r>
            <a:br>
              <a:rPr lang="en-US" altLang="ko-KR" dirty="0"/>
            </a:br>
            <a:r>
              <a:rPr lang="ko-KR" altLang="en-US" dirty="0"/>
              <a:t>떤 동작이 이루어져야 하는 지 생각해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23365"/>
            <a:ext cx="4320480" cy="396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72344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시간의 작업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계산기의 기능 구현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+, -, *, /, %(</a:t>
            </a:r>
            <a:r>
              <a:rPr lang="ko-KR" altLang="en-US" dirty="0"/>
              <a:t>나머지</a:t>
            </a:r>
            <a:r>
              <a:rPr lang="en-US" altLang="ko-KR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연산자 종류를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현재 입력된 숫자를 </a:t>
            </a:r>
            <a:r>
              <a:rPr lang="en-US" altLang="ko-KR" dirty="0">
                <a:solidFill>
                  <a:srgbClr val="006600"/>
                </a:solidFill>
              </a:rPr>
              <a:t>dNum1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=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현재 입력된 숫자를 </a:t>
            </a:r>
            <a:r>
              <a:rPr lang="en-US" altLang="ko-KR" dirty="0">
                <a:solidFill>
                  <a:srgbClr val="006600"/>
                </a:solidFill>
              </a:rPr>
              <a:t>dNum2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연산 수행 결과를 </a:t>
            </a:r>
            <a:r>
              <a:rPr lang="en-US" altLang="ko-KR" dirty="0" err="1">
                <a:solidFill>
                  <a:srgbClr val="006600"/>
                </a:solidFill>
              </a:rPr>
              <a:t>lblResult</a:t>
            </a:r>
            <a:r>
              <a:rPr lang="ko-KR" altLang="en-US" dirty="0"/>
              <a:t>에 표시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Sqrt, 1/x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/>
              <a:t>Math </a:t>
            </a:r>
            <a:r>
              <a:rPr lang="ko-KR" altLang="en-US" dirty="0"/>
              <a:t>라이브러리 활용</a:t>
            </a:r>
            <a:r>
              <a:rPr lang="en-US" altLang="ko-KR" dirty="0"/>
              <a:t>, </a:t>
            </a:r>
            <a:r>
              <a:rPr lang="ko-KR" altLang="en-US" dirty="0"/>
              <a:t>프로그래밍으로 처리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Backspace : </a:t>
            </a:r>
            <a:r>
              <a:rPr lang="ko-KR" altLang="en-US" dirty="0"/>
              <a:t>한 글자 지우기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CE : </a:t>
            </a:r>
            <a:r>
              <a:rPr lang="ko-KR" altLang="en-US" dirty="0"/>
              <a:t>최근 입력한 내용 지우기 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6600"/>
                </a:solidFill>
              </a:rPr>
              <a:t>dNum2</a:t>
            </a:r>
            <a:r>
              <a:rPr lang="en-US" altLang="ko-KR" dirty="0"/>
              <a:t> </a:t>
            </a:r>
            <a:r>
              <a:rPr lang="ko-KR" altLang="en-US" dirty="0"/>
              <a:t>수정 중이라면 </a:t>
            </a:r>
            <a:r>
              <a:rPr lang="en-US" altLang="ko-KR" dirty="0">
                <a:solidFill>
                  <a:srgbClr val="006600"/>
                </a:solidFill>
              </a:rPr>
              <a:t>dNum1</a:t>
            </a:r>
            <a:r>
              <a:rPr lang="ko-KR" altLang="en-US" dirty="0"/>
              <a:t>은 유지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C : </a:t>
            </a:r>
            <a:r>
              <a:rPr lang="ko-KR" altLang="en-US" dirty="0"/>
              <a:t>모든 입력 내용 지우기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/>
              <a:t>lblResult.text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fOp</a:t>
            </a:r>
            <a:r>
              <a:rPr lang="en-US" altLang="ko-KR" dirty="0"/>
              <a:t>, </a:t>
            </a:r>
            <a:r>
              <a:rPr lang="en-US" altLang="ko-KR" dirty="0" err="1"/>
              <a:t>strOpType</a:t>
            </a:r>
            <a:r>
              <a:rPr lang="en-US" altLang="ko-KR" dirty="0"/>
              <a:t>, dNum1 </a:t>
            </a:r>
            <a:r>
              <a:rPr lang="ko-KR" altLang="en-US" dirty="0"/>
              <a:t>등 모든 </a:t>
            </a:r>
            <a:r>
              <a:rPr lang="en-US" altLang="ko-KR" dirty="0"/>
              <a:t>Instance </a:t>
            </a:r>
            <a:r>
              <a:rPr lang="ko-KR" altLang="en-US" dirty="0"/>
              <a:t>변수 </a:t>
            </a:r>
            <a:r>
              <a:rPr lang="en-US" altLang="ko-KR" dirty="0"/>
              <a:t>clear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38" y="980728"/>
            <a:ext cx="3258231" cy="299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자유형 6"/>
          <p:cNvSpPr/>
          <p:nvPr/>
        </p:nvSpPr>
        <p:spPr>
          <a:xfrm>
            <a:off x="5714017" y="1700808"/>
            <a:ext cx="3106455" cy="2179529"/>
          </a:xfrm>
          <a:custGeom>
            <a:avLst/>
            <a:gdLst>
              <a:gd name="connsiteX0" fmla="*/ 0 w 3106455"/>
              <a:gd name="connsiteY0" fmla="*/ 0 h 2179529"/>
              <a:gd name="connsiteX1" fmla="*/ 0 w 3106455"/>
              <a:gd name="connsiteY1" fmla="*/ 388307 h 2179529"/>
              <a:gd name="connsiteX2" fmla="*/ 1853852 w 3106455"/>
              <a:gd name="connsiteY2" fmla="*/ 388307 h 2179529"/>
              <a:gd name="connsiteX3" fmla="*/ 1853852 w 3106455"/>
              <a:gd name="connsiteY3" fmla="*/ 2179529 h 2179529"/>
              <a:gd name="connsiteX4" fmla="*/ 3106455 w 3106455"/>
              <a:gd name="connsiteY4" fmla="*/ 2179529 h 2179529"/>
              <a:gd name="connsiteX5" fmla="*/ 3106455 w 3106455"/>
              <a:gd name="connsiteY5" fmla="*/ 0 h 2179529"/>
              <a:gd name="connsiteX6" fmla="*/ 0 w 3106455"/>
              <a:gd name="connsiteY6" fmla="*/ 0 h 217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6455" h="2179529">
                <a:moveTo>
                  <a:pt x="0" y="0"/>
                </a:moveTo>
                <a:lnTo>
                  <a:pt x="0" y="388307"/>
                </a:lnTo>
                <a:lnTo>
                  <a:pt x="1853852" y="388307"/>
                </a:lnTo>
                <a:lnTo>
                  <a:pt x="1853852" y="2179529"/>
                </a:lnTo>
                <a:lnTo>
                  <a:pt x="3106455" y="2179529"/>
                </a:lnTo>
                <a:lnTo>
                  <a:pt x="31064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4558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이항연산자 동작 </a:t>
            </a:r>
            <a:r>
              <a:rPr lang="en-US" altLang="ko-KR" dirty="0"/>
              <a:t>: </a:t>
            </a:r>
            <a:r>
              <a:rPr lang="ko-KR" altLang="en-US" dirty="0"/>
              <a:t>기본원리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이항연산자</a:t>
            </a:r>
            <a:endParaRPr lang="en-US" altLang="ko-KR" dirty="0"/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덧셈</a:t>
            </a:r>
            <a:endParaRPr lang="en-US" altLang="ko-KR" dirty="0"/>
          </a:p>
          <a:p>
            <a:pPr lvl="1"/>
            <a:r>
              <a:rPr lang="en-US" altLang="ko-KR" dirty="0"/>
              <a:t>- : </a:t>
            </a:r>
            <a:r>
              <a:rPr lang="ko-KR" altLang="en-US" dirty="0"/>
              <a:t>뺄셈</a:t>
            </a:r>
            <a:endParaRPr lang="en-US" altLang="ko-KR" dirty="0"/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곱셈</a:t>
            </a:r>
            <a:endParaRPr lang="en-US" altLang="ko-KR" dirty="0"/>
          </a:p>
          <a:p>
            <a:pPr lvl="1"/>
            <a:r>
              <a:rPr lang="en-US" altLang="ko-KR" dirty="0"/>
              <a:t>/ : </a:t>
            </a:r>
            <a:r>
              <a:rPr lang="ko-KR" altLang="en-US" dirty="0"/>
              <a:t>나눗셈</a:t>
            </a:r>
            <a:endParaRPr lang="en-US" altLang="ko-KR" dirty="0"/>
          </a:p>
          <a:p>
            <a:pPr lvl="1"/>
            <a:r>
              <a:rPr lang="en-US" altLang="ko-KR" dirty="0"/>
              <a:t>% : </a:t>
            </a:r>
            <a:r>
              <a:rPr lang="ko-KR" altLang="en-US" dirty="0"/>
              <a:t>보조프로그램과는 달리 </a:t>
            </a:r>
            <a:r>
              <a:rPr lang="ko-KR" altLang="en-US" dirty="0">
                <a:solidFill>
                  <a:srgbClr val="C00000"/>
                </a:solidFill>
              </a:rPr>
              <a:t>나머지</a:t>
            </a:r>
            <a:r>
              <a:rPr lang="ko-KR" altLang="en-US" dirty="0"/>
              <a:t> 연산으로 처리</a:t>
            </a:r>
            <a:endParaRPr lang="en-US" altLang="ko-KR" dirty="0"/>
          </a:p>
          <a:p>
            <a:r>
              <a:rPr lang="ko-KR" altLang="en-US" dirty="0"/>
              <a:t>동작원리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 err="1"/>
              <a:t>lblResult.Text</a:t>
            </a:r>
            <a:r>
              <a:rPr lang="en-US" altLang="ko-KR" dirty="0"/>
              <a:t> </a:t>
            </a:r>
            <a:r>
              <a:rPr lang="ko-KR" altLang="en-US" dirty="0"/>
              <a:t>값을 숫자로 변환하여 </a:t>
            </a:r>
            <a:r>
              <a:rPr lang="en-US" altLang="ko-KR" dirty="0">
                <a:solidFill>
                  <a:srgbClr val="006600"/>
                </a:solidFill>
              </a:rPr>
              <a:t>dNum1</a:t>
            </a:r>
            <a:r>
              <a:rPr lang="ko-KR" altLang="en-US" dirty="0"/>
              <a:t>에 저장 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클릭한 </a:t>
            </a:r>
            <a:r>
              <a:rPr lang="en-US" altLang="ko-KR" dirty="0"/>
              <a:t>Operator</a:t>
            </a:r>
            <a:r>
              <a:rPr lang="ko-KR" altLang="en-US" dirty="0"/>
              <a:t>의 종류를 </a:t>
            </a:r>
            <a:r>
              <a:rPr lang="en-US" altLang="ko-KR" dirty="0" err="1">
                <a:solidFill>
                  <a:srgbClr val="006600"/>
                </a:solidFill>
              </a:rPr>
              <a:t>strOpType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457200" lvl="1" indent="0">
              <a:lnSpc>
                <a:spcPct val="110000"/>
              </a:lnSpc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버튼의</a:t>
            </a:r>
            <a:r>
              <a:rPr lang="en-US" altLang="ko-KR" dirty="0">
                <a:sym typeface="Wingdings" pitchFamily="2" charset="2"/>
              </a:rPr>
              <a:t> Text </a:t>
            </a:r>
            <a:r>
              <a:rPr lang="ko-KR" altLang="en-US" dirty="0">
                <a:sym typeface="Wingdings" pitchFamily="2" charset="2"/>
              </a:rPr>
              <a:t>속성을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7417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이항연산자 동작 </a:t>
            </a:r>
            <a:r>
              <a:rPr lang="en-US" altLang="ko-KR" dirty="0"/>
              <a:t>: </a:t>
            </a:r>
            <a:r>
              <a:rPr lang="ko-KR" altLang="en-US" dirty="0"/>
              <a:t>버튼 클릭 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개념이해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+, -, *,/,% </a:t>
            </a:r>
            <a:r>
              <a:rPr lang="ko-KR" altLang="en-US" dirty="0"/>
              <a:t>이항 연산자 클릭 소스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27514"/>
            <a:ext cx="8309243" cy="4493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388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이항연산자 동작 </a:t>
            </a:r>
            <a:r>
              <a:rPr lang="en-US" altLang="ko-KR" dirty="0"/>
              <a:t>: </a:t>
            </a:r>
            <a:r>
              <a:rPr lang="ko-KR" altLang="en-US" dirty="0"/>
              <a:t>버튼 클릭 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실제사용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이항연산자 버튼은 </a:t>
            </a:r>
            <a:r>
              <a:rPr lang="ko-KR" altLang="en-US" dirty="0" err="1"/>
              <a:t>이벤트핸들러를</a:t>
            </a:r>
            <a:r>
              <a:rPr lang="ko-KR" altLang="en-US" dirty="0"/>
              <a:t> 이용 동일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375021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6102E4-645F-4510-8154-EC78A7D2819D}"/>
              </a:ext>
            </a:extLst>
          </p:cNvPr>
          <p:cNvCxnSpPr/>
          <p:nvPr/>
        </p:nvCxnSpPr>
        <p:spPr>
          <a:xfrm>
            <a:off x="1115616" y="2708920"/>
            <a:ext cx="4248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D47F2E-F8EA-45B8-B70A-571BA4485BF0}"/>
              </a:ext>
            </a:extLst>
          </p:cNvPr>
          <p:cNvCxnSpPr/>
          <p:nvPr/>
        </p:nvCxnSpPr>
        <p:spPr>
          <a:xfrm>
            <a:off x="2771800" y="4581128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0189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이항연산자 동작 </a:t>
            </a:r>
            <a:r>
              <a:rPr lang="en-US" altLang="ko-KR" dirty="0"/>
              <a:t>: </a:t>
            </a:r>
            <a:r>
              <a:rPr lang="ko-KR" altLang="en-US" dirty="0"/>
              <a:t>버튼 클릭 </a:t>
            </a:r>
            <a:r>
              <a:rPr lang="en-US" altLang="ko-KR" dirty="0">
                <a:solidFill>
                  <a:srgbClr val="FFC000"/>
                </a:solidFill>
              </a:rPr>
              <a:t>(</a:t>
            </a:r>
            <a:r>
              <a:rPr lang="ko-KR" altLang="en-US" dirty="0">
                <a:solidFill>
                  <a:srgbClr val="FFC000"/>
                </a:solidFill>
              </a:rPr>
              <a:t>실제사용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이항연산자버튼 이벤트 지정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21561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57" y="1005781"/>
            <a:ext cx="452721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2561673" y="3081403"/>
            <a:ext cx="1503123" cy="1979112"/>
          </a:xfrm>
          <a:custGeom>
            <a:avLst/>
            <a:gdLst>
              <a:gd name="connsiteX0" fmla="*/ 0 w 1503123"/>
              <a:gd name="connsiteY0" fmla="*/ 0 h 1979112"/>
              <a:gd name="connsiteX1" fmla="*/ 0 w 1503123"/>
              <a:gd name="connsiteY1" fmla="*/ 1979112 h 1979112"/>
              <a:gd name="connsiteX2" fmla="*/ 764087 w 1503123"/>
              <a:gd name="connsiteY2" fmla="*/ 1979112 h 1979112"/>
              <a:gd name="connsiteX3" fmla="*/ 764087 w 1503123"/>
              <a:gd name="connsiteY3" fmla="*/ 977030 h 1979112"/>
              <a:gd name="connsiteX4" fmla="*/ 1503123 w 1503123"/>
              <a:gd name="connsiteY4" fmla="*/ 977030 h 1979112"/>
              <a:gd name="connsiteX5" fmla="*/ 1503123 w 1503123"/>
              <a:gd name="connsiteY5" fmla="*/ 513567 h 1979112"/>
              <a:gd name="connsiteX6" fmla="*/ 751561 w 1503123"/>
              <a:gd name="connsiteY6" fmla="*/ 513567 h 1979112"/>
              <a:gd name="connsiteX7" fmla="*/ 751561 w 1503123"/>
              <a:gd name="connsiteY7" fmla="*/ 0 h 1979112"/>
              <a:gd name="connsiteX8" fmla="*/ 0 w 1503123"/>
              <a:gd name="connsiteY8" fmla="*/ 0 h 197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123" h="1979112">
                <a:moveTo>
                  <a:pt x="0" y="0"/>
                </a:moveTo>
                <a:lnTo>
                  <a:pt x="0" y="1979112"/>
                </a:lnTo>
                <a:lnTo>
                  <a:pt x="764087" y="1979112"/>
                </a:lnTo>
                <a:lnTo>
                  <a:pt x="764087" y="977030"/>
                </a:lnTo>
                <a:lnTo>
                  <a:pt x="1503123" y="977030"/>
                </a:lnTo>
                <a:lnTo>
                  <a:pt x="1503123" y="513567"/>
                </a:lnTo>
                <a:lnTo>
                  <a:pt x="751561" y="513567"/>
                </a:lnTo>
                <a:lnTo>
                  <a:pt x="7515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98418" y="3657632"/>
            <a:ext cx="4178038" cy="4258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1"/>
          </p:cNvCxnSpPr>
          <p:nvPr/>
        </p:nvCxnSpPr>
        <p:spPr>
          <a:xfrm>
            <a:off x="4064796" y="3870558"/>
            <a:ext cx="43362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8434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18347</TotalTime>
  <Words>573</Words>
  <Application>Microsoft Office PowerPoint</Application>
  <PresentationFormat>화면 슬라이드 쇼(4:3)</PresentationFormat>
  <Paragraphs>200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HY견고딕</vt:lpstr>
      <vt:lpstr>굴림</vt:lpstr>
      <vt:lpstr>맑은 고딕</vt:lpstr>
      <vt:lpstr>휴먼엑스포</vt:lpstr>
      <vt:lpstr>Times New Roman</vt:lpstr>
      <vt:lpstr>Wingdings</vt:lpstr>
      <vt:lpstr>1_기본 디자인</vt:lpstr>
      <vt:lpstr>일반용 계산기 - 2 - 연산 기능</vt:lpstr>
      <vt:lpstr>복습</vt:lpstr>
      <vt:lpstr>학습목표</vt:lpstr>
      <vt:lpstr>일반용계산기 동작 탐구</vt:lpstr>
      <vt:lpstr>이번 시간의 작업 요약</vt:lpstr>
      <vt:lpstr>이항연산자 동작 : 기본원리</vt:lpstr>
      <vt:lpstr>이항연산자 동작 : 버튼 클릭 (개념이해)</vt:lpstr>
      <vt:lpstr>이항연산자 동작 : 버튼 클릭 (실제사용)</vt:lpstr>
      <vt:lpstr>이항연산자 동작 : 버튼 클릭 (실제사용)</vt:lpstr>
      <vt:lpstr>“=“ 버튼 동작 (1)</vt:lpstr>
      <vt:lpstr>“=“ 버튼 동작 (2) – 0.0으로 나눈 경우 처리</vt:lpstr>
      <vt:lpstr>도움말 활용(1)</vt:lpstr>
      <vt:lpstr>도움말 활용(2)</vt:lpstr>
      <vt:lpstr>도움말 활용(3)</vt:lpstr>
      <vt:lpstr>도움말 활용(4)</vt:lpstr>
      <vt:lpstr>“Sqrt” 키 구현</vt:lpstr>
      <vt:lpstr>“1/x” 키 구현</vt:lpstr>
      <vt:lpstr>“Backspace” 키 동작</vt:lpstr>
      <vt:lpstr>“CE”, “C” 키 동작</vt:lpstr>
      <vt:lpstr>실행화면</vt:lpstr>
      <vt:lpstr>02-2. Calculator - 2</vt:lpstr>
      <vt:lpstr>학습 요약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418</cp:revision>
  <cp:lastPrinted>2013-09-09T04:44:27Z</cp:lastPrinted>
  <dcterms:created xsi:type="dcterms:W3CDTF">2003-05-07T20:17:23Z</dcterms:created>
  <dcterms:modified xsi:type="dcterms:W3CDTF">2023-03-28T00:42:35Z</dcterms:modified>
</cp:coreProperties>
</file>