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632" r:id="rId2"/>
    <p:sldId id="645" r:id="rId3"/>
    <p:sldId id="639" r:id="rId4"/>
    <p:sldId id="708" r:id="rId5"/>
    <p:sldId id="709" r:id="rId6"/>
    <p:sldId id="738" r:id="rId7"/>
    <p:sldId id="770" r:id="rId8"/>
    <p:sldId id="771" r:id="rId9"/>
    <p:sldId id="772" r:id="rId10"/>
    <p:sldId id="773" r:id="rId11"/>
    <p:sldId id="775" r:id="rId12"/>
    <p:sldId id="791" r:id="rId13"/>
    <p:sldId id="774" r:id="rId14"/>
    <p:sldId id="776" r:id="rId15"/>
    <p:sldId id="793" r:id="rId16"/>
    <p:sldId id="794" r:id="rId17"/>
    <p:sldId id="792" r:id="rId18"/>
    <p:sldId id="786" r:id="rId19"/>
    <p:sldId id="787" r:id="rId20"/>
    <p:sldId id="788" r:id="rId21"/>
    <p:sldId id="766" r:id="rId22"/>
    <p:sldId id="767" r:id="rId23"/>
    <p:sldId id="768" r:id="rId24"/>
    <p:sldId id="769" r:id="rId25"/>
    <p:sldId id="780" r:id="rId26"/>
    <p:sldId id="789" r:id="rId27"/>
    <p:sldId id="790" r:id="rId28"/>
    <p:sldId id="764" r:id="rId29"/>
    <p:sldId id="707" r:id="rId30"/>
    <p:sldId id="647" r:id="rId31"/>
  </p:sldIdLst>
  <p:sldSz cx="9144000" cy="6858000" type="screen4x3"/>
  <p:notesSz cx="6797675" cy="992822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HY견고딕" pitchFamily="18" charset="-127"/>
        <a:ea typeface="HY견고딕" pitchFamily="18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HY견고딕" pitchFamily="18" charset="-127"/>
        <a:ea typeface="HY견고딕" pitchFamily="18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HY견고딕" pitchFamily="18" charset="-127"/>
        <a:ea typeface="HY견고딕" pitchFamily="18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HY견고딕" pitchFamily="18" charset="-127"/>
        <a:ea typeface="HY견고딕" pitchFamily="18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HY견고딕" pitchFamily="18" charset="-127"/>
        <a:ea typeface="HY견고딕" pitchFamily="18" charset="-127"/>
        <a:cs typeface="+mn-cs"/>
      </a:defRPr>
    </a:lvl5pPr>
    <a:lvl6pPr marL="2286000" algn="l" defTabSz="914400" rtl="0" eaLnBrk="1" latinLnBrk="1" hangingPunct="1">
      <a:defRPr kumimoji="1" sz="1600" kern="1200">
        <a:solidFill>
          <a:schemeClr val="tx1"/>
        </a:solidFill>
        <a:latin typeface="HY견고딕" pitchFamily="18" charset="-127"/>
        <a:ea typeface="HY견고딕" pitchFamily="18" charset="-127"/>
        <a:cs typeface="+mn-cs"/>
      </a:defRPr>
    </a:lvl6pPr>
    <a:lvl7pPr marL="2743200" algn="l" defTabSz="914400" rtl="0" eaLnBrk="1" latinLnBrk="1" hangingPunct="1">
      <a:defRPr kumimoji="1" sz="1600" kern="1200">
        <a:solidFill>
          <a:schemeClr val="tx1"/>
        </a:solidFill>
        <a:latin typeface="HY견고딕" pitchFamily="18" charset="-127"/>
        <a:ea typeface="HY견고딕" pitchFamily="18" charset="-127"/>
        <a:cs typeface="+mn-cs"/>
      </a:defRPr>
    </a:lvl7pPr>
    <a:lvl8pPr marL="3200400" algn="l" defTabSz="914400" rtl="0" eaLnBrk="1" latinLnBrk="1" hangingPunct="1">
      <a:defRPr kumimoji="1" sz="1600" kern="1200">
        <a:solidFill>
          <a:schemeClr val="tx1"/>
        </a:solidFill>
        <a:latin typeface="HY견고딕" pitchFamily="18" charset="-127"/>
        <a:ea typeface="HY견고딕" pitchFamily="18" charset="-127"/>
        <a:cs typeface="+mn-cs"/>
      </a:defRPr>
    </a:lvl8pPr>
    <a:lvl9pPr marL="3657600" algn="l" defTabSz="914400" rtl="0" eaLnBrk="1" latinLnBrk="1" hangingPunct="1">
      <a:defRPr kumimoji="1" sz="1600" kern="1200">
        <a:solidFill>
          <a:schemeClr val="tx1"/>
        </a:solidFill>
        <a:latin typeface="HY견고딕" pitchFamily="18" charset="-127"/>
        <a:ea typeface="HY견고딕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6600"/>
    <a:srgbClr val="9900FF"/>
    <a:srgbClr val="CC9900"/>
    <a:srgbClr val="FFCC99"/>
    <a:srgbClr val="0000FF"/>
    <a:srgbClr val="CCFF99"/>
    <a:srgbClr val="8585FF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23" autoAdjust="0"/>
    <p:restoredTop sz="94637" autoAdjust="0"/>
  </p:normalViewPr>
  <p:slideViewPr>
    <p:cSldViewPr>
      <p:cViewPr varScale="1">
        <p:scale>
          <a:sx n="115" d="100"/>
          <a:sy n="115" d="100"/>
        </p:scale>
        <p:origin x="1680" y="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0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05" tIns="46353" rIns="92705" bIns="46353" numCol="1" anchor="t" anchorCtr="0" compatLnSpc="1">
            <a:prstTxWarp prst="textNoShape">
              <a:avLst/>
            </a:prstTxWarp>
          </a:bodyPr>
          <a:lstStyle>
            <a:lvl1pPr defTabSz="927100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05" tIns="46353" rIns="92705" bIns="46353" numCol="1" anchor="t" anchorCtr="0" compatLnSpc="1">
            <a:prstTxWarp prst="textNoShape">
              <a:avLst/>
            </a:prstTxWarp>
          </a:bodyPr>
          <a:lstStyle>
            <a:lvl1pPr algn="r" defTabSz="927100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05" tIns="46353" rIns="92705" bIns="46353" numCol="1" anchor="b" anchorCtr="0" compatLnSpc="1">
            <a:prstTxWarp prst="textNoShape">
              <a:avLst/>
            </a:prstTxWarp>
          </a:bodyPr>
          <a:lstStyle>
            <a:lvl1pPr defTabSz="927100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9750"/>
            <a:ext cx="29464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05" tIns="46353" rIns="92705" bIns="46353" numCol="1" anchor="b" anchorCtr="0" compatLnSpc="1">
            <a:prstTxWarp prst="textNoShape">
              <a:avLst/>
            </a:prstTxWarp>
          </a:bodyPr>
          <a:lstStyle>
            <a:lvl1pPr algn="r" defTabSz="927100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9D6DBC5F-2AFB-4A47-8EB8-2BB9D4700EB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382156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05" tIns="46353" rIns="92705" bIns="46353" numCol="1" anchor="t" anchorCtr="0" compatLnSpc="1">
            <a:prstTxWarp prst="textNoShape">
              <a:avLst/>
            </a:prstTxWarp>
          </a:bodyPr>
          <a:lstStyle>
            <a:lvl1pPr defTabSz="927100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05" tIns="46353" rIns="92705" bIns="46353" numCol="1" anchor="t" anchorCtr="0" compatLnSpc="1">
            <a:prstTxWarp prst="textNoShape">
              <a:avLst/>
            </a:prstTxWarp>
          </a:bodyPr>
          <a:lstStyle>
            <a:lvl1pPr algn="r" defTabSz="927100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6125"/>
            <a:ext cx="4960937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4875"/>
            <a:ext cx="498475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05" tIns="46353" rIns="92705" bIns="4635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05" tIns="46353" rIns="92705" bIns="46353" numCol="1" anchor="b" anchorCtr="0" compatLnSpc="1">
            <a:prstTxWarp prst="textNoShape">
              <a:avLst/>
            </a:prstTxWarp>
          </a:bodyPr>
          <a:lstStyle>
            <a:lvl1pPr defTabSz="927100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9750"/>
            <a:ext cx="29464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05" tIns="46353" rIns="92705" bIns="46353" numCol="1" anchor="b" anchorCtr="0" compatLnSpc="1">
            <a:prstTxWarp prst="textNoShape">
              <a:avLst/>
            </a:prstTxWarp>
          </a:bodyPr>
          <a:lstStyle>
            <a:lvl1pPr algn="r" defTabSz="927100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7A6CB85-904D-43FA-A3A4-FCC23DC1E70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231978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A6CB85-904D-43FA-A3A4-FCC23DC1E707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38927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153FC2-33F4-443F-904C-F46DC9DDF77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78479103"/>
      </p:ext>
    </p:extLst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B6690D-E5D2-406B-879E-31703E3D37C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32983538"/>
      </p:ext>
    </p:extLst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21488" y="188913"/>
            <a:ext cx="2236787" cy="637381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07950" y="188913"/>
            <a:ext cx="6561138" cy="637381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F388C1-0715-4161-8B76-DEB3616F952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08122805"/>
      </p:ext>
    </p:extLst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제목, 텍스트 및 차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950" y="188913"/>
            <a:ext cx="8928100" cy="5461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107950" y="981075"/>
            <a:ext cx="4398963" cy="55816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차트 개체 틀 3"/>
          <p:cNvSpPr>
            <a:spLocks noGrp="1"/>
          </p:cNvSpPr>
          <p:nvPr>
            <p:ph type="chart" sz="half" idx="2"/>
          </p:nvPr>
        </p:nvSpPr>
        <p:spPr>
          <a:xfrm>
            <a:off x="4659313" y="981075"/>
            <a:ext cx="4398962" cy="5581650"/>
          </a:xfrm>
        </p:spPr>
        <p:txBody>
          <a:bodyPr/>
          <a:lstStyle/>
          <a:p>
            <a:pPr lvl="0"/>
            <a:endParaRPr lang="ko-KR" altLang="en-US" noProof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9BDE97-CE40-4506-A81B-B40093B77B5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62983885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6">
                  <a:lumMod val="50000"/>
                </a:schemeClr>
              </a:buClr>
              <a:defRPr b="1">
                <a:latin typeface="맑은 고딕" pitchFamily="50" charset="-127"/>
                <a:ea typeface="맑은 고딕" pitchFamily="50" charset="-127"/>
              </a:defRPr>
            </a:lvl1pPr>
            <a:lvl2pPr>
              <a:buClr>
                <a:schemeClr val="accent6">
                  <a:lumMod val="50000"/>
                </a:schemeClr>
              </a:buClr>
              <a:defRPr sz="2200" b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defRPr>
            </a:lvl2pPr>
            <a:lvl3pPr>
              <a:defRPr sz="2200" b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3pPr>
            <a:lvl4pPr>
              <a:defRPr b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4pPr>
            <a:lvl5pPr>
              <a:defRPr b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80A641-403F-49E0-985C-AA2E80935F3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09728561"/>
      </p:ext>
    </p:extLst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8BC716-5217-49DC-B464-4441DA86663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41921728"/>
      </p:ext>
    </p:extLst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7950" y="981075"/>
            <a:ext cx="4398963" cy="5581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981075"/>
            <a:ext cx="4398962" cy="5581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5602AC-EB13-464D-AC1F-FFD382D04BB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2180610"/>
      </p:ext>
    </p:extLst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6B766F-AFAA-4C1B-8D49-B0125417938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90848419"/>
      </p:ext>
    </p:extLst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305FA7-4FE4-4ECB-AAB1-7525A215174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74086762"/>
      </p:ext>
    </p:extLst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079D64-A171-4614-906D-6FA1269A35C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01105610"/>
      </p:ext>
    </p:extLst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16A29E-038B-4133-AAC8-C8A22137EA8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0237939"/>
      </p:ext>
    </p:extLst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0F186F-0494-4AF1-B01C-50648F8198B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65555314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0"/>
            <a:ext cx="9144000" cy="9087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15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6500813"/>
            <a:ext cx="723265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7950" y="87313"/>
            <a:ext cx="8928100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7950" y="981075"/>
            <a:ext cx="8950325" cy="558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4400" y="6553200"/>
            <a:ext cx="533400" cy="315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accent6">
                    <a:lumMod val="75000"/>
                  </a:schemeClr>
                </a:solidFill>
                <a:latin typeface="휴먼엑스포" pitchFamily="18" charset="-127"/>
                <a:ea typeface="휴먼엑스포" pitchFamily="18" charset="-127"/>
              </a:defRPr>
            </a:lvl1pPr>
          </a:lstStyle>
          <a:p>
            <a:pPr>
              <a:defRPr/>
            </a:pPr>
            <a:fld id="{187910C4-70EB-41F1-BECD-74CF82041B9D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  <p:pic>
        <p:nvPicPr>
          <p:cNvPr id="10" name="Picture 9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6562725"/>
            <a:ext cx="1185203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 Box 16"/>
          <p:cNvSpPr txBox="1">
            <a:spLocks noChangeArrowheads="1"/>
          </p:cNvSpPr>
          <p:nvPr userDrawn="1"/>
        </p:nvSpPr>
        <p:spPr bwMode="auto">
          <a:xfrm>
            <a:off x="34925" y="6562725"/>
            <a:ext cx="477996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ko-KR" altLang="en-US" sz="1100">
                <a:solidFill>
                  <a:srgbClr val="CC3300"/>
                </a:solidFill>
              </a:rPr>
              <a:t>꿈      은 이루어진다</a:t>
            </a:r>
            <a:r>
              <a:rPr lang="en-US" altLang="ko-KR" sz="1100">
                <a:solidFill>
                  <a:srgbClr val="CC3300"/>
                </a:solidFill>
              </a:rPr>
              <a:t>!</a:t>
            </a:r>
          </a:p>
        </p:txBody>
      </p:sp>
      <p:sp>
        <p:nvSpPr>
          <p:cNvPr id="12" name="포인트가 5개인 별 11"/>
          <p:cNvSpPr/>
          <p:nvPr userDrawn="1"/>
        </p:nvSpPr>
        <p:spPr>
          <a:xfrm>
            <a:off x="260350" y="6524625"/>
            <a:ext cx="288925" cy="260350"/>
          </a:xfrm>
          <a:prstGeom prst="star5">
            <a:avLst/>
          </a:prstGeom>
          <a:solidFill>
            <a:srgbClr val="FFFF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transition>
    <p:zoom/>
  </p:transition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맑은 고딕" pitchFamily="50" charset="-127"/>
          <a:ea typeface="맑은 고딕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333399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333399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333399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333399"/>
          </a:solidFill>
          <a:latin typeface="HY견고딕" pitchFamily="18" charset="-127"/>
          <a:ea typeface="HY견고딕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333399"/>
          </a:solidFill>
          <a:latin typeface="HY견고딕" pitchFamily="18" charset="-127"/>
          <a:ea typeface="HY견고딕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333399"/>
          </a:solidFill>
          <a:latin typeface="HY견고딕" pitchFamily="18" charset="-127"/>
          <a:ea typeface="HY견고딕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333399"/>
          </a:solidFill>
          <a:latin typeface="HY견고딕" pitchFamily="18" charset="-127"/>
          <a:ea typeface="HY견고딕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333399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3366"/>
        </a:buClr>
        <a:buFont typeface="Wingdings" pitchFamily="2" charset="2"/>
        <a:buChar char="v"/>
        <a:defRPr kumimoji="1" sz="2400" b="1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00100" indent="-342900" algn="l" rtl="0" eaLnBrk="0" fontAlgn="base" latinLnBrk="1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6">
            <a:lumMod val="75000"/>
          </a:schemeClr>
        </a:buClr>
        <a:buFont typeface="Wingdings" pitchFamily="2" charset="2"/>
        <a:buChar char="§"/>
        <a:defRPr kumimoji="1" sz="2200" b="1">
          <a:solidFill>
            <a:srgbClr val="0070C0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0" fontAlgn="base" latinLnBrk="1" hangingPunct="0">
        <a:lnSpc>
          <a:spcPct val="120000"/>
        </a:lnSpc>
        <a:spcBef>
          <a:spcPct val="20000"/>
        </a:spcBef>
        <a:spcAft>
          <a:spcPct val="0"/>
        </a:spcAft>
        <a:buChar char="•"/>
        <a:defRPr kumimoji="1" sz="2200" b="1">
          <a:solidFill>
            <a:schemeClr val="tx1">
              <a:lumMod val="65000"/>
              <a:lumOff val="35000"/>
            </a:schemeClr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0" fontAlgn="base" latinLnBrk="1" hangingPunct="0">
        <a:lnSpc>
          <a:spcPct val="120000"/>
        </a:lnSpc>
        <a:spcBef>
          <a:spcPct val="20000"/>
        </a:spcBef>
        <a:spcAft>
          <a:spcPct val="0"/>
        </a:spcAft>
        <a:buBlip>
          <a:blip r:embed="rId16"/>
        </a:buBlip>
        <a:defRPr kumimoji="1" sz="2000" b="1">
          <a:solidFill>
            <a:schemeClr val="tx1">
              <a:lumMod val="65000"/>
              <a:lumOff val="35000"/>
            </a:schemeClr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lnSpc>
          <a:spcPct val="120000"/>
        </a:lnSpc>
        <a:spcBef>
          <a:spcPct val="20000"/>
        </a:spcBef>
        <a:spcAft>
          <a:spcPct val="0"/>
        </a:spcAft>
        <a:buBlip>
          <a:blip r:embed="rId16"/>
        </a:buBlip>
        <a:defRPr kumimoji="1" sz="2000" b="1">
          <a:solidFill>
            <a:schemeClr val="tx1">
              <a:lumMod val="65000"/>
              <a:lumOff val="35000"/>
            </a:schemeClr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lnSpc>
          <a:spcPct val="120000"/>
        </a:lnSpc>
        <a:spcBef>
          <a:spcPct val="20000"/>
        </a:spcBef>
        <a:spcAft>
          <a:spcPct val="0"/>
        </a:spcAft>
        <a:buBlip>
          <a:blip r:embed="rId16"/>
        </a:buBlip>
        <a:defRPr kumimoji="1">
          <a:solidFill>
            <a:srgbClr val="5F5F5F"/>
          </a:solidFill>
          <a:latin typeface="+mn-lt"/>
          <a:ea typeface="+mn-ea"/>
        </a:defRPr>
      </a:lvl6pPr>
      <a:lvl7pPr marL="2971800" indent="-228600" algn="l" rtl="0" fontAlgn="base" latinLnBrk="1">
        <a:lnSpc>
          <a:spcPct val="120000"/>
        </a:lnSpc>
        <a:spcBef>
          <a:spcPct val="20000"/>
        </a:spcBef>
        <a:spcAft>
          <a:spcPct val="0"/>
        </a:spcAft>
        <a:buBlip>
          <a:blip r:embed="rId16"/>
        </a:buBlip>
        <a:defRPr kumimoji="1">
          <a:solidFill>
            <a:srgbClr val="5F5F5F"/>
          </a:solidFill>
          <a:latin typeface="+mn-lt"/>
          <a:ea typeface="+mn-ea"/>
        </a:defRPr>
      </a:lvl7pPr>
      <a:lvl8pPr marL="3429000" indent="-228600" algn="l" rtl="0" fontAlgn="base" latinLnBrk="1">
        <a:lnSpc>
          <a:spcPct val="120000"/>
        </a:lnSpc>
        <a:spcBef>
          <a:spcPct val="20000"/>
        </a:spcBef>
        <a:spcAft>
          <a:spcPct val="0"/>
        </a:spcAft>
        <a:buBlip>
          <a:blip r:embed="rId16"/>
        </a:buBlip>
        <a:defRPr kumimoji="1">
          <a:solidFill>
            <a:srgbClr val="5F5F5F"/>
          </a:solidFill>
          <a:latin typeface="+mn-lt"/>
          <a:ea typeface="+mn-ea"/>
        </a:defRPr>
      </a:lvl8pPr>
      <a:lvl9pPr marL="3886200" indent="-228600" algn="l" rtl="0" fontAlgn="base" latinLnBrk="1">
        <a:lnSpc>
          <a:spcPct val="120000"/>
        </a:lnSpc>
        <a:spcBef>
          <a:spcPct val="20000"/>
        </a:spcBef>
        <a:spcAft>
          <a:spcPct val="0"/>
        </a:spcAft>
        <a:buBlip>
          <a:blip r:embed="rId16"/>
        </a:buBlip>
        <a:defRPr kumimoji="1">
          <a:solidFill>
            <a:srgbClr val="5F5F5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099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eaLnBrk="1" hangingPunct="1"/>
            <a:fld id="{17F2DFEA-C7AB-445A-9068-5374EBB89641}" type="slidenum">
              <a:rPr lang="en-US" altLang="ko-KR" sz="1000" smtClean="0">
                <a:solidFill>
                  <a:srgbClr val="02B0AC"/>
                </a:solidFill>
                <a:latin typeface="휴먼엑스포" pitchFamily="18" charset="-127"/>
                <a:ea typeface="휴먼엑스포" pitchFamily="18" charset="-127"/>
              </a:rPr>
              <a:pPr eaLnBrk="1" hangingPunct="1"/>
              <a:t>1</a:t>
            </a:fld>
            <a:endParaRPr lang="en-US" altLang="ko-KR" sz="1000">
              <a:solidFill>
                <a:srgbClr val="02B0AC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88657" y="6519446"/>
            <a:ext cx="29578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en-US" altLang="ko-KR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Citadella</a:t>
            </a:r>
            <a:r>
              <a:rPr lang="en-US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요새</a:t>
            </a:r>
            <a:r>
              <a:rPr lang="en-US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부다페스트</a:t>
            </a:r>
            <a:r>
              <a:rPr lang="en-US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1736" y="-14858"/>
            <a:ext cx="9265886" cy="6886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03" name="Rectangle 11"/>
          <p:cNvSpPr txBox="1">
            <a:spLocks noChangeArrowheads="1"/>
          </p:cNvSpPr>
          <p:nvPr/>
        </p:nvSpPr>
        <p:spPr bwMode="auto">
          <a:xfrm>
            <a:off x="2084238" y="764704"/>
            <a:ext cx="4071938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ko-KR" altLang="en-US" sz="2400" dirty="0">
                <a:solidFill>
                  <a:srgbClr val="CC6600"/>
                </a:solidFill>
              </a:rPr>
              <a:t>윈도우 프로그래밍</a:t>
            </a:r>
            <a:endParaRPr lang="ko-KR" altLang="en-US" sz="4000" dirty="0">
              <a:solidFill>
                <a:srgbClr val="CC66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24128" y="6534304"/>
            <a:ext cx="31518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포르투갈 대서양 쪽 땅끝마을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Rectangle 11"/>
          <p:cNvSpPr txBox="1">
            <a:spLocks noChangeArrowheads="1"/>
          </p:cNvSpPr>
          <p:nvPr/>
        </p:nvSpPr>
        <p:spPr bwMode="auto">
          <a:xfrm>
            <a:off x="827584" y="2420888"/>
            <a:ext cx="783907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 extrusionH="12700" contourW="12700">
              <a:extrusionClr>
                <a:schemeClr val="tx1">
                  <a:lumMod val="75000"/>
                  <a:lumOff val="25000"/>
                </a:schemeClr>
              </a:extrusionClr>
              <a:contourClr>
                <a:schemeClr val="tx1">
                  <a:lumMod val="75000"/>
                  <a:lumOff val="25000"/>
                </a:schemeClr>
              </a:contourClr>
            </a:sp3d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3399"/>
                </a:solidFill>
                <a:latin typeface="HY견고딕" pitchFamily="18" charset="-127"/>
                <a:ea typeface="HY견고딕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3399"/>
                </a:solidFill>
                <a:latin typeface="HY견고딕" pitchFamily="18" charset="-127"/>
                <a:ea typeface="HY견고딕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3399"/>
                </a:solidFill>
                <a:latin typeface="HY견고딕" pitchFamily="18" charset="-127"/>
                <a:ea typeface="HY견고딕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3399"/>
                </a:solidFill>
                <a:latin typeface="HY견고딕" pitchFamily="18" charset="-127"/>
                <a:ea typeface="HY견고딕" pitchFamily="18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3399"/>
                </a:solidFill>
                <a:latin typeface="HY견고딕" pitchFamily="18" charset="-127"/>
                <a:ea typeface="HY견고딕" pitchFamily="18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3399"/>
                </a:solidFill>
                <a:latin typeface="HY견고딕" pitchFamily="18" charset="-127"/>
                <a:ea typeface="HY견고딕" pitchFamily="18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3399"/>
                </a:solidFill>
                <a:latin typeface="HY견고딕" pitchFamily="18" charset="-127"/>
                <a:ea typeface="HY견고딕" pitchFamily="18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333399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algn="ctr" eaLnBrk="1" hangingPunct="1">
              <a:lnSpc>
                <a:spcPct val="110000"/>
              </a:lnSpc>
            </a:pPr>
            <a:r>
              <a:rPr lang="ko-KR" altLang="en-US" sz="4400" kern="0" dirty="0"/>
              <a:t>프로젝트 </a:t>
            </a:r>
            <a:r>
              <a:rPr lang="en-US" altLang="ko-KR" sz="4400" kern="0" dirty="0"/>
              <a:t>1. </a:t>
            </a:r>
            <a:r>
              <a:rPr lang="ko-KR" altLang="en-US" sz="4400" kern="0" dirty="0"/>
              <a:t>공학용 계산기</a:t>
            </a:r>
          </a:p>
        </p:txBody>
      </p:sp>
      <p:pic>
        <p:nvPicPr>
          <p:cNvPr id="16" name="Picture 10" descr="D:\My Documents\_ 두원공대\CI\로그_타원_원본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5877272"/>
            <a:ext cx="4321175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IsNumeric</a:t>
            </a:r>
            <a:r>
              <a:rPr lang="en-US" altLang="ko-KR" dirty="0"/>
              <a:t> </a:t>
            </a:r>
            <a:r>
              <a:rPr lang="en-US" altLang="ko-KR" dirty="0">
                <a:sym typeface="Wingdings" pitchFamily="2" charset="2"/>
              </a:rPr>
              <a:t> </a:t>
            </a:r>
            <a:r>
              <a:rPr lang="ko-KR" altLang="en-US" dirty="0">
                <a:sym typeface="Wingdings" pitchFamily="2" charset="2"/>
              </a:rPr>
              <a:t>숫자변환여부</a:t>
            </a:r>
            <a:r>
              <a:rPr lang="en-US" altLang="ko-KR" dirty="0">
                <a:sym typeface="Wingdings" pitchFamily="2" charset="2"/>
              </a:rPr>
              <a:t> </a:t>
            </a:r>
            <a:r>
              <a:rPr lang="ko-KR" altLang="en-US" dirty="0">
                <a:sym typeface="Wingdings" pitchFamily="2" charset="2"/>
              </a:rPr>
              <a:t>및 실제변환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80A641-403F-49E0-985C-AA2E80935F32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978272"/>
            <a:ext cx="7704856" cy="5547072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054702" y="2815358"/>
            <a:ext cx="1944216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000" b="1">
                <a:latin typeface="맑은 고딕" pitchFamily="50" charset="-127"/>
                <a:ea typeface="맑은 고딕" pitchFamily="50" charset="-127"/>
              </a:rPr>
              <a:t>이전에 없었던 진법을 고려한 코드 및 정수형 변환기능 추가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58626" y="5877272"/>
            <a:ext cx="6768752" cy="64633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8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★★ 이를 참고로 숫자변환여부 체크만 하는 </a:t>
            </a:r>
            <a:r>
              <a:rPr lang="en-US" altLang="ko-KR" sz="18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IsNumeric</a:t>
            </a:r>
            <a:r>
              <a:rPr lang="en-US" altLang="ko-KR" sz="18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(string </a:t>
            </a:r>
            <a:r>
              <a:rPr lang="en-US" altLang="ko-KR" sz="18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strVal</a:t>
            </a:r>
            <a:r>
              <a:rPr lang="en-US" altLang="ko-KR" sz="18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8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메서드</a:t>
            </a:r>
            <a:r>
              <a:rPr lang="en-US" altLang="ko-KR" sz="18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구현할</a:t>
            </a:r>
            <a:r>
              <a:rPr lang="en-US" altLang="ko-KR" sz="18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것 </a:t>
            </a:r>
            <a:r>
              <a:rPr lang="en-US" altLang="ko-KR" sz="18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8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진법까지 고려하여야 함</a:t>
            </a:r>
            <a:r>
              <a:rPr lang="en-US" altLang="ko-KR" sz="18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8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★★</a:t>
            </a:r>
          </a:p>
        </p:txBody>
      </p:sp>
    </p:spTree>
    <p:extLst>
      <p:ext uri="{BB962C8B-B14F-4D97-AF65-F5344CB8AC3E}">
        <p14:creationId xmlns:p14="http://schemas.microsoft.com/office/powerpoint/2010/main" val="4091364976"/>
      </p:ext>
    </p:extLst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숫자키</a:t>
            </a:r>
            <a:r>
              <a:rPr lang="en-US" altLang="ko-KR" dirty="0"/>
              <a:t>/</a:t>
            </a:r>
            <a:r>
              <a:rPr lang="ko-KR" altLang="en-US" dirty="0"/>
              <a:t>소수점</a:t>
            </a:r>
            <a:r>
              <a:rPr lang="en-US" altLang="ko-KR" dirty="0"/>
              <a:t>/</a:t>
            </a:r>
            <a:r>
              <a:rPr lang="ko-KR" altLang="en-US" dirty="0"/>
              <a:t>부호 키</a:t>
            </a:r>
            <a:r>
              <a:rPr lang="en-US" altLang="ko-KR" dirty="0"/>
              <a:t>, </a:t>
            </a:r>
            <a:r>
              <a:rPr lang="ko-KR" altLang="en-US" dirty="0"/>
              <a:t>이항연산자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숫자키</a:t>
            </a:r>
            <a:endParaRPr lang="en-US" altLang="ko-KR" dirty="0"/>
          </a:p>
          <a:p>
            <a:pPr lvl="1"/>
            <a:r>
              <a:rPr lang="en-US" altLang="ko-KR" dirty="0"/>
              <a:t>“0~9,A~F”</a:t>
            </a:r>
            <a:r>
              <a:rPr lang="ko-KR" altLang="en-US" dirty="0"/>
              <a:t>까지 일반용 계산기와 동일</a:t>
            </a:r>
            <a:endParaRPr lang="en-US" altLang="ko-KR" dirty="0"/>
          </a:p>
          <a:p>
            <a:pPr lvl="1"/>
            <a:r>
              <a:rPr lang="ko-KR" altLang="en-US" dirty="0"/>
              <a:t>추가로</a:t>
            </a:r>
            <a:r>
              <a:rPr lang="en-US" altLang="ko-KR" dirty="0"/>
              <a:t> “A~F”</a:t>
            </a:r>
            <a:r>
              <a:rPr lang="ko-KR" altLang="en-US" dirty="0"/>
              <a:t> 버튼의</a:t>
            </a:r>
            <a:r>
              <a:rPr lang="en-US" altLang="ko-KR" dirty="0"/>
              <a:t> </a:t>
            </a:r>
            <a:r>
              <a:rPr lang="ko-KR" altLang="en-US" dirty="0"/>
              <a:t>이벤트를 </a:t>
            </a:r>
            <a:r>
              <a:rPr lang="en-US" altLang="ko-KR" dirty="0" err="1"/>
              <a:t>btnn_Click</a:t>
            </a:r>
            <a:r>
              <a:rPr lang="en-US" altLang="ko-KR" dirty="0"/>
              <a:t>()</a:t>
            </a:r>
            <a:r>
              <a:rPr lang="ko-KR" altLang="en-US" dirty="0"/>
              <a:t>에 설정</a:t>
            </a:r>
            <a:endParaRPr lang="en-US" altLang="ko-KR" dirty="0"/>
          </a:p>
          <a:p>
            <a:r>
              <a:rPr lang="ko-KR" altLang="en-US" dirty="0"/>
              <a:t>소수점</a:t>
            </a:r>
            <a:r>
              <a:rPr lang="en-US" altLang="ko-KR" dirty="0"/>
              <a:t>, </a:t>
            </a:r>
            <a:r>
              <a:rPr lang="ko-KR" altLang="en-US" dirty="0"/>
              <a:t>부호</a:t>
            </a:r>
            <a:endParaRPr lang="en-US" altLang="ko-KR" dirty="0"/>
          </a:p>
          <a:p>
            <a:pPr lvl="1"/>
            <a:r>
              <a:rPr lang="ko-KR" altLang="en-US" dirty="0"/>
              <a:t>일반용 계산기와 동일</a:t>
            </a:r>
            <a:endParaRPr lang="en-US" altLang="ko-KR" dirty="0"/>
          </a:p>
          <a:p>
            <a:r>
              <a:rPr lang="ko-KR" altLang="en-US" dirty="0"/>
              <a:t>이항연산자 버튼</a:t>
            </a:r>
            <a:endParaRPr lang="en-US" altLang="ko-KR" dirty="0"/>
          </a:p>
          <a:p>
            <a:pPr lvl="1"/>
            <a:r>
              <a:rPr lang="ko-KR" altLang="en-US" dirty="0"/>
              <a:t>일반용 계산기와 동일</a:t>
            </a:r>
            <a:endParaRPr lang="en-US" altLang="ko-KR" dirty="0"/>
          </a:p>
          <a:p>
            <a:pPr lvl="1"/>
            <a:r>
              <a:rPr lang="ko-KR" altLang="en-US" dirty="0"/>
              <a:t>다만 모든 이항연산자의 이벤트를 </a:t>
            </a:r>
            <a:r>
              <a:rPr lang="en-US" altLang="ko-KR" dirty="0" err="1"/>
              <a:t>btnInfixOperator_Click</a:t>
            </a:r>
            <a:r>
              <a:rPr lang="en-US" altLang="ko-KR" dirty="0"/>
              <a:t>()</a:t>
            </a:r>
            <a:r>
              <a:rPr lang="ko-KR" altLang="en-US" dirty="0"/>
              <a:t>에 설정</a:t>
            </a:r>
            <a:endParaRPr lang="en-US" altLang="ko-KR" dirty="0"/>
          </a:p>
          <a:p>
            <a:pPr lvl="1"/>
            <a:r>
              <a:rPr lang="ko-KR" altLang="en-US" dirty="0">
                <a:solidFill>
                  <a:srgbClr val="FF0000"/>
                </a:solidFill>
              </a:rPr>
              <a:t>이항연산자가 눌릴 때</a:t>
            </a:r>
            <a:r>
              <a:rPr lang="en-US" altLang="ko-KR" dirty="0">
                <a:solidFill>
                  <a:srgbClr val="FF0000"/>
                </a:solidFill>
              </a:rPr>
              <a:t>, Num1</a:t>
            </a:r>
            <a:r>
              <a:rPr lang="ko-KR" altLang="en-US" dirty="0">
                <a:solidFill>
                  <a:srgbClr val="FF0000"/>
                </a:solidFill>
              </a:rPr>
              <a:t>이 저장되는데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진법 설정에 따라 </a:t>
            </a:r>
            <a:r>
              <a:rPr lang="en-US" altLang="ko-KR" dirty="0" err="1">
                <a:solidFill>
                  <a:srgbClr val="FF0000"/>
                </a:solidFill>
              </a:rPr>
              <a:t>lblResult</a:t>
            </a:r>
            <a:r>
              <a:rPr lang="ko-KR" altLang="en-US" dirty="0">
                <a:solidFill>
                  <a:srgbClr val="FF0000"/>
                </a:solidFill>
              </a:rPr>
              <a:t>에 표시된 것이 다른 크기이므로 이에 대한 수정 필요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80A641-403F-49E0-985C-AA2E80935F32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56036545"/>
      </p:ext>
    </p:extLst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btnInfixOperator_Click</a:t>
            </a:r>
            <a:r>
              <a:rPr lang="en-US" altLang="ko-KR" dirty="0"/>
              <a:t>()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 err="1"/>
              <a:t>항연산자</a:t>
            </a:r>
            <a:r>
              <a:rPr lang="ko-KR" altLang="en-US" dirty="0"/>
              <a:t> 버튼이 눌리면 진법에 따라 실질적으로 가져야 할 값이 </a:t>
            </a:r>
            <a:r>
              <a:rPr lang="en-US" altLang="ko-KR" dirty="0"/>
              <a:t>10</a:t>
            </a:r>
            <a:r>
              <a:rPr lang="ko-KR" altLang="en-US" dirty="0"/>
              <a:t>진수로 바뀌어야 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80A641-403F-49E0-985C-AA2E80935F32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62" y="1988840"/>
            <a:ext cx="8964488" cy="43419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395536" y="3933056"/>
            <a:ext cx="8568952" cy="11521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316416" y="3789040"/>
            <a:ext cx="576064" cy="2880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rgbClr val="FF0000"/>
                </a:solidFill>
              </a:rPr>
              <a:t>추가</a:t>
            </a:r>
          </a:p>
        </p:txBody>
      </p:sp>
    </p:spTree>
    <p:extLst>
      <p:ext uri="{BB962C8B-B14F-4D97-AF65-F5344CB8AC3E}">
        <p14:creationId xmlns:p14="http://schemas.microsoft.com/office/powerpoint/2010/main" val="568120072"/>
      </p:ext>
    </p:extLst>
  </p:cSld>
  <p:clrMapOvr>
    <a:masterClrMapping/>
  </p:clrMapOvr>
  <p:transition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할당연산자</a:t>
            </a:r>
            <a:r>
              <a:rPr lang="en-US" altLang="ko-KR" dirty="0"/>
              <a:t>(=) </a:t>
            </a:r>
            <a:r>
              <a:rPr lang="ko-KR" altLang="en-US" dirty="0"/>
              <a:t>클릭</a:t>
            </a:r>
            <a:r>
              <a:rPr lang="en-US" altLang="ko-KR" dirty="0"/>
              <a:t> </a:t>
            </a:r>
            <a:r>
              <a:rPr lang="ko-KR" altLang="en-US" dirty="0"/>
              <a:t>코드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원칙적으로 일반용 계산기와 동일하게 </a:t>
            </a:r>
            <a:r>
              <a:rPr lang="en-US" altLang="ko-KR" dirty="0" err="1"/>
              <a:t>switch~case</a:t>
            </a:r>
            <a:r>
              <a:rPr lang="ko-KR" altLang="en-US" dirty="0"/>
              <a:t>문 사용</a:t>
            </a:r>
            <a:r>
              <a:rPr lang="en-US" altLang="ko-KR" dirty="0"/>
              <a:t>, </a:t>
            </a:r>
            <a:r>
              <a:rPr lang="ko-KR" altLang="en-US" dirty="0"/>
              <a:t>다만 연산자 개수가 증가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단항</a:t>
            </a:r>
            <a:r>
              <a:rPr lang="ko-KR" altLang="en-US" dirty="0"/>
              <a:t> 연산자를</a:t>
            </a:r>
            <a:r>
              <a:rPr lang="en-US" altLang="ko-KR" dirty="0"/>
              <a:t> </a:t>
            </a:r>
            <a:r>
              <a:rPr lang="ko-KR" altLang="en-US" dirty="0"/>
              <a:t>위한 </a:t>
            </a:r>
            <a:r>
              <a:rPr lang="en-US" altLang="ko-KR" dirty="0"/>
              <a:t>“default:” </a:t>
            </a:r>
            <a:r>
              <a:rPr lang="ko-KR" altLang="en-US" dirty="0"/>
              <a:t>유지</a:t>
            </a:r>
            <a:endParaRPr lang="en-US" altLang="ko-KR" dirty="0"/>
          </a:p>
          <a:p>
            <a:r>
              <a:rPr lang="ko-KR" altLang="en-US" dirty="0"/>
              <a:t>진법체계에 따른 변화가 필요 </a:t>
            </a:r>
            <a:r>
              <a:rPr lang="en-US" altLang="ko-KR" dirty="0"/>
              <a:t>(</a:t>
            </a:r>
            <a:r>
              <a:rPr lang="ko-KR" altLang="en-US" dirty="0"/>
              <a:t>다음페이지 참고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  <a:p>
            <a:pPr marL="457200" lvl="1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80A641-403F-49E0-985C-AA2E80935F32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2183226"/>
              </p:ext>
            </p:extLst>
          </p:nvPr>
        </p:nvGraphicFramePr>
        <p:xfrm>
          <a:off x="467544" y="2060848"/>
          <a:ext cx="8352928" cy="3160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맑은 고딕" pitchFamily="50" charset="-127"/>
                          <a:ea typeface="맑은 고딕" pitchFamily="50" charset="-127"/>
                        </a:rPr>
                        <a:t>버튼</a:t>
                      </a:r>
                      <a:r>
                        <a:rPr lang="en-US" altLang="ko-KR" sz="1800" b="1" dirty="0">
                          <a:latin typeface="맑은 고딕" pitchFamily="50" charset="-127"/>
                          <a:ea typeface="맑은 고딕" pitchFamily="50" charset="-127"/>
                        </a:rPr>
                        <a:t> Text</a:t>
                      </a:r>
                      <a:endParaRPr lang="ko-KR" altLang="en-US" sz="1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맑은 고딕" pitchFamily="50" charset="-127"/>
                          <a:ea typeface="맑은 고딕" pitchFamily="50" charset="-127"/>
                        </a:rPr>
                        <a:t>연산자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맑은 고딕" pitchFamily="50" charset="-127"/>
                          <a:ea typeface="맑은 고딕" pitchFamily="50" charset="-127"/>
                        </a:rPr>
                        <a:t>연산종류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맑은 고딕" pitchFamily="50" charset="-127"/>
                          <a:ea typeface="맑은 고딕" pitchFamily="50" charset="-127"/>
                        </a:rPr>
                        <a:t>버튼 </a:t>
                      </a:r>
                      <a:r>
                        <a:rPr lang="en-US" altLang="ko-KR" sz="1800" b="1" dirty="0">
                          <a:latin typeface="맑은 고딕" pitchFamily="50" charset="-127"/>
                          <a:ea typeface="맑은 고딕" pitchFamily="50" charset="-127"/>
                        </a:rPr>
                        <a:t>Text</a:t>
                      </a:r>
                      <a:endParaRPr lang="ko-KR" altLang="en-US" sz="1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맑은 고딕" pitchFamily="50" charset="-127"/>
                          <a:ea typeface="맑은 고딕" pitchFamily="50" charset="-127"/>
                        </a:rPr>
                        <a:t>연산자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맑은 고딕" pitchFamily="50" charset="-127"/>
                          <a:ea typeface="맑은 고딕" pitchFamily="50" charset="-127"/>
                        </a:rPr>
                        <a:t>연산종류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맑은 고딕" pitchFamily="50" charset="-127"/>
                          <a:ea typeface="맑은 고딕" pitchFamily="50" charset="-127"/>
                        </a:rPr>
                        <a:t>+</a:t>
                      </a:r>
                      <a:endParaRPr lang="ko-KR" altLang="en-US" sz="1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맑은 고딕" pitchFamily="50" charset="-127"/>
                          <a:ea typeface="맑은 고딕" pitchFamily="50" charset="-127"/>
                        </a:rPr>
                        <a:t>+</a:t>
                      </a:r>
                      <a:endParaRPr lang="ko-KR" altLang="en-US" sz="1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맑은 고딕" pitchFamily="50" charset="-127"/>
                          <a:ea typeface="맑은 고딕" pitchFamily="50" charset="-127"/>
                        </a:rPr>
                        <a:t>실수</a:t>
                      </a:r>
                      <a:r>
                        <a:rPr lang="en-US" altLang="ko-KR" sz="1800" b="1" dirty="0"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800" b="1" dirty="0">
                          <a:latin typeface="맑은 고딕" pitchFamily="50" charset="-127"/>
                          <a:ea typeface="맑은 고딕" pitchFamily="50" charset="-127"/>
                        </a:rPr>
                        <a:t>정수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endParaRPr lang="ko-KR" altLang="en-US" sz="1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dirty="0">
                          <a:latin typeface="맑은 고딕" pitchFamily="50" charset="-127"/>
                          <a:ea typeface="맑은 고딕" pitchFamily="50" charset="-127"/>
                        </a:rPr>
                        <a:t>실수</a:t>
                      </a:r>
                      <a:r>
                        <a:rPr lang="en-US" altLang="ko-KR" sz="1800" b="1" dirty="0"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800" b="1" dirty="0">
                          <a:latin typeface="맑은 고딕" pitchFamily="50" charset="-127"/>
                          <a:ea typeface="맑은 고딕" pitchFamily="50" charset="-127"/>
                        </a:rPr>
                        <a:t>정수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lang="ko-KR" altLang="en-US" sz="1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lang="ko-KR" altLang="en-US" sz="1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dirty="0">
                          <a:latin typeface="맑은 고딕" pitchFamily="50" charset="-127"/>
                          <a:ea typeface="맑은 고딕" pitchFamily="50" charset="-127"/>
                        </a:rPr>
                        <a:t>실수</a:t>
                      </a:r>
                      <a:r>
                        <a:rPr lang="en-US" altLang="ko-KR" sz="1800" b="1" dirty="0"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800" b="1" dirty="0">
                          <a:latin typeface="맑은 고딕" pitchFamily="50" charset="-127"/>
                          <a:ea typeface="맑은 고딕" pitchFamily="50" charset="-127"/>
                        </a:rPr>
                        <a:t>정수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endParaRPr lang="ko-KR" altLang="en-US" sz="1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endParaRPr lang="ko-KR" altLang="en-US" sz="1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dirty="0">
                          <a:latin typeface="맑은 고딕" pitchFamily="50" charset="-127"/>
                          <a:ea typeface="맑은 고딕" pitchFamily="50" charset="-127"/>
                        </a:rPr>
                        <a:t>실수</a:t>
                      </a:r>
                      <a:r>
                        <a:rPr lang="en-US" altLang="ko-KR" sz="1800" b="1" dirty="0"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800" b="1" dirty="0">
                          <a:latin typeface="맑은 고딕" pitchFamily="50" charset="-127"/>
                          <a:ea typeface="맑은 고딕" pitchFamily="50" charset="-127"/>
                        </a:rPr>
                        <a:t>정수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맑은 고딕" pitchFamily="50" charset="-127"/>
                          <a:ea typeface="맑은 고딕" pitchFamily="50" charset="-127"/>
                        </a:rPr>
                        <a:t>Mod</a:t>
                      </a:r>
                      <a:endParaRPr lang="ko-KR" altLang="en-US" sz="1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맑은 고딕" pitchFamily="50" charset="-127"/>
                          <a:ea typeface="맑은 고딕" pitchFamily="50" charset="-127"/>
                        </a:rPr>
                        <a:t>%</a:t>
                      </a:r>
                      <a:endParaRPr lang="ko-KR" altLang="en-US" sz="1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맑은 고딕" pitchFamily="50" charset="-127"/>
                          <a:ea typeface="맑은 고딕" pitchFamily="50" charset="-127"/>
                        </a:rPr>
                        <a:t>정수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맑은 고딕" pitchFamily="50" charset="-127"/>
                          <a:ea typeface="맑은 고딕" pitchFamily="50" charset="-127"/>
                        </a:rPr>
                        <a:t>And</a:t>
                      </a:r>
                      <a:endParaRPr lang="ko-KR" altLang="en-US" sz="1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맑은 고딕" pitchFamily="50" charset="-127"/>
                          <a:ea typeface="맑은 고딕" pitchFamily="50" charset="-127"/>
                        </a:rPr>
                        <a:t>&amp;</a:t>
                      </a:r>
                      <a:endParaRPr lang="ko-KR" altLang="en-US" sz="1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맑은 고딕" pitchFamily="50" charset="-127"/>
                          <a:ea typeface="맑은 고딕" pitchFamily="50" charset="-127"/>
                        </a:rPr>
                        <a:t>정수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맑은 고딕" pitchFamily="50" charset="-127"/>
                          <a:ea typeface="맑은 고딕" pitchFamily="50" charset="-127"/>
                        </a:rPr>
                        <a:t>Or</a:t>
                      </a:r>
                      <a:endParaRPr lang="ko-KR" altLang="en-US" sz="1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맑은 고딕" pitchFamily="50" charset="-127"/>
                          <a:ea typeface="맑은 고딕" pitchFamily="50" charset="-127"/>
                        </a:rPr>
                        <a:t>|</a:t>
                      </a:r>
                      <a:endParaRPr lang="ko-KR" altLang="en-US" sz="1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맑은 고딕" pitchFamily="50" charset="-127"/>
                          <a:ea typeface="맑은 고딕" pitchFamily="50" charset="-127"/>
                        </a:rPr>
                        <a:t>정수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err="1">
                          <a:latin typeface="맑은 고딕" pitchFamily="50" charset="-127"/>
                          <a:ea typeface="맑은 고딕" pitchFamily="50" charset="-127"/>
                        </a:rPr>
                        <a:t>Xor</a:t>
                      </a:r>
                      <a:endParaRPr lang="ko-KR" altLang="en-US" sz="1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맑은 고딕" pitchFamily="50" charset="-127"/>
                          <a:ea typeface="맑은 고딕" pitchFamily="50" charset="-127"/>
                        </a:rPr>
                        <a:t>^</a:t>
                      </a:r>
                      <a:endParaRPr lang="ko-KR" altLang="en-US" sz="1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맑은 고딕" pitchFamily="50" charset="-127"/>
                          <a:ea typeface="맑은 고딕" pitchFamily="50" charset="-127"/>
                        </a:rPr>
                        <a:t>정수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err="1">
                          <a:latin typeface="맑은 고딕" pitchFamily="50" charset="-127"/>
                          <a:ea typeface="맑은 고딕" pitchFamily="50" charset="-127"/>
                        </a:rPr>
                        <a:t>Lsh</a:t>
                      </a:r>
                      <a:endParaRPr lang="ko-KR" altLang="en-US" sz="1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맑은 고딕" pitchFamily="50" charset="-127"/>
                          <a:ea typeface="맑은 고딕" pitchFamily="50" charset="-127"/>
                        </a:rPr>
                        <a:t>&lt;&lt;</a:t>
                      </a:r>
                      <a:endParaRPr lang="ko-KR" altLang="en-US" sz="1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맑은 고딕" pitchFamily="50" charset="-127"/>
                          <a:ea typeface="맑은 고딕" pitchFamily="50" charset="-127"/>
                        </a:rPr>
                        <a:t>정수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err="1">
                          <a:latin typeface="맑은 고딕" pitchFamily="50" charset="-127"/>
                          <a:ea typeface="맑은 고딕" pitchFamily="50" charset="-127"/>
                        </a:rPr>
                        <a:t>x^y</a:t>
                      </a:r>
                      <a:endParaRPr lang="ko-KR" altLang="en-US" sz="1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err="1">
                          <a:latin typeface="맑은 고딕" pitchFamily="50" charset="-127"/>
                          <a:ea typeface="맑은 고딕" pitchFamily="50" charset="-127"/>
                        </a:rPr>
                        <a:t>Math.Pow</a:t>
                      </a:r>
                      <a:r>
                        <a:rPr lang="en-US" altLang="ko-KR" sz="1800" b="1" dirty="0">
                          <a:latin typeface="맑은 고딕" pitchFamily="50" charset="-127"/>
                          <a:ea typeface="맑은 고딕" pitchFamily="50" charset="-127"/>
                        </a:rPr>
                        <a:t>(n1,n2)</a:t>
                      </a:r>
                      <a:endParaRPr lang="ko-KR" altLang="en-US" sz="1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dirty="0">
                          <a:latin typeface="맑은 고딕" pitchFamily="50" charset="-127"/>
                          <a:ea typeface="맑은 고딕" pitchFamily="50" charset="-127"/>
                        </a:rPr>
                        <a:t>실수</a:t>
                      </a:r>
                      <a:r>
                        <a:rPr lang="en-US" altLang="ko-KR" sz="1800" b="1" dirty="0"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800" b="1" dirty="0">
                          <a:latin typeface="맑은 고딕" pitchFamily="50" charset="-127"/>
                          <a:ea typeface="맑은 고딕" pitchFamily="50" charset="-127"/>
                        </a:rPr>
                        <a:t>정수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5615114"/>
      </p:ext>
    </p:extLst>
  </p:cSld>
  <p:clrMapOvr>
    <a:masterClrMapping/>
  </p:clrMapOvr>
  <p:transition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할당연산자</a:t>
            </a:r>
            <a:r>
              <a:rPr lang="en-US" altLang="ko-KR" dirty="0"/>
              <a:t>(=) </a:t>
            </a:r>
            <a:r>
              <a:rPr lang="ko-KR" altLang="en-US" dirty="0"/>
              <a:t>클릭</a:t>
            </a:r>
            <a:r>
              <a:rPr lang="en-US" altLang="ko-KR" dirty="0"/>
              <a:t> </a:t>
            </a:r>
            <a:r>
              <a:rPr lang="ko-KR" altLang="en-US" dirty="0"/>
              <a:t>코드 일부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80A641-403F-49E0-985C-AA2E80935F32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  <p:grpSp>
        <p:nvGrpSpPr>
          <p:cNvPr id="7" name="그룹 6"/>
          <p:cNvGrpSpPr/>
          <p:nvPr/>
        </p:nvGrpSpPr>
        <p:grpSpPr>
          <a:xfrm>
            <a:off x="827584" y="788768"/>
            <a:ext cx="6705153" cy="4897673"/>
            <a:chOff x="827584" y="908720"/>
            <a:chExt cx="6705153" cy="4897673"/>
          </a:xfrm>
        </p:grpSpPr>
        <p:pic>
          <p:nvPicPr>
            <p:cNvPr id="921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584" y="908720"/>
              <a:ext cx="5867400" cy="2409825"/>
            </a:xfrm>
            <a:prstGeom prst="rect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21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1600" y="3374876"/>
              <a:ext cx="6561137" cy="1638300"/>
            </a:xfrm>
            <a:prstGeom prst="rect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220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5072968"/>
              <a:ext cx="5010150" cy="733425"/>
            </a:xfrm>
            <a:prstGeom prst="rect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5733256"/>
            <a:ext cx="6162675" cy="1095375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308305" y="1844824"/>
            <a:ext cx="1656184" cy="58477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>
                <a:latin typeface="맑은 고딕" pitchFamily="50" charset="-127"/>
                <a:ea typeface="맑은 고딕" pitchFamily="50" charset="-127"/>
              </a:rPr>
              <a:t>중간중간 코드 생략되었음</a:t>
            </a:r>
          </a:p>
        </p:txBody>
      </p:sp>
    </p:spTree>
    <p:extLst>
      <p:ext uri="{BB962C8B-B14F-4D97-AF65-F5344CB8AC3E}">
        <p14:creationId xmlns:p14="http://schemas.microsoft.com/office/powerpoint/2010/main" val="389970819"/>
      </p:ext>
    </p:extLst>
  </p:cSld>
  <p:clrMapOvr>
    <a:masterClrMapping/>
  </p:clrMapOvr>
  <p:transition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Backspace, C, CE </a:t>
            </a:r>
            <a:r>
              <a:rPr lang="ko-KR" altLang="en-US" dirty="0"/>
              <a:t>버튼</a:t>
            </a:r>
            <a:r>
              <a:rPr lang="en-US" altLang="ko-KR" dirty="0"/>
              <a:t>, </a:t>
            </a:r>
            <a:r>
              <a:rPr lang="ko-KR" altLang="en-US" dirty="0"/>
              <a:t>진법체제 </a:t>
            </a:r>
            <a:r>
              <a:rPr lang="en-US" altLang="ko-KR" dirty="0" err="1"/>
              <a:t>RadioButton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BS, CE, CC</a:t>
            </a:r>
          </a:p>
          <a:p>
            <a:pPr lvl="1"/>
            <a:r>
              <a:rPr lang="ko-KR" altLang="en-US" dirty="0"/>
              <a:t>일반용 계산기와 동일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진법체계의</a:t>
            </a:r>
            <a:r>
              <a:rPr lang="en-US" altLang="ko-KR" dirty="0"/>
              <a:t> </a:t>
            </a:r>
            <a:r>
              <a:rPr lang="ko-KR" altLang="en-US" dirty="0"/>
              <a:t>동작</a:t>
            </a:r>
            <a:endParaRPr lang="en-US" altLang="ko-KR" dirty="0"/>
          </a:p>
          <a:p>
            <a:pPr lvl="1"/>
            <a:r>
              <a:rPr lang="ko-KR" altLang="en-US" dirty="0"/>
              <a:t>진법변환을 위한 </a:t>
            </a:r>
            <a:r>
              <a:rPr lang="en-US" altLang="ko-KR" dirty="0" err="1"/>
              <a:t>RadioButton</a:t>
            </a:r>
            <a:r>
              <a:rPr lang="ko-KR" altLang="en-US" dirty="0"/>
              <a:t>을 누르면 이전 진법체제로 값을 읽어온 후</a:t>
            </a:r>
            <a:r>
              <a:rPr lang="en-US" altLang="ko-KR" dirty="0"/>
              <a:t>, </a:t>
            </a:r>
            <a:r>
              <a:rPr lang="ko-KR" altLang="en-US" dirty="0"/>
              <a:t>변환된 진법체제로 값을 출력</a:t>
            </a:r>
            <a:endParaRPr lang="en-US" altLang="ko-KR" dirty="0"/>
          </a:p>
          <a:p>
            <a:pPr lvl="1"/>
            <a:r>
              <a:rPr lang="en-US" altLang="ko-KR" dirty="0"/>
              <a:t>10</a:t>
            </a:r>
            <a:r>
              <a:rPr lang="ko-KR" altLang="en-US" dirty="0"/>
              <a:t>진법이 아닌 다른 진법체제에서는 정수형 연산만 가능하며</a:t>
            </a:r>
            <a:r>
              <a:rPr lang="en-US" altLang="ko-KR" dirty="0"/>
              <a:t>, </a:t>
            </a:r>
            <a:r>
              <a:rPr lang="ko-KR" altLang="en-US" dirty="0"/>
              <a:t>각종 </a:t>
            </a:r>
            <a:r>
              <a:rPr lang="en-US" altLang="ko-KR" dirty="0"/>
              <a:t>Math </a:t>
            </a:r>
            <a:r>
              <a:rPr lang="ko-KR" altLang="en-US" dirty="0"/>
              <a:t>라이브러리 활용은 곤란함 </a:t>
            </a:r>
            <a:r>
              <a:rPr lang="en-US" altLang="ko-KR" dirty="0">
                <a:sym typeface="Wingdings" pitchFamily="2" charset="2"/>
              </a:rPr>
              <a:t> </a:t>
            </a:r>
            <a:r>
              <a:rPr lang="ko-KR" altLang="en-US" dirty="0">
                <a:sym typeface="Wingdings" pitchFamily="2" charset="2"/>
              </a:rPr>
              <a:t>사용하지 않음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80A641-403F-49E0-985C-AA2E80935F32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808782"/>
      </p:ext>
    </p:extLst>
  </p:cSld>
  <p:clrMapOvr>
    <a:masterClrMapping/>
  </p:clrMapOvr>
  <p:transition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진법체계 </a:t>
            </a:r>
            <a:r>
              <a:rPr lang="en-US" altLang="ko-KR" dirty="0" err="1"/>
              <a:t>RadioButton</a:t>
            </a:r>
            <a:r>
              <a:rPr lang="en-US" altLang="ko-KR" dirty="0"/>
              <a:t> </a:t>
            </a:r>
            <a:r>
              <a:rPr lang="ko-KR" altLang="en-US" dirty="0"/>
              <a:t>클릭 코드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80A641-403F-49E0-985C-AA2E80935F32}" type="slidenum">
              <a:rPr lang="en-US" altLang="ko-KR" smtClean="0"/>
              <a:pPr>
                <a:defRPr/>
              </a:pPr>
              <a:t>16</a:t>
            </a:fld>
            <a:endParaRPr lang="en-US" altLang="ko-KR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80728"/>
            <a:ext cx="4973816" cy="5500415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직선 연결선 6"/>
          <p:cNvCxnSpPr/>
          <p:nvPr/>
        </p:nvCxnSpPr>
        <p:spPr>
          <a:xfrm>
            <a:off x="2123728" y="3284984"/>
            <a:ext cx="669674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2123728" y="3537104"/>
            <a:ext cx="669674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2123176" y="4330164"/>
            <a:ext cx="669674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123728" y="4713296"/>
            <a:ext cx="669674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123544" y="2360912"/>
            <a:ext cx="669674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2123360" y="2084912"/>
            <a:ext cx="669674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2123176" y="1820760"/>
            <a:ext cx="669674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6516216" y="1412776"/>
            <a:ext cx="0" cy="506836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7668344" y="1412776"/>
            <a:ext cx="0" cy="506836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411827" y="1136776"/>
            <a:ext cx="9124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latin typeface="맑은 고딕" pitchFamily="50" charset="-127"/>
                <a:ea typeface="맑은 고딕" pitchFamily="50" charset="-127"/>
              </a:rPr>
              <a:t>16</a:t>
            </a:r>
            <a:r>
              <a:rPr lang="ko-KR" altLang="en-US" sz="1800" b="1" dirty="0">
                <a:latin typeface="맑은 고딕" pitchFamily="50" charset="-127"/>
                <a:ea typeface="맑은 고딕" pitchFamily="50" charset="-127"/>
              </a:rPr>
              <a:t>진수</a:t>
            </a:r>
            <a:endParaRPr lang="en-US" altLang="ko-KR" sz="1800" b="1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800" b="1" dirty="0">
                <a:latin typeface="맑은 고딕" pitchFamily="50" charset="-127"/>
                <a:ea typeface="맑은 고딕" pitchFamily="50" charset="-127"/>
              </a:rPr>
              <a:t>(Hex)</a:t>
            </a:r>
            <a:endParaRPr lang="ko-KR" altLang="en-US" sz="1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732240" y="1136776"/>
            <a:ext cx="7793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1800" b="1" dirty="0">
                <a:latin typeface="맑은 고딕" pitchFamily="50" charset="-127"/>
                <a:ea typeface="맑은 고딕" pitchFamily="50" charset="-127"/>
              </a:rPr>
              <a:t>진수</a:t>
            </a:r>
            <a:endParaRPr lang="en-US" altLang="ko-KR" sz="1800" b="1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800" b="1" dirty="0">
                <a:latin typeface="맑은 고딕" pitchFamily="50" charset="-127"/>
                <a:ea typeface="맑은 고딕" pitchFamily="50" charset="-127"/>
              </a:rPr>
              <a:t>(Oct)</a:t>
            </a:r>
            <a:endParaRPr lang="ko-KR" altLang="en-US" sz="1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949518" y="1136776"/>
            <a:ext cx="780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800" b="1" dirty="0">
                <a:latin typeface="맑은 고딕" pitchFamily="50" charset="-127"/>
                <a:ea typeface="맑은 고딕" pitchFamily="50" charset="-127"/>
              </a:rPr>
              <a:t>진수</a:t>
            </a:r>
            <a:endParaRPr lang="en-US" altLang="ko-KR" sz="1800" b="1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800" b="1" dirty="0">
                <a:latin typeface="맑은 고딕" pitchFamily="50" charset="-127"/>
                <a:ea typeface="맑은 고딕" pitchFamily="50" charset="-127"/>
              </a:rPr>
              <a:t>(Bin)</a:t>
            </a:r>
            <a:endParaRPr lang="ko-KR" altLang="en-US" sz="1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256168" y="1774557"/>
            <a:ext cx="1249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 err="1">
                <a:latin typeface="맑은 고딕" pitchFamily="50" charset="-127"/>
                <a:ea typeface="맑은 고딕" pitchFamily="50" charset="-127"/>
              </a:rPr>
              <a:t>iBase</a:t>
            </a:r>
            <a:r>
              <a:rPr lang="en-US" altLang="ko-KR" sz="1800" b="1" dirty="0">
                <a:latin typeface="맑은 고딕" pitchFamily="50" charset="-127"/>
                <a:ea typeface="맑은 고딕" pitchFamily="50" charset="-127"/>
              </a:rPr>
              <a:t>=16;</a:t>
            </a:r>
            <a:endParaRPr lang="ko-KR" altLang="en-US" sz="1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600277" y="1760784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 err="1">
                <a:latin typeface="맑은 고딕" pitchFamily="50" charset="-127"/>
                <a:ea typeface="맑은 고딕" pitchFamily="50" charset="-127"/>
              </a:rPr>
              <a:t>iBase</a:t>
            </a:r>
            <a:r>
              <a:rPr lang="en-US" altLang="ko-KR" sz="1800" b="1" dirty="0">
                <a:latin typeface="맑은 고딕" pitchFamily="50" charset="-127"/>
                <a:ea typeface="맑은 고딕" pitchFamily="50" charset="-127"/>
              </a:rPr>
              <a:t>=8;</a:t>
            </a:r>
            <a:endParaRPr lang="ko-KR" altLang="en-US" sz="1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668344" y="1747011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 err="1">
                <a:latin typeface="맑은 고딕" pitchFamily="50" charset="-127"/>
                <a:ea typeface="맑은 고딕" pitchFamily="50" charset="-127"/>
              </a:rPr>
              <a:t>iBase</a:t>
            </a:r>
            <a:r>
              <a:rPr lang="en-US" altLang="ko-KR" sz="1800" b="1" dirty="0">
                <a:latin typeface="맑은 고딕" pitchFamily="50" charset="-127"/>
                <a:ea typeface="맑은 고딕" pitchFamily="50" charset="-127"/>
              </a:rPr>
              <a:t>=2;</a:t>
            </a:r>
            <a:endParaRPr lang="ko-KR" altLang="en-US" sz="1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556232" y="2027492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800" b="1" dirty="0">
                <a:latin typeface="맑은 고딕" pitchFamily="50" charset="-127"/>
                <a:ea typeface="맑은 고딕" pitchFamily="50" charset="-127"/>
              </a:rPr>
              <a:t>동일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805988" y="2027492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800" b="1">
                <a:latin typeface="맑은 고딕" pitchFamily="50" charset="-127"/>
                <a:ea typeface="맑은 고딕" pitchFamily="50" charset="-127"/>
              </a:rPr>
              <a:t>동일</a:t>
            </a:r>
            <a:endParaRPr lang="ko-KR" altLang="en-US" sz="1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956376" y="2027492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800" b="1">
                <a:latin typeface="맑은 고딕" pitchFamily="50" charset="-127"/>
                <a:ea typeface="맑은 고딕" pitchFamily="50" charset="-127"/>
              </a:rPr>
              <a:t>동일</a:t>
            </a:r>
            <a:endParaRPr lang="ko-KR" altLang="en-US" sz="1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587038" y="2627620"/>
            <a:ext cx="632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latin typeface="맑은 고딕" pitchFamily="50" charset="-127"/>
                <a:ea typeface="맑은 고딕" pitchFamily="50" charset="-127"/>
              </a:rPr>
              <a:t>true</a:t>
            </a:r>
            <a:endParaRPr lang="ko-KR" altLang="en-US" sz="1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593780" y="3227748"/>
            <a:ext cx="632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latin typeface="맑은 고딕" pitchFamily="50" charset="-127"/>
                <a:ea typeface="맑은 고딕" pitchFamily="50" charset="-127"/>
              </a:rPr>
              <a:t>true</a:t>
            </a:r>
            <a:endParaRPr lang="ko-KR" altLang="en-US" sz="1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612554" y="3827876"/>
            <a:ext cx="632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latin typeface="맑은 고딕" pitchFamily="50" charset="-127"/>
                <a:ea typeface="맑은 고딕" pitchFamily="50" charset="-127"/>
              </a:rPr>
              <a:t>true</a:t>
            </a:r>
            <a:endParaRPr lang="ko-KR" altLang="en-US" sz="1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819839" y="2648944"/>
            <a:ext cx="632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latin typeface="맑은 고딕" pitchFamily="50" charset="-127"/>
                <a:ea typeface="맑은 고딕" pitchFamily="50" charset="-127"/>
              </a:rPr>
              <a:t>true</a:t>
            </a:r>
            <a:endParaRPr lang="ko-KR" altLang="en-US" sz="1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940998" y="2675564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latin typeface="맑은 고딕" pitchFamily="50" charset="-127"/>
                <a:ea typeface="맑은 고딕" pitchFamily="50" charset="-127"/>
              </a:rPr>
              <a:t>false</a:t>
            </a:r>
            <a:endParaRPr lang="ko-KR" altLang="en-US" sz="1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805843" y="3215716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latin typeface="맑은 고딕" pitchFamily="50" charset="-127"/>
                <a:ea typeface="맑은 고딕" pitchFamily="50" charset="-127"/>
              </a:rPr>
              <a:t>false</a:t>
            </a:r>
            <a:endParaRPr lang="ko-KR" altLang="en-US" sz="1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956376" y="3212976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latin typeface="맑은 고딕" pitchFamily="50" charset="-127"/>
                <a:ea typeface="맑은 고딕" pitchFamily="50" charset="-127"/>
              </a:rPr>
              <a:t>false</a:t>
            </a:r>
            <a:endParaRPr lang="ko-KR" altLang="en-US" sz="1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804248" y="3789040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latin typeface="맑은 고딕" pitchFamily="50" charset="-127"/>
                <a:ea typeface="맑은 고딕" pitchFamily="50" charset="-127"/>
              </a:rPr>
              <a:t>false</a:t>
            </a:r>
            <a:endParaRPr lang="ko-KR" altLang="en-US" sz="1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957971" y="3764976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latin typeface="맑은 고딕" pitchFamily="50" charset="-127"/>
                <a:ea typeface="맑은 고딕" pitchFamily="50" charset="-127"/>
              </a:rPr>
              <a:t>false</a:t>
            </a:r>
            <a:endParaRPr lang="ko-KR" altLang="en-US" sz="1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556232" y="4377136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latin typeface="맑은 고딕" pitchFamily="50" charset="-127"/>
                <a:ea typeface="맑은 고딕" pitchFamily="50" charset="-127"/>
              </a:rPr>
              <a:t>false</a:t>
            </a:r>
            <a:endParaRPr lang="ko-KR" altLang="en-US" sz="1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804248" y="4379692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latin typeface="맑은 고딕" pitchFamily="50" charset="-127"/>
                <a:ea typeface="맑은 고딕" pitchFamily="50" charset="-127"/>
              </a:rPr>
              <a:t>false</a:t>
            </a:r>
            <a:endParaRPr lang="ko-KR" altLang="en-US" sz="1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932496" y="4382248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latin typeface="맑은 고딕" pitchFamily="50" charset="-127"/>
                <a:ea typeface="맑은 고딕" pitchFamily="50" charset="-127"/>
              </a:rPr>
              <a:t>false</a:t>
            </a:r>
            <a:endParaRPr lang="ko-KR" altLang="en-US" sz="1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545795" y="5286804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latin typeface="맑은 고딕" pitchFamily="50" charset="-127"/>
                <a:ea typeface="맑은 고딕" pitchFamily="50" charset="-127"/>
              </a:rPr>
              <a:t>false</a:t>
            </a:r>
            <a:endParaRPr lang="ko-KR" altLang="en-US" sz="1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793811" y="5289360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latin typeface="맑은 고딕" pitchFamily="50" charset="-127"/>
                <a:ea typeface="맑은 고딕" pitchFamily="50" charset="-127"/>
              </a:rPr>
              <a:t>false</a:t>
            </a:r>
            <a:endParaRPr lang="ko-KR" altLang="en-US" sz="1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922059" y="5291916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latin typeface="맑은 고딕" pitchFamily="50" charset="-127"/>
                <a:ea typeface="맑은 고딕" pitchFamily="50" charset="-127"/>
              </a:rPr>
              <a:t>false</a:t>
            </a:r>
            <a:endParaRPr lang="ko-KR" altLang="en-US" sz="1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57211" y="5834812"/>
            <a:ext cx="5563490" cy="64633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8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★★ 이에 따라 </a:t>
            </a:r>
            <a:r>
              <a:rPr lang="en-US" altLang="ko-KR" sz="18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18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개의 진법 </a:t>
            </a:r>
            <a:r>
              <a:rPr lang="en-US" altLang="ko-KR" sz="18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radioButton</a:t>
            </a:r>
            <a:r>
              <a:rPr lang="ko-KR" altLang="en-US" sz="18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이 선택된 것에 대한 이벤트 </a:t>
            </a:r>
            <a:r>
              <a:rPr lang="ko-KR" altLang="en-US" sz="18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핸들러를</a:t>
            </a:r>
            <a:r>
              <a:rPr lang="ko-KR" altLang="en-US" sz="18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각각 구현해야 함</a:t>
            </a:r>
            <a:r>
              <a:rPr lang="en-US" altLang="ko-KR" sz="18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★★</a:t>
            </a:r>
          </a:p>
        </p:txBody>
      </p:sp>
    </p:spTree>
    <p:extLst>
      <p:ext uri="{BB962C8B-B14F-4D97-AF65-F5344CB8AC3E}">
        <p14:creationId xmlns:p14="http://schemas.microsoft.com/office/powerpoint/2010/main" val="2001269199"/>
      </p:ext>
    </p:extLst>
  </p:cSld>
  <p:clrMapOvr>
    <a:masterClrMapping/>
  </p:clrMapOvr>
  <p:transition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단항연산자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단항연산자의 경우에는</a:t>
            </a:r>
            <a:endParaRPr lang="en-US" altLang="ko-KR" dirty="0"/>
          </a:p>
          <a:p>
            <a:pPr lvl="1"/>
            <a:r>
              <a:rPr lang="ko-KR" altLang="en-US" dirty="0"/>
              <a:t>현재 </a:t>
            </a:r>
            <a:r>
              <a:rPr lang="en-US" altLang="ko-KR" dirty="0" err="1"/>
              <a:t>lblResult</a:t>
            </a:r>
            <a:r>
              <a:rPr lang="ko-KR" altLang="en-US" dirty="0"/>
              <a:t>에 표시된 내용에만 연산자를 적용하여 결과를 보여주어야 함</a:t>
            </a:r>
            <a:endParaRPr lang="en-US" altLang="ko-KR" dirty="0"/>
          </a:p>
          <a:p>
            <a:pPr lvl="1"/>
            <a:r>
              <a:rPr lang="ko-KR" altLang="en-US" dirty="0"/>
              <a:t>항상 적용된 진법을 점검하여 </a:t>
            </a:r>
            <a:r>
              <a:rPr lang="en-US" altLang="ko-KR" dirty="0"/>
              <a:t>(</a:t>
            </a:r>
            <a:r>
              <a:rPr lang="ko-KR" altLang="en-US" dirty="0"/>
              <a:t>필요시</a:t>
            </a:r>
            <a:r>
              <a:rPr lang="en-US" altLang="ko-KR" dirty="0"/>
              <a:t>) 10</a:t>
            </a:r>
            <a:r>
              <a:rPr lang="ko-KR" altLang="en-US" dirty="0"/>
              <a:t>진수로 변환하여 연산자 적용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80A641-403F-49E0-985C-AA2E80935F32}" type="slidenum">
              <a:rPr lang="en-US" altLang="ko-KR" smtClean="0"/>
              <a:pPr>
                <a:defRPr/>
              </a:pPr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76487318"/>
      </p:ext>
    </p:extLst>
  </p:cSld>
  <p:clrMapOvr>
    <a:masterClrMapping/>
  </p:clrMapOvr>
  <p:transition>
    <p:zo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Not/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ko-KR" altLang="en-US" dirty="0" err="1"/>
              <a:t>단항연산자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Not</a:t>
            </a:r>
            <a:r>
              <a:rPr lang="ko-KR" altLang="en-US" dirty="0"/>
              <a:t>은 일반연산자와 원칙적으로 동일하나</a:t>
            </a:r>
            <a:r>
              <a:rPr lang="en-US" altLang="ko-KR" dirty="0"/>
              <a:t>, </a:t>
            </a:r>
            <a:r>
              <a:rPr lang="ko-KR" altLang="en-US" dirty="0" err="1"/>
              <a:t>진법체계</a:t>
            </a:r>
            <a:r>
              <a:rPr lang="ko-KR" altLang="en-US" dirty="0"/>
              <a:t> 고려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Int</a:t>
            </a:r>
            <a:r>
              <a:rPr lang="ko-KR" altLang="en-US" dirty="0"/>
              <a:t>는 소수점이 있는 수</a:t>
            </a:r>
            <a:r>
              <a:rPr lang="en-US" altLang="ko-KR" dirty="0"/>
              <a:t>(10</a:t>
            </a:r>
            <a:r>
              <a:rPr lang="ko-KR" altLang="en-US" dirty="0"/>
              <a:t>진수만 가능</a:t>
            </a:r>
            <a:r>
              <a:rPr lang="en-US" altLang="ko-KR" dirty="0"/>
              <a:t>)</a:t>
            </a:r>
            <a:r>
              <a:rPr lang="ko-KR" altLang="en-US" dirty="0"/>
              <a:t>에만 적용하므로</a:t>
            </a:r>
            <a:r>
              <a:rPr lang="en-US" altLang="ko-KR" dirty="0"/>
              <a:t>, </a:t>
            </a:r>
            <a:r>
              <a:rPr lang="ko-KR" altLang="en-US" dirty="0"/>
              <a:t>단순히 </a:t>
            </a:r>
            <a:r>
              <a:rPr lang="en-US" altLang="ko-KR" dirty="0"/>
              <a:t>(</a:t>
            </a:r>
            <a:r>
              <a:rPr lang="en-US" altLang="ko-KR" dirty="0" err="1"/>
              <a:t>int</a:t>
            </a:r>
            <a:r>
              <a:rPr lang="en-US" altLang="ko-KR" dirty="0"/>
              <a:t>)</a:t>
            </a:r>
            <a:r>
              <a:rPr lang="ko-KR" altLang="en-US" dirty="0"/>
              <a:t>로 </a:t>
            </a:r>
            <a:r>
              <a:rPr lang="en-US" altLang="ko-KR" dirty="0"/>
              <a:t>casting</a:t>
            </a:r>
            <a:r>
              <a:rPr lang="ko-KR" altLang="en-US" dirty="0"/>
              <a:t>만 함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80A641-403F-49E0-985C-AA2E80935F32}" type="slidenum">
              <a:rPr lang="en-US" altLang="ko-KR" smtClean="0"/>
              <a:pPr>
                <a:defRPr/>
              </a:pPr>
              <a:t>18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436" y="1484784"/>
            <a:ext cx="6829401" cy="251045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435" y="5013176"/>
            <a:ext cx="7322355" cy="122413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7594752"/>
      </p:ext>
    </p:extLst>
  </p:cSld>
  <p:clrMapOvr>
    <a:masterClrMapping/>
  </p:clrMapOvr>
  <p:transition>
    <p:zo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x^3, x^2, 1/x </a:t>
            </a:r>
            <a:r>
              <a:rPr lang="ko-KR" altLang="en-US" dirty="0" err="1"/>
              <a:t>단항연산자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Math </a:t>
            </a:r>
            <a:r>
              <a:rPr lang="ko-KR" altLang="en-US" dirty="0"/>
              <a:t>라이브러리</a:t>
            </a:r>
            <a:r>
              <a:rPr lang="en-US" altLang="ko-KR" dirty="0"/>
              <a:t>/</a:t>
            </a:r>
            <a:r>
              <a:rPr lang="ko-KR" altLang="en-US" dirty="0"/>
              <a:t>프로그래밍 방식을 이용하거나 단순히 계산하여 출력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80A641-403F-49E0-985C-AA2E80935F32}" type="slidenum">
              <a:rPr lang="en-US" altLang="ko-KR" smtClean="0"/>
              <a:pPr>
                <a:defRPr/>
              </a:pPr>
              <a:t>19</a:t>
            </a:fld>
            <a:endParaRPr lang="en-US" altLang="ko-KR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453" y="1906818"/>
            <a:ext cx="7066667" cy="60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453" y="2708460"/>
            <a:ext cx="7723809" cy="104761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453" y="3933056"/>
            <a:ext cx="7352381" cy="230476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52195489"/>
      </p:ext>
    </p:extLst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eaLnBrk="1" hangingPunct="1"/>
            <a:fld id="{9453F5AE-427C-48CD-8E54-A7F5BD85D17F}" type="slidenum">
              <a:rPr lang="en-US" altLang="ko-KR" sz="1000" smtClean="0">
                <a:solidFill>
                  <a:srgbClr val="02B0AC"/>
                </a:solidFill>
                <a:latin typeface="휴먼엑스포" pitchFamily="18" charset="-127"/>
                <a:ea typeface="휴먼엑스포" pitchFamily="18" charset="-127"/>
              </a:rPr>
              <a:pPr eaLnBrk="1" hangingPunct="1"/>
              <a:t>2</a:t>
            </a:fld>
            <a:endParaRPr lang="en-US" altLang="ko-KR" sz="1000">
              <a:solidFill>
                <a:srgbClr val="02B0AC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3" y="62308"/>
            <a:ext cx="5184576" cy="6733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zo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n! </a:t>
            </a:r>
            <a:r>
              <a:rPr lang="ko-KR" altLang="en-US" dirty="0" err="1"/>
              <a:t>단항연산자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정수에만 적용하고</a:t>
            </a:r>
            <a:r>
              <a:rPr lang="en-US" altLang="ko-KR" dirty="0"/>
              <a:t>, loop</a:t>
            </a:r>
            <a:r>
              <a:rPr lang="ko-KR" altLang="en-US" dirty="0"/>
              <a:t>를 이용하여 처리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80A641-403F-49E0-985C-AA2E80935F32}" type="slidenum">
              <a:rPr lang="en-US" altLang="ko-KR" smtClean="0"/>
              <a:pPr>
                <a:defRPr/>
              </a:pPr>
              <a:t>20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628800"/>
            <a:ext cx="7838859" cy="396044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39205059"/>
      </p:ext>
    </p:extLst>
  </p:cSld>
  <p:clrMapOvr>
    <a:masterClrMapping/>
  </p:clrMapOvr>
  <p:transition>
    <p:zo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4D3179-4AB3-4C32-800A-F15F142A7F2A}" type="slidenum">
              <a:rPr lang="en-US" altLang="ko-KR"/>
              <a:pPr/>
              <a:t>21</a:t>
            </a:fld>
            <a:endParaRPr lang="en-US" altLang="ko-KR"/>
          </a:p>
        </p:txBody>
      </p:sp>
      <p:sp>
        <p:nvSpPr>
          <p:cNvPr id="67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삼각함수의 기초</a:t>
            </a:r>
            <a:r>
              <a:rPr lang="en-US" altLang="ko-KR"/>
              <a:t>(1)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981075"/>
            <a:ext cx="8928100" cy="5405438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ko-KR" altLang="en-US"/>
              <a:t>삼각함수의 그래프</a:t>
            </a:r>
          </a:p>
        </p:txBody>
      </p:sp>
      <p:pic>
        <p:nvPicPr>
          <p:cNvPr id="6748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513" y="1412875"/>
            <a:ext cx="5514975" cy="508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9515238"/>
      </p:ext>
    </p:extLst>
  </p:cSld>
  <p:clrMapOvr>
    <a:masterClrMapping/>
  </p:clrMapOvr>
  <p:transition>
    <p:zo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71CAF-D479-4AA1-A6B7-F0E84CAAF83D}" type="slidenum">
              <a:rPr lang="en-US" altLang="ko-KR"/>
              <a:pPr/>
              <a:t>22</a:t>
            </a:fld>
            <a:endParaRPr lang="en-US" altLang="ko-KR"/>
          </a:p>
        </p:txBody>
      </p:sp>
      <p:sp>
        <p:nvSpPr>
          <p:cNvPr id="67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삼각함수의 기초</a:t>
            </a:r>
            <a:r>
              <a:rPr lang="en-US" altLang="ko-KR"/>
              <a:t>(2)</a:t>
            </a:r>
          </a:p>
        </p:txBody>
      </p:sp>
      <p:sp>
        <p:nvSpPr>
          <p:cNvPr id="67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981075"/>
            <a:ext cx="8928100" cy="5405438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ko-KR" altLang="en-US"/>
              <a:t>삼각비</a:t>
            </a:r>
          </a:p>
        </p:txBody>
      </p:sp>
      <p:pic>
        <p:nvPicPr>
          <p:cNvPr id="6758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963" y="1468438"/>
            <a:ext cx="6408737" cy="4983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6182" y="5301208"/>
            <a:ext cx="306701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5747019"/>
      </p:ext>
    </p:extLst>
  </p:cSld>
  <p:clrMapOvr>
    <a:masterClrMapping/>
  </p:clrMapOvr>
  <p:transition>
    <p:zo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C29EE0-15D0-4517-BDD3-225000A5A158}" type="slidenum">
              <a:rPr lang="en-US" altLang="ko-KR"/>
              <a:pPr/>
              <a:t>23</a:t>
            </a:fld>
            <a:endParaRPr lang="en-US" altLang="ko-KR"/>
          </a:p>
        </p:txBody>
      </p:sp>
      <p:sp>
        <p:nvSpPr>
          <p:cNvPr id="67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호도법</a:t>
            </a:r>
          </a:p>
        </p:txBody>
      </p:sp>
      <p:sp>
        <p:nvSpPr>
          <p:cNvPr id="67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981075"/>
            <a:ext cx="8928100" cy="5405438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ko-KR" altLang="en-US"/>
              <a:t>호도법</a:t>
            </a:r>
          </a:p>
        </p:txBody>
      </p:sp>
      <p:pic>
        <p:nvPicPr>
          <p:cNvPr id="6768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3100" y="1557338"/>
            <a:ext cx="3067050" cy="2786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686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773238"/>
            <a:ext cx="4392612" cy="180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687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5013325"/>
            <a:ext cx="8748713" cy="1049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627784" y="5229200"/>
            <a:ext cx="720080" cy="432048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239542" y="6062663"/>
            <a:ext cx="3492698" cy="432048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RadioButton</a:t>
            </a:r>
            <a:r>
              <a:rPr lang="ko-KR" altLang="en-US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en-US" altLang="ko-KR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Radians, </a:t>
            </a:r>
            <a:r>
              <a:rPr lang="ko-KR" altLang="en-US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기본값</a:t>
            </a:r>
          </a:p>
        </p:txBody>
      </p:sp>
      <p:cxnSp>
        <p:nvCxnSpPr>
          <p:cNvPr id="4" name="꺾인 연결선 3"/>
          <p:cNvCxnSpPr>
            <a:stCxn id="2" idx="2"/>
            <a:endCxn id="9" idx="1"/>
          </p:cNvCxnSpPr>
          <p:nvPr/>
        </p:nvCxnSpPr>
        <p:spPr>
          <a:xfrm rot="16200000" flipH="1">
            <a:off x="2804964" y="5844108"/>
            <a:ext cx="617439" cy="251718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4343944" y="5193288"/>
            <a:ext cx="208212" cy="216024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644008" y="4353669"/>
            <a:ext cx="2642617" cy="432048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RadioButton</a:t>
            </a:r>
            <a:r>
              <a:rPr lang="ko-KR" altLang="en-US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en-US" altLang="ko-KR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Degrees</a:t>
            </a:r>
            <a:endParaRPr lang="ko-KR" altLang="en-US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4" name="꺾인 연결선 13"/>
          <p:cNvCxnSpPr>
            <a:stCxn id="12" idx="0"/>
            <a:endCxn id="13" idx="1"/>
          </p:cNvCxnSpPr>
          <p:nvPr/>
        </p:nvCxnSpPr>
        <p:spPr>
          <a:xfrm rot="5400000" flipH="1" flipV="1">
            <a:off x="4234232" y="4783512"/>
            <a:ext cx="623595" cy="195958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0904555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2" grpId="0" animBg="1"/>
      <p:bldP spid="1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441DE-3F05-4528-B121-23E10A11426C}" type="slidenum">
              <a:rPr lang="en-US" altLang="ko-KR"/>
              <a:pPr/>
              <a:t>24</a:t>
            </a:fld>
            <a:endParaRPr lang="en-US" altLang="ko-KR"/>
          </a:p>
        </p:txBody>
      </p:sp>
      <p:sp>
        <p:nvSpPr>
          <p:cNvPr id="67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각도구분을 누를 때의 동작</a:t>
            </a:r>
            <a:endParaRPr lang="en-US" altLang="ko-KR" dirty="0"/>
          </a:p>
        </p:txBody>
      </p:sp>
      <p:sp>
        <p:nvSpPr>
          <p:cNvPr id="67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ko-KR" altLang="en-US" dirty="0"/>
              <a:t>기본원리</a:t>
            </a:r>
          </a:p>
          <a:p>
            <a:pPr lvl="1">
              <a:lnSpc>
                <a:spcPct val="110000"/>
              </a:lnSpc>
            </a:pPr>
            <a:r>
              <a:rPr lang="ko-KR" altLang="en-US" dirty="0"/>
              <a:t>삼각함수의 연산에서만 활용</a:t>
            </a:r>
          </a:p>
          <a:p>
            <a:pPr lvl="1">
              <a:lnSpc>
                <a:spcPct val="110000"/>
              </a:lnSpc>
            </a:pPr>
            <a:r>
              <a:rPr lang="en-US" altLang="ko-KR" dirty="0"/>
              <a:t>C#</a:t>
            </a:r>
            <a:r>
              <a:rPr lang="ko-KR" altLang="en-US" dirty="0"/>
              <a:t>의 </a:t>
            </a:r>
            <a:r>
              <a:rPr lang="en-US" altLang="ko-KR" dirty="0"/>
              <a:t>Math </a:t>
            </a:r>
            <a:r>
              <a:rPr lang="ko-KR" altLang="en-US" dirty="0"/>
              <a:t>라이브러리에서는 </a:t>
            </a:r>
            <a:r>
              <a:rPr lang="en-US" altLang="ko-KR" dirty="0"/>
              <a:t>Radians </a:t>
            </a:r>
            <a:r>
              <a:rPr lang="ko-KR" altLang="en-US" dirty="0"/>
              <a:t>각을 기본으로 사용</a:t>
            </a:r>
          </a:p>
          <a:p>
            <a:pPr lvl="1">
              <a:lnSpc>
                <a:spcPct val="110000"/>
              </a:lnSpc>
            </a:pPr>
            <a:r>
              <a:rPr lang="en-US" altLang="ko-KR" dirty="0"/>
              <a:t>Degrees </a:t>
            </a:r>
            <a:r>
              <a:rPr lang="ko-KR" altLang="en-US" dirty="0"/>
              <a:t>각으로 입력하면 </a:t>
            </a:r>
            <a:r>
              <a:rPr lang="en-US" altLang="ko-KR" dirty="0"/>
              <a:t>Radians </a:t>
            </a:r>
            <a:r>
              <a:rPr lang="ko-KR" altLang="en-US" dirty="0"/>
              <a:t>각으로 변경한 후 연산 실행</a:t>
            </a:r>
          </a:p>
          <a:p>
            <a:pPr>
              <a:lnSpc>
                <a:spcPct val="110000"/>
              </a:lnSpc>
            </a:pPr>
            <a:r>
              <a:rPr lang="ko-KR" altLang="en-US" dirty="0"/>
              <a:t>각도 구분</a:t>
            </a:r>
          </a:p>
          <a:p>
            <a:pPr lvl="1">
              <a:lnSpc>
                <a:spcPct val="110000"/>
              </a:lnSpc>
            </a:pPr>
            <a:r>
              <a:rPr lang="en-US" altLang="ko-KR" dirty="0"/>
              <a:t>Degrees : </a:t>
            </a:r>
            <a:r>
              <a:rPr lang="ko-KR" altLang="en-US" dirty="0"/>
              <a:t>각도를 ˚로 표현</a:t>
            </a:r>
          </a:p>
          <a:p>
            <a:pPr lvl="1">
              <a:lnSpc>
                <a:spcPct val="110000"/>
              </a:lnSpc>
            </a:pPr>
            <a:r>
              <a:rPr lang="en-US" altLang="ko-KR" dirty="0"/>
              <a:t>Radians : </a:t>
            </a:r>
            <a:r>
              <a:rPr lang="ko-KR" altLang="en-US" dirty="0"/>
              <a:t>각도를 </a:t>
            </a:r>
            <a:r>
              <a:rPr lang="el-GR" altLang="ko-KR" dirty="0"/>
              <a:t>π</a:t>
            </a:r>
            <a:r>
              <a:rPr lang="ko-KR" altLang="en-US" dirty="0" err="1"/>
              <a:t>를</a:t>
            </a:r>
            <a:r>
              <a:rPr lang="ko-KR" altLang="en-US" dirty="0"/>
              <a:t> 기준으로 표현</a:t>
            </a:r>
            <a:r>
              <a:rPr lang="en-US" altLang="ko-KR" dirty="0"/>
              <a:t>, 2</a:t>
            </a:r>
            <a:r>
              <a:rPr lang="el-GR" altLang="ko-KR" dirty="0"/>
              <a:t>π</a:t>
            </a:r>
            <a:r>
              <a:rPr lang="en-US" altLang="ko-KR" dirty="0"/>
              <a:t>[rad]= 360</a:t>
            </a:r>
            <a:r>
              <a:rPr lang="el-GR" altLang="ko-KR" dirty="0"/>
              <a:t>˚</a:t>
            </a:r>
            <a:endParaRPr lang="en-US" altLang="ko-KR" dirty="0"/>
          </a:p>
          <a:p>
            <a:pPr>
              <a:lnSpc>
                <a:spcPct val="110000"/>
              </a:lnSpc>
            </a:pPr>
            <a:r>
              <a:rPr lang="en-US" altLang="ko-KR" dirty="0" err="1"/>
              <a:t>Inv</a:t>
            </a:r>
            <a:r>
              <a:rPr lang="en-US" altLang="ko-KR" dirty="0"/>
              <a:t> </a:t>
            </a:r>
            <a:r>
              <a:rPr lang="ko-KR" altLang="en-US" dirty="0"/>
              <a:t>체크박스</a:t>
            </a:r>
            <a:endParaRPr lang="en-US" altLang="ko-KR" dirty="0"/>
          </a:p>
          <a:p>
            <a:pPr lvl="1">
              <a:lnSpc>
                <a:spcPct val="110000"/>
              </a:lnSpc>
            </a:pPr>
            <a:r>
              <a:rPr lang="ko-KR" altLang="en-US" dirty="0"/>
              <a:t>삼각함수 </a:t>
            </a:r>
            <a:r>
              <a:rPr lang="ko-KR" altLang="en-US" dirty="0" err="1"/>
              <a:t>역변환</a:t>
            </a:r>
            <a:r>
              <a:rPr lang="ko-KR" altLang="en-US" dirty="0"/>
              <a:t> 계산 </a:t>
            </a:r>
            <a:r>
              <a:rPr lang="en-US" altLang="ko-KR" dirty="0">
                <a:sym typeface="Wingdings" pitchFamily="2" charset="2"/>
              </a:rPr>
              <a:t> </a:t>
            </a:r>
            <a:r>
              <a:rPr lang="ko-KR" altLang="en-US" dirty="0">
                <a:sym typeface="Wingdings" pitchFamily="2" charset="2"/>
              </a:rPr>
              <a:t>값으로부터 각도</a:t>
            </a:r>
            <a:r>
              <a:rPr lang="en-US" altLang="ko-KR" dirty="0">
                <a:sym typeface="Wingdings" pitchFamily="2" charset="2"/>
              </a:rPr>
              <a:t>(Radians)</a:t>
            </a:r>
            <a:r>
              <a:rPr lang="ko-KR" altLang="en-US" dirty="0">
                <a:sym typeface="Wingdings" pitchFamily="2" charset="2"/>
              </a:rPr>
              <a:t>를 계산</a:t>
            </a:r>
            <a:endParaRPr lang="en-US" altLang="ko-KR" dirty="0">
              <a:sym typeface="Wingdings" pitchFamily="2" charset="2"/>
            </a:endParaRPr>
          </a:p>
          <a:p>
            <a:pPr lvl="1">
              <a:lnSpc>
                <a:spcPct val="110000"/>
              </a:lnSpc>
            </a:pPr>
            <a:r>
              <a:rPr lang="en-US" altLang="ko-KR" dirty="0">
                <a:sym typeface="Wingdings" pitchFamily="2" charset="2"/>
              </a:rPr>
              <a:t>Degrees</a:t>
            </a:r>
            <a:r>
              <a:rPr lang="ko-KR" altLang="en-US" dirty="0">
                <a:sym typeface="Wingdings" pitchFamily="2" charset="2"/>
              </a:rPr>
              <a:t>가 체크된 경우</a:t>
            </a:r>
            <a:r>
              <a:rPr lang="en-US" altLang="ko-KR" dirty="0">
                <a:sym typeface="Wingdings" pitchFamily="2" charset="2"/>
              </a:rPr>
              <a:t>, </a:t>
            </a:r>
            <a:r>
              <a:rPr lang="ko-KR" altLang="en-US" dirty="0">
                <a:sym typeface="Wingdings" pitchFamily="2" charset="2"/>
              </a:rPr>
              <a:t>각도를 </a:t>
            </a:r>
            <a:r>
              <a:rPr lang="en-US" altLang="ko-KR" dirty="0" err="1">
                <a:sym typeface="Wingdings" pitchFamily="2" charset="2"/>
              </a:rPr>
              <a:t>radiandegree</a:t>
            </a:r>
            <a:r>
              <a:rPr lang="ko-KR" altLang="en-US" dirty="0">
                <a:sym typeface="Wingdings" pitchFamily="2" charset="2"/>
              </a:rPr>
              <a:t>로 변환 필요</a:t>
            </a:r>
            <a:r>
              <a:rPr lang="en-US" altLang="ko-KR" dirty="0">
                <a:sym typeface="Wingdings" pitchFamily="2" charset="2"/>
              </a:rPr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27007166"/>
      </p:ext>
    </p:extLst>
  </p:cSld>
  <p:clrMapOvr>
    <a:masterClrMapping/>
  </p:clrMapOvr>
  <p:transition>
    <p:zo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삼각함수와 관련된 </a:t>
            </a:r>
            <a:r>
              <a:rPr lang="en-US" altLang="ko-KR" dirty="0"/>
              <a:t>Math </a:t>
            </a:r>
            <a:r>
              <a:rPr lang="ko-KR" altLang="en-US" dirty="0"/>
              <a:t>라이브러리</a:t>
            </a:r>
            <a:endParaRPr lang="en-US" altLang="ko-KR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Math</a:t>
            </a:r>
            <a:r>
              <a:rPr lang="ko-KR" altLang="en-US" dirty="0"/>
              <a:t> 라이브러리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호도법에</a:t>
            </a:r>
            <a:r>
              <a:rPr lang="en-US" altLang="ko-KR" dirty="0"/>
              <a:t> </a:t>
            </a:r>
            <a:r>
              <a:rPr lang="ko-KR" altLang="en-US" dirty="0"/>
              <a:t>의한 계산</a:t>
            </a:r>
            <a:endParaRPr lang="en-US" altLang="ko-KR" dirty="0"/>
          </a:p>
          <a:p>
            <a:pPr lvl="1"/>
            <a:r>
              <a:rPr lang="en-US" altLang="ko-KR" dirty="0" err="1"/>
              <a:t>Deg</a:t>
            </a:r>
            <a:r>
              <a:rPr lang="en-US" altLang="ko-KR" dirty="0" err="1">
                <a:sym typeface="Wingdings" pitchFamily="2" charset="2"/>
              </a:rPr>
              <a:t>Rad</a:t>
            </a:r>
            <a:r>
              <a:rPr lang="en-US" altLang="ko-KR" dirty="0">
                <a:sym typeface="Wingdings" pitchFamily="2" charset="2"/>
              </a:rPr>
              <a:t> : </a:t>
            </a:r>
            <a:r>
              <a:rPr lang="ko-KR" altLang="en-US" dirty="0">
                <a:sym typeface="Wingdings" pitchFamily="2" charset="2"/>
              </a:rPr>
              <a:t>각도로 주어진 경우 연산이전에 </a:t>
            </a:r>
            <a:r>
              <a:rPr lang="en-US" altLang="ko-KR" dirty="0">
                <a:sym typeface="Wingdings" pitchFamily="2" charset="2"/>
              </a:rPr>
              <a:t>rad</a:t>
            </a:r>
            <a:r>
              <a:rPr lang="ko-KR" altLang="en-US" dirty="0">
                <a:sym typeface="Wingdings" pitchFamily="2" charset="2"/>
              </a:rPr>
              <a:t>로 변환</a:t>
            </a:r>
            <a:endParaRPr lang="en-US" altLang="ko-KR" dirty="0">
              <a:sym typeface="Wingdings" pitchFamily="2" charset="2"/>
            </a:endParaRPr>
          </a:p>
          <a:p>
            <a:pPr lvl="1"/>
            <a:endParaRPr lang="en-US" altLang="ko-KR" dirty="0"/>
          </a:p>
          <a:p>
            <a:pPr lvl="1"/>
            <a:r>
              <a:rPr lang="en-US" altLang="ko-KR" dirty="0" err="1"/>
              <a:t>Rad</a:t>
            </a:r>
            <a:r>
              <a:rPr lang="en-US" altLang="ko-KR" dirty="0" err="1">
                <a:sym typeface="Wingdings" pitchFamily="2" charset="2"/>
              </a:rPr>
              <a:t>Deg</a:t>
            </a:r>
            <a:r>
              <a:rPr lang="en-US" altLang="ko-KR" dirty="0"/>
              <a:t> : </a:t>
            </a:r>
            <a:r>
              <a:rPr lang="ko-KR" altLang="en-US" dirty="0" err="1"/>
              <a:t>역삼각함수의</a:t>
            </a:r>
            <a:r>
              <a:rPr lang="ko-KR" altLang="en-US" dirty="0"/>
              <a:t> 결과를 </a:t>
            </a:r>
            <a:r>
              <a:rPr lang="en-US" altLang="ko-KR" dirty="0" err="1"/>
              <a:t>Deg</a:t>
            </a:r>
            <a:r>
              <a:rPr lang="ko-KR" altLang="en-US" dirty="0"/>
              <a:t>로 변환</a:t>
            </a:r>
          </a:p>
        </p:txBody>
      </p:sp>
      <p:sp>
        <p:nvSpPr>
          <p:cNvPr id="6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441DE-3F05-4528-B121-23E10A11426C}" type="slidenum">
              <a:rPr lang="en-US" altLang="ko-KR"/>
              <a:pPr/>
              <a:t>25</a:t>
            </a:fld>
            <a:endParaRPr lang="en-US" altLang="ko-KR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953982"/>
              </p:ext>
            </p:extLst>
          </p:nvPr>
        </p:nvGraphicFramePr>
        <p:xfrm>
          <a:off x="323528" y="1484784"/>
          <a:ext cx="7992888" cy="18897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7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86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45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latin typeface="맑은 고딕" pitchFamily="50" charset="-127"/>
                          <a:ea typeface="맑은 고딕" pitchFamily="50" charset="-127"/>
                        </a:rPr>
                        <a:t>연산자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latin typeface="맑은 고딕" pitchFamily="50" charset="-127"/>
                          <a:ea typeface="맑은 고딕" pitchFamily="50" charset="-127"/>
                        </a:rPr>
                        <a:t>삼각함수 계산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err="1">
                          <a:latin typeface="맑은 고딕" pitchFamily="50" charset="-127"/>
                          <a:ea typeface="맑은 고딕" pitchFamily="50" charset="-127"/>
                        </a:rPr>
                        <a:t>역삼각함수</a:t>
                      </a:r>
                      <a:r>
                        <a:rPr lang="ko-KR" altLang="en-US" sz="2000" b="1" dirty="0">
                          <a:latin typeface="맑은 고딕" pitchFamily="50" charset="-127"/>
                          <a:ea typeface="맑은 고딕" pitchFamily="50" charset="-127"/>
                        </a:rPr>
                        <a:t> 계산</a:t>
                      </a:r>
                      <a:endParaRPr lang="en-US" altLang="ko-KR" sz="2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 latinLnBrk="1"/>
                      <a:r>
                        <a:rPr lang="en-US" altLang="ko-KR" sz="2000" b="1" dirty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altLang="ko-KR" sz="2000" b="1" dirty="0" err="1">
                          <a:latin typeface="맑은 고딕" pitchFamily="50" charset="-127"/>
                          <a:ea typeface="맑은 고딕" pitchFamily="50" charset="-127"/>
                        </a:rPr>
                        <a:t>Inv</a:t>
                      </a:r>
                      <a:r>
                        <a:rPr lang="en-US" altLang="ko-KR" sz="2000" b="1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2000" b="1" dirty="0">
                          <a:latin typeface="맑은 고딕" pitchFamily="50" charset="-127"/>
                          <a:ea typeface="맑은 고딕" pitchFamily="50" charset="-127"/>
                        </a:rPr>
                        <a:t>체크</a:t>
                      </a:r>
                      <a:r>
                        <a:rPr lang="en-US" altLang="ko-KR" sz="2000" b="1" dirty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2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latin typeface="맑은 고딕" pitchFamily="50" charset="-127"/>
                          <a:ea typeface="맑은 고딕" pitchFamily="50" charset="-127"/>
                        </a:rPr>
                        <a:t>Sin</a:t>
                      </a:r>
                      <a:endParaRPr lang="ko-KR" altLang="en-US" sz="2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err="1">
                          <a:latin typeface="맑은 고딕" pitchFamily="50" charset="-127"/>
                          <a:ea typeface="맑은 고딕" pitchFamily="50" charset="-127"/>
                        </a:rPr>
                        <a:t>Math.Sin</a:t>
                      </a:r>
                      <a:r>
                        <a:rPr lang="en-US" altLang="ko-KR" sz="2000" b="1" dirty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altLang="ko-KR" sz="2000" b="1" dirty="0" err="1">
                          <a:latin typeface="맑은 고딕" pitchFamily="50" charset="-127"/>
                          <a:ea typeface="맑은 고딕" pitchFamily="50" charset="-127"/>
                        </a:rPr>
                        <a:t>dNum</a:t>
                      </a:r>
                      <a:r>
                        <a:rPr lang="en-US" altLang="ko-KR" sz="2000" b="1" dirty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2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err="1">
                          <a:latin typeface="맑은 고딕" pitchFamily="50" charset="-127"/>
                          <a:ea typeface="맑은 고딕" pitchFamily="50" charset="-127"/>
                        </a:rPr>
                        <a:t>Math.Asin</a:t>
                      </a:r>
                      <a:r>
                        <a:rPr lang="en-US" altLang="ko-KR" sz="2000" b="1" dirty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altLang="ko-KR" sz="2000" b="1" dirty="0" err="1">
                          <a:latin typeface="맑은 고딕" pitchFamily="50" charset="-127"/>
                          <a:ea typeface="맑은 고딕" pitchFamily="50" charset="-127"/>
                        </a:rPr>
                        <a:t>dNum</a:t>
                      </a:r>
                      <a:r>
                        <a:rPr lang="en-US" altLang="ko-KR" sz="2000" b="1" dirty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2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latin typeface="맑은 고딕" pitchFamily="50" charset="-127"/>
                          <a:ea typeface="맑은 고딕" pitchFamily="50" charset="-127"/>
                        </a:rPr>
                        <a:t>Cos</a:t>
                      </a:r>
                      <a:endParaRPr lang="ko-KR" altLang="en-US" sz="2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err="1">
                          <a:latin typeface="맑은 고딕" pitchFamily="50" charset="-127"/>
                          <a:ea typeface="맑은 고딕" pitchFamily="50" charset="-127"/>
                        </a:rPr>
                        <a:t>Math.Cos</a:t>
                      </a:r>
                      <a:r>
                        <a:rPr lang="en-US" altLang="ko-KR" sz="2000" b="1" dirty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altLang="ko-KR" sz="2000" b="1" dirty="0" err="1">
                          <a:latin typeface="맑은 고딕" pitchFamily="50" charset="-127"/>
                          <a:ea typeface="맑은 고딕" pitchFamily="50" charset="-127"/>
                        </a:rPr>
                        <a:t>dNum</a:t>
                      </a:r>
                      <a:r>
                        <a:rPr lang="en-US" altLang="ko-KR" sz="2000" b="1" dirty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2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err="1">
                          <a:latin typeface="맑은 고딕" pitchFamily="50" charset="-127"/>
                          <a:ea typeface="맑은 고딕" pitchFamily="50" charset="-127"/>
                        </a:rPr>
                        <a:t>Math.Acos</a:t>
                      </a:r>
                      <a:r>
                        <a:rPr lang="en-US" altLang="ko-KR" sz="2000" b="1" dirty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altLang="ko-KR" sz="2000" b="1" dirty="0" err="1">
                          <a:latin typeface="맑은 고딕" pitchFamily="50" charset="-127"/>
                          <a:ea typeface="맑은 고딕" pitchFamily="50" charset="-127"/>
                        </a:rPr>
                        <a:t>dNum</a:t>
                      </a:r>
                      <a:r>
                        <a:rPr lang="en-US" altLang="ko-KR" sz="2000" b="1" dirty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2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latin typeface="맑은 고딕" pitchFamily="50" charset="-127"/>
                          <a:ea typeface="맑은 고딕" pitchFamily="50" charset="-127"/>
                        </a:rPr>
                        <a:t>Tan</a:t>
                      </a:r>
                      <a:endParaRPr lang="ko-KR" altLang="en-US" sz="2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err="1">
                          <a:latin typeface="맑은 고딕" pitchFamily="50" charset="-127"/>
                          <a:ea typeface="맑은 고딕" pitchFamily="50" charset="-127"/>
                        </a:rPr>
                        <a:t>Math.Tan</a:t>
                      </a:r>
                      <a:r>
                        <a:rPr lang="en-US" altLang="ko-KR" sz="2000" b="1" dirty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altLang="ko-KR" sz="2000" b="1" dirty="0" err="1">
                          <a:latin typeface="맑은 고딕" pitchFamily="50" charset="-127"/>
                          <a:ea typeface="맑은 고딕" pitchFamily="50" charset="-127"/>
                        </a:rPr>
                        <a:t>dNum</a:t>
                      </a:r>
                      <a:r>
                        <a:rPr lang="en-US" altLang="ko-KR" sz="2000" b="1" dirty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2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err="1">
                          <a:latin typeface="맑은 고딕" pitchFamily="50" charset="-127"/>
                          <a:ea typeface="맑은 고딕" pitchFamily="50" charset="-127"/>
                        </a:rPr>
                        <a:t>Math.Atan</a:t>
                      </a:r>
                      <a:r>
                        <a:rPr lang="en-US" altLang="ko-KR" sz="2000" b="1" dirty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altLang="ko-KR" sz="2000" b="1" dirty="0" err="1">
                          <a:latin typeface="맑은 고딕" pitchFamily="50" charset="-127"/>
                          <a:ea typeface="맑은 고딕" pitchFamily="50" charset="-127"/>
                        </a:rPr>
                        <a:t>dNum</a:t>
                      </a:r>
                      <a:r>
                        <a:rPr lang="en-US" altLang="ko-KR" sz="2000" b="1" dirty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2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015" y="5445224"/>
            <a:ext cx="6984776" cy="504056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015" y="4509120"/>
            <a:ext cx="7524831" cy="516057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80219"/>
      </p:ext>
    </p:extLst>
  </p:cSld>
  <p:clrMapOvr>
    <a:masterClrMapping/>
  </p:clrMapOvr>
  <p:transition>
    <p:zo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Sin </a:t>
            </a:r>
            <a:r>
              <a:rPr lang="ko-KR" altLang="en-US" dirty="0"/>
              <a:t>구현 예</a:t>
            </a:r>
            <a:endParaRPr lang="en-US" altLang="ko-KR" dirty="0"/>
          </a:p>
        </p:txBody>
      </p:sp>
      <p:sp>
        <p:nvSpPr>
          <p:cNvPr id="6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441DE-3F05-4528-B121-23E10A11426C}" type="slidenum">
              <a:rPr lang="en-US" altLang="ko-KR"/>
              <a:pPr/>
              <a:t>26</a:t>
            </a:fld>
            <a:endParaRPr lang="en-US" altLang="ko-KR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196752"/>
            <a:ext cx="8624425" cy="49685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5692559" y="5661248"/>
            <a:ext cx="3108541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8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★★ </a:t>
            </a:r>
            <a:r>
              <a:rPr lang="en-US" altLang="ko-KR" sz="18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COS, TAN</a:t>
            </a:r>
            <a:r>
              <a:rPr lang="ko-KR" altLang="en-US" sz="18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도 구현 ★★</a:t>
            </a:r>
          </a:p>
        </p:txBody>
      </p:sp>
    </p:spTree>
    <p:extLst>
      <p:ext uri="{BB962C8B-B14F-4D97-AF65-F5344CB8AC3E}">
        <p14:creationId xmlns:p14="http://schemas.microsoft.com/office/powerpoint/2010/main" val="1544321790"/>
      </p:ext>
    </p:extLst>
  </p:cSld>
  <p:clrMapOvr>
    <a:masterClrMapping/>
  </p:clrMapOvr>
  <p:transition>
    <p:zo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Log/Ln </a:t>
            </a:r>
            <a:r>
              <a:rPr lang="ko-KR" altLang="en-US" dirty="0"/>
              <a:t>구현 예</a:t>
            </a:r>
            <a:endParaRPr lang="en-US" altLang="ko-KR" dirty="0"/>
          </a:p>
        </p:txBody>
      </p:sp>
      <p:sp>
        <p:nvSpPr>
          <p:cNvPr id="6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441DE-3F05-4528-B121-23E10A11426C}" type="slidenum">
              <a:rPr lang="en-US" altLang="ko-KR"/>
              <a:pPr/>
              <a:t>27</a:t>
            </a:fld>
            <a:endParaRPr lang="en-US" altLang="ko-KR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1010179"/>
            <a:ext cx="4536504" cy="541672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extBox 1"/>
          <p:cNvSpPr txBox="1"/>
          <p:nvPr/>
        </p:nvSpPr>
        <p:spPr>
          <a:xfrm>
            <a:off x="6084168" y="1988840"/>
            <a:ext cx="110799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800" b="1" dirty="0">
                <a:latin typeface="맑은 고딕" pitchFamily="50" charset="-127"/>
                <a:ea typeface="맑은 고딕" pitchFamily="50" charset="-127"/>
              </a:rPr>
              <a:t>상용로그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84168" y="4869160"/>
            <a:ext cx="110799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800" b="1">
                <a:latin typeface="맑은 고딕" pitchFamily="50" charset="-127"/>
                <a:ea typeface="맑은 고딕" pitchFamily="50" charset="-127"/>
              </a:rPr>
              <a:t>자연로그</a:t>
            </a:r>
            <a:endParaRPr lang="ko-KR" altLang="en-US" sz="18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9820103"/>
      </p:ext>
    </p:extLst>
  </p:cSld>
  <p:clrMapOvr>
    <a:masterClrMapping/>
  </p:clrMapOvr>
  <p:transition>
    <p:zo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4" descr="BD00146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3977216"/>
            <a:ext cx="2091656" cy="2066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0" y="0"/>
            <a:ext cx="8928100" cy="923925"/>
          </a:xfrm>
        </p:spPr>
        <p:txBody>
          <a:bodyPr/>
          <a:lstStyle/>
          <a:p>
            <a:pPr eaLnBrk="1" hangingPunct="1"/>
            <a:r>
              <a:rPr lang="ko-KR" altLang="en-US"/>
              <a:t>학습 요약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/>
              <a:t>공학용 계산기</a:t>
            </a:r>
            <a:endParaRPr lang="en-US" altLang="ko-KR" dirty="0"/>
          </a:p>
          <a:p>
            <a:pPr lvl="1" eaLnBrk="1" hangingPunct="1">
              <a:defRPr/>
            </a:pPr>
            <a:r>
              <a:rPr lang="ko-KR" altLang="en-US" dirty="0"/>
              <a:t>숫자입력 </a:t>
            </a:r>
            <a:r>
              <a:rPr lang="en-US" altLang="ko-KR" dirty="0"/>
              <a:t>: 16/10/8/2</a:t>
            </a:r>
            <a:r>
              <a:rPr lang="ko-KR" altLang="en-US" dirty="0"/>
              <a:t>진법체제 고려</a:t>
            </a:r>
            <a:endParaRPr lang="en-US" altLang="ko-KR" dirty="0"/>
          </a:p>
          <a:p>
            <a:pPr lvl="1" eaLnBrk="1" hangingPunct="1">
              <a:defRPr/>
            </a:pPr>
            <a:r>
              <a:rPr lang="ko-KR" altLang="en-US" dirty="0"/>
              <a:t>기본연산 </a:t>
            </a:r>
            <a:r>
              <a:rPr lang="en-US" altLang="ko-KR" dirty="0"/>
              <a:t>: +, -, *, /, Mod(%), </a:t>
            </a:r>
            <a:r>
              <a:rPr lang="en-US" altLang="ko-KR" dirty="0" err="1"/>
              <a:t>Int</a:t>
            </a:r>
            <a:r>
              <a:rPr lang="en-US" altLang="ko-KR" dirty="0"/>
              <a:t>(</a:t>
            </a:r>
            <a:r>
              <a:rPr lang="ko-KR" altLang="en-US" dirty="0" err="1"/>
              <a:t>단항연산자</a:t>
            </a:r>
            <a:r>
              <a:rPr lang="en-US" altLang="ko-KR" dirty="0"/>
              <a:t>)</a:t>
            </a:r>
          </a:p>
          <a:p>
            <a:pPr lvl="1" eaLnBrk="1" hangingPunct="1">
              <a:defRPr/>
            </a:pPr>
            <a:r>
              <a:rPr lang="ko-KR" altLang="en-US" dirty="0"/>
              <a:t>논리연산</a:t>
            </a:r>
            <a:r>
              <a:rPr lang="en-US" altLang="ko-KR" dirty="0"/>
              <a:t> : And, Or, </a:t>
            </a:r>
            <a:r>
              <a:rPr lang="en-US" altLang="ko-KR" dirty="0" err="1"/>
              <a:t>Xor</a:t>
            </a:r>
            <a:r>
              <a:rPr lang="en-US" altLang="ko-KR" dirty="0"/>
              <a:t>, </a:t>
            </a:r>
            <a:r>
              <a:rPr lang="en-US" altLang="ko-KR" dirty="0" err="1"/>
              <a:t>Lsh</a:t>
            </a:r>
            <a:r>
              <a:rPr lang="en-US" altLang="ko-KR" dirty="0"/>
              <a:t>, Not(</a:t>
            </a:r>
            <a:r>
              <a:rPr lang="ko-KR" altLang="en-US" dirty="0" err="1"/>
              <a:t>단항연산자</a:t>
            </a:r>
            <a:r>
              <a:rPr lang="en-US" altLang="ko-KR" dirty="0"/>
              <a:t>)</a:t>
            </a:r>
          </a:p>
          <a:p>
            <a:pPr lvl="1" eaLnBrk="1" hangingPunct="1">
              <a:defRPr/>
            </a:pPr>
            <a:r>
              <a:rPr lang="en-US" altLang="ko-KR" dirty="0"/>
              <a:t>Math </a:t>
            </a:r>
            <a:r>
              <a:rPr lang="ko-KR" altLang="en-US" dirty="0"/>
              <a:t>클래스</a:t>
            </a:r>
            <a:r>
              <a:rPr lang="en-US" altLang="ko-KR" dirty="0"/>
              <a:t> </a:t>
            </a:r>
            <a:r>
              <a:rPr lang="ko-KR" altLang="en-US" dirty="0"/>
              <a:t>이용</a:t>
            </a:r>
            <a:endParaRPr lang="en-US" altLang="ko-KR" dirty="0"/>
          </a:p>
          <a:p>
            <a:pPr lvl="2" eaLnBrk="1" hangingPunct="1">
              <a:defRPr/>
            </a:pPr>
            <a:r>
              <a:rPr lang="ko-KR" altLang="en-US" dirty="0"/>
              <a:t>삼각함수 </a:t>
            </a:r>
            <a:r>
              <a:rPr lang="en-US" altLang="ko-KR" dirty="0"/>
              <a:t>: sin, </a:t>
            </a:r>
            <a:r>
              <a:rPr lang="en-US" altLang="ko-KR" dirty="0" err="1"/>
              <a:t>cos</a:t>
            </a:r>
            <a:r>
              <a:rPr lang="en-US" altLang="ko-KR" dirty="0"/>
              <a:t>, tan</a:t>
            </a:r>
          </a:p>
          <a:p>
            <a:pPr lvl="2" eaLnBrk="1" hangingPunct="1">
              <a:defRPr/>
            </a:pPr>
            <a:r>
              <a:rPr lang="ko-KR" altLang="en-US" dirty="0"/>
              <a:t>로그함수 </a:t>
            </a:r>
            <a:r>
              <a:rPr lang="en-US" altLang="ko-KR" dirty="0"/>
              <a:t>: log, </a:t>
            </a:r>
            <a:r>
              <a:rPr lang="en-US" altLang="ko-KR" dirty="0" err="1"/>
              <a:t>ln</a:t>
            </a:r>
            <a:endParaRPr lang="en-US" altLang="ko-KR" dirty="0"/>
          </a:p>
          <a:p>
            <a:pPr lvl="2" eaLnBrk="1" hangingPunct="1">
              <a:defRPr/>
            </a:pPr>
            <a:r>
              <a:rPr lang="ko-KR" altLang="en-US" dirty="0"/>
              <a:t>거듭제곱 </a:t>
            </a:r>
            <a:r>
              <a:rPr lang="en-US" altLang="ko-KR" dirty="0"/>
              <a:t>: </a:t>
            </a:r>
            <a:r>
              <a:rPr lang="en-US" altLang="ko-KR" dirty="0" err="1"/>
              <a:t>x^y</a:t>
            </a:r>
            <a:r>
              <a:rPr lang="en-US" altLang="ko-KR" dirty="0"/>
              <a:t>, x^3, x^2</a:t>
            </a:r>
          </a:p>
          <a:p>
            <a:pPr lvl="1" eaLnBrk="1" hangingPunct="1">
              <a:defRPr/>
            </a:pPr>
            <a:r>
              <a:rPr lang="ko-KR" altLang="en-US" dirty="0"/>
              <a:t>프로그래밍 이용</a:t>
            </a:r>
            <a:endParaRPr lang="en-US" altLang="ko-KR" dirty="0"/>
          </a:p>
          <a:p>
            <a:pPr lvl="2" eaLnBrk="1" hangingPunct="1">
              <a:defRPr/>
            </a:pPr>
            <a:r>
              <a:rPr lang="en-US" altLang="ko-KR" dirty="0"/>
              <a:t>1/x</a:t>
            </a:r>
          </a:p>
          <a:p>
            <a:pPr lvl="2" eaLnBrk="1" hangingPunct="1">
              <a:defRPr/>
            </a:pPr>
            <a:r>
              <a:rPr lang="en-US" altLang="ko-KR" dirty="0"/>
              <a:t>n!</a:t>
            </a:r>
          </a:p>
          <a:p>
            <a:pPr lvl="1" eaLnBrk="1" hangingPunct="1">
              <a:defRPr/>
            </a:pPr>
            <a:r>
              <a:rPr lang="ko-KR" altLang="en-US" dirty="0"/>
              <a:t>진법체계 변환</a:t>
            </a:r>
            <a:endParaRPr lang="en-US" altLang="ko-KR" dirty="0"/>
          </a:p>
        </p:txBody>
      </p:sp>
      <p:sp>
        <p:nvSpPr>
          <p:cNvPr id="19461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eaLnBrk="1" hangingPunct="1"/>
            <a:fld id="{50F897F0-47F7-4E9F-89AD-F3F6A3573A07}" type="slidenum">
              <a:rPr lang="en-US" altLang="ko-KR" sz="1000" smtClean="0">
                <a:solidFill>
                  <a:srgbClr val="02B0AC"/>
                </a:solidFill>
                <a:latin typeface="휴먼엑스포" pitchFamily="18" charset="-127"/>
                <a:ea typeface="휴먼엑스포" pitchFamily="18" charset="-127"/>
              </a:rPr>
              <a:pPr eaLnBrk="1" hangingPunct="1"/>
              <a:t>28</a:t>
            </a:fld>
            <a:endParaRPr lang="en-US" altLang="ko-KR" sz="1000">
              <a:solidFill>
                <a:srgbClr val="02B0AC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5296485"/>
      </p:ext>
    </p:extLst>
  </p:cSld>
  <p:clrMapOvr>
    <a:masterClrMapping/>
  </p:clrMapOvr>
  <p:transition>
    <p:zo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슬라이드 번호 개체 틀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eaLnBrk="1" hangingPunct="1"/>
            <a:fld id="{E9D771E2-5AA2-4E46-8D13-5AF83179EB58}" type="slidenum">
              <a:rPr lang="en-US" altLang="ko-KR" sz="1000" smtClean="0">
                <a:solidFill>
                  <a:srgbClr val="02B0AC"/>
                </a:solidFill>
                <a:latin typeface="휴먼엑스포" pitchFamily="18" charset="-127"/>
                <a:ea typeface="휴먼엑스포" pitchFamily="18" charset="-127"/>
              </a:rPr>
              <a:pPr eaLnBrk="1" hangingPunct="1"/>
              <a:t>29</a:t>
            </a:fld>
            <a:endParaRPr lang="en-US" altLang="ko-KR" sz="1000">
              <a:solidFill>
                <a:srgbClr val="02B0AC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13315" name="제목 1"/>
          <p:cNvSpPr>
            <a:spLocks noGrp="1"/>
          </p:cNvSpPr>
          <p:nvPr>
            <p:ph type="title" idx="4294967295"/>
          </p:nvPr>
        </p:nvSpPr>
        <p:spPr/>
        <p:txBody>
          <a:bodyPr anchor="ctr"/>
          <a:lstStyle/>
          <a:p>
            <a:pPr eaLnBrk="1" hangingPunct="1">
              <a:defRPr/>
            </a:pPr>
            <a:r>
              <a:rPr lang="ko-KR" altLang="en-US" dirty="0"/>
              <a:t>용기</a:t>
            </a:r>
            <a:r>
              <a:rPr lang="en-US" altLang="ko-KR" dirty="0"/>
              <a:t>(Do-It-Now </a:t>
            </a:r>
            <a:r>
              <a:rPr lang="ko-KR" altLang="en-US" dirty="0"/>
              <a:t>프로젝트</a:t>
            </a:r>
            <a:r>
              <a:rPr lang="en-US" altLang="ko-KR" dirty="0"/>
              <a:t>, </a:t>
            </a:r>
            <a:r>
              <a:rPr lang="ko-KR" altLang="en-US" dirty="0"/>
              <a:t>유영만</a:t>
            </a:r>
            <a:r>
              <a:rPr lang="en-US" altLang="ko-KR" dirty="0"/>
              <a:t>)</a:t>
            </a:r>
            <a:endParaRPr lang="ko-KR" altLang="en-US" sz="2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60325" y="1106488"/>
            <a:ext cx="8997950" cy="5322887"/>
            <a:chOff x="60325" y="1106488"/>
            <a:chExt cx="8997950" cy="5322887"/>
          </a:xfrm>
        </p:grpSpPr>
        <p:sp>
          <p:nvSpPr>
            <p:cNvPr id="40964" name="AutoShape 7"/>
            <p:cNvSpPr>
              <a:spLocks noChangeArrowheads="1"/>
            </p:cNvSpPr>
            <p:nvPr/>
          </p:nvSpPr>
          <p:spPr bwMode="auto">
            <a:xfrm>
              <a:off x="60325" y="1106488"/>
              <a:ext cx="8997950" cy="431800"/>
            </a:xfrm>
            <a:prstGeom prst="roundRect">
              <a:avLst>
                <a:gd name="adj" fmla="val 0"/>
              </a:avLst>
            </a:prstGeom>
            <a:solidFill>
              <a:srgbClr val="FFFFCC"/>
            </a:solidFill>
            <a:ln w="19050">
              <a:solidFill>
                <a:srgbClr val="3399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just"/>
              <a:r>
                <a:rPr lang="ko-KR" altLang="en-US" sz="2400" dirty="0">
                  <a:solidFill>
                    <a:srgbClr val="339966"/>
                  </a:solidFill>
                  <a:latin typeface="HY동녘B" pitchFamily="18" charset="-127"/>
                  <a:ea typeface="HY동녘B" pitchFamily="18" charset="-127"/>
                </a:rPr>
                <a:t>진퇴양난의 갈림길</a:t>
              </a:r>
              <a:endParaRPr lang="en-US" altLang="ko-KR" sz="2400" dirty="0">
                <a:solidFill>
                  <a:srgbClr val="339966"/>
                </a:solidFill>
                <a:latin typeface="HY동녘B" pitchFamily="18" charset="-127"/>
                <a:ea typeface="HY동녘B" pitchFamily="18" charset="-127"/>
              </a:endParaRPr>
            </a:p>
          </p:txBody>
        </p:sp>
        <p:sp>
          <p:nvSpPr>
            <p:cNvPr id="40965" name="Rectangle 8"/>
            <p:cNvSpPr>
              <a:spLocks noChangeArrowheads="1"/>
            </p:cNvSpPr>
            <p:nvPr/>
          </p:nvSpPr>
          <p:spPr bwMode="auto">
            <a:xfrm>
              <a:off x="60325" y="1538288"/>
              <a:ext cx="8997950" cy="489108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339966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ct val="125000"/>
                </a:lnSpc>
              </a:pPr>
              <a:r>
                <a:rPr lang="ko-KR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 오대범선생님의 오피스텔은 찾기 쉽지 않았다</a:t>
              </a:r>
              <a:r>
                <a:rPr lang="en-US" altLang="ko-KR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lang="ko-KR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너무 일찍 길을 </a:t>
              </a:r>
              <a:endPara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>
                <a:lnSpc>
                  <a:spcPct val="125000"/>
                </a:lnSpc>
              </a:pPr>
              <a:r>
                <a:rPr lang="ko-KR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나선 영재는 잠이 덜 깨고 아침도 굶은 터라 신경이 날카롭게 </a:t>
              </a:r>
              <a:endPara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>
                <a:lnSpc>
                  <a:spcPct val="125000"/>
                </a:lnSpc>
              </a:pPr>
              <a:r>
                <a:rPr lang="ko-KR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곤두서 있었다</a:t>
              </a:r>
              <a:r>
                <a:rPr lang="en-US" altLang="ko-KR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>
                <a:lnSpc>
                  <a:spcPct val="125000"/>
                </a:lnSpc>
              </a:pPr>
              <a:r>
                <a:rPr lang="en-US" altLang="ko-KR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 ‘</a:t>
              </a:r>
              <a:r>
                <a:rPr lang="ko-KR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이대로 </a:t>
              </a:r>
              <a:r>
                <a:rPr lang="en-US" altLang="ko-KR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30</a:t>
              </a:r>
              <a:r>
                <a:rPr lang="ko-KR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분만 더 찾아보고 그래도 안 되면 그냥 돌아가야겠다</a:t>
              </a:r>
              <a:r>
                <a:rPr lang="en-US" altLang="ko-KR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. </a:t>
              </a:r>
            </a:p>
            <a:p>
              <a:pPr>
                <a:lnSpc>
                  <a:spcPct val="125000"/>
                </a:lnSpc>
              </a:pPr>
              <a:r>
                <a:rPr lang="ko-KR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길을 못 찾았다고 핑계를 댈 수도 있고</a:t>
              </a:r>
              <a:r>
                <a:rPr lang="en-US" altLang="ko-KR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.”</a:t>
              </a:r>
            </a:p>
            <a:p>
              <a:pPr>
                <a:lnSpc>
                  <a:spcPct val="125000"/>
                </a:lnSpc>
              </a:pPr>
              <a:r>
                <a:rPr lang="en-US" altLang="ko-KR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사실 그는 선생님을 만나고 싶지 않았다</a:t>
              </a:r>
              <a:r>
                <a:rPr lang="en-US" altLang="ko-KR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lang="ko-KR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집을 일찍 나선 것은 </a:t>
              </a:r>
              <a:endPara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>
                <a:lnSpc>
                  <a:spcPct val="125000"/>
                </a:lnSpc>
              </a:pPr>
              <a:r>
                <a:rPr lang="ko-KR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선생님이 언제나 강의실에 늦게 들어왔다는 걸 기억했기 때문이다</a:t>
              </a:r>
              <a:r>
                <a:rPr lang="en-US" altLang="ko-KR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>
                <a:lnSpc>
                  <a:spcPct val="125000"/>
                </a:lnSpc>
              </a:pPr>
              <a:r>
                <a:rPr lang="en-US" altLang="ko-KR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내가 먼저 가서 기다리다가 안 오셔서 그냥 갔다고 핑계를 대면 </a:t>
              </a:r>
              <a:endPara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>
                <a:lnSpc>
                  <a:spcPct val="125000"/>
                </a:lnSpc>
              </a:pPr>
              <a:r>
                <a:rPr lang="ko-KR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되겠지</a:t>
              </a:r>
              <a:r>
                <a:rPr lang="en-US" altLang="ko-KR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.’</a:t>
              </a:r>
            </a:p>
            <a:p>
              <a:pPr>
                <a:lnSpc>
                  <a:spcPct val="125000"/>
                </a:lnSpc>
              </a:pPr>
              <a:r>
                <a:rPr lang="en-US" altLang="ko-KR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 </a:t>
              </a:r>
              <a:r>
                <a:rPr lang="ko-KR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그 때였다</a:t>
              </a:r>
              <a:r>
                <a:rPr lang="en-US" altLang="ko-KR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lang="ko-KR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미로처럼 꼬인 건물들 틈새로 웬 낡은 가게 하나가 </a:t>
              </a:r>
              <a:endPara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>
                <a:lnSpc>
                  <a:spcPct val="125000"/>
                </a:lnSpc>
              </a:pPr>
              <a:r>
                <a:rPr lang="ko-KR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영재의 눈에 들어왔다</a:t>
              </a:r>
              <a:r>
                <a:rPr lang="en-US" altLang="ko-KR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‘</a:t>
              </a:r>
              <a:r>
                <a:rPr lang="ko-KR" altLang="en-US" b="1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엄마손</a:t>
              </a:r>
              <a:r>
                <a:rPr lang="ko-KR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식당</a:t>
              </a:r>
              <a:r>
                <a:rPr lang="en-US" altLang="ko-KR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?’ </a:t>
              </a:r>
              <a:r>
                <a:rPr lang="ko-KR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주차장을 개조한 듯한 낡고 </a:t>
              </a:r>
              <a:endPara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>
                <a:lnSpc>
                  <a:spcPct val="125000"/>
                </a:lnSpc>
              </a:pPr>
              <a:r>
                <a:rPr lang="ko-KR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허름한 외관은 도저히 식당으로 봐줄 수 없을 정도였다</a:t>
              </a:r>
              <a:r>
                <a:rPr lang="en-US" altLang="ko-KR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lang="ko-KR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영재는 그 </a:t>
              </a:r>
              <a:endPara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>
                <a:lnSpc>
                  <a:spcPct val="125000"/>
                </a:lnSpc>
              </a:pPr>
              <a:r>
                <a:rPr lang="ko-KR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한심한 식당의 모습이 마치 엉뚱한 곳에서 길을 </a:t>
              </a:r>
              <a:r>
                <a:rPr lang="ko-KR" altLang="en-US" b="1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헤메는</a:t>
              </a:r>
              <a:r>
                <a:rPr lang="ko-KR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자신처럼 느껴졌다</a:t>
              </a:r>
              <a:r>
                <a:rPr lang="en-US" altLang="ko-KR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lang="ko-KR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가게 앞을 지나자 식당과 달리 깨끗하게 차려 입은 주인 아주머니의 모습이 보였다</a:t>
              </a:r>
              <a:r>
                <a:rPr lang="en-US" altLang="ko-KR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. ‘</a:t>
              </a:r>
              <a:r>
                <a:rPr lang="ko-KR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그래 저 사람에게 물어보고 모르겠다고 하면 그냥 돌아가야지</a:t>
              </a:r>
              <a:r>
                <a:rPr lang="en-US" altLang="ko-KR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.’</a:t>
              </a:r>
            </a:p>
            <a:p>
              <a:pPr>
                <a:lnSpc>
                  <a:spcPct val="125000"/>
                </a:lnSpc>
              </a:pPr>
              <a:r>
                <a:rPr lang="en-US" altLang="ko-KR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 “</a:t>
              </a:r>
              <a:r>
                <a:rPr lang="ko-KR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아</a:t>
              </a:r>
              <a:r>
                <a:rPr lang="en-US" altLang="ko-KR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,</a:t>
              </a:r>
              <a:r>
                <a:rPr lang="ko-KR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그 오피스텔이요</a:t>
              </a:r>
              <a:r>
                <a:rPr lang="en-US" altLang="ko-KR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. </a:t>
              </a:r>
              <a:r>
                <a:rPr lang="ko-KR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이 길 따라서 백 미터만 걸어가면 됩니다</a:t>
              </a:r>
              <a:r>
                <a:rPr lang="en-US" altLang="ko-KR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.”</a:t>
              </a:r>
              <a:r>
                <a:rPr lang="ko-KR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</a:p>
          </p:txBody>
        </p:sp>
        <p:pic>
          <p:nvPicPr>
            <p:cNvPr id="40966" name="Picture 10" descr="mous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59813" y="1125538"/>
              <a:ext cx="3048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8400" y="1582984"/>
            <a:ext cx="2705100" cy="3629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7956176"/>
      </p:ext>
    </p:extLst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eaLnBrk="1" hangingPunct="1"/>
            <a:fld id="{67F3AE40-2A51-4688-92A6-33A5C0157AEB}" type="slidenum">
              <a:rPr lang="en-US" altLang="ko-KR" sz="1000" smtClean="0">
                <a:solidFill>
                  <a:srgbClr val="02B0AC"/>
                </a:solidFill>
                <a:latin typeface="휴먼엑스포" pitchFamily="18" charset="-127"/>
                <a:ea typeface="휴먼엑스포" pitchFamily="18" charset="-127"/>
              </a:rPr>
              <a:pPr eaLnBrk="1" hangingPunct="1"/>
              <a:t>3</a:t>
            </a:fld>
            <a:endParaRPr lang="en-US" altLang="ko-KR" sz="1000">
              <a:solidFill>
                <a:srgbClr val="02B0AC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행복한 경영 이야기</a:t>
            </a:r>
            <a:r>
              <a:rPr lang="en-US" altLang="ko-KR"/>
              <a:t>(www.happyceo.co.kr)</a:t>
            </a:r>
            <a:endParaRPr lang="ko-KR" altLang="en-US"/>
          </a:p>
        </p:txBody>
      </p:sp>
      <p:sp>
        <p:nvSpPr>
          <p:cNvPr id="4100" name="AutoShape 7"/>
          <p:cNvSpPr>
            <a:spLocks noChangeArrowheads="1"/>
          </p:cNvSpPr>
          <p:nvPr/>
        </p:nvSpPr>
        <p:spPr bwMode="auto">
          <a:xfrm>
            <a:off x="60325" y="1022350"/>
            <a:ext cx="8997950" cy="431800"/>
          </a:xfrm>
          <a:prstGeom prst="roundRect">
            <a:avLst>
              <a:gd name="adj" fmla="val 0"/>
            </a:avLst>
          </a:prstGeom>
          <a:solidFill>
            <a:srgbClr val="FFFFCC"/>
          </a:solidFill>
          <a:ln w="19050">
            <a:solidFill>
              <a:srgbClr val="339966"/>
            </a:solidFill>
            <a:round/>
            <a:headEnd/>
            <a:tailEnd/>
          </a:ln>
        </p:spPr>
        <p:txBody>
          <a:bodyPr wrap="none" anchor="ctr"/>
          <a:lstStyle/>
          <a:p>
            <a:pPr algn="just">
              <a:defRPr/>
            </a:pPr>
            <a:r>
              <a:rPr lang="ko-KR" altLang="en-US" sz="2400" b="1" dirty="0">
                <a:solidFill>
                  <a:srgbClr val="339966"/>
                </a:solidFill>
                <a:latin typeface="맑은 고딕" pitchFamily="50" charset="-127"/>
                <a:ea typeface="맑은 고딕" pitchFamily="50" charset="-127"/>
              </a:rPr>
              <a:t>생각의 전환이 위대한 혁명을 만든다</a:t>
            </a:r>
            <a:r>
              <a:rPr lang="en-US" altLang="ko-KR" sz="2400" b="1" dirty="0">
                <a:solidFill>
                  <a:srgbClr val="339966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101" name="Rectangle 8"/>
          <p:cNvSpPr>
            <a:spLocks noChangeArrowheads="1"/>
          </p:cNvSpPr>
          <p:nvPr/>
        </p:nvSpPr>
        <p:spPr bwMode="auto">
          <a:xfrm>
            <a:off x="60325" y="1454150"/>
            <a:ext cx="8997950" cy="4999038"/>
          </a:xfrm>
          <a:prstGeom prst="rect">
            <a:avLst/>
          </a:prstGeom>
          <a:solidFill>
            <a:schemeClr val="bg1"/>
          </a:solidFill>
          <a:ln w="19050">
            <a:solidFill>
              <a:srgbClr val="339966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1908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년 런던 올림픽의 배영 </a:t>
            </a: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100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미터 최고기록은 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분 </a:t>
            </a: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24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초</a:t>
            </a: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>
              <a:lnSpc>
                <a:spcPct val="110000"/>
              </a:lnSpc>
            </a:pP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1920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년 </a:t>
            </a:r>
            <a:r>
              <a:rPr lang="ko-KR" altLang="en-US" sz="2000" b="1" dirty="0" err="1">
                <a:latin typeface="맑은 고딕" pitchFamily="50" charset="-127"/>
                <a:ea typeface="맑은 고딕" pitchFamily="50" charset="-127"/>
              </a:rPr>
              <a:t>엔트워프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 올림픽 </a:t>
            </a: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분 </a:t>
            </a: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15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초</a:t>
            </a: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, </a:t>
            </a:r>
          </a:p>
          <a:p>
            <a:pPr>
              <a:lnSpc>
                <a:spcPct val="110000"/>
              </a:lnSpc>
            </a:pP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1928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년 </a:t>
            </a:r>
            <a:r>
              <a:rPr lang="ko-KR" altLang="en-US" sz="2000" b="1" dirty="0" err="1">
                <a:latin typeface="맑은 고딕" pitchFamily="50" charset="-127"/>
                <a:ea typeface="맑은 고딕" pitchFamily="50" charset="-127"/>
              </a:rPr>
              <a:t>암스텔담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 올림픽에서의 기록은 </a:t>
            </a: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분 </a:t>
            </a: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8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초</a:t>
            </a: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>
              <a:lnSpc>
                <a:spcPct val="110000"/>
              </a:lnSpc>
            </a:pP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당시는 수영 배영 </a:t>
            </a: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100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미터에서 </a:t>
            </a: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분 벽은 </a:t>
            </a:r>
          </a:p>
          <a:p>
            <a:pPr>
              <a:lnSpc>
                <a:spcPct val="110000"/>
              </a:lnSpc>
            </a:pP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인간이 가진 한계의 의미로 받아들이던 시절이었다</a:t>
            </a: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하지만 </a:t>
            </a: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1938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년</a:t>
            </a: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이 마의 </a:t>
            </a: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분 벽은 어이없이 무너지고 만다</a:t>
            </a: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그것도 한 고등학교 수영시합에서</a:t>
            </a: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... 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그때까지만 해도 수영 선수들은 반환점에서 손을 집고 회전하는 게 보통이었다</a:t>
            </a: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000" b="1" dirty="0" err="1">
                <a:latin typeface="맑은 고딕" pitchFamily="50" charset="-127"/>
                <a:ea typeface="맑은 고딕" pitchFamily="50" charset="-127"/>
              </a:rPr>
              <a:t>아돌프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b="1" dirty="0" err="1">
                <a:latin typeface="맑은 고딕" pitchFamily="50" charset="-127"/>
                <a:ea typeface="맑은 고딕" pitchFamily="50" charset="-127"/>
              </a:rPr>
              <a:t>키에퍼라는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 선수는 기존 방식에서 벗어나 전혀 다른 방식으로 반환점을 돌았다</a:t>
            </a: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반환점을 얼마 앞둔 지점에서 몸을 회전해 발로 반환점을 터치하는 방법이었다</a:t>
            </a: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지금은 누구나 사용하고 있는 ‘</a:t>
            </a:r>
            <a:r>
              <a:rPr lang="ko-KR" altLang="en-US" sz="2000" b="1" dirty="0" err="1">
                <a:latin typeface="맑은 고딕" pitchFamily="50" charset="-127"/>
                <a:ea typeface="맑은 고딕" pitchFamily="50" charset="-127"/>
              </a:rPr>
              <a:t>플립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 턴’이다</a:t>
            </a: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ko-KR" altLang="en-US" sz="2000" b="1" dirty="0" err="1">
                <a:latin typeface="맑은 고딕" pitchFamily="50" charset="-127"/>
                <a:ea typeface="맑은 고딕" pitchFamily="50" charset="-127"/>
              </a:rPr>
              <a:t>플립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 턴은 마의 </a:t>
            </a: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분대 벽을 깨고 수영의 속도혁명을 이끌었다</a:t>
            </a: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이 속도혁명은 그저 익숙한 것에서 탈피해 아주 조금 몸을 튼 것에서 시작되었다</a:t>
            </a: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lnSpc>
                <a:spcPct val="110000"/>
              </a:lnSpc>
            </a:pP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오종철의 성공노트에서 인용했습니다</a:t>
            </a: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익숙한 것에서 벗어날 때 비로소 새로운 길이 보입니다</a:t>
            </a: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조영탁 </a:t>
            </a: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Dream</a:t>
            </a:r>
          </a:p>
        </p:txBody>
      </p:sp>
      <p:pic>
        <p:nvPicPr>
          <p:cNvPr id="6150" name="Picture 10" descr="mou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9813" y="10414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7139" y="1479203"/>
            <a:ext cx="2936832" cy="1949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zo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eaLnBrk="1" hangingPunct="1"/>
            <a:fld id="{D47AE191-0B0E-4F7A-8E94-D085DFD9F98F}" type="slidenum">
              <a:rPr lang="en-US" altLang="ko-KR" sz="1000" smtClean="0">
                <a:solidFill>
                  <a:srgbClr val="02B0AC"/>
                </a:solidFill>
                <a:latin typeface="휴먼엑스포" pitchFamily="18" charset="-127"/>
                <a:ea typeface="휴먼엑스포" pitchFamily="18" charset="-127"/>
              </a:rPr>
              <a:pPr eaLnBrk="1" hangingPunct="1"/>
              <a:t>30</a:t>
            </a:fld>
            <a:endParaRPr lang="en-US" altLang="ko-KR" sz="1000">
              <a:solidFill>
                <a:srgbClr val="02B0AC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질의 응답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/>
              <a:t>No question, no learning !!!</a:t>
            </a:r>
          </a:p>
          <a:p>
            <a:pPr eaLnBrk="1" hangingPunct="1">
              <a:defRPr/>
            </a:pPr>
            <a:r>
              <a:rPr lang="en-US" altLang="ko-KR"/>
              <a:t>No dumb question !!!</a:t>
            </a:r>
          </a:p>
          <a:p>
            <a:pPr eaLnBrk="1" hangingPunct="1">
              <a:defRPr/>
            </a:pPr>
            <a:r>
              <a:rPr lang="en-US" altLang="ko-KR"/>
              <a:t>I</a:t>
            </a:r>
            <a:r>
              <a:rPr lang="en-US" altLang="ko-KR">
                <a:latin typeface="Times New Roman" pitchFamily="18" charset="0"/>
              </a:rPr>
              <a:t>’</a:t>
            </a:r>
            <a:r>
              <a:rPr lang="en-US" altLang="ko-KR"/>
              <a:t>m here to be interrupted.</a:t>
            </a:r>
          </a:p>
          <a:p>
            <a:pPr eaLnBrk="1" hangingPunct="1">
              <a:defRPr/>
            </a:pPr>
            <a:r>
              <a:rPr lang="en-US" altLang="ko-KR"/>
              <a:t>I</a:t>
            </a:r>
            <a:r>
              <a:rPr lang="en-US" altLang="ko-KR">
                <a:latin typeface="Times New Roman" pitchFamily="18" charset="0"/>
              </a:rPr>
              <a:t>’</a:t>
            </a:r>
            <a:r>
              <a:rPr lang="en-US" altLang="ko-KR"/>
              <a:t>m an interrupt-driven professor.</a:t>
            </a:r>
          </a:p>
          <a:p>
            <a:pPr eaLnBrk="1" hangingPunct="1">
              <a:defRPr/>
            </a:pPr>
            <a:r>
              <a:rPr lang="en-US" altLang="ko-KR"/>
              <a:t>I teach less, students learn more.</a:t>
            </a:r>
          </a:p>
        </p:txBody>
      </p:sp>
      <p:pic>
        <p:nvPicPr>
          <p:cNvPr id="3174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938" y="3714750"/>
            <a:ext cx="2752725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복습</a:t>
            </a:r>
          </a:p>
        </p:txBody>
      </p:sp>
      <p:sp>
        <p:nvSpPr>
          <p:cNvPr id="6147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eaLnBrk="1" hangingPunct="1"/>
            <a:fld id="{E11BFCEC-9E64-4FFE-A8D8-4B9242F09514}" type="slidenum">
              <a:rPr lang="en-US" altLang="ko-KR" sz="1000" smtClean="0">
                <a:solidFill>
                  <a:srgbClr val="02B0AC"/>
                </a:solidFill>
                <a:latin typeface="휴먼엑스포" pitchFamily="18" charset="-127"/>
                <a:ea typeface="휴먼엑스포" pitchFamily="18" charset="-127"/>
              </a:rPr>
              <a:pPr eaLnBrk="1" hangingPunct="1"/>
              <a:t>4</a:t>
            </a:fld>
            <a:endParaRPr lang="en-US" altLang="ko-KR" sz="1000">
              <a:solidFill>
                <a:srgbClr val="02B0AC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323850" y="1268760"/>
            <a:ext cx="8566150" cy="79216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이항연산자</a:t>
            </a:r>
            <a:r>
              <a:rPr lang="en-US" altLang="ko-KR" sz="2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버튼을 누른 후 어떤 동작이 이루어졌나요</a:t>
            </a:r>
            <a:r>
              <a:rPr lang="en-US" altLang="ko-KR" sz="2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2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323850" y="2636366"/>
            <a:ext cx="8566150" cy="79216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할당연산자</a:t>
            </a:r>
            <a:r>
              <a:rPr lang="en-US" altLang="ko-KR" sz="2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(=)</a:t>
            </a:r>
            <a:r>
              <a:rPr lang="ko-KR" altLang="en-US" sz="2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를 누른 후 어떤 동작이 이루어졌나요</a:t>
            </a:r>
            <a:r>
              <a:rPr lang="en-US" altLang="ko-KR" sz="2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2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323850" y="3932510"/>
            <a:ext cx="8566150" cy="79216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400" b="1" dirty="0" err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단항연산자</a:t>
            </a:r>
            <a:r>
              <a:rPr lang="ko-KR" altLang="en-US" sz="2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버튼을 누른 후 어떤 동작이 이루어졌나요</a:t>
            </a:r>
            <a:r>
              <a:rPr lang="en-US" altLang="ko-KR" sz="2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2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23528" y="5228654"/>
            <a:ext cx="8566150" cy="79216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BS, C, CE</a:t>
            </a:r>
            <a:r>
              <a:rPr lang="ko-KR" altLang="en-US" sz="2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버튼을 누른 후 어떤 동작이 이루어졌나요</a:t>
            </a:r>
            <a:r>
              <a:rPr lang="en-US" altLang="ko-KR" sz="2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2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3088844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313" y="4643438"/>
            <a:ext cx="38925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eaLnBrk="1" hangingPunct="1"/>
            <a:fld id="{A36CDBA9-E092-4039-B6C5-E0CEDC9C9965}" type="slidenum">
              <a:rPr lang="en-US" altLang="ko-KR" sz="1000" smtClean="0">
                <a:solidFill>
                  <a:srgbClr val="02B0AC"/>
                </a:solidFill>
                <a:latin typeface="휴먼엑스포" pitchFamily="18" charset="-127"/>
                <a:ea typeface="휴먼엑스포" pitchFamily="18" charset="-127"/>
              </a:rPr>
              <a:pPr eaLnBrk="1" hangingPunct="1"/>
              <a:t>5</a:t>
            </a:fld>
            <a:endParaRPr lang="en-US" altLang="ko-KR" sz="1000">
              <a:solidFill>
                <a:srgbClr val="02B0AC"/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학습목표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07950" y="981075"/>
            <a:ext cx="8750300" cy="5581650"/>
          </a:xfrm>
        </p:spPr>
        <p:txBody>
          <a:bodyPr/>
          <a:lstStyle/>
          <a:p>
            <a:pPr eaLnBrk="1" hangingPunct="1">
              <a:lnSpc>
                <a:spcPct val="130000"/>
              </a:lnSpc>
              <a:defRPr/>
            </a:pPr>
            <a:r>
              <a:rPr lang="ko-KR" altLang="en-US" dirty="0"/>
              <a:t>본 강좌를 성공적으로 이수하면 학생들은</a:t>
            </a:r>
            <a:r>
              <a:rPr lang="ko-KR" altLang="en-US" sz="2800" dirty="0"/>
              <a:t> </a:t>
            </a:r>
          </a:p>
          <a:p>
            <a:pPr lvl="1" eaLnBrk="1" hangingPunct="1">
              <a:lnSpc>
                <a:spcPct val="130000"/>
              </a:lnSpc>
              <a:defRPr/>
            </a:pPr>
            <a:r>
              <a:rPr lang="ko-KR" altLang="en-US" dirty="0"/>
              <a:t>공학용 계산기를 구현할 수 있다</a:t>
            </a:r>
            <a:r>
              <a:rPr lang="en-US" altLang="ko-KR" dirty="0"/>
              <a:t>.</a:t>
            </a:r>
          </a:p>
          <a:p>
            <a:pPr lvl="1" eaLnBrk="1" hangingPunct="1">
              <a:lnSpc>
                <a:spcPct val="130000"/>
              </a:lnSpc>
              <a:defRPr/>
            </a:pPr>
            <a:r>
              <a:rPr lang="ko-KR" altLang="en-US" dirty="0"/>
              <a:t>본 프로그램은 </a:t>
            </a:r>
            <a:r>
              <a:rPr lang="en-US" altLang="ko-KR" dirty="0"/>
              <a:t>&lt;</a:t>
            </a:r>
            <a:r>
              <a:rPr lang="ko-KR" altLang="en-US" dirty="0"/>
              <a:t>프로젝트</a:t>
            </a:r>
            <a:r>
              <a:rPr lang="en-US" altLang="ko-KR" dirty="0"/>
              <a:t>1&gt;</a:t>
            </a:r>
            <a:r>
              <a:rPr lang="ko-KR" altLang="en-US" dirty="0"/>
              <a:t>에 해당하며</a:t>
            </a:r>
            <a:r>
              <a:rPr lang="en-US" altLang="ko-KR" dirty="0"/>
              <a:t>, </a:t>
            </a:r>
            <a:r>
              <a:rPr lang="ko-KR" altLang="en-US" dirty="0"/>
              <a:t>절대 복사하여 제출하지 말기 바랍니다</a:t>
            </a:r>
            <a:r>
              <a:rPr lang="en-US" altLang="ko-KR" dirty="0"/>
              <a:t>. </a:t>
            </a:r>
            <a:r>
              <a:rPr lang="ko-KR" altLang="en-US" dirty="0"/>
              <a:t>복사로 판명된 경우</a:t>
            </a:r>
            <a:r>
              <a:rPr lang="en-US" altLang="ko-KR" dirty="0"/>
              <a:t>, </a:t>
            </a:r>
            <a:r>
              <a:rPr lang="ko-KR" altLang="en-US" dirty="0"/>
              <a:t>최초 제출자에게만 점수가 주어지며</a:t>
            </a:r>
            <a:r>
              <a:rPr lang="en-US" altLang="ko-KR" dirty="0"/>
              <a:t>, </a:t>
            </a:r>
            <a:r>
              <a:rPr lang="ko-KR" altLang="en-US" dirty="0"/>
              <a:t>다른 자에게는 점수가 없습니다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  <a:p>
            <a:pPr lvl="2" eaLnBrk="1" hangingPunct="1">
              <a:defRPr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5152737"/>
      </p:ext>
    </p:extLst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폼 디자인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공학용 계산기를 </a:t>
            </a:r>
            <a:r>
              <a:rPr lang="ko-KR" altLang="en-US" dirty="0" err="1"/>
              <a:t>간략화</a:t>
            </a:r>
            <a:r>
              <a:rPr lang="ko-KR" altLang="en-US" dirty="0"/>
              <a:t> 하여 다음과 같은 폼을 디자인합니다</a:t>
            </a:r>
            <a:endParaRPr lang="en-US" altLang="ko-KR" dirty="0"/>
          </a:p>
          <a:p>
            <a:pPr lvl="1"/>
            <a:r>
              <a:rPr lang="ko-KR" altLang="en-US" dirty="0" err="1"/>
              <a:t>프로젝트명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en-US" altLang="ko-KR" dirty="0" err="1"/>
              <a:t>CalculatorEng</a:t>
            </a:r>
            <a:endParaRPr lang="en-US" altLang="ko-KR" dirty="0"/>
          </a:p>
          <a:p>
            <a:pPr lvl="1"/>
            <a:r>
              <a:rPr lang="ko-KR" altLang="en-US" dirty="0"/>
              <a:t>속성은 임의로 입력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80A641-403F-49E0-985C-AA2E80935F32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2418" y="2418336"/>
            <a:ext cx="5893918" cy="4177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81103" y="2420888"/>
            <a:ext cx="1280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 err="1">
                <a:latin typeface="맑은 고딕" pitchFamily="50" charset="-127"/>
                <a:ea typeface="맑은 고딕" pitchFamily="50" charset="-127"/>
              </a:rPr>
              <a:t>GroupBox</a:t>
            </a:r>
            <a:endParaRPr lang="ko-KR" altLang="en-US" sz="1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08104" y="2857582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>
                <a:latin typeface="맑은 고딕" pitchFamily="50" charset="-127"/>
                <a:ea typeface="맑은 고딕" pitchFamily="50" charset="-127"/>
              </a:rPr>
              <a:t>Label</a:t>
            </a:r>
            <a:endParaRPr lang="ko-KR" altLang="en-US" sz="1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9512" y="2996952"/>
            <a:ext cx="1559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 err="1">
                <a:latin typeface="맑은 고딕" pitchFamily="50" charset="-127"/>
                <a:ea typeface="맑은 고딕" pitchFamily="50" charset="-127"/>
              </a:rPr>
              <a:t>RadioButton</a:t>
            </a:r>
            <a:endParaRPr lang="ko-KR" altLang="en-US" sz="1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21495" y="2924944"/>
            <a:ext cx="1249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 err="1">
                <a:latin typeface="맑은 고딕" pitchFamily="50" charset="-127"/>
                <a:ea typeface="맑은 고딕" pitchFamily="50" charset="-127"/>
              </a:rPr>
              <a:t>CheckBox</a:t>
            </a:r>
            <a:endParaRPr lang="ko-KR" altLang="en-US" sz="1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4393" y="4288508"/>
            <a:ext cx="932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>
                <a:latin typeface="맑은 고딕" pitchFamily="50" charset="-127"/>
                <a:ea typeface="맑은 고딕" pitchFamily="50" charset="-127"/>
              </a:rPr>
              <a:t>Button</a:t>
            </a:r>
            <a:endParaRPr lang="ko-KR" altLang="en-US" sz="1800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" name="직선 화살표 연결선 6"/>
          <p:cNvCxnSpPr>
            <a:stCxn id="5" idx="3"/>
          </p:cNvCxnSpPr>
          <p:nvPr/>
        </p:nvCxnSpPr>
        <p:spPr>
          <a:xfrm>
            <a:off x="1461262" y="2605554"/>
            <a:ext cx="1166522" cy="7607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5" idx="3"/>
          </p:cNvCxnSpPr>
          <p:nvPr/>
        </p:nvCxnSpPr>
        <p:spPr>
          <a:xfrm>
            <a:off x="1461262" y="2605554"/>
            <a:ext cx="3542786" cy="80776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9" idx="3"/>
          </p:cNvCxnSpPr>
          <p:nvPr/>
        </p:nvCxnSpPr>
        <p:spPr>
          <a:xfrm>
            <a:off x="1738529" y="3181618"/>
            <a:ext cx="457207" cy="46340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10" idx="1"/>
          </p:cNvCxnSpPr>
          <p:nvPr/>
        </p:nvCxnSpPr>
        <p:spPr>
          <a:xfrm flipH="1">
            <a:off x="6660232" y="3109610"/>
            <a:ext cx="961263" cy="39139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11" idx="3"/>
          </p:cNvCxnSpPr>
          <p:nvPr/>
        </p:nvCxnSpPr>
        <p:spPr>
          <a:xfrm>
            <a:off x="1266636" y="4473174"/>
            <a:ext cx="777887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0723445"/>
      </p:ext>
    </p:extLst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공학용계산기</a:t>
            </a:r>
            <a:r>
              <a:rPr lang="ko-KR" altLang="en-US" dirty="0"/>
              <a:t> 동작 탐구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공학용 계산기 동작이해 </a:t>
            </a:r>
            <a:r>
              <a:rPr lang="en-US" altLang="ko-KR" dirty="0">
                <a:sym typeface="Wingdings" pitchFamily="2" charset="2"/>
              </a:rPr>
              <a:t> </a:t>
            </a:r>
            <a:r>
              <a:rPr lang="ko-KR" altLang="en-US" dirty="0">
                <a:sym typeface="Wingdings" pitchFamily="2" charset="2"/>
              </a:rPr>
              <a:t>제공된 실행파일 이용</a:t>
            </a:r>
            <a:endParaRPr lang="en-US" altLang="ko-KR" dirty="0"/>
          </a:p>
          <a:p>
            <a:r>
              <a:rPr lang="ko-KR" altLang="en-US" dirty="0"/>
              <a:t>연산자 구분 </a:t>
            </a:r>
            <a:r>
              <a:rPr lang="en-US" altLang="ko-KR" dirty="0">
                <a:sym typeface="Wingdings" pitchFamily="2" charset="2"/>
              </a:rPr>
              <a:t> </a:t>
            </a:r>
            <a:r>
              <a:rPr lang="ko-KR" altLang="en-US" dirty="0" err="1">
                <a:sym typeface="Wingdings" pitchFamily="2" charset="2"/>
              </a:rPr>
              <a:t>단항</a:t>
            </a:r>
            <a:r>
              <a:rPr lang="en-US" altLang="ko-KR" dirty="0">
                <a:sym typeface="Wingdings" pitchFamily="2" charset="2"/>
              </a:rPr>
              <a:t>/</a:t>
            </a:r>
            <a:r>
              <a:rPr lang="ko-KR" altLang="en-US" dirty="0">
                <a:sym typeface="Wingdings" pitchFamily="2" charset="2"/>
              </a:rPr>
              <a:t>이항 연산자</a:t>
            </a:r>
            <a:r>
              <a:rPr lang="en-US" altLang="ko-KR" dirty="0">
                <a:sym typeface="Wingdings" pitchFamily="2" charset="2"/>
              </a:rPr>
              <a:t>/</a:t>
            </a:r>
            <a:r>
              <a:rPr lang="ko-KR" altLang="en-US" dirty="0" err="1">
                <a:sym typeface="Wingdings" pitchFamily="2" charset="2"/>
              </a:rPr>
              <a:t>숫자키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80A641-403F-49E0-985C-AA2E80935F32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060848"/>
            <a:ext cx="6264696" cy="437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1682302" y="4055168"/>
            <a:ext cx="623020" cy="347514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669060" y="4055168"/>
            <a:ext cx="623020" cy="347514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5317132" y="4052020"/>
            <a:ext cx="623020" cy="347514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5927626" y="4052020"/>
            <a:ext cx="623020" cy="347514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656534" y="4496594"/>
            <a:ext cx="623020" cy="347514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5304606" y="4493446"/>
            <a:ext cx="623020" cy="347514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5915100" y="4493446"/>
            <a:ext cx="623020" cy="347514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4644008" y="4938020"/>
            <a:ext cx="623020" cy="347514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5292080" y="4934872"/>
            <a:ext cx="623020" cy="347514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5902574" y="4934872"/>
            <a:ext cx="623020" cy="347514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4631482" y="5379446"/>
            <a:ext cx="623020" cy="347514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5918248" y="5407646"/>
            <a:ext cx="623020" cy="347514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946548" y="4052020"/>
            <a:ext cx="623020" cy="347514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924644" y="4499742"/>
            <a:ext cx="623020" cy="347514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924644" y="4975598"/>
            <a:ext cx="623020" cy="347514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924644" y="5426402"/>
            <a:ext cx="623020" cy="347514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937170" y="5852154"/>
            <a:ext cx="623020" cy="347514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1679154" y="4490430"/>
            <a:ext cx="623020" cy="347514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1679154" y="4966286"/>
            <a:ext cx="623020" cy="347514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1679154" y="5417090"/>
            <a:ext cx="623020" cy="347514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1691680" y="5842842"/>
            <a:ext cx="623020" cy="347514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2699792" y="4074141"/>
            <a:ext cx="623020" cy="347514"/>
          </a:xfrm>
          <a:prstGeom prst="rect">
            <a:avLst/>
          </a:prstGeom>
          <a:solidFill>
            <a:schemeClr val="accent1">
              <a:lumMod val="50000"/>
              <a:alpha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2690414" y="4521863"/>
            <a:ext cx="623020" cy="347514"/>
          </a:xfrm>
          <a:prstGeom prst="rect">
            <a:avLst/>
          </a:prstGeom>
          <a:solidFill>
            <a:schemeClr val="accent1">
              <a:lumMod val="50000"/>
              <a:alpha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2699792" y="4944316"/>
            <a:ext cx="623020" cy="347514"/>
          </a:xfrm>
          <a:prstGeom prst="rect">
            <a:avLst/>
          </a:prstGeom>
          <a:solidFill>
            <a:schemeClr val="accent1">
              <a:lumMod val="50000"/>
              <a:alpha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2696644" y="5404347"/>
            <a:ext cx="623020" cy="347514"/>
          </a:xfrm>
          <a:prstGeom prst="rect">
            <a:avLst/>
          </a:prstGeom>
          <a:solidFill>
            <a:schemeClr val="accent1">
              <a:lumMod val="50000"/>
              <a:alpha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2693496" y="5826800"/>
            <a:ext cx="623020" cy="347514"/>
          </a:xfrm>
          <a:prstGeom prst="rect">
            <a:avLst/>
          </a:prstGeom>
          <a:solidFill>
            <a:schemeClr val="accent1">
              <a:lumMod val="50000"/>
              <a:alpha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3347864" y="4077072"/>
            <a:ext cx="623020" cy="347514"/>
          </a:xfrm>
          <a:prstGeom prst="rect">
            <a:avLst/>
          </a:prstGeom>
          <a:solidFill>
            <a:schemeClr val="accent1">
              <a:lumMod val="50000"/>
              <a:alpha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3338486" y="4524794"/>
            <a:ext cx="623020" cy="347514"/>
          </a:xfrm>
          <a:prstGeom prst="rect">
            <a:avLst/>
          </a:prstGeom>
          <a:solidFill>
            <a:schemeClr val="accent1">
              <a:lumMod val="50000"/>
              <a:alpha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3347864" y="4947247"/>
            <a:ext cx="623020" cy="347514"/>
          </a:xfrm>
          <a:prstGeom prst="rect">
            <a:avLst/>
          </a:prstGeom>
          <a:solidFill>
            <a:schemeClr val="accent1">
              <a:lumMod val="50000"/>
              <a:alpha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3344716" y="5407278"/>
            <a:ext cx="623020" cy="347514"/>
          </a:xfrm>
          <a:prstGeom prst="rect">
            <a:avLst/>
          </a:prstGeom>
          <a:solidFill>
            <a:schemeClr val="accent1">
              <a:lumMod val="50000"/>
              <a:alpha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3341568" y="5829731"/>
            <a:ext cx="623020" cy="347514"/>
          </a:xfrm>
          <a:prstGeom prst="rect">
            <a:avLst/>
          </a:prstGeom>
          <a:solidFill>
            <a:schemeClr val="accent1">
              <a:lumMod val="50000"/>
              <a:alpha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4008462" y="4067477"/>
            <a:ext cx="623020" cy="347514"/>
          </a:xfrm>
          <a:prstGeom prst="rect">
            <a:avLst/>
          </a:prstGeom>
          <a:solidFill>
            <a:schemeClr val="accent1">
              <a:lumMod val="50000"/>
              <a:alpha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3999084" y="4515199"/>
            <a:ext cx="623020" cy="347514"/>
          </a:xfrm>
          <a:prstGeom prst="rect">
            <a:avLst/>
          </a:prstGeom>
          <a:solidFill>
            <a:schemeClr val="accent1">
              <a:lumMod val="50000"/>
              <a:alpha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4008462" y="4937652"/>
            <a:ext cx="623020" cy="347514"/>
          </a:xfrm>
          <a:prstGeom prst="rect">
            <a:avLst/>
          </a:prstGeom>
          <a:solidFill>
            <a:schemeClr val="accent1">
              <a:lumMod val="50000"/>
              <a:alpha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4005314" y="5397683"/>
            <a:ext cx="623020" cy="347514"/>
          </a:xfrm>
          <a:prstGeom prst="rect">
            <a:avLst/>
          </a:prstGeom>
          <a:solidFill>
            <a:schemeClr val="accent1">
              <a:lumMod val="50000"/>
              <a:alpha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4002166" y="5820136"/>
            <a:ext cx="623020" cy="347514"/>
          </a:xfrm>
          <a:prstGeom prst="rect">
            <a:avLst/>
          </a:prstGeom>
          <a:solidFill>
            <a:schemeClr val="accent1">
              <a:lumMod val="50000"/>
              <a:alpha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4656534" y="5827168"/>
            <a:ext cx="623020" cy="347514"/>
          </a:xfrm>
          <a:prstGeom prst="rect">
            <a:avLst/>
          </a:prstGeom>
          <a:solidFill>
            <a:schemeClr val="accent1">
              <a:lumMod val="50000"/>
              <a:alpha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5298376" y="5821674"/>
            <a:ext cx="623020" cy="347514"/>
          </a:xfrm>
          <a:prstGeom prst="rect">
            <a:avLst/>
          </a:prstGeom>
          <a:solidFill>
            <a:schemeClr val="accent1">
              <a:lumMod val="50000"/>
              <a:alpha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5940218" y="5816180"/>
            <a:ext cx="623020" cy="347514"/>
          </a:xfrm>
          <a:prstGeom prst="rect">
            <a:avLst/>
          </a:prstGeom>
          <a:solidFill>
            <a:schemeClr val="accent1">
              <a:lumMod val="50000"/>
              <a:alpha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6957308" y="3996242"/>
            <a:ext cx="1542783" cy="347514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이항연산자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6957308" y="4474690"/>
            <a:ext cx="1542783" cy="347514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단항연산자</a:t>
            </a:r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>
            <a:off x="6945448" y="4925244"/>
            <a:ext cx="1542783" cy="347514"/>
          </a:xfrm>
          <a:prstGeom prst="rect">
            <a:avLst/>
          </a:prstGeom>
          <a:solidFill>
            <a:schemeClr val="accent1">
              <a:lumMod val="50000"/>
              <a:alpha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/>
              <a:t>숫자키</a:t>
            </a:r>
            <a:r>
              <a:rPr lang="ko-KR" altLang="en-US" dirty="0"/>
              <a:t> 입력</a:t>
            </a:r>
          </a:p>
        </p:txBody>
      </p:sp>
    </p:spTree>
    <p:extLst>
      <p:ext uri="{BB962C8B-B14F-4D97-AF65-F5344CB8AC3E}">
        <p14:creationId xmlns:p14="http://schemas.microsoft.com/office/powerpoint/2010/main" val="2685633215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0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3000"/>
                            </p:stCondLst>
                            <p:childTnLst>
                              <p:par>
                                <p:cTn id="7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4000"/>
                            </p:stCondLst>
                            <p:childTnLst>
                              <p:par>
                                <p:cTn id="8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0"/>
                            </p:stCondLst>
                            <p:childTnLst>
                              <p:par>
                                <p:cTn id="9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6000"/>
                            </p:stCondLst>
                            <p:childTnLst>
                              <p:par>
                                <p:cTn id="9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7000"/>
                            </p:stCondLst>
                            <p:childTnLst>
                              <p:par>
                                <p:cTn id="10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8000"/>
                            </p:stCondLst>
                            <p:childTnLst>
                              <p:par>
                                <p:cTn id="10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9000"/>
                            </p:stCondLst>
                            <p:childTnLst>
                              <p:par>
                                <p:cTn id="1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0000"/>
                            </p:stCondLst>
                            <p:childTnLst>
                              <p:par>
                                <p:cTn id="1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1000"/>
                            </p:stCondLst>
                            <p:childTnLst>
                              <p:par>
                                <p:cTn id="12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000"/>
                            </p:stCondLst>
                            <p:childTnLst>
                              <p:par>
                                <p:cTn id="13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2000"/>
                            </p:stCondLst>
                            <p:childTnLst>
                              <p:par>
                                <p:cTn id="14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3000"/>
                            </p:stCondLst>
                            <p:childTnLst>
                              <p:par>
                                <p:cTn id="15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4000"/>
                            </p:stCondLst>
                            <p:childTnLst>
                              <p:par>
                                <p:cTn id="15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1000"/>
                            </p:stCondLst>
                            <p:childTnLst>
                              <p:par>
                                <p:cTn id="17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2000"/>
                            </p:stCondLst>
                            <p:childTnLst>
                              <p:par>
                                <p:cTn id="17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3000"/>
                            </p:stCondLst>
                            <p:childTnLst>
                              <p:par>
                                <p:cTn id="18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4000"/>
                            </p:stCondLst>
                            <p:childTnLst>
                              <p:par>
                                <p:cTn id="18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1000"/>
                            </p:stCondLst>
                            <p:childTnLst>
                              <p:par>
                                <p:cTn id="20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2000"/>
                            </p:stCondLst>
                            <p:childTnLst>
                              <p:par>
                                <p:cTn id="20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3000"/>
                            </p:stCondLst>
                            <p:childTnLst>
                              <p:par>
                                <p:cTn id="2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4000"/>
                            </p:stCondLst>
                            <p:childTnLst>
                              <p:par>
                                <p:cTn id="2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2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6000"/>
                            </p:stCondLst>
                            <p:childTnLst>
                              <p:par>
                                <p:cTn id="2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7000"/>
                            </p:stCondLst>
                            <p:childTnLst>
                              <p:par>
                                <p:cTn id="2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1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2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8" grpId="0" animBg="1"/>
      <p:bldP spid="19" grpId="0" animBg="1"/>
      <p:bldP spid="21" grpId="0" animBg="1"/>
      <p:bldP spid="23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공학용계산기</a:t>
            </a:r>
            <a:r>
              <a:rPr lang="ko-KR" altLang="en-US" dirty="0"/>
              <a:t> 동작 탐구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진법체계</a:t>
            </a:r>
            <a:endParaRPr lang="en-US" altLang="ko-KR" dirty="0"/>
          </a:p>
          <a:p>
            <a:pPr lvl="1"/>
            <a:r>
              <a:rPr lang="en-US" altLang="ko-KR" dirty="0"/>
              <a:t>10</a:t>
            </a:r>
            <a:r>
              <a:rPr lang="ko-KR" altLang="en-US" dirty="0"/>
              <a:t>진수</a:t>
            </a:r>
            <a:r>
              <a:rPr lang="en-US" altLang="ko-KR" dirty="0"/>
              <a:t>(</a:t>
            </a:r>
            <a:r>
              <a:rPr lang="en-US" altLang="ko-KR" dirty="0" err="1"/>
              <a:t>dec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: digit </a:t>
            </a:r>
            <a:r>
              <a:rPr lang="en-US" altLang="ko-KR" dirty="0">
                <a:sym typeface="Wingdings" pitchFamily="2" charset="2"/>
              </a:rPr>
              <a:t> </a:t>
            </a:r>
            <a:r>
              <a:rPr lang="en-US" altLang="ko-KR" dirty="0"/>
              <a:t>0~9, </a:t>
            </a:r>
            <a:r>
              <a:rPr lang="ko-KR" altLang="en-US" dirty="0"/>
              <a:t>모든 종류의 연산 가능</a:t>
            </a:r>
            <a:endParaRPr lang="en-US" altLang="ko-KR" dirty="0"/>
          </a:p>
          <a:p>
            <a:pPr lvl="1"/>
            <a:r>
              <a:rPr lang="en-US" altLang="ko-KR" dirty="0"/>
              <a:t>16</a:t>
            </a:r>
            <a:r>
              <a:rPr lang="ko-KR" altLang="en-US" dirty="0"/>
              <a:t>진수</a:t>
            </a:r>
            <a:r>
              <a:rPr lang="en-US" altLang="ko-KR" dirty="0"/>
              <a:t>(hex)</a:t>
            </a:r>
            <a:r>
              <a:rPr lang="ko-KR" altLang="en-US" dirty="0"/>
              <a:t> </a:t>
            </a:r>
            <a:r>
              <a:rPr lang="en-US" altLang="ko-KR" dirty="0"/>
              <a:t>: digit </a:t>
            </a:r>
            <a:r>
              <a:rPr lang="en-US" altLang="ko-KR" dirty="0">
                <a:sym typeface="Wingdings" pitchFamily="2" charset="2"/>
              </a:rPr>
              <a:t></a:t>
            </a:r>
            <a:r>
              <a:rPr lang="en-US" altLang="ko-KR" dirty="0"/>
              <a:t> 0~9,A~F, </a:t>
            </a:r>
            <a:r>
              <a:rPr lang="ko-KR" altLang="en-US" dirty="0"/>
              <a:t>일부</a:t>
            </a:r>
            <a:r>
              <a:rPr lang="en-US" altLang="ko-KR" dirty="0"/>
              <a:t> </a:t>
            </a:r>
            <a:r>
              <a:rPr lang="ko-KR" altLang="en-US" dirty="0"/>
              <a:t>연산 제한</a:t>
            </a:r>
            <a:endParaRPr lang="en-US" altLang="ko-KR" dirty="0"/>
          </a:p>
          <a:p>
            <a:pPr lvl="1"/>
            <a:r>
              <a:rPr lang="en-US" altLang="ko-KR" dirty="0"/>
              <a:t>8</a:t>
            </a:r>
            <a:r>
              <a:rPr lang="ko-KR" altLang="en-US" dirty="0"/>
              <a:t>진수</a:t>
            </a:r>
            <a:r>
              <a:rPr lang="en-US" altLang="ko-KR" dirty="0"/>
              <a:t>(Dec) : digit </a:t>
            </a:r>
            <a:r>
              <a:rPr lang="en-US" altLang="ko-KR" dirty="0">
                <a:sym typeface="Wingdings" pitchFamily="2" charset="2"/>
              </a:rPr>
              <a:t> 0~7, </a:t>
            </a:r>
            <a:r>
              <a:rPr lang="ko-KR" altLang="en-US" dirty="0">
                <a:sym typeface="Wingdings" pitchFamily="2" charset="2"/>
              </a:rPr>
              <a:t>일부 연산</a:t>
            </a:r>
            <a:r>
              <a:rPr lang="en-US" altLang="ko-KR" dirty="0">
                <a:sym typeface="Wingdings" pitchFamily="2" charset="2"/>
              </a:rPr>
              <a:t> </a:t>
            </a:r>
            <a:r>
              <a:rPr lang="ko-KR" altLang="en-US" dirty="0">
                <a:sym typeface="Wingdings" pitchFamily="2" charset="2"/>
              </a:rPr>
              <a:t>제한</a:t>
            </a:r>
            <a:endParaRPr lang="en-US" altLang="ko-KR" dirty="0">
              <a:sym typeface="Wingdings" pitchFamily="2" charset="2"/>
            </a:endParaRPr>
          </a:p>
          <a:p>
            <a:pPr lvl="1"/>
            <a:r>
              <a:rPr lang="en-US" altLang="ko-KR" dirty="0">
                <a:sym typeface="Wingdings" pitchFamily="2" charset="2"/>
              </a:rPr>
              <a:t>2</a:t>
            </a:r>
            <a:r>
              <a:rPr lang="ko-KR" altLang="en-US" dirty="0">
                <a:sym typeface="Wingdings" pitchFamily="2" charset="2"/>
              </a:rPr>
              <a:t>진수</a:t>
            </a:r>
            <a:r>
              <a:rPr lang="en-US" altLang="ko-KR" dirty="0">
                <a:sym typeface="Wingdings" pitchFamily="2" charset="2"/>
              </a:rPr>
              <a:t>(Bin) : digit  0~1, </a:t>
            </a:r>
            <a:r>
              <a:rPr lang="ko-KR" altLang="en-US" dirty="0">
                <a:sym typeface="Wingdings" pitchFamily="2" charset="2"/>
              </a:rPr>
              <a:t>일부 연산 제한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80A641-403F-49E0-985C-AA2E80935F32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418326"/>
            <a:ext cx="4320480" cy="30166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2411760" y="4725144"/>
            <a:ext cx="1080120" cy="1584176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4486138" y="4077072"/>
            <a:ext cx="1598029" cy="288032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4631482" y="5686300"/>
            <a:ext cx="360040" cy="288032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3714380" y="5999384"/>
            <a:ext cx="2657819" cy="262980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4134104" y="4795146"/>
            <a:ext cx="909186" cy="262980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 flipV="1">
            <a:off x="3714381" y="4795146"/>
            <a:ext cx="419723" cy="262980"/>
          </a:xfrm>
          <a:prstGeom prst="rect">
            <a:avLst/>
          </a:prstGeom>
          <a:solidFill>
            <a:schemeClr val="accent1">
              <a:lumMod val="50000"/>
              <a:alpha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 flipV="1">
            <a:off x="3714381" y="5079036"/>
            <a:ext cx="419723" cy="262980"/>
          </a:xfrm>
          <a:prstGeom prst="rect">
            <a:avLst/>
          </a:prstGeom>
          <a:solidFill>
            <a:schemeClr val="accent1">
              <a:lumMod val="50000"/>
              <a:alpha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 flipV="1">
            <a:off x="4139952" y="5097710"/>
            <a:ext cx="419723" cy="262980"/>
          </a:xfrm>
          <a:prstGeom prst="rect">
            <a:avLst/>
          </a:prstGeom>
          <a:solidFill>
            <a:schemeClr val="accent1">
              <a:lumMod val="50000"/>
              <a:alpha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 flipV="1">
            <a:off x="4603101" y="5103858"/>
            <a:ext cx="419723" cy="262980"/>
          </a:xfrm>
          <a:prstGeom prst="rect">
            <a:avLst/>
          </a:prstGeom>
          <a:solidFill>
            <a:schemeClr val="accent1">
              <a:lumMod val="50000"/>
              <a:alpha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 flipV="1">
            <a:off x="4151935" y="5398268"/>
            <a:ext cx="419723" cy="262980"/>
          </a:xfrm>
          <a:prstGeom prst="rect">
            <a:avLst/>
          </a:prstGeom>
          <a:solidFill>
            <a:schemeClr val="accent1">
              <a:lumMod val="50000"/>
              <a:alpha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 flipV="1">
            <a:off x="4609578" y="5385742"/>
            <a:ext cx="419723" cy="262980"/>
          </a:xfrm>
          <a:prstGeom prst="rect">
            <a:avLst/>
          </a:prstGeom>
          <a:solidFill>
            <a:schemeClr val="accent1">
              <a:lumMod val="50000"/>
              <a:alpha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247695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000"/>
                            </p:stCondLst>
                            <p:childTnLst>
                              <p:par>
                                <p:cTn id="5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전역변수의 선언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진법체계</a:t>
            </a:r>
            <a:r>
              <a:rPr lang="en-US" altLang="ko-KR" dirty="0"/>
              <a:t>(</a:t>
            </a:r>
            <a:r>
              <a:rPr lang="en-US" altLang="ko-KR" dirty="0" err="1"/>
              <a:t>iBase</a:t>
            </a:r>
            <a:r>
              <a:rPr lang="en-US" altLang="ko-KR" dirty="0"/>
              <a:t>)</a:t>
            </a:r>
            <a:r>
              <a:rPr lang="ko-KR" altLang="en-US" dirty="0"/>
              <a:t>와 </a:t>
            </a:r>
            <a:r>
              <a:rPr lang="ko-KR" altLang="en-US" dirty="0" err="1"/>
              <a:t>정수형변수</a:t>
            </a:r>
            <a:r>
              <a:rPr lang="en-US" altLang="ko-KR" dirty="0"/>
              <a:t>(iNum1,iNum2,iResult) </a:t>
            </a:r>
            <a:r>
              <a:rPr lang="ko-KR" altLang="en-US" dirty="0"/>
              <a:t>추가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80A641-403F-49E0-985C-AA2E80935F32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143" y="1700809"/>
            <a:ext cx="8431714" cy="345638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6357332"/>
      </p:ext>
    </p:extLst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18738</TotalTime>
  <Words>1315</Words>
  <Application>Microsoft Office PowerPoint</Application>
  <PresentationFormat>화면 슬라이드 쇼(4:3)</PresentationFormat>
  <Paragraphs>276</Paragraphs>
  <Slides>30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8" baseType="lpstr">
      <vt:lpstr>HY견고딕</vt:lpstr>
      <vt:lpstr>HY동녘B</vt:lpstr>
      <vt:lpstr>굴림</vt:lpstr>
      <vt:lpstr>맑은 고딕</vt:lpstr>
      <vt:lpstr>휴먼엑스포</vt:lpstr>
      <vt:lpstr>Times New Roman</vt:lpstr>
      <vt:lpstr>Wingdings</vt:lpstr>
      <vt:lpstr>기본 디자인</vt:lpstr>
      <vt:lpstr>PowerPoint 프레젠테이션</vt:lpstr>
      <vt:lpstr>PowerPoint 프레젠테이션</vt:lpstr>
      <vt:lpstr>행복한 경영 이야기(www.happyceo.co.kr)</vt:lpstr>
      <vt:lpstr>복습</vt:lpstr>
      <vt:lpstr>학습목표</vt:lpstr>
      <vt:lpstr>폼 디자인</vt:lpstr>
      <vt:lpstr>공학용계산기 동작 탐구</vt:lpstr>
      <vt:lpstr>공학용계산기 동작 탐구</vt:lpstr>
      <vt:lpstr>전역변수의 선언</vt:lpstr>
      <vt:lpstr>IsNumeric  숫자변환여부 및 실제변환</vt:lpstr>
      <vt:lpstr>숫자키/소수점/부호 키, 이항연산자</vt:lpstr>
      <vt:lpstr>btnInfixOperator_Click() </vt:lpstr>
      <vt:lpstr>할당연산자(=) 클릭 코드</vt:lpstr>
      <vt:lpstr>할당연산자(=) 클릭 코드 일부</vt:lpstr>
      <vt:lpstr>Backspace, C, CE 버튼, 진법체제 RadioButton</vt:lpstr>
      <vt:lpstr>진법체계 RadioButton 클릭 코드</vt:lpstr>
      <vt:lpstr>단항연산자</vt:lpstr>
      <vt:lpstr>Not/Int 단항연산자</vt:lpstr>
      <vt:lpstr>x^3, x^2, 1/x 단항연산자</vt:lpstr>
      <vt:lpstr>n! 단항연산자</vt:lpstr>
      <vt:lpstr>삼각함수의 기초(1)</vt:lpstr>
      <vt:lpstr>삼각함수의 기초(2)</vt:lpstr>
      <vt:lpstr>호도법</vt:lpstr>
      <vt:lpstr>각도구분을 누를 때의 동작</vt:lpstr>
      <vt:lpstr>삼각함수와 관련된 Math 라이브러리</vt:lpstr>
      <vt:lpstr>Sin 구현 예</vt:lpstr>
      <vt:lpstr>Log/Ln 구현 예</vt:lpstr>
      <vt:lpstr>학습 요약</vt:lpstr>
      <vt:lpstr>용기(Do-It-Now 프로젝트, 유영만)</vt:lpstr>
      <vt:lpstr>질의 응답</vt:lpstr>
    </vt:vector>
  </TitlesOfParts>
  <Company>두원공과대학 인터넷프로그래밍과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김형래</dc:creator>
  <cp:lastModifiedBy>KimNPark</cp:lastModifiedBy>
  <cp:revision>422</cp:revision>
  <dcterms:created xsi:type="dcterms:W3CDTF">2003-05-07T20:17:23Z</dcterms:created>
  <dcterms:modified xsi:type="dcterms:W3CDTF">2025-03-24T05:56:09Z</dcterms:modified>
</cp:coreProperties>
</file>