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0"/>
  </p:notesMasterIdLst>
  <p:handoutMasterIdLst>
    <p:handoutMasterId r:id="rId61"/>
  </p:handoutMasterIdLst>
  <p:sldIdLst>
    <p:sldId id="632" r:id="rId2"/>
    <p:sldId id="682" r:id="rId3"/>
    <p:sldId id="818" r:id="rId4"/>
    <p:sldId id="809" r:id="rId5"/>
    <p:sldId id="810" r:id="rId6"/>
    <p:sldId id="811" r:id="rId7"/>
    <p:sldId id="812" r:id="rId8"/>
    <p:sldId id="766" r:id="rId9"/>
    <p:sldId id="767" r:id="rId10"/>
    <p:sldId id="768" r:id="rId11"/>
    <p:sldId id="769" r:id="rId12"/>
    <p:sldId id="770" r:id="rId13"/>
    <p:sldId id="813" r:id="rId14"/>
    <p:sldId id="771" r:id="rId15"/>
    <p:sldId id="814" r:id="rId16"/>
    <p:sldId id="816" r:id="rId17"/>
    <p:sldId id="815" r:id="rId18"/>
    <p:sldId id="802" r:id="rId19"/>
    <p:sldId id="817" r:id="rId20"/>
    <p:sldId id="854" r:id="rId21"/>
    <p:sldId id="773" r:id="rId22"/>
    <p:sldId id="774" r:id="rId23"/>
    <p:sldId id="775" r:id="rId24"/>
    <p:sldId id="777" r:id="rId25"/>
    <p:sldId id="778" r:id="rId26"/>
    <p:sldId id="776" r:id="rId27"/>
    <p:sldId id="804" r:id="rId28"/>
    <p:sldId id="779" r:id="rId29"/>
    <p:sldId id="805" r:id="rId30"/>
    <p:sldId id="780" r:id="rId31"/>
    <p:sldId id="781" r:id="rId32"/>
    <p:sldId id="807" r:id="rId33"/>
    <p:sldId id="782" r:id="rId34"/>
    <p:sldId id="783" r:id="rId35"/>
    <p:sldId id="784" r:id="rId36"/>
    <p:sldId id="785" r:id="rId37"/>
    <p:sldId id="786" r:id="rId38"/>
    <p:sldId id="787" r:id="rId39"/>
    <p:sldId id="855" r:id="rId40"/>
    <p:sldId id="808" r:id="rId41"/>
    <p:sldId id="788" r:id="rId42"/>
    <p:sldId id="789" r:id="rId43"/>
    <p:sldId id="790" r:id="rId44"/>
    <p:sldId id="791" r:id="rId45"/>
    <p:sldId id="792" r:id="rId46"/>
    <p:sldId id="793" r:id="rId47"/>
    <p:sldId id="794" r:id="rId48"/>
    <p:sldId id="795" r:id="rId49"/>
    <p:sldId id="796" r:id="rId50"/>
    <p:sldId id="797" r:id="rId51"/>
    <p:sldId id="856" r:id="rId52"/>
    <p:sldId id="857" r:id="rId53"/>
    <p:sldId id="799" r:id="rId54"/>
    <p:sldId id="765" r:id="rId55"/>
    <p:sldId id="798" r:id="rId56"/>
    <p:sldId id="800" r:id="rId57"/>
    <p:sldId id="801" r:id="rId58"/>
    <p:sldId id="703" r:id="rId59"/>
  </p:sldIdLst>
  <p:sldSz cx="9144000" cy="6858000" type="screen4x3"/>
  <p:notesSz cx="6669088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CC"/>
    <a:srgbClr val="FFFFCC"/>
    <a:srgbClr val="800000"/>
    <a:srgbClr val="3333FF"/>
    <a:srgbClr val="CC6600"/>
    <a:srgbClr val="990033"/>
    <a:srgbClr val="0000CC"/>
    <a:srgbClr val="CCFFCC"/>
    <a:srgbClr val="CC33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3" autoAdjust="0"/>
    <p:restoredTop sz="94148" autoAdjust="0"/>
  </p:normalViewPr>
  <p:slideViewPr>
    <p:cSldViewPr>
      <p:cViewPr varScale="1">
        <p:scale>
          <a:sx n="99" d="100"/>
          <a:sy n="99" d="100"/>
        </p:scale>
        <p:origin x="201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8C382E9-E5ED-4CED-B6BC-23B4AA5643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321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90838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C7CC32-617A-4543-9F16-0492C8AD01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29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C7CC32-617A-4543-9F16-0492C8AD01FA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061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6342547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27116394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6744770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34987698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94620237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004048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999958-8B24-41B6-AC8F-E8F77A8BE51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17733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첫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D15BC9-D2C3-4757-A436-46133D5B789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FE75523-90E6-470D-9E06-C157B47B3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22871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91A158E7-2BE3-4F64-8D2E-D27824651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1600" y="4797152"/>
            <a:ext cx="6400800" cy="1752600"/>
          </a:xfrm>
        </p:spPr>
        <p:txBody>
          <a:bodyPr anchor="b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66857842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50000"/>
                </a:schemeClr>
              </a:buClr>
              <a:defRPr b="1">
                <a:latin typeface="맑은 고딕" pitchFamily="50" charset="-127"/>
                <a:ea typeface="맑은 고딕" pitchFamily="50" charset="-127"/>
              </a:defRPr>
            </a:lvl1pPr>
            <a:lvl2pPr marL="648000" indent="-216000">
              <a:buClr>
                <a:schemeClr val="accent6">
                  <a:lumMod val="50000"/>
                </a:schemeClr>
              </a:buClr>
              <a:defRPr sz="2200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008000"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3pPr>
            <a:lvl4pPr>
              <a:defRPr sz="1800" b="1">
                <a:latin typeface="맑은 고딕" pitchFamily="50" charset="-127"/>
                <a:ea typeface="맑은 고딕" pitchFamily="50" charset="-127"/>
              </a:defRPr>
            </a:lvl4pPr>
            <a:lvl5pPr>
              <a:defRPr sz="1800"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019487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0269902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2633436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855572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07979886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437370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5827764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4" y="6500813"/>
            <a:ext cx="91408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4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55672"/>
            <a:ext cx="8928100" cy="8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0" y="6512359"/>
            <a:ext cx="2267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꿈     은 이루어진다</a:t>
            </a:r>
            <a:endParaRPr lang="ko-KR" altLang="en-US" dirty="0">
              <a:solidFill>
                <a:srgbClr val="CC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포인트가 5개인 별 9"/>
          <p:cNvSpPr/>
          <p:nvPr userDrawn="1"/>
        </p:nvSpPr>
        <p:spPr>
          <a:xfrm>
            <a:off x="286457" y="6453336"/>
            <a:ext cx="360040" cy="380578"/>
          </a:xfrm>
          <a:prstGeom prst="star5">
            <a:avLst/>
          </a:prstGeom>
          <a:solidFill>
            <a:srgbClr val="FF0000"/>
          </a:solidFill>
          <a:ln w="3175"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6FFA3C-7595-4C86-87F4-C06DE0A4694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804248" y="6519445"/>
            <a:ext cx="1847108" cy="3385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57E278-D0FE-4AD1-9DF2-BE13B491595C}"/>
              </a:ext>
            </a:extLst>
          </p:cNvPr>
          <p:cNvSpPr txBox="1"/>
          <p:nvPr userDrawn="1"/>
        </p:nvSpPr>
        <p:spPr>
          <a:xfrm>
            <a:off x="8676456" y="6525344"/>
            <a:ext cx="465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F4B3D055-F832-423F-BD54-54E88AE94F6E}" type="slidenum">
              <a:rPr lang="ko-KR" altLang="en-US" smtClean="0">
                <a:solidFill>
                  <a:srgbClr val="333399"/>
                </a:solidFill>
              </a:rPr>
              <a:pPr algn="ctr"/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61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rgbClr val="333399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404040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>
          <a:solidFill>
            <a:srgbClr val="5F5F5F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eb.httprequest?view=netframework-4.7.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eb.httprequest?view=netframework-4.7.2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eb.httprequest?view=netframework-4.7.2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eb.httpresponse?view=netframework-4.7.2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api/system.web.httpserverutility?view=netframework-4.7.2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web.sessionstate.httpsessionstate?view=netframework-4.7.2" TargetMode="External"/><Relationship Id="rId2" Type="http://schemas.openxmlformats.org/officeDocument/2006/relationships/hyperlink" Target="https://learn.microsoft.com/ko-kr/dotnet/api/system.web.httpapplicationstate?view=netframework-4.7.2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learn.microsoft.com/ko-kr/dotnet/api/system.web.httpcookie?view=netframework-4.7.2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web.httpresponse?view=netframework-4.7.2" TargetMode="External"/><Relationship Id="rId2" Type="http://schemas.openxmlformats.org/officeDocument/2006/relationships/hyperlink" Target="https://learn.microsoft.com/ko-kr/dotnet/api/system.web.httprequest?view=netframework-4.7.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ko-kr/dotnet/api/system.web.sessionstate.httpsessionstate?view=netframework-4.7.2" TargetMode="External"/><Relationship Id="rId5" Type="http://schemas.openxmlformats.org/officeDocument/2006/relationships/hyperlink" Target="https://learn.microsoft.com/ko-kr/dotnet/api/system.web.httpapplicationstate?view=netframework-4.7.2" TargetMode="External"/><Relationship Id="rId4" Type="http://schemas.openxmlformats.org/officeDocument/2006/relationships/hyperlink" Target="https://learn.microsoft.com/ko-kr/dotnet/api/system.web.httpserverutility?view=netframework-4.7.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0F7D760-5C9A-4EF3-A7BD-A4469F15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996" y="0"/>
            <a:ext cx="5406007" cy="6858000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algn="ctr">
              <a:defRPr/>
            </a:pPr>
            <a:r>
              <a:rPr lang="en-US" altLang="ko-KR" sz="4000" dirty="0">
                <a:solidFill>
                  <a:schemeClr val="accent1">
                    <a:lumMod val="75000"/>
                  </a:schemeClr>
                </a:solidFill>
              </a:rPr>
              <a:t>ASP.NET</a:t>
            </a:r>
            <a:r>
              <a:rPr lang="ko-KR" altLang="en-US" sz="4000" dirty="0">
                <a:solidFill>
                  <a:schemeClr val="accent1">
                    <a:lumMod val="75000"/>
                  </a:schemeClr>
                </a:solidFill>
              </a:rPr>
              <a:t>의 객체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 anchor="ctr"/>
          <a:lstStyle/>
          <a:p>
            <a:pPr eaLnBrk="1" hangingPunct="1">
              <a:defRPr/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두원공과대학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교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컴퓨터공학과 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학년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클래스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C00000"/>
                </a:solidFill>
              </a:rPr>
              <a:t>Request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en-US" altLang="ko-KR" dirty="0"/>
              <a:t>vs. </a:t>
            </a:r>
            <a:r>
              <a:rPr lang="en-US" altLang="ko-KR" dirty="0">
                <a:solidFill>
                  <a:srgbClr val="C00000"/>
                </a:solidFill>
              </a:rPr>
              <a:t>Response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http://localhost/sample.aspx?</a:t>
            </a:r>
            <a:r>
              <a:rPr lang="en-US" altLang="ko-KR" dirty="0">
                <a:solidFill>
                  <a:srgbClr val="00B0F0"/>
                </a:solidFill>
              </a:rPr>
              <a:t>count</a:t>
            </a:r>
            <a:r>
              <a:rPr lang="en-US" altLang="ko-KR" dirty="0"/>
              <a:t>=10</a:t>
            </a: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graphicFrame>
        <p:nvGraphicFramePr>
          <p:cNvPr id="7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270341"/>
              </p:ext>
            </p:extLst>
          </p:nvPr>
        </p:nvGraphicFramePr>
        <p:xfrm>
          <a:off x="214313" y="1984643"/>
          <a:ext cx="8705850" cy="1516365"/>
        </p:xfrm>
        <a:graphic>
          <a:graphicData uri="http://schemas.openxmlformats.org/drawingml/2006/table">
            <a:tbl>
              <a:tblPr/>
              <a:tblGrid>
                <a:gridCol w="39937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Request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</a:t>
                      </a:r>
                    </a:p>
                  </a:txBody>
                  <a:tcPr marL="89999" marR="89999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Response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</a:t>
                      </a:r>
                    </a:p>
                  </a:txBody>
                  <a:tcPr marL="89999" marR="89999" marT="46793" marB="467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 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</a:t>
                      </a:r>
                    </a:p>
                  </a:txBody>
                  <a:tcPr marL="89999" marR="89999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 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클라이언트</a:t>
                      </a:r>
                    </a:p>
                  </a:txBody>
                  <a:tcPr marL="89999" marR="89999" marT="46793" marB="467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5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1" lang="ko-KR" altLang="en-US" sz="18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클라이언트가 송부한 “</a:t>
                      </a:r>
                      <a:r>
                        <a:rPr kumimoji="1" lang="en-US" altLang="ko-KR" sz="18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count</a:t>
                      </a:r>
                      <a:r>
                        <a:rPr kumimoji="1" lang="en-US" altLang="ko-KR" sz="18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18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 </a:t>
                      </a:r>
                      <a:r>
                        <a:rPr kumimoji="1" lang="en-US" altLang="ko-KR" sz="1800" b="1" i="0" u="none" strike="noStrike" cap="none" spc="-150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 count = Request[“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count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”]</a:t>
                      </a:r>
                    </a:p>
                  </a:txBody>
                  <a:tcPr marL="89999" marR="89999" marT="46793" marB="46793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클라이언트로 “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count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”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값을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Response.Write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(“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접속자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수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” + count)</a:t>
                      </a:r>
                    </a:p>
                  </a:txBody>
                  <a:tcPr marL="89999" marR="89999" marT="46793" marB="4679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6AFC9BE8-8CDF-4CBE-B7BB-35662AB5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11" y="3638953"/>
            <a:ext cx="6349002" cy="2890132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1BCB855-6385-4993-9DB8-B279424B85A5}"/>
              </a:ext>
            </a:extLst>
          </p:cNvPr>
          <p:cNvSpPr txBox="1"/>
          <p:nvPr/>
        </p:nvSpPr>
        <p:spPr>
          <a:xfrm>
            <a:off x="2215316" y="6536377"/>
            <a:ext cx="4735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출처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https://dynamics365postshome.files.wordpress.com&gt;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7BA0D4D7-C81D-42D3-A21E-7D0E65CFF2EA}"/>
              </a:ext>
            </a:extLst>
          </p:cNvPr>
          <p:cNvSpPr/>
          <p:nvPr/>
        </p:nvSpPr>
        <p:spPr>
          <a:xfrm>
            <a:off x="5076056" y="4567785"/>
            <a:ext cx="2620341" cy="589407"/>
          </a:xfrm>
          <a:prstGeom prst="roundRect">
            <a:avLst/>
          </a:prstGeom>
          <a:solidFill>
            <a:srgbClr val="CC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내장객체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HttpRequest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A74D3D15-D72B-4E08-A31A-576D62721D1B}"/>
              </a:ext>
            </a:extLst>
          </p:cNvPr>
          <p:cNvSpPr/>
          <p:nvPr/>
        </p:nvSpPr>
        <p:spPr>
          <a:xfrm>
            <a:off x="1561952" y="5013176"/>
            <a:ext cx="2620341" cy="589407"/>
          </a:xfrm>
          <a:prstGeom prst="roundRect">
            <a:avLst/>
          </a:prstGeom>
          <a:solidFill>
            <a:srgbClr val="CC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내장객체 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b="1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HttpResponse</a:t>
            </a:r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클래스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318729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클래스 </a:t>
            </a:r>
            <a:r>
              <a:rPr lang="en-US" altLang="ko-KR" dirty="0"/>
              <a:t>(6) – </a:t>
            </a:r>
            <a:r>
              <a:rPr lang="en-US" altLang="ko-KR" dirty="0" err="1"/>
              <a:t>PostBack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PostBack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>
              <a:defRPr/>
            </a:pPr>
            <a:r>
              <a:rPr lang="en-US" altLang="ko-KR" dirty="0" err="1"/>
              <a:t>PostBack</a:t>
            </a:r>
            <a:r>
              <a:rPr lang="ko-KR" altLang="en-US" dirty="0"/>
              <a:t>은 </a:t>
            </a:r>
            <a:r>
              <a:rPr lang="en-US" altLang="ko-KR" dirty="0"/>
              <a:t>ASP.NET </a:t>
            </a:r>
            <a:r>
              <a:rPr lang="ko-KR" altLang="en-US" dirty="0"/>
              <a:t>페이지를 서버에 제출하는 과정을 일컬음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서버 웹 폼에 입력 컨트롤이 있을 때</a:t>
            </a:r>
            <a:r>
              <a:rPr lang="en-US" altLang="ko-KR" dirty="0"/>
              <a:t>, </a:t>
            </a:r>
            <a:r>
              <a:rPr lang="ko-KR" altLang="en-US" dirty="0"/>
              <a:t>사용자는 폼에 데이터를 입력하고 버튼을 클릭하여 서버로 전송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서버는 버튼 클릭 이벤트 처리 후</a:t>
            </a:r>
            <a:r>
              <a:rPr lang="en-US" altLang="ko-KR" dirty="0"/>
              <a:t>,</a:t>
            </a:r>
            <a:r>
              <a:rPr lang="ko-KR" altLang="en-US" dirty="0"/>
              <a:t> 클라이언트에 웹 폼을 </a:t>
            </a:r>
            <a:r>
              <a:rPr lang="ko-KR" altLang="en-US" dirty="0">
                <a:solidFill>
                  <a:srgbClr val="C00000"/>
                </a:solidFill>
              </a:rPr>
              <a:t>다시</a:t>
            </a:r>
            <a:r>
              <a:rPr lang="en-US" altLang="ko-KR" dirty="0"/>
              <a:t> </a:t>
            </a:r>
            <a:r>
              <a:rPr lang="ko-KR" altLang="en-US" dirty="0"/>
              <a:t>보내줌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포스트 백이 발생하는 대표적인 컨트롤은 </a:t>
            </a:r>
            <a:r>
              <a:rPr lang="en-US" altLang="ko-KR" dirty="0"/>
              <a:t>Button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590325" y="3573016"/>
            <a:ext cx="7764687" cy="2928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altLang="ko-KR" sz="2400" b="1" dirty="0" err="1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PostBack</a:t>
            </a:r>
            <a:r>
              <a:rPr lang="en-US" altLang="ko-KR" sz="2400" b="1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b="1" dirty="0">
                <a:solidFill>
                  <a:srgbClr val="7030A0"/>
                </a:solidFill>
                <a:latin typeface="맑은 고딕" pitchFamily="50" charset="-127"/>
                <a:ea typeface="맑은 고딕" pitchFamily="50" charset="-127"/>
              </a:rPr>
              <a:t>구조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01" y="4358828"/>
            <a:ext cx="2191202" cy="1824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7827" y="4100290"/>
            <a:ext cx="4738180" cy="192042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 bwMode="auto">
          <a:xfrm>
            <a:off x="804639" y="5716141"/>
            <a:ext cx="571500" cy="214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화살표 연결선 9"/>
          <p:cNvCxnSpPr>
            <a:stCxn id="9" idx="3"/>
          </p:cNvCxnSpPr>
          <p:nvPr/>
        </p:nvCxnSpPr>
        <p:spPr bwMode="auto">
          <a:xfrm flipV="1">
            <a:off x="1376139" y="5234906"/>
            <a:ext cx="2209599" cy="5883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 bwMode="auto">
          <a:xfrm flipH="1" flipV="1">
            <a:off x="2737109" y="5708469"/>
            <a:ext cx="950752" cy="181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3214437" y="5922781"/>
            <a:ext cx="1061124" cy="338554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b="1" dirty="0" err="1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PostBack</a:t>
            </a:r>
            <a:endParaRPr lang="ko-KR" altLang="en-US" b="1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804639" y="4073078"/>
            <a:ext cx="2100240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클라이언트 브라우저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4841749" y="3716461"/>
            <a:ext cx="1656211" cy="33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서버의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C#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코드</a:t>
            </a:r>
          </a:p>
        </p:txBody>
      </p:sp>
      <p:cxnSp>
        <p:nvCxnSpPr>
          <p:cNvPr id="21" name="직선 화살표 연결선 20"/>
          <p:cNvCxnSpPr/>
          <p:nvPr/>
        </p:nvCxnSpPr>
        <p:spPr bwMode="auto">
          <a:xfrm flipV="1">
            <a:off x="2713302" y="4581034"/>
            <a:ext cx="872436" cy="1011763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 bwMode="auto">
          <a:xfrm flipH="1">
            <a:off x="2694564" y="5071605"/>
            <a:ext cx="891174" cy="81783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067944" y="4688190"/>
            <a:ext cx="2854325" cy="3381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ko-KR" altLang="en-US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페이지가 로딩될 때마다 실행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079819" y="5344702"/>
            <a:ext cx="2647950" cy="339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ko-KR" altLang="en-US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버튼이 클릭될 때마다 실행</a:t>
            </a:r>
          </a:p>
        </p:txBody>
      </p:sp>
    </p:spTree>
    <p:extLst>
      <p:ext uri="{BB962C8B-B14F-4D97-AF65-F5344CB8AC3E}">
        <p14:creationId xmlns:p14="http://schemas.microsoft.com/office/powerpoint/2010/main" val="326478816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클래스 </a:t>
            </a:r>
            <a:r>
              <a:rPr lang="en-US" altLang="ko-KR" dirty="0"/>
              <a:t>(7) – </a:t>
            </a:r>
            <a:r>
              <a:rPr lang="en-US" altLang="ko-KR" dirty="0" err="1"/>
              <a:t>PostBack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solidFill>
                  <a:srgbClr val="C00000"/>
                </a:solidFill>
              </a:rPr>
              <a:t>IsPostBack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ko-KR" altLang="en-US" dirty="0"/>
              <a:t>페이지가 로딩될 때</a:t>
            </a:r>
            <a:r>
              <a:rPr lang="en-US" altLang="ko-KR" dirty="0"/>
              <a:t>, </a:t>
            </a:r>
            <a:r>
              <a:rPr lang="ko-KR" altLang="en-US" dirty="0"/>
              <a:t>처음 읽어온 것인지 포스트 백 된 것인지 구분하여 구현해야 하는 경우 사용하는 속성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993438-9FE5-3E0A-2A7B-42F874C6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08" y="2651857"/>
            <a:ext cx="7125734" cy="28653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868144" y="4254697"/>
            <a:ext cx="3024336" cy="1754326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내부의 조건식에 </a:t>
            </a:r>
            <a:r>
              <a:rPr lang="en-US" altLang="ko-KR" sz="1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붙은 이유는</a:t>
            </a:r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최초로 접속할 경우 실행되어야 하는 경우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초기 조건을 부여하는 경우가 많기 때문</a:t>
            </a:r>
          </a:p>
        </p:txBody>
      </p:sp>
    </p:spTree>
    <p:extLst>
      <p:ext uri="{BB962C8B-B14F-4D97-AF65-F5344CB8AC3E}">
        <p14:creationId xmlns:p14="http://schemas.microsoft.com/office/powerpoint/2010/main" val="9791182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92A06-B5BC-9B31-7675-9A0A53D2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] </a:t>
            </a:r>
            <a:r>
              <a:rPr lang="ko-KR" altLang="en-US" dirty="0"/>
              <a:t>실습을 위한 폴더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AED01-ADC9-C8DA-F1AA-5BB038E1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C:</a:t>
            </a:r>
            <a:r>
              <a:rPr lang="ko-KR" altLang="en-US" dirty="0"/>
              <a:t> 드라이브의 특정 위치에 실습용 폴더 생성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C:\</a:t>
            </a:r>
            <a:r>
              <a:rPr lang="ko-KR" altLang="en-US" dirty="0"/>
              <a:t>학번</a:t>
            </a:r>
            <a:r>
              <a:rPr lang="en-US" altLang="ko-KR" dirty="0"/>
              <a:t>\</a:t>
            </a:r>
            <a:r>
              <a:rPr lang="en-US" altLang="ko-KR" dirty="0" err="1">
                <a:solidFill>
                  <a:srgbClr val="C00000"/>
                </a:solidFill>
              </a:rPr>
              <a:t>EmbeddedObjects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B308C1-063C-5FD7-CD1E-410BFFB8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60848"/>
            <a:ext cx="5792541" cy="39926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09732685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Page </a:t>
            </a:r>
            <a:r>
              <a:rPr lang="ko-KR" altLang="en-US" sz="3600" dirty="0"/>
              <a:t>클래스</a:t>
            </a:r>
            <a:r>
              <a:rPr lang="en-US" altLang="ko-KR" sz="3600" dirty="0"/>
              <a:t> – </a:t>
            </a:r>
            <a:r>
              <a:rPr lang="en-US" altLang="ko-KR" sz="3600" dirty="0" err="1"/>
              <a:t>PostBack</a:t>
            </a:r>
            <a:r>
              <a:rPr lang="en-US" altLang="ko-KR" sz="3600" dirty="0"/>
              <a:t> (1) 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 – [</a:t>
            </a:r>
            <a:r>
              <a:rPr lang="ko-KR" altLang="en-US" dirty="0"/>
              <a:t>열기</a:t>
            </a:r>
            <a:r>
              <a:rPr lang="en-US" altLang="ko-KR" dirty="0"/>
              <a:t>] – [</a:t>
            </a:r>
            <a:r>
              <a:rPr lang="ko-KR" altLang="en-US" dirty="0"/>
              <a:t>웹사이트</a:t>
            </a:r>
            <a:r>
              <a:rPr lang="en-US" altLang="ko-KR" dirty="0"/>
              <a:t>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생성한 폴더 선택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C42CC3-279E-1DFE-ABDE-5230CE8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6792"/>
            <a:ext cx="6336704" cy="47040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87048A-B9C0-51B9-696E-E910893D1C56}"/>
              </a:ext>
            </a:extLst>
          </p:cNvPr>
          <p:cNvSpPr txBox="1"/>
          <p:nvPr/>
        </p:nvSpPr>
        <p:spPr>
          <a:xfrm>
            <a:off x="877152" y="5503040"/>
            <a:ext cx="7411920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 종료 과정에서 솔루션파일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(*.</a:t>
            </a:r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sln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여부를 묻는데</a:t>
            </a:r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</a:t>
            </a:r>
            <a:r>
              <a:rPr lang="en-US" altLang="ko-KR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]-[</a:t>
            </a:r>
            <a:r>
              <a:rPr lang="ko-KR" altLang="en-US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열기</a:t>
            </a:r>
            <a:r>
              <a:rPr lang="en-US" altLang="ko-KR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]-[</a:t>
            </a:r>
            <a:r>
              <a:rPr lang="ko-KR" altLang="en-US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</a:t>
            </a:r>
            <a:r>
              <a:rPr lang="en-US" altLang="ko-KR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이용할 것이기에 저장할 필요는 없음</a:t>
            </a:r>
          </a:p>
        </p:txBody>
      </p:sp>
    </p:spTree>
    <p:extLst>
      <p:ext uri="{BB962C8B-B14F-4D97-AF65-F5344CB8AC3E}">
        <p14:creationId xmlns:p14="http://schemas.microsoft.com/office/powerpoint/2010/main" val="128691438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A26CC-4C60-5C4C-56BE-0D48D1B92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44310-1A98-5BA6-D8BD-F08B833D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Page </a:t>
            </a:r>
            <a:r>
              <a:rPr lang="ko-KR" altLang="en-US" sz="3600" dirty="0"/>
              <a:t>클래스</a:t>
            </a:r>
            <a:r>
              <a:rPr lang="en-US" altLang="ko-KR" sz="3600" dirty="0"/>
              <a:t> – </a:t>
            </a:r>
            <a:r>
              <a:rPr lang="en-US" altLang="ko-KR" sz="3600" dirty="0" err="1"/>
              <a:t>PostBack</a:t>
            </a:r>
            <a:r>
              <a:rPr lang="en-US" altLang="ko-KR" sz="3600" dirty="0"/>
              <a:t> (2) 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52BBDE-7DB8-9DB2-E595-CC922914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[</a:t>
            </a:r>
            <a:r>
              <a:rPr lang="ko-KR" altLang="en-US" dirty="0"/>
              <a:t>솔루션 탐색기</a:t>
            </a:r>
            <a:r>
              <a:rPr lang="en-US" altLang="ko-KR" dirty="0"/>
              <a:t>] – [</a:t>
            </a:r>
            <a:r>
              <a:rPr lang="en-US" altLang="ko-KR" dirty="0" err="1"/>
              <a:t>EmbeddedObjects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[</a:t>
            </a:r>
            <a:r>
              <a:rPr lang="ko-KR" altLang="en-US" dirty="0"/>
              <a:t>우 클릭</a:t>
            </a:r>
            <a:r>
              <a:rPr lang="en-US" altLang="ko-KR" dirty="0"/>
              <a:t>] – [</a:t>
            </a:r>
            <a:r>
              <a:rPr lang="ko-KR" altLang="en-US" dirty="0"/>
              <a:t>추가</a:t>
            </a:r>
            <a:r>
              <a:rPr lang="en-US" altLang="ko-KR" dirty="0"/>
              <a:t>] – [</a:t>
            </a:r>
            <a:r>
              <a:rPr lang="ko-KR" altLang="en-US" dirty="0"/>
              <a:t>새 항목 추가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F6205D-AECC-F727-47AF-EA29C88F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44804"/>
            <a:ext cx="2808221" cy="25017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637F34-F2DC-64B8-0338-678A6A0B4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924944"/>
            <a:ext cx="3164427" cy="28330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1A3254-7F00-37EB-5583-0160FE3DB5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877"/>
          <a:stretch/>
        </p:blipFill>
        <p:spPr>
          <a:xfrm>
            <a:off x="5504179" y="3898312"/>
            <a:ext cx="2924196" cy="25017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766203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0185A-9ADD-1308-7638-D0CC6BE00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4CA9C-6667-9A5C-364D-EDB238F2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Page </a:t>
            </a:r>
            <a:r>
              <a:rPr lang="ko-KR" altLang="en-US" sz="3600" dirty="0"/>
              <a:t>클래스</a:t>
            </a:r>
            <a:r>
              <a:rPr lang="en-US" altLang="ko-KR" sz="3600" dirty="0"/>
              <a:t> – </a:t>
            </a:r>
            <a:r>
              <a:rPr lang="en-US" altLang="ko-KR" sz="3600" dirty="0" err="1"/>
              <a:t>PostBack</a:t>
            </a:r>
            <a:r>
              <a:rPr lang="en-US" altLang="ko-KR" sz="3600" dirty="0"/>
              <a:t> (3) 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5B24D-B57E-AA16-9F82-46FAEE1B3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C00000"/>
                </a:solidFill>
              </a:rPr>
              <a:t>PostBack.aspx</a:t>
            </a:r>
            <a:r>
              <a:rPr lang="en-US" altLang="ko-KR" dirty="0"/>
              <a:t> Web</a:t>
            </a:r>
            <a:r>
              <a:rPr lang="ko-KR" altLang="en-US" dirty="0"/>
              <a:t> </a:t>
            </a:r>
            <a:r>
              <a:rPr lang="en-US" altLang="ko-KR" dirty="0"/>
              <a:t>Form</a:t>
            </a:r>
            <a:r>
              <a:rPr lang="ko-KR" altLang="en-US" dirty="0"/>
              <a:t> 추가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507863-818F-6A96-E63A-F0C4CCBDE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44" y="1556792"/>
            <a:ext cx="6916640" cy="481575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D593E2-323F-CAC2-349C-F901049C6E83}"/>
              </a:ext>
            </a:extLst>
          </p:cNvPr>
          <p:cNvSpPr/>
          <p:nvPr/>
        </p:nvSpPr>
        <p:spPr>
          <a:xfrm>
            <a:off x="2914721" y="2852936"/>
            <a:ext cx="3169447" cy="3221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6251D68-4860-EB3D-5506-EEC6006E167D}"/>
              </a:ext>
            </a:extLst>
          </p:cNvPr>
          <p:cNvSpPr/>
          <p:nvPr/>
        </p:nvSpPr>
        <p:spPr>
          <a:xfrm>
            <a:off x="1943402" y="5779207"/>
            <a:ext cx="1094202" cy="242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3B618FA-DE69-6278-ADBD-171FEB9D38AD}"/>
              </a:ext>
            </a:extLst>
          </p:cNvPr>
          <p:cNvSpPr/>
          <p:nvPr/>
        </p:nvSpPr>
        <p:spPr>
          <a:xfrm>
            <a:off x="1187624" y="2132856"/>
            <a:ext cx="781573" cy="242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7D819A-1209-CAB2-368D-F15602BB45C8}"/>
              </a:ext>
            </a:extLst>
          </p:cNvPr>
          <p:cNvSpPr/>
          <p:nvPr/>
        </p:nvSpPr>
        <p:spPr>
          <a:xfrm>
            <a:off x="5868144" y="5779207"/>
            <a:ext cx="1307908" cy="2420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1738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53E14-793A-1944-196B-F6CD831A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F8941-BFE9-1042-768E-3FF2DCC9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Page </a:t>
            </a:r>
            <a:r>
              <a:rPr lang="ko-KR" altLang="en-US" sz="3600" dirty="0"/>
              <a:t>클래스</a:t>
            </a:r>
            <a:r>
              <a:rPr lang="en-US" altLang="ko-KR" sz="3600" dirty="0"/>
              <a:t> – </a:t>
            </a:r>
            <a:r>
              <a:rPr lang="en-US" altLang="ko-KR" sz="3600" dirty="0" err="1"/>
              <a:t>PostBack</a:t>
            </a:r>
            <a:r>
              <a:rPr lang="en-US" altLang="ko-KR" sz="3600" dirty="0"/>
              <a:t> (4)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903DF-7735-F4DF-EFF9-4BB0E825A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UI</a:t>
            </a:r>
            <a:r>
              <a:rPr lang="en-US" altLang="ko-KR" baseline="30000" dirty="0" err="1"/>
              <a:t>User</a:t>
            </a:r>
            <a:r>
              <a:rPr lang="ko-KR" altLang="en-US" baseline="30000" dirty="0"/>
              <a:t> </a:t>
            </a:r>
            <a:r>
              <a:rPr lang="en-US" altLang="ko-KR" baseline="30000" dirty="0"/>
              <a:t>Interface </a:t>
            </a:r>
            <a:r>
              <a:rPr lang="ko-KR" altLang="en-US" dirty="0"/>
              <a:t>디자인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좌 하단에서 </a:t>
            </a:r>
            <a:r>
              <a:rPr lang="en-US" altLang="ko-KR" dirty="0"/>
              <a:t>“</a:t>
            </a:r>
            <a:r>
              <a:rPr lang="ko-KR" altLang="en-US" dirty="0"/>
              <a:t>디자인</a:t>
            </a:r>
            <a:r>
              <a:rPr lang="en-US" altLang="ko-KR" dirty="0"/>
              <a:t>＂</a:t>
            </a:r>
            <a:r>
              <a:rPr lang="ko-KR" altLang="en-US" dirty="0"/>
              <a:t>탭을 선택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도구상자 </a:t>
            </a:r>
            <a:r>
              <a:rPr lang="en-US" altLang="ko-KR" dirty="0">
                <a:sym typeface="Wingdings" panose="05000000000000000000" pitchFamily="2" charset="2"/>
              </a:rPr>
              <a:t> Button, Label </a:t>
            </a:r>
            <a:r>
              <a:rPr lang="ko-KR" altLang="en-US" dirty="0" err="1">
                <a:sym typeface="Wingdings" panose="05000000000000000000" pitchFamily="2" charset="2"/>
              </a:rPr>
              <a:t>더블클릭하여</a:t>
            </a:r>
            <a:r>
              <a:rPr lang="ko-KR" altLang="en-US" dirty="0">
                <a:sym typeface="Wingdings" panose="05000000000000000000" pitchFamily="2" charset="2"/>
              </a:rPr>
              <a:t> 컨트롤 추가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ko-KR" altLang="en-US" dirty="0"/>
              <a:t>우 하단의 </a:t>
            </a:r>
            <a:r>
              <a:rPr lang="en-US" altLang="ko-KR" dirty="0"/>
              <a:t>“</a:t>
            </a:r>
            <a:r>
              <a:rPr lang="ko-KR" altLang="en-US" dirty="0" err="1"/>
              <a:t>속성창</a:t>
            </a:r>
            <a:r>
              <a:rPr lang="en-US" altLang="ko-KR" dirty="0"/>
              <a:t>“ </a:t>
            </a:r>
            <a:r>
              <a:rPr lang="ko-KR" altLang="en-US" dirty="0"/>
              <a:t>을 이용하여 컨트롤의 </a:t>
            </a:r>
            <a:r>
              <a:rPr lang="en-US" altLang="ko-KR" dirty="0"/>
              <a:t>“Text“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r>
              <a:rPr lang="ko-KR" altLang="en-US" dirty="0"/>
              <a:t>지정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6DA9BE-FFC2-B9AB-3F19-9C66C246B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12976"/>
            <a:ext cx="5857143" cy="308571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B2C2902-C706-7794-3F46-47F8CCE9C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95348"/>
              </p:ext>
            </p:extLst>
          </p:nvPr>
        </p:nvGraphicFramePr>
        <p:xfrm>
          <a:off x="4341130" y="4509120"/>
          <a:ext cx="39599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243">
                  <a:extLst>
                    <a:ext uri="{9D8B030D-6E8A-4147-A177-3AD203B41FA5}">
                      <a16:colId xmlns:a16="http://schemas.microsoft.com/office/drawing/2014/main" val="1958578938"/>
                    </a:ext>
                  </a:extLst>
                </a:gridCol>
                <a:gridCol w="2793751">
                  <a:extLst>
                    <a:ext uri="{9D8B030D-6E8A-4147-A177-3AD203B41FA5}">
                      <a16:colId xmlns:a16="http://schemas.microsoft.com/office/drawing/2014/main" val="3388472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컨트롤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57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마구 눌러주세요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!!!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036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속성값을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6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삭제</a:t>
                      </a:r>
                      <a:r>
                        <a:rPr lang="en-US" altLang="ko-KR" sz="16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509511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3C5B869E-FB50-CF69-BE0C-E7166282E9E3}"/>
              </a:ext>
            </a:extLst>
          </p:cNvPr>
          <p:cNvSpPr/>
          <p:nvPr/>
        </p:nvSpPr>
        <p:spPr>
          <a:xfrm>
            <a:off x="712143" y="5972558"/>
            <a:ext cx="720080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51A1A92-4DAB-C9A3-6586-553F3F301824}"/>
              </a:ext>
            </a:extLst>
          </p:cNvPr>
          <p:cNvSpPr/>
          <p:nvPr/>
        </p:nvSpPr>
        <p:spPr>
          <a:xfrm>
            <a:off x="725140" y="3562386"/>
            <a:ext cx="1758627" cy="576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5342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Page </a:t>
            </a:r>
            <a:r>
              <a:rPr lang="ko-KR" altLang="en-US" sz="3600" dirty="0"/>
              <a:t>클래스</a:t>
            </a:r>
            <a:r>
              <a:rPr lang="en-US" altLang="ko-KR" sz="3600" dirty="0"/>
              <a:t> – </a:t>
            </a:r>
            <a:r>
              <a:rPr lang="en-US" altLang="ko-KR" sz="3600" dirty="0" err="1"/>
              <a:t>PostBack</a:t>
            </a:r>
            <a:r>
              <a:rPr lang="en-US" altLang="ko-KR" sz="3600" dirty="0"/>
              <a:t> (5)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Page_Load</a:t>
            </a:r>
            <a:r>
              <a:rPr lang="en-US" altLang="ko-KR" dirty="0"/>
              <a:t>() </a:t>
            </a:r>
            <a:r>
              <a:rPr lang="ko-KR" altLang="en-US" dirty="0"/>
              <a:t>소스 코드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6" y="1484784"/>
            <a:ext cx="8794502" cy="42484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563597" y="5373216"/>
            <a:ext cx="5211683" cy="101566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검토사항</a:t>
            </a:r>
            <a:endParaRPr lang="en-US" altLang="ko-KR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내의 조건식에서 </a:t>
            </a:r>
            <a:r>
              <a:rPr lang="en-US" altLang="ko-KR" sz="20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없애려면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if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및 </a:t>
            </a:r>
            <a:r>
              <a:rPr lang="en-US" altLang="ko-KR" sz="20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else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다음의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{}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없애면</a:t>
            </a:r>
            <a:r>
              <a:rPr lang="en-US" altLang="ko-KR" sz="20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0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98228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ADFDF-1D45-E14B-AD36-B663DE26F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FF3BB-4993-98D1-EAAF-19E0E58F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[</a:t>
            </a:r>
            <a:r>
              <a:rPr lang="ko-KR" altLang="en-US" sz="3600" dirty="0"/>
              <a:t>실습</a:t>
            </a:r>
            <a:r>
              <a:rPr lang="en-US" altLang="ko-KR" sz="3600" dirty="0"/>
              <a:t>1] Page </a:t>
            </a:r>
            <a:r>
              <a:rPr lang="ko-KR" altLang="en-US" sz="3600" dirty="0"/>
              <a:t>클래스</a:t>
            </a:r>
            <a:r>
              <a:rPr lang="en-US" altLang="ko-KR" sz="3600" dirty="0"/>
              <a:t> – </a:t>
            </a:r>
            <a:r>
              <a:rPr lang="en-US" altLang="ko-KR" sz="3600" dirty="0" err="1"/>
              <a:t>PostBack</a:t>
            </a:r>
            <a:r>
              <a:rPr lang="en-US" altLang="ko-KR" sz="3600" dirty="0"/>
              <a:t> (6)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11F55E-C0DF-54F1-C82B-BB6239876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실행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솔루션 탐색기 </a:t>
            </a:r>
            <a:r>
              <a:rPr lang="en-US" altLang="ko-KR" dirty="0"/>
              <a:t>– </a:t>
            </a:r>
            <a:r>
              <a:rPr lang="en-US" altLang="ko-KR" dirty="0" err="1"/>
              <a:t>EmbeddedObjects</a:t>
            </a:r>
            <a:r>
              <a:rPr lang="en-US" altLang="ko-KR" dirty="0"/>
              <a:t> – Postback.aspx –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CC6600"/>
                </a:solidFill>
              </a:rPr>
              <a:t>시작</a:t>
            </a:r>
            <a:r>
              <a:rPr lang="en-US" altLang="ko-KR" dirty="0">
                <a:solidFill>
                  <a:srgbClr val="CC6600"/>
                </a:solidFill>
              </a:rPr>
              <a:t> </a:t>
            </a:r>
            <a:r>
              <a:rPr lang="ko-KR" altLang="en-US" dirty="0">
                <a:solidFill>
                  <a:srgbClr val="CC6600"/>
                </a:solidFill>
              </a:rPr>
              <a:t>페이지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디버그 </a:t>
            </a:r>
            <a:r>
              <a:rPr lang="en-US" altLang="ko-KR" dirty="0"/>
              <a:t>– </a:t>
            </a:r>
            <a:r>
              <a:rPr lang="ko-KR" altLang="en-US" dirty="0"/>
              <a:t>디버깅하지 않고 시작</a:t>
            </a:r>
            <a:r>
              <a:rPr lang="en-US" altLang="ko-KR" dirty="0"/>
              <a:t>(^F5)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1EDAAA-7C23-3477-580A-2DF13CB7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48" y="3710062"/>
            <a:ext cx="3533333" cy="15142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DDDC3F-6A28-E104-F4F5-2DFBB083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10063"/>
            <a:ext cx="3390476" cy="15142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60897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이번 시간을 성공적으로 이수하면 학생들은</a:t>
            </a:r>
            <a:r>
              <a:rPr lang="ko-KR" altLang="en-US" sz="2800" dirty="0"/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dirty="0">
                <a:solidFill>
                  <a:srgbClr val="C00000"/>
                </a:solidFill>
              </a:rPr>
              <a:t>Page </a:t>
            </a:r>
            <a:r>
              <a:rPr lang="ko-KR" altLang="en-US" dirty="0"/>
              <a:t>클래스의 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속성</a:t>
            </a:r>
            <a:r>
              <a:rPr lang="ko-KR" altLang="en-US" dirty="0"/>
              <a:t>을 설명할 수 있다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ko-KR" dirty="0" err="1"/>
              <a:t>PostBack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ko-KR" dirty="0"/>
              <a:t>Request / Response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ko-KR" dirty="0"/>
              <a:t>Application / Session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ko-KR"/>
              <a:t>Cookie</a:t>
            </a:r>
            <a:endParaRPr lang="en-US" altLang="ko-KR" dirty="0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42612-86FF-4C6B-4465-3D951F31C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71733-E613-E631-CC83-872ECC981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내장객체 </a:t>
            </a:r>
            <a:r>
              <a:rPr lang="en-US" altLang="ko-KR" dirty="0"/>
              <a:t>Request</a:t>
            </a:r>
            <a:r>
              <a:rPr lang="ko-KR" altLang="en-US" dirty="0"/>
              <a:t>와 </a:t>
            </a:r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33" name="내용 개체 틀 32">
            <a:extLst>
              <a:ext uri="{FF2B5EF4-FFF2-40B4-BE49-F238E27FC236}">
                <a16:creationId xmlns:a16="http://schemas.microsoft.com/office/drawing/2014/main" id="{C8A48346-BF61-C74E-63BE-1CB90F1F1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Request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rgbClr val="C00000"/>
                </a:solidFill>
              </a:rPr>
              <a:t>Response</a:t>
            </a:r>
            <a:r>
              <a:rPr lang="en-US" altLang="ko-KR" dirty="0"/>
              <a:t> </a:t>
            </a:r>
            <a:r>
              <a:rPr lang="ko-KR" altLang="en-US" dirty="0"/>
              <a:t>객체의 모식도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FF678B-D9BC-CA62-A9A7-1BACF699B366}"/>
              </a:ext>
            </a:extLst>
          </p:cNvPr>
          <p:cNvSpPr/>
          <p:nvPr/>
        </p:nvSpPr>
        <p:spPr>
          <a:xfrm>
            <a:off x="346106" y="3212976"/>
            <a:ext cx="1008112" cy="9361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Client</a:t>
            </a:r>
          </a:p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(Browser)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C45BA3-F7DF-6120-95A0-2A59722D58FB}"/>
              </a:ext>
            </a:extLst>
          </p:cNvPr>
          <p:cNvSpPr/>
          <p:nvPr/>
        </p:nvSpPr>
        <p:spPr>
          <a:xfrm>
            <a:off x="2987824" y="2276871"/>
            <a:ext cx="4207847" cy="324035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Server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5F47BA-C2D0-6F44-0584-D1F440566C06}"/>
              </a:ext>
            </a:extLst>
          </p:cNvPr>
          <p:cNvSpPr/>
          <p:nvPr/>
        </p:nvSpPr>
        <p:spPr>
          <a:xfrm>
            <a:off x="3401896" y="2794531"/>
            <a:ext cx="3557657" cy="2572288"/>
          </a:xfrm>
          <a:prstGeom prst="rect">
            <a:avLst/>
          </a:prstGeom>
          <a:solidFill>
            <a:srgbClr val="99CC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 Application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47C93E-3B54-E5DB-A76D-D7FE1D60851B}"/>
              </a:ext>
            </a:extLst>
          </p:cNvPr>
          <p:cNvSpPr/>
          <p:nvPr/>
        </p:nvSpPr>
        <p:spPr>
          <a:xfrm>
            <a:off x="5436232" y="3748132"/>
            <a:ext cx="1297774" cy="6810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  A</a:t>
            </a: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(Page)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EAB28B-A5AD-ACD7-E185-BCA39C908554}"/>
              </a:ext>
            </a:extLst>
          </p:cNvPr>
          <p:cNvSpPr/>
          <p:nvPr/>
        </p:nvSpPr>
        <p:spPr>
          <a:xfrm>
            <a:off x="5424517" y="4548161"/>
            <a:ext cx="1322791" cy="6810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 B</a:t>
            </a:r>
          </a:p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(Page)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C1E9391-3002-4079-8715-9CE93DFA3F7D}"/>
              </a:ext>
            </a:extLst>
          </p:cNvPr>
          <p:cNvCxnSpPr>
            <a:cxnSpLocks/>
          </p:cNvCxnSpPr>
          <p:nvPr/>
        </p:nvCxnSpPr>
        <p:spPr>
          <a:xfrm flipV="1">
            <a:off x="1354218" y="3336263"/>
            <a:ext cx="1716903" cy="20729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56B482-C5FF-EFDF-03DB-18A2B603C300}"/>
              </a:ext>
            </a:extLst>
          </p:cNvPr>
          <p:cNvCxnSpPr>
            <a:cxnSpLocks/>
          </p:cNvCxnSpPr>
          <p:nvPr/>
        </p:nvCxnSpPr>
        <p:spPr>
          <a:xfrm flipH="1">
            <a:off x="1354218" y="3956875"/>
            <a:ext cx="1633606" cy="6396"/>
          </a:xfrm>
          <a:prstGeom prst="straightConnector1">
            <a:avLst/>
          </a:prstGeom>
          <a:ln w="571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C248F71-9B5A-C851-F31D-4E63EF1D8EDC}"/>
              </a:ext>
            </a:extLst>
          </p:cNvPr>
          <p:cNvSpPr txBox="1"/>
          <p:nvPr/>
        </p:nvSpPr>
        <p:spPr>
          <a:xfrm>
            <a:off x="1684993" y="2986677"/>
            <a:ext cx="106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  <a:endParaRPr lang="ko-KR" altLang="en-US" sz="1800" b="1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8A0FEC-1631-97C2-B499-3C0784D6B131}"/>
              </a:ext>
            </a:extLst>
          </p:cNvPr>
          <p:cNvSpPr txBox="1"/>
          <p:nvPr/>
        </p:nvSpPr>
        <p:spPr>
          <a:xfrm>
            <a:off x="1826891" y="2740278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lang="ko-KR" altLang="en-US" sz="1800" b="1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B5029D-7712-F565-A869-B3692E79B36D}"/>
              </a:ext>
            </a:extLst>
          </p:cNvPr>
          <p:cNvSpPr txBox="1"/>
          <p:nvPr/>
        </p:nvSpPr>
        <p:spPr>
          <a:xfrm>
            <a:off x="1604041" y="4189730"/>
            <a:ext cx="12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endParaRPr lang="ko-KR" altLang="en-US" sz="1800" b="1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B5303F-55AB-A4DD-7565-758ED59F600A}"/>
              </a:ext>
            </a:extLst>
          </p:cNvPr>
          <p:cNvSpPr txBox="1"/>
          <p:nvPr/>
        </p:nvSpPr>
        <p:spPr>
          <a:xfrm>
            <a:off x="1826891" y="3970222"/>
            <a:ext cx="77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HTTP</a:t>
            </a:r>
            <a:endParaRPr lang="ko-KR" altLang="en-US" sz="1800" b="1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B067231-46ED-E544-A71A-E2DA6828B5F7}"/>
              </a:ext>
            </a:extLst>
          </p:cNvPr>
          <p:cNvCxnSpPr>
            <a:cxnSpLocks/>
          </p:cNvCxnSpPr>
          <p:nvPr/>
        </p:nvCxnSpPr>
        <p:spPr>
          <a:xfrm>
            <a:off x="2987824" y="3336263"/>
            <a:ext cx="2448408" cy="488948"/>
          </a:xfrm>
          <a:prstGeom prst="straightConnector1">
            <a:avLst/>
          </a:prstGeom>
          <a:ln w="50800">
            <a:solidFill>
              <a:srgbClr val="FFCC6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1AAC09-7E15-6D10-E7BE-CAA057D239C1}"/>
              </a:ext>
            </a:extLst>
          </p:cNvPr>
          <p:cNvSpPr txBox="1"/>
          <p:nvPr/>
        </p:nvSpPr>
        <p:spPr>
          <a:xfrm>
            <a:off x="3655012" y="3192846"/>
            <a:ext cx="1123966" cy="523220"/>
          </a:xfrm>
          <a:prstGeom prst="rect">
            <a:avLst/>
          </a:prstGeom>
          <a:solidFill>
            <a:srgbClr val="FFC000">
              <a:alpha val="50000"/>
            </a:srgbClr>
          </a:solidFill>
          <a:ln w="3175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Request</a:t>
            </a:r>
          </a:p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HttpRequest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37CF46F-4390-0E1E-DD21-92EB176C4FF9}"/>
              </a:ext>
            </a:extLst>
          </p:cNvPr>
          <p:cNvCxnSpPr>
            <a:cxnSpLocks/>
          </p:cNvCxnSpPr>
          <p:nvPr/>
        </p:nvCxnSpPr>
        <p:spPr>
          <a:xfrm flipH="1" flipV="1">
            <a:off x="2998748" y="3956875"/>
            <a:ext cx="2437484" cy="121239"/>
          </a:xfrm>
          <a:prstGeom prst="straightConnector1">
            <a:avLst/>
          </a:prstGeom>
          <a:ln w="50800">
            <a:solidFill>
              <a:srgbClr val="FFCC6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825B6B4-FBA8-1CA8-2FA5-7288EC003E97}"/>
              </a:ext>
            </a:extLst>
          </p:cNvPr>
          <p:cNvSpPr txBox="1"/>
          <p:nvPr/>
        </p:nvSpPr>
        <p:spPr>
          <a:xfrm>
            <a:off x="3645078" y="3790466"/>
            <a:ext cx="1133900" cy="523220"/>
          </a:xfrm>
          <a:prstGeom prst="rect">
            <a:avLst/>
          </a:prstGeom>
          <a:solidFill>
            <a:srgbClr val="FFC000">
              <a:alpha val="50000"/>
            </a:srgbClr>
          </a:solidFill>
          <a:ln w="3175">
            <a:solidFill>
              <a:schemeClr val="tx1"/>
            </a:solidFill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</a:p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2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HttpResponse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AB21F3B-5798-32CF-FF7F-DE351B80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925" y="3466918"/>
            <a:ext cx="986754" cy="1218022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6B12E60-BB7C-BAA6-7847-0616FB5FF099}"/>
              </a:ext>
            </a:extLst>
          </p:cNvPr>
          <p:cNvCxnSpPr/>
          <p:nvPr/>
        </p:nvCxnSpPr>
        <p:spPr>
          <a:xfrm>
            <a:off x="6734006" y="3994223"/>
            <a:ext cx="1118919" cy="0"/>
          </a:xfrm>
          <a:prstGeom prst="straightConnector1">
            <a:avLst/>
          </a:prstGeom>
          <a:ln w="38100">
            <a:solidFill>
              <a:srgbClr val="0070C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837EF6-00D3-1851-EEC5-CA22FBCCEDCE}"/>
              </a:ext>
            </a:extLst>
          </p:cNvPr>
          <p:cNvCxnSpPr/>
          <p:nvPr/>
        </p:nvCxnSpPr>
        <p:spPr>
          <a:xfrm>
            <a:off x="6722292" y="4221088"/>
            <a:ext cx="1118919" cy="0"/>
          </a:xfrm>
          <a:prstGeom prst="straightConnector1">
            <a:avLst/>
          </a:prstGeom>
          <a:ln w="38100">
            <a:solidFill>
              <a:srgbClr val="0070C0"/>
            </a:solidFill>
            <a:headEnd type="stealth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5793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8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클래스 </a:t>
            </a:r>
            <a:r>
              <a:rPr lang="en-US" altLang="ko-KR" dirty="0"/>
              <a:t>(8)</a:t>
            </a:r>
            <a:r>
              <a:rPr lang="ko-KR" altLang="en-US" dirty="0"/>
              <a:t> </a:t>
            </a:r>
            <a:r>
              <a:rPr lang="en-US" altLang="ko-KR" dirty="0"/>
              <a:t>– Request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C00000"/>
                </a:solidFill>
              </a:rPr>
              <a:t>Request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HttpRequest</a:t>
            </a:r>
            <a:r>
              <a:rPr lang="en-US" altLang="ko-KR" dirty="0"/>
              <a:t> Class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생성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브라우저를 통해 웹 서버에 접속하려면</a:t>
            </a:r>
            <a:r>
              <a:rPr lang="en-US" altLang="ko-KR" dirty="0"/>
              <a:t>, </a:t>
            </a:r>
            <a:r>
              <a:rPr lang="ko-KR" altLang="en-US" dirty="0"/>
              <a:t>먼저 브라우저를 실행하고 웹 페이지</a:t>
            </a:r>
            <a:r>
              <a:rPr lang="en-US" altLang="ko-KR" dirty="0"/>
              <a:t>(.</a:t>
            </a:r>
            <a:r>
              <a:rPr lang="en-US" altLang="ko-KR" dirty="0" err="1"/>
              <a:t>aspx</a:t>
            </a:r>
            <a:r>
              <a:rPr lang="en-US" altLang="ko-KR" dirty="0"/>
              <a:t>)</a:t>
            </a:r>
            <a:r>
              <a:rPr lang="ko-KR" altLang="en-US" dirty="0"/>
              <a:t>를 요구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ASP.NET </a:t>
            </a:r>
            <a:r>
              <a:rPr lang="ko-KR" altLang="en-US" dirty="0"/>
              <a:t>엔진은 요구한 웹 페이지를 실행하고</a:t>
            </a:r>
            <a:r>
              <a:rPr lang="en-US" altLang="ko-KR" dirty="0"/>
              <a:t>, </a:t>
            </a:r>
            <a:r>
              <a:rPr lang="ko-KR" altLang="en-US" dirty="0"/>
              <a:t>실행결과 </a:t>
            </a:r>
            <a:r>
              <a:rPr lang="en-US" altLang="ko-KR" dirty="0"/>
              <a:t>HTML </a:t>
            </a:r>
            <a:r>
              <a:rPr lang="ko-KR" altLang="en-US" dirty="0"/>
              <a:t>문서를 클라이언트에 보내줌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solidFill>
                  <a:srgbClr val="C00000"/>
                </a:solidFill>
              </a:rPr>
              <a:t>Request</a:t>
            </a:r>
            <a:r>
              <a:rPr lang="en-US" altLang="ko-KR" dirty="0"/>
              <a:t> </a:t>
            </a:r>
            <a:r>
              <a:rPr lang="ko-KR" altLang="en-US" dirty="0"/>
              <a:t>객체는 웹 페이지를 실행하는데 필요한 정보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예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브라우저 정보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요구한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URL,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폼 데이터 전송방식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입력데이터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클라이언트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IP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등</a:t>
            </a:r>
            <a:r>
              <a:rPr lang="en-US" altLang="ko-KR" dirty="0"/>
              <a:t>)</a:t>
            </a:r>
            <a:r>
              <a:rPr lang="ko-KR" altLang="en-US" dirty="0"/>
              <a:t>다양한 정보를 가져올 수 있게 함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정보의 흐름 </a:t>
            </a:r>
            <a:r>
              <a:rPr lang="en-US" altLang="ko-KR" dirty="0"/>
              <a:t>: </a:t>
            </a:r>
            <a:r>
              <a:rPr lang="ko-KR" altLang="en-US" dirty="0"/>
              <a:t>클라이언트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웹 서버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0004025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클래스 </a:t>
            </a:r>
            <a:r>
              <a:rPr lang="en-US" altLang="ko-KR" dirty="0"/>
              <a:t>(9)</a:t>
            </a:r>
            <a:r>
              <a:rPr lang="ko-KR" altLang="en-US" dirty="0"/>
              <a:t> </a:t>
            </a:r>
            <a:r>
              <a:rPr lang="en-US" altLang="ko-KR" dirty="0"/>
              <a:t>– Request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HttpRequest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- </a:t>
            </a:r>
            <a:r>
              <a:rPr lang="ko-KR" altLang="en-US" dirty="0">
                <a:solidFill>
                  <a:srgbClr val="00B050"/>
                </a:solidFill>
              </a:rPr>
              <a:t>가상디렉토리와 </a:t>
            </a:r>
            <a:r>
              <a:rPr lang="en-US" altLang="ko-KR" dirty="0">
                <a:solidFill>
                  <a:srgbClr val="00B050"/>
                </a:solidFill>
              </a:rPr>
              <a:t>URL </a:t>
            </a:r>
            <a:r>
              <a:rPr lang="ko-KR" altLang="en-US" dirty="0">
                <a:solidFill>
                  <a:srgbClr val="00B050"/>
                </a:solidFill>
              </a:rPr>
              <a:t>정보</a:t>
            </a:r>
          </a:p>
          <a:p>
            <a:endParaRPr lang="ko-KR" altLang="en-US" dirty="0"/>
          </a:p>
        </p:txBody>
      </p:sp>
      <p:graphicFrame>
        <p:nvGraphicFramePr>
          <p:cNvPr id="5" name="Group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49123"/>
              </p:ext>
            </p:extLst>
          </p:nvPr>
        </p:nvGraphicFramePr>
        <p:xfrm>
          <a:off x="428625" y="1667946"/>
          <a:ext cx="8248650" cy="4569366"/>
        </p:xfrm>
        <a:graphic>
          <a:graphicData uri="http://schemas.openxmlformats.org/drawingml/2006/table">
            <a:tbl>
              <a:tblPr/>
              <a:tblGrid>
                <a:gridCol w="2991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T="45710" marB="4571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ApplicationPath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요구한 서버상의 가상 디렉토리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1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</a:p>
                  </a:txBody>
                  <a:tcPr marT="45710" marB="4571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페이지 파일명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(*.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apsx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을 포함한 서버상의 가상 디렉토리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PhysicalApplicationPath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 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디렉토리에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대응하는 물리적 </a:t>
                      </a: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Path</a:t>
                      </a: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6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요구한 전체 </a:t>
                      </a: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Browser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사용자의 브라우저 정보를 담는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Browser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710917"/>
                  </a:ext>
                </a:extLst>
              </a:tr>
              <a:tr h="520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UserHostAddress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IP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호스트 주소 반환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068877"/>
                  </a:ext>
                </a:extLst>
              </a:tr>
              <a:tr h="5206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UserHostName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DNS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964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61047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Page </a:t>
            </a:r>
            <a:r>
              <a:rPr lang="ko-KR" altLang="en-US" sz="4000" dirty="0"/>
              <a:t>클래스 </a:t>
            </a:r>
            <a:r>
              <a:rPr lang="en-US" altLang="ko-KR" sz="4000" dirty="0"/>
              <a:t>(10)</a:t>
            </a:r>
            <a:r>
              <a:rPr lang="ko-KR" altLang="en-US" sz="4000" dirty="0"/>
              <a:t> </a:t>
            </a:r>
            <a:r>
              <a:rPr lang="en-US" altLang="ko-KR" sz="4000" dirty="0"/>
              <a:t>– Request </a:t>
            </a:r>
            <a:r>
              <a:rPr lang="ko-KR" altLang="en-US" sz="4000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HttpRequest</a:t>
            </a:r>
            <a:r>
              <a:rPr lang="en-US" altLang="ko-KR" dirty="0"/>
              <a:t> </a:t>
            </a:r>
            <a:r>
              <a:rPr lang="ko-KR" altLang="en-US" dirty="0"/>
              <a:t>클래스 </a:t>
            </a:r>
            <a:r>
              <a:rPr lang="en-US" altLang="ko-KR" dirty="0"/>
              <a:t>- </a:t>
            </a:r>
            <a:r>
              <a:rPr lang="ko-KR" altLang="en-US" dirty="0">
                <a:solidFill>
                  <a:srgbClr val="00B050"/>
                </a:solidFill>
              </a:rPr>
              <a:t>클라이언트 정보</a:t>
            </a:r>
          </a:p>
          <a:p>
            <a:endParaRPr lang="ko-KR" altLang="en-US" dirty="0"/>
          </a:p>
        </p:txBody>
      </p:sp>
      <p:graphicFrame>
        <p:nvGraphicFramePr>
          <p:cNvPr id="6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41057"/>
              </p:ext>
            </p:extLst>
          </p:nvPr>
        </p:nvGraphicFramePr>
        <p:xfrm>
          <a:off x="357188" y="1628801"/>
          <a:ext cx="8318500" cy="3888431"/>
        </p:xfrm>
        <a:graphic>
          <a:graphicData uri="http://schemas.openxmlformats.org/drawingml/2006/table">
            <a:tbl>
              <a:tblPr/>
              <a:tblGrid>
                <a:gridCol w="279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29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UserLanguage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브라우저에 설정된 언어 반환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IsAuthenticated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사용자의 인증 여부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IsSecureConnection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연결이 보안 연결인지 여부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https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4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Cookies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보낸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 컬렉션을 가져옴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쿠키 정보는 클라이언트에 저장됨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4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RequestType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폼 전송방식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즉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데이터 전송 메서드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/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Post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QueryString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Get </a:t>
                      </a: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방식으로 전송된 쿼리 문자열 컬렉션 반환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67466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Page </a:t>
            </a:r>
            <a:r>
              <a:rPr lang="ko-KR" altLang="en-US" sz="4000" dirty="0"/>
              <a:t>클래스 </a:t>
            </a:r>
            <a:r>
              <a:rPr lang="en-US" altLang="ko-KR" sz="4000" dirty="0"/>
              <a:t>(11)</a:t>
            </a:r>
            <a:r>
              <a:rPr lang="ko-KR" altLang="en-US" sz="4000" dirty="0"/>
              <a:t> </a:t>
            </a:r>
            <a:r>
              <a:rPr lang="en-US" altLang="ko-KR" sz="4000" dirty="0"/>
              <a:t>– Response </a:t>
            </a:r>
            <a:r>
              <a:rPr lang="ko-KR" altLang="en-US" sz="4000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C00000"/>
                </a:solidFill>
              </a:rPr>
              <a:t>Response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HttpResponse</a:t>
            </a:r>
            <a:r>
              <a:rPr lang="en-US" altLang="ko-KR" dirty="0"/>
              <a:t> Class</a:t>
            </a:r>
            <a:r>
              <a:rPr lang="ko-KR" altLang="en-US" dirty="0"/>
              <a:t>로 생성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브라우저에게 결과를 되돌려 주는 객체 </a:t>
            </a:r>
            <a:r>
              <a:rPr lang="en-US" altLang="ko-KR" dirty="0"/>
              <a:t>(</a:t>
            </a:r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클라이언트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Page </a:t>
            </a:r>
            <a:r>
              <a:rPr lang="ko-KR" altLang="en-US" dirty="0"/>
              <a:t>클래스에 정의된 속성 멤버</a:t>
            </a:r>
          </a:p>
          <a:p>
            <a:endParaRPr lang="ko-KR" altLang="en-US" dirty="0"/>
          </a:p>
        </p:txBody>
      </p:sp>
      <p:graphicFrame>
        <p:nvGraphicFramePr>
          <p:cNvPr id="5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184333"/>
              </p:ext>
            </p:extLst>
          </p:nvPr>
        </p:nvGraphicFramePr>
        <p:xfrm>
          <a:off x="142875" y="2500460"/>
          <a:ext cx="8858250" cy="3867492"/>
        </p:xfrm>
        <a:graphic>
          <a:graphicData uri="http://schemas.openxmlformats.org/drawingml/2006/table">
            <a:tbl>
              <a:tblPr/>
              <a:tblGrid>
                <a:gridCol w="1884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7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메서드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2" marB="45722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marL="91439" marR="91439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ContentType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C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5722" marB="45722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Type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(text/html, image/gif)</a:t>
                      </a:r>
                    </a:p>
                  </a:txBody>
                  <a:tcPr marL="36000" marR="36000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Cookies</a:t>
                      </a:r>
                    </a:p>
                  </a:txBody>
                  <a:tcPr marL="36000" marR="36000" marT="45722" marB="45722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응답 쿠키 컬렉션을 가져와서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저장</a:t>
                      </a:r>
                    </a:p>
                  </a:txBody>
                  <a:tcPr marL="36000" marR="36000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Write()</a:t>
                      </a:r>
                    </a:p>
                  </a:txBody>
                  <a:tcPr marL="36000" marR="36000" marT="45722" marB="45722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stream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문자열 출력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Response.Write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(“Hi&lt;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br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&gt;”);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WriteFile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marL="36000" marR="36000" marT="45722" marB="45722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stream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파일 내용 출력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Response.WriteFile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(“context.txt”);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8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Redirect()</a:t>
                      </a:r>
                    </a:p>
                  </a:txBody>
                  <a:tcPr marL="36000" marR="36000" marT="45722" marB="45722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웹 페이지로 이동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Response.Redirect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(“http://www.doowon.ac.kr”);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9228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Page </a:t>
            </a:r>
            <a:r>
              <a:rPr lang="ko-KR" altLang="en-US" sz="4000" dirty="0"/>
              <a:t>클래스 </a:t>
            </a:r>
            <a:r>
              <a:rPr lang="en-US" altLang="ko-KR" sz="4000" dirty="0"/>
              <a:t>(12)</a:t>
            </a:r>
            <a:r>
              <a:rPr lang="ko-KR" altLang="en-US" sz="4000" dirty="0"/>
              <a:t> </a:t>
            </a:r>
            <a:r>
              <a:rPr lang="en-US" altLang="ko-KR" sz="4000" dirty="0"/>
              <a:t>– Response </a:t>
            </a:r>
            <a:r>
              <a:rPr lang="ko-KR" altLang="en-US" sz="4000" dirty="0"/>
              <a:t>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페이지 </a:t>
            </a:r>
            <a:r>
              <a:rPr lang="ko-KR" altLang="en-US" dirty="0" err="1"/>
              <a:t>버퍼링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HTML </a:t>
            </a:r>
            <a:r>
              <a:rPr lang="ko-KR" altLang="en-US" dirty="0"/>
              <a:t>페이지를 한꺼번에 만드는 것이 아니기에 생성과정에서 </a:t>
            </a:r>
            <a:r>
              <a:rPr lang="en-US" altLang="ko-KR" dirty="0"/>
              <a:t>HTML </a:t>
            </a:r>
            <a:r>
              <a:rPr lang="ko-KR" altLang="en-US" dirty="0"/>
              <a:t>페이지를 저장하는 버퍼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C00000"/>
                </a:solidFill>
              </a:rPr>
              <a:t>buffer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일반적으로 </a:t>
            </a:r>
            <a:r>
              <a:rPr lang="en-US" altLang="ko-KR" dirty="0"/>
              <a:t>HTML </a:t>
            </a:r>
            <a:r>
              <a:rPr lang="ko-KR" altLang="en-US" dirty="0"/>
              <a:t>페이지 생성작업이 끝난 후</a:t>
            </a:r>
            <a:r>
              <a:rPr lang="en-US" altLang="ko-KR" dirty="0"/>
              <a:t>, </a:t>
            </a:r>
            <a:r>
              <a:rPr lang="ko-KR" altLang="en-US" dirty="0"/>
              <a:t>버퍼의 내용을 클라이언트로 전달</a:t>
            </a:r>
          </a:p>
          <a:p>
            <a:endParaRPr lang="ko-KR" altLang="en-US" dirty="0"/>
          </a:p>
        </p:txBody>
      </p:sp>
      <p:graphicFrame>
        <p:nvGraphicFramePr>
          <p:cNvPr id="6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85658"/>
              </p:ext>
            </p:extLst>
          </p:nvPr>
        </p:nvGraphicFramePr>
        <p:xfrm>
          <a:off x="142875" y="3295674"/>
          <a:ext cx="8858250" cy="2941638"/>
        </p:xfrm>
        <a:graphic>
          <a:graphicData uri="http://schemas.openxmlformats.org/drawingml/2006/table">
            <a:tbl>
              <a:tblPr/>
              <a:tblGrid>
                <a:gridCol w="1884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3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2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메서드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marL="91439" marR="91439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Buffer</a:t>
                      </a:r>
                    </a:p>
                  </a:txBody>
                  <a:tcPr marL="36000" marR="36000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 Buffer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사용여부 지정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(default =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true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Clear()</a:t>
                      </a:r>
                    </a:p>
                  </a:txBody>
                  <a:tcPr marL="36000" marR="36000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버퍼의 내용을 모두 삭제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Flush()</a:t>
                      </a:r>
                    </a:p>
                  </a:txBody>
                  <a:tcPr marL="36000" marR="36000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버퍼의 내용을 클라이언트로 보냄</a:t>
                      </a:r>
                    </a:p>
                  </a:txBody>
                  <a:tcPr marL="36000" marR="36000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End()</a:t>
                      </a:r>
                    </a:p>
                  </a:txBody>
                  <a:tcPr marL="36000" marR="36000" marT="45728" marB="45728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버퍼의 내용을 클라이언트로 보내고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실행 종료</a:t>
                      </a:r>
                    </a:p>
                  </a:txBody>
                  <a:tcPr marL="36000" marR="36000"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1441247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2] </a:t>
            </a:r>
            <a:r>
              <a:rPr lang="ko-KR" altLang="en-US" sz="2800" dirty="0"/>
              <a:t>브라우저 정보 구하기 </a:t>
            </a:r>
            <a:r>
              <a:rPr lang="en-US" altLang="ko-KR" sz="2800" dirty="0"/>
              <a:t>– ClintInfo</a:t>
            </a:r>
            <a:r>
              <a:rPr lang="en-US" altLang="ko-KR" sz="1600" dirty="0"/>
              <a:t>.aspx </a:t>
            </a:r>
            <a:r>
              <a:rPr lang="en-US" altLang="ko-KR" sz="2800" dirty="0"/>
              <a:t>(1) 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 페이지 추가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en-US" altLang="ko-KR" dirty="0" err="1"/>
              <a:t>EmbeddedObjects</a:t>
            </a:r>
            <a:r>
              <a:rPr lang="en-US" altLang="ko-KR" dirty="0"/>
              <a:t>” – </a:t>
            </a:r>
            <a:r>
              <a:rPr lang="ko-KR" altLang="en-US" dirty="0"/>
              <a:t>우 클릭 </a:t>
            </a:r>
            <a:r>
              <a:rPr lang="en-US" altLang="ko-KR" dirty="0"/>
              <a:t>– </a:t>
            </a:r>
            <a:r>
              <a:rPr lang="ko-KR" altLang="en-US" dirty="0"/>
              <a:t>추가 </a:t>
            </a:r>
            <a:r>
              <a:rPr lang="en-US" altLang="ko-KR" dirty="0"/>
              <a:t>– </a:t>
            </a:r>
            <a:r>
              <a:rPr lang="ko-KR" altLang="en-US" dirty="0"/>
              <a:t>새 항목 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웹폼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ClientInfo.aspx </a:t>
            </a:r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디자인은 없음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FE3578-2CED-0272-F614-1106FD13D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27" y="3284985"/>
            <a:ext cx="8793546" cy="24141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1793267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2] </a:t>
            </a:r>
            <a:r>
              <a:rPr lang="ko-KR" altLang="en-US" sz="2800" dirty="0"/>
              <a:t>브라우저 정보 구하기 </a:t>
            </a:r>
            <a:r>
              <a:rPr lang="en-US" altLang="ko-KR" sz="2800" dirty="0"/>
              <a:t>– ClintInfo</a:t>
            </a:r>
            <a:r>
              <a:rPr lang="en-US" altLang="ko-KR" sz="1600" dirty="0"/>
              <a:t>.aspx </a:t>
            </a:r>
            <a:r>
              <a:rPr lang="en-US" altLang="ko-KR" sz="2800" dirty="0"/>
              <a:t>(2)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ClientInfo.aspx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오른 마우스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CC6600"/>
                </a:solidFill>
              </a:rPr>
              <a:t>시작페이지</a:t>
            </a:r>
            <a:r>
              <a:rPr lang="ko-KR" altLang="en-US" dirty="0"/>
              <a:t>로 설정</a:t>
            </a:r>
            <a:endParaRPr lang="en-US" altLang="ko-KR" dirty="0"/>
          </a:p>
          <a:p>
            <a:r>
              <a:rPr lang="ko-KR" altLang="en-US" dirty="0"/>
              <a:t>디버그</a:t>
            </a:r>
            <a:r>
              <a:rPr lang="en-US" altLang="ko-KR" dirty="0"/>
              <a:t> – </a:t>
            </a:r>
            <a:r>
              <a:rPr lang="ko-KR" altLang="en-US" dirty="0"/>
              <a:t>디버깅하지 않고 시작</a:t>
            </a:r>
            <a:r>
              <a:rPr lang="en-US" altLang="ko-KR" dirty="0"/>
              <a:t>(^F5)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DE8426-2FE6-C0A1-4015-4C38D2AA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30" y="2492894"/>
            <a:ext cx="8742940" cy="25922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952834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3] </a:t>
            </a:r>
            <a:r>
              <a:rPr lang="ko-KR" altLang="en-US" sz="3200" dirty="0"/>
              <a:t>페이지 </a:t>
            </a:r>
            <a:r>
              <a:rPr lang="ko-KR" altLang="en-US" sz="3200" dirty="0" err="1"/>
              <a:t>버퍼링</a:t>
            </a:r>
            <a:r>
              <a:rPr lang="ko-KR" altLang="en-US" sz="3200" dirty="0"/>
              <a:t> </a:t>
            </a:r>
            <a:r>
              <a:rPr lang="en-US" altLang="ko-KR" sz="3200" dirty="0"/>
              <a:t>– Buffering.aspx (1)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 err="1"/>
              <a:t>EmbeddedObjects</a:t>
            </a:r>
            <a:r>
              <a:rPr lang="en-US" altLang="ko-KR" dirty="0"/>
              <a:t>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추가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Buffering.aspx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C41C35-C54B-D319-3369-8BD23B60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7" y="1700807"/>
            <a:ext cx="8731286" cy="34563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5984915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[</a:t>
            </a:r>
            <a:r>
              <a:rPr lang="ko-KR" altLang="en-US" sz="3200" dirty="0"/>
              <a:t>실습</a:t>
            </a:r>
            <a:r>
              <a:rPr lang="en-US" altLang="ko-KR" sz="3200" dirty="0"/>
              <a:t>3] </a:t>
            </a:r>
            <a:r>
              <a:rPr lang="ko-KR" altLang="en-US" sz="3200" dirty="0"/>
              <a:t>페이지 </a:t>
            </a:r>
            <a:r>
              <a:rPr lang="ko-KR" altLang="en-US" sz="3200" dirty="0" err="1"/>
              <a:t>버퍼링</a:t>
            </a:r>
            <a:r>
              <a:rPr lang="ko-KR" altLang="en-US" sz="3200" dirty="0"/>
              <a:t> </a:t>
            </a:r>
            <a:r>
              <a:rPr lang="en-US" altLang="ko-KR" sz="3200" dirty="0"/>
              <a:t>– Buffering.aspx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Buffering.aspx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오른 마우스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CC6600"/>
                </a:solidFill>
              </a:rPr>
              <a:t>시작페이지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lvl="1"/>
            <a:r>
              <a:rPr lang="ko-KR" altLang="en-US" dirty="0"/>
              <a:t>디버그 </a:t>
            </a:r>
            <a:r>
              <a:rPr lang="en-US" altLang="ko-KR" dirty="0"/>
              <a:t>– </a:t>
            </a:r>
            <a:r>
              <a:rPr lang="ko-KR" altLang="en-US" dirty="0"/>
              <a:t>디버깅하지 않고 시작</a:t>
            </a:r>
            <a:r>
              <a:rPr lang="en-US" altLang="ko-KR" dirty="0"/>
              <a:t>(^F5)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E33B60-EEF2-7D25-3093-7FE9BC5E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89" y="2636912"/>
            <a:ext cx="7133646" cy="28803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F87D63D-60C9-E991-0745-29019BA27A8F}"/>
              </a:ext>
            </a:extLst>
          </p:cNvPr>
          <p:cNvSpPr/>
          <p:nvPr/>
        </p:nvSpPr>
        <p:spPr>
          <a:xfrm>
            <a:off x="1019858" y="3933056"/>
            <a:ext cx="6408712" cy="6480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3891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4F469-5BB6-C7EC-EE01-8A0A20A2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참고</a:t>
            </a:r>
            <a:r>
              <a:rPr lang="en-US" altLang="ko-KR" dirty="0"/>
              <a:t>] </a:t>
            </a:r>
            <a:r>
              <a:rPr lang="ko-KR" altLang="en-US" dirty="0"/>
              <a:t>비주얼 스튜디오 환경 설정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A480283-E8ED-4485-4431-6550AF83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환경 설정 </a:t>
            </a:r>
            <a:r>
              <a:rPr lang="en-US" altLang="ko-KR" dirty="0">
                <a:sym typeface="Wingdings" panose="05000000000000000000" pitchFamily="2" charset="2"/>
              </a:rPr>
              <a:t> [</a:t>
            </a:r>
            <a:r>
              <a:rPr lang="ko-KR" altLang="en-US" dirty="0">
                <a:sym typeface="Wingdings" panose="05000000000000000000" pitchFamily="2" charset="2"/>
              </a:rPr>
              <a:t>도구</a:t>
            </a:r>
            <a:r>
              <a:rPr lang="en-US" altLang="ko-KR" dirty="0">
                <a:sym typeface="Wingdings" panose="05000000000000000000" pitchFamily="2" charset="2"/>
              </a:rPr>
              <a:t>] – [</a:t>
            </a:r>
            <a:r>
              <a:rPr lang="ko-KR" altLang="en-US" dirty="0">
                <a:sym typeface="Wingdings" panose="05000000000000000000" pitchFamily="2" charset="2"/>
              </a:rPr>
              <a:t>옵션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글꼴 </a:t>
            </a:r>
            <a:r>
              <a:rPr lang="en-US" altLang="ko-KR" dirty="0">
                <a:sym typeface="Wingdings" panose="05000000000000000000" pitchFamily="2" charset="2"/>
              </a:rPr>
              <a:t>: [</a:t>
            </a:r>
            <a:r>
              <a:rPr lang="ko-KR" altLang="en-US" dirty="0">
                <a:sym typeface="Wingdings" panose="05000000000000000000" pitchFamily="2" charset="2"/>
              </a:rPr>
              <a:t>환경</a:t>
            </a:r>
            <a:r>
              <a:rPr lang="en-US" altLang="ko-KR" dirty="0">
                <a:sym typeface="Wingdings" panose="05000000000000000000" pitchFamily="2" charset="2"/>
              </a:rPr>
              <a:t>] – [</a:t>
            </a:r>
            <a:r>
              <a:rPr lang="ko-KR" altLang="en-US" dirty="0">
                <a:sym typeface="Wingdings" panose="05000000000000000000" pitchFamily="2" charset="2"/>
              </a:rPr>
              <a:t>글꼴 및 색</a:t>
            </a:r>
            <a:r>
              <a:rPr lang="en-US" altLang="ko-KR" dirty="0">
                <a:sym typeface="Wingdings" panose="05000000000000000000" pitchFamily="2" charset="2"/>
              </a:rPr>
              <a:t>]  “</a:t>
            </a:r>
            <a:r>
              <a:rPr lang="en-US" altLang="ko-KR" dirty="0">
                <a:solidFill>
                  <a:srgbClr val="6600CC"/>
                </a:solidFill>
                <a:sym typeface="Wingdings" panose="05000000000000000000" pitchFamily="2" charset="2"/>
              </a:rPr>
              <a:t>Lucida</a:t>
            </a:r>
            <a:r>
              <a:rPr lang="ko-KR" altLang="en-US" dirty="0">
                <a:solidFill>
                  <a:srgbClr val="6600CC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6600CC"/>
                </a:solidFill>
                <a:sym typeface="Wingdings" panose="05000000000000000000" pitchFamily="2" charset="2"/>
              </a:rPr>
              <a:t>Console</a:t>
            </a:r>
            <a:r>
              <a:rPr lang="en-US" altLang="ko-KR" dirty="0">
                <a:sym typeface="Wingdings" panose="05000000000000000000" pitchFamily="2" charset="2"/>
              </a:rPr>
              <a:t>“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ko-KR" spc="-300" dirty="0">
                <a:solidFill>
                  <a:srgbClr val="C0000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 I /</a:t>
            </a:r>
            <a:r>
              <a:rPr lang="ko-KR" altLang="en-US" spc="-300" dirty="0">
                <a:solidFill>
                  <a:srgbClr val="C0000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en-US" altLang="ko-KR" spc="-300" dirty="0">
                <a:solidFill>
                  <a:srgbClr val="C0000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l</a:t>
            </a:r>
            <a:r>
              <a:rPr lang="ko-KR" altLang="en-US" spc="-300" dirty="0">
                <a:solidFill>
                  <a:srgbClr val="C00000"/>
                </a:solidFill>
                <a:latin typeface="Lucida Console" panose="020B060904050402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구분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줄 번호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자동 줄 바꿈 </a:t>
            </a:r>
            <a:r>
              <a:rPr lang="en-US" altLang="ko-KR" dirty="0">
                <a:sym typeface="Wingdings" panose="05000000000000000000" pitchFamily="2" charset="2"/>
              </a:rPr>
              <a:t>: [</a:t>
            </a:r>
            <a:r>
              <a:rPr lang="ko-KR" altLang="en-US" dirty="0">
                <a:sym typeface="Wingdings" panose="05000000000000000000" pitchFamily="2" charset="2"/>
              </a:rPr>
              <a:t>텍스트 편집기</a:t>
            </a:r>
            <a:r>
              <a:rPr lang="en-US" altLang="ko-KR" dirty="0">
                <a:sym typeface="Wingdings" panose="05000000000000000000" pitchFamily="2" charset="2"/>
              </a:rPr>
              <a:t>] – [</a:t>
            </a:r>
            <a:r>
              <a:rPr lang="ko-KR" altLang="en-US" dirty="0">
                <a:sym typeface="Wingdings" panose="05000000000000000000" pitchFamily="2" charset="2"/>
              </a:rPr>
              <a:t>모든 언어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BC1EB2-1ECB-CBC5-AEC8-F3CE275DF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92896"/>
            <a:ext cx="7039737" cy="320161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1F0A7E-FE61-DF3F-3DE6-476918633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435" y="2708920"/>
            <a:ext cx="2627536" cy="307729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15785B-387F-1EE9-DB0A-6AE84609F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770" y="3912542"/>
            <a:ext cx="4284858" cy="24892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BBE1CFE-B783-581D-6699-5644C83C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828" y="3912542"/>
            <a:ext cx="4284859" cy="24975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21A8ED-6F72-26E1-085A-4AF82964A86B}"/>
              </a:ext>
            </a:extLst>
          </p:cNvPr>
          <p:cNvSpPr/>
          <p:nvPr/>
        </p:nvSpPr>
        <p:spPr>
          <a:xfrm>
            <a:off x="1719047" y="4509120"/>
            <a:ext cx="2656187" cy="2160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72806F-1836-7BAB-C175-C44F19A9A175}"/>
              </a:ext>
            </a:extLst>
          </p:cNvPr>
          <p:cNvSpPr/>
          <p:nvPr/>
        </p:nvSpPr>
        <p:spPr>
          <a:xfrm>
            <a:off x="6156176" y="4869160"/>
            <a:ext cx="1587321" cy="4320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DDF29A-104A-209C-9AE1-2BD2B748C864}"/>
              </a:ext>
            </a:extLst>
          </p:cNvPr>
          <p:cNvSpPr/>
          <p:nvPr/>
        </p:nvSpPr>
        <p:spPr>
          <a:xfrm>
            <a:off x="4467435" y="2492990"/>
            <a:ext cx="354786" cy="1789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1374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클래스 </a:t>
            </a:r>
            <a:r>
              <a:rPr lang="en-US" altLang="ko-KR" dirty="0"/>
              <a:t>(13) – Server </a:t>
            </a:r>
            <a:r>
              <a:rPr lang="ko-KR" altLang="en-US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C00000"/>
                </a:solidFill>
              </a:rPr>
              <a:t>Server</a:t>
            </a:r>
            <a:r>
              <a:rPr lang="en-US" altLang="ko-KR" dirty="0"/>
              <a:t> </a:t>
            </a:r>
            <a:r>
              <a:rPr lang="ko-KR" altLang="en-US" dirty="0"/>
              <a:t>객체 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HttpServerUtility</a:t>
            </a:r>
            <a:r>
              <a:rPr lang="en-US" altLang="ko-KR" dirty="0"/>
              <a:t> </a:t>
            </a:r>
            <a:r>
              <a:rPr lang="ko-KR" altLang="en-US" dirty="0"/>
              <a:t>클래스를 이용하여 생성</a:t>
            </a:r>
            <a:r>
              <a:rPr lang="en-US" altLang="ko-KR" dirty="0"/>
              <a:t>)</a:t>
            </a:r>
          </a:p>
          <a:p>
            <a:pPr lvl="1">
              <a:defRPr/>
            </a:pPr>
            <a:r>
              <a:rPr lang="ko-KR" altLang="en-US" dirty="0"/>
              <a:t>웹 프로그램을 개발할 때 필요한 유틸리티 기능을 모아놓은 객체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Server </a:t>
            </a:r>
            <a:r>
              <a:rPr lang="ko-KR" altLang="en-US" dirty="0"/>
              <a:t>객체는 </a:t>
            </a:r>
            <a:r>
              <a:rPr lang="en-US" altLang="ko-KR" dirty="0"/>
              <a:t>Page </a:t>
            </a:r>
            <a:r>
              <a:rPr lang="ko-KR" altLang="en-US" dirty="0"/>
              <a:t>클래스에 정의된 속성멤버</a:t>
            </a:r>
            <a:endParaRPr lang="en-US" altLang="ko-KR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823074"/>
              </p:ext>
            </p:extLst>
          </p:nvPr>
        </p:nvGraphicFramePr>
        <p:xfrm>
          <a:off x="433388" y="2520950"/>
          <a:ext cx="8247062" cy="3265490"/>
        </p:xfrm>
        <a:graphic>
          <a:graphicData uri="http://schemas.openxmlformats.org/drawingml/2006/table">
            <a:tbl>
              <a:tblPr/>
              <a:tblGrid>
                <a:gridCol w="232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MachineName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서버명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반환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ScriptTimeOut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페이지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TimeOut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(default: 90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MapPath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가상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디렉토리에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해당하는 실제 물리적 경로 반환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UrlEncode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문자열을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Url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인코딩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HtmlEncode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()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주어진 문자열을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kumimoji="1" lang="ko-KR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인코딩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97606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4] </a:t>
            </a:r>
            <a:r>
              <a:rPr lang="ko-KR" altLang="en-US" sz="2800" dirty="0"/>
              <a:t>디렉토리 구하기 </a:t>
            </a:r>
            <a:r>
              <a:rPr lang="en-US" altLang="ko-KR" sz="2800" dirty="0"/>
              <a:t>– PhysicalDir.aspx (1)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 err="1"/>
              <a:t>EmbeddedObjects</a:t>
            </a:r>
            <a:r>
              <a:rPr lang="en-US" altLang="ko-KR" dirty="0"/>
              <a:t>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추가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PhysicalDir.aspx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933B32-BD6F-4438-8918-33F7BB8D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856"/>
            <a:ext cx="9144000" cy="504748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46C5F8-AB8D-430D-8120-5311A1024526}"/>
              </a:ext>
            </a:extLst>
          </p:cNvPr>
          <p:cNvSpPr/>
          <p:nvPr/>
        </p:nvSpPr>
        <p:spPr>
          <a:xfrm>
            <a:off x="1691680" y="3501008"/>
            <a:ext cx="7056784" cy="1152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42931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실습</a:t>
            </a:r>
            <a:r>
              <a:rPr lang="en-US" altLang="ko-KR" sz="2800" dirty="0"/>
              <a:t>4] </a:t>
            </a:r>
            <a:r>
              <a:rPr lang="ko-KR" altLang="en-US" sz="2800" dirty="0"/>
              <a:t>디렉토리 구하기 </a:t>
            </a:r>
            <a:r>
              <a:rPr lang="en-US" altLang="ko-KR" sz="2800" dirty="0"/>
              <a:t>– PhysicalDir.aspx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PhysicalDir.aspx.cs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실행할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때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olidFill>
                  <a:srgbClr val="CC6600"/>
                </a:solidFill>
                <a:sym typeface="Wingdings" panose="05000000000000000000" pitchFamily="2" charset="2"/>
              </a:rPr>
              <a:t>시작 프로젝트</a:t>
            </a:r>
            <a:r>
              <a:rPr lang="ko-KR" altLang="en-US" dirty="0">
                <a:sym typeface="Wingdings" panose="05000000000000000000" pitchFamily="2" charset="2"/>
              </a:rPr>
              <a:t>로 설정</a:t>
            </a:r>
            <a:r>
              <a:rPr lang="en-US" altLang="ko-KR" dirty="0">
                <a:sym typeface="Wingdings" panose="05000000000000000000" pitchFamily="2" charset="2"/>
              </a:rPr>
              <a:t>＂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5C8671B-7BEE-4D18-0FE3-20EA87CDB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1654358"/>
            <a:ext cx="8928100" cy="27759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C249953-9718-0833-3286-BC8EAC496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827"/>
          <a:stretch/>
        </p:blipFill>
        <p:spPr>
          <a:xfrm>
            <a:off x="1668826" y="4526561"/>
            <a:ext cx="5828571" cy="18547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76124F-EB7B-4463-BCB2-C6D1DE6253FA}"/>
              </a:ext>
            </a:extLst>
          </p:cNvPr>
          <p:cNvSpPr/>
          <p:nvPr/>
        </p:nvSpPr>
        <p:spPr>
          <a:xfrm>
            <a:off x="1547664" y="2708920"/>
            <a:ext cx="7128792" cy="10081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7302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클래스 </a:t>
            </a:r>
            <a:r>
              <a:rPr lang="en-US" altLang="ko-KR" dirty="0"/>
              <a:t>(14) – Encoding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UrlEncode</a:t>
            </a:r>
            <a:r>
              <a:rPr lang="en-US" altLang="ko-KR" dirty="0"/>
              <a:t>/</a:t>
            </a:r>
            <a:r>
              <a:rPr lang="en-US" altLang="ko-KR" dirty="0" err="1"/>
              <a:t>UrlDecode</a:t>
            </a:r>
            <a:r>
              <a:rPr lang="en-US" altLang="ko-KR" dirty="0"/>
              <a:t> </a:t>
            </a:r>
          </a:p>
          <a:p>
            <a:pPr lvl="1">
              <a:defRPr/>
            </a:pPr>
            <a:r>
              <a:rPr lang="en-US" altLang="ko-KR" dirty="0"/>
              <a:t>URL</a:t>
            </a:r>
            <a:r>
              <a:rPr lang="ko-KR" altLang="en-US" dirty="0"/>
              <a:t>에 문자열을 전송할 때 사용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GET </a:t>
            </a:r>
            <a:r>
              <a:rPr lang="ko-KR" altLang="en-US" dirty="0"/>
              <a:t>방식은 </a:t>
            </a:r>
            <a:r>
              <a:rPr lang="en-US" altLang="ko-KR" dirty="0"/>
              <a:t>URL </a:t>
            </a:r>
            <a:r>
              <a:rPr lang="ko-KR" altLang="en-US" dirty="0"/>
              <a:t>뒤에 </a:t>
            </a:r>
            <a:r>
              <a:rPr lang="en-US" altLang="ko-KR" dirty="0"/>
              <a:t>“</a:t>
            </a:r>
            <a:r>
              <a:rPr lang="en-US" altLang="ko-KR" dirty="0">
                <a:solidFill>
                  <a:srgbClr val="6600CC"/>
                </a:solidFill>
              </a:rPr>
              <a:t>?</a:t>
            </a:r>
            <a:r>
              <a:rPr lang="en-US" altLang="ko-KR" dirty="0"/>
              <a:t>”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붙여 </a:t>
            </a:r>
            <a:r>
              <a:rPr lang="en-US" altLang="ko-KR" dirty="0" err="1"/>
              <a:t>QueryString</a:t>
            </a:r>
            <a:r>
              <a:rPr lang="en-US" altLang="ko-KR" dirty="0"/>
              <a:t> </a:t>
            </a:r>
            <a:r>
              <a:rPr lang="ko-KR" altLang="en-US" dirty="0"/>
              <a:t>데이터 전송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“</a:t>
            </a:r>
            <a:r>
              <a:rPr lang="en-US" altLang="ko-KR" dirty="0">
                <a:solidFill>
                  <a:srgbClr val="6600CC"/>
                </a:solidFill>
              </a:rPr>
              <a:t>&amp;</a:t>
            </a:r>
            <a:r>
              <a:rPr lang="en-US" altLang="ko-KR" dirty="0"/>
              <a:t>”</a:t>
            </a:r>
            <a:r>
              <a:rPr lang="ko-KR" altLang="en-US" dirty="0"/>
              <a:t>로 두개 이상의 값 분리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1">
              <a:defRPr/>
            </a:pPr>
            <a:r>
              <a:rPr lang="ko-KR" altLang="en-US" dirty="0"/>
              <a:t>데이터 값에 공백이나 특수문자가 들어가는 경우 생각하지 못한 값이 전송될 가능성이 있음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UrlEncode</a:t>
            </a:r>
            <a:r>
              <a:rPr lang="en-US" altLang="ko-KR" dirty="0"/>
              <a:t> </a:t>
            </a:r>
            <a:r>
              <a:rPr lang="ko-KR" altLang="en-US" dirty="0"/>
              <a:t>메서드는 이런 문자를 찾아서 변환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. &amp;, %)</a:t>
            </a:r>
          </a:p>
          <a:p>
            <a:pPr>
              <a:defRPr/>
            </a:pPr>
            <a:r>
              <a:rPr lang="en-US" altLang="ko-KR" dirty="0" err="1"/>
              <a:t>HtmlEncode</a:t>
            </a:r>
            <a:r>
              <a:rPr lang="en-US" altLang="ko-KR" dirty="0"/>
              <a:t>/</a:t>
            </a:r>
            <a:r>
              <a:rPr lang="en-US" altLang="ko-KR" dirty="0" err="1"/>
              <a:t>HtmlDecode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주로 </a:t>
            </a:r>
            <a:r>
              <a:rPr lang="en-US" altLang="ko-KR" dirty="0"/>
              <a:t>HTML </a:t>
            </a:r>
            <a:r>
              <a:rPr lang="ko-KR" altLang="en-US" dirty="0"/>
              <a:t>태그를 웹 페이지에 출력하고자 할 때 많이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‘&lt;’, ‘&gt;’</a:t>
            </a:r>
            <a:r>
              <a:rPr lang="ko-KR" altLang="en-US" dirty="0"/>
              <a:t>문자를 다른 문자로 </a:t>
            </a:r>
            <a:r>
              <a:rPr lang="ko-KR" altLang="en-US" dirty="0" err="1"/>
              <a:t>인코딩</a:t>
            </a:r>
            <a:r>
              <a:rPr lang="ko-KR" altLang="en-US" dirty="0"/>
              <a:t> 함 </a:t>
            </a:r>
            <a:r>
              <a:rPr lang="en-US" altLang="ko-KR" dirty="0"/>
              <a:t>(&amp;</a:t>
            </a:r>
            <a:r>
              <a:rPr lang="en-US" altLang="ko-KR" dirty="0" err="1"/>
              <a:t>lt</a:t>
            </a:r>
            <a:r>
              <a:rPr lang="en-US" altLang="ko-KR" dirty="0"/>
              <a:t>, &amp;</a:t>
            </a:r>
            <a:r>
              <a:rPr lang="en-US" altLang="ko-KR" dirty="0" err="1"/>
              <a:t>gt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55576" y="2816552"/>
            <a:ext cx="7848872" cy="39642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8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href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en-US" altLang="ko-KR" sz="18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query.aspx</a:t>
            </a:r>
            <a:r>
              <a:rPr lang="en-US" altLang="ko-KR" sz="1800" b="1" dirty="0" err="1">
                <a:solidFill>
                  <a:srgbClr val="66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en-US" altLang="ko-KR" sz="18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userid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800" b="1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sky</a:t>
            </a:r>
            <a:r>
              <a:rPr lang="en-US" altLang="ko-KR" sz="1800" b="1" dirty="0" err="1">
                <a:solidFill>
                  <a:srgbClr val="6600C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</a:t>
            </a:r>
            <a:r>
              <a:rPr lang="en-US" altLang="ko-KR" sz="1800" b="1" dirty="0" err="1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passwd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en-US" altLang="ko-KR" sz="1800" b="1" dirty="0" err="1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skypass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”&gt;</a:t>
            </a:r>
            <a:r>
              <a:rPr lang="ko-KR" altLang="en-US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클릭하세요</a:t>
            </a:r>
            <a:r>
              <a:rPr lang="en-US" altLang="ko-KR" sz="1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&lt;/</a:t>
            </a:r>
            <a:r>
              <a:rPr lang="en-US" altLang="ko-KR" sz="18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en-US" altLang="ko-KR" sz="1800" b="1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524614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Page </a:t>
            </a:r>
            <a:r>
              <a:rPr lang="ko-KR" altLang="en-US" sz="2800" dirty="0"/>
              <a:t>클래스 </a:t>
            </a:r>
            <a:r>
              <a:rPr lang="en-US" altLang="ko-KR" sz="2800" dirty="0"/>
              <a:t>(15) – Application / Session (1)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C00000"/>
                </a:solidFill>
              </a:rPr>
              <a:t>Application</a:t>
            </a:r>
            <a:r>
              <a:rPr lang="ko-KR" altLang="en-US" dirty="0"/>
              <a:t>과 </a:t>
            </a:r>
            <a:r>
              <a:rPr lang="en-US" altLang="ko-KR" dirty="0">
                <a:solidFill>
                  <a:srgbClr val="C00000"/>
                </a:solidFill>
              </a:rPr>
              <a:t>Session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웹 어플리케이션을 실행하는데 필요한 </a:t>
            </a:r>
            <a:r>
              <a:rPr lang="ko-KR" altLang="en-US" dirty="0">
                <a:solidFill>
                  <a:srgbClr val="00B050"/>
                </a:solidFill>
              </a:rPr>
              <a:t>상태 </a:t>
            </a:r>
            <a:r>
              <a:rPr lang="ko-KR" altLang="en-US" dirty="0"/>
              <a:t>정보는 </a:t>
            </a:r>
            <a:r>
              <a:rPr lang="en-US" altLang="ko-KR" dirty="0"/>
              <a:t>Application </a:t>
            </a:r>
            <a:r>
              <a:rPr lang="ko-KR" altLang="en-US" dirty="0"/>
              <a:t>변수와 </a:t>
            </a:r>
            <a:r>
              <a:rPr lang="en-US" altLang="ko-KR" dirty="0"/>
              <a:t>Session </a:t>
            </a:r>
            <a:r>
              <a:rPr lang="ko-KR" altLang="en-US" dirty="0"/>
              <a:t>변수에 나누어 저장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>
                <a:solidFill>
                  <a:srgbClr val="C00000"/>
                </a:solidFill>
              </a:rPr>
              <a:t>Application</a:t>
            </a:r>
            <a:r>
              <a:rPr lang="en-US" altLang="ko-KR" dirty="0"/>
              <a:t> </a:t>
            </a:r>
            <a:r>
              <a:rPr lang="ko-KR" altLang="en-US" dirty="0"/>
              <a:t>변수 </a:t>
            </a:r>
            <a:r>
              <a:rPr lang="en-US" altLang="ko-KR" dirty="0"/>
              <a:t>(</a:t>
            </a:r>
            <a:r>
              <a:rPr lang="en-US" altLang="ko-KR" dirty="0" err="1">
                <a:hlinkClick r:id="rId2"/>
              </a:rPr>
              <a:t>HttpApplicationState</a:t>
            </a:r>
            <a:r>
              <a:rPr lang="en-US" altLang="ko-KR" dirty="0"/>
              <a:t> class)</a:t>
            </a:r>
          </a:p>
          <a:p>
            <a:pPr lvl="1">
              <a:defRPr/>
            </a:pPr>
            <a:r>
              <a:rPr lang="ko-KR" altLang="en-US" u="sng" dirty="0">
                <a:solidFill>
                  <a:srgbClr val="00B050"/>
                </a:solidFill>
              </a:rPr>
              <a:t>모든 사용자</a:t>
            </a:r>
            <a:r>
              <a:rPr lang="ko-KR" altLang="en-US" dirty="0"/>
              <a:t>에게 </a:t>
            </a:r>
            <a:r>
              <a:rPr lang="ko-KR" altLang="en-US" dirty="0">
                <a:solidFill>
                  <a:srgbClr val="3333FF"/>
                </a:solidFill>
              </a:rPr>
              <a:t>공통</a:t>
            </a:r>
            <a:r>
              <a:rPr lang="ko-KR" altLang="en-US" dirty="0"/>
              <a:t>으로 적용할 수 있는 것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데이터베이스 연결 </a:t>
            </a:r>
            <a:r>
              <a:rPr lang="ko-KR" altLang="en-US" dirty="0" err="1"/>
              <a:t>쿼리문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Application </a:t>
            </a:r>
            <a:r>
              <a:rPr lang="ko-KR" altLang="en-US" dirty="0"/>
              <a:t>변수로 사용 가능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모든 클라이언트 공유</a:t>
            </a:r>
            <a:endParaRPr lang="en-US" altLang="ko-KR" dirty="0"/>
          </a:p>
          <a:p>
            <a:pPr>
              <a:defRPr/>
            </a:pPr>
            <a:r>
              <a:rPr lang="en-US" altLang="ko-KR" dirty="0">
                <a:solidFill>
                  <a:srgbClr val="C00000"/>
                </a:solidFill>
              </a:rPr>
              <a:t>Session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 (</a:t>
            </a:r>
            <a:r>
              <a:rPr lang="en-US" altLang="ko-KR" dirty="0" err="1">
                <a:hlinkClick r:id="rId3"/>
              </a:rPr>
              <a:t>HttpSessionState</a:t>
            </a:r>
            <a:r>
              <a:rPr lang="en-US" altLang="ko-KR" dirty="0"/>
              <a:t> class)</a:t>
            </a:r>
          </a:p>
          <a:p>
            <a:pPr lvl="1">
              <a:defRPr/>
            </a:pPr>
            <a:r>
              <a:rPr lang="ko-KR" altLang="en-US" u="sng" dirty="0">
                <a:solidFill>
                  <a:srgbClr val="00B050"/>
                </a:solidFill>
              </a:rPr>
              <a:t>하나의 클라이언트</a:t>
            </a:r>
            <a:r>
              <a:rPr lang="ko-KR" altLang="en-US" dirty="0"/>
              <a:t>가 웹 페이지 간 데이터를 공유할 때 사용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>
                <a:solidFill>
                  <a:srgbClr val="3333FF"/>
                </a:solidFill>
              </a:rPr>
              <a:t>사용자 아이디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3333FF"/>
                </a:solidFill>
              </a:rPr>
              <a:t>메일 주소</a:t>
            </a:r>
            <a:r>
              <a:rPr lang="ko-KR" altLang="en-US" dirty="0"/>
              <a:t> 등을 세션변수로 저장 가능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239483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Page </a:t>
            </a:r>
            <a:r>
              <a:rPr lang="ko-KR" altLang="en-US" sz="2800" dirty="0"/>
              <a:t>클래스 </a:t>
            </a:r>
            <a:r>
              <a:rPr lang="en-US" altLang="ko-KR" sz="2800" dirty="0"/>
              <a:t>(15) – Application / Session (2)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FFC000"/>
                </a:solidFill>
              </a:rPr>
              <a:t>Application</a:t>
            </a:r>
            <a:r>
              <a:rPr lang="ko-KR" altLang="en-US" dirty="0"/>
              <a:t>과 </a:t>
            </a:r>
            <a:r>
              <a:rPr lang="en-US" altLang="ko-KR" dirty="0">
                <a:solidFill>
                  <a:srgbClr val="FF0000"/>
                </a:solidFill>
              </a:rPr>
              <a:t>Session</a:t>
            </a:r>
            <a:r>
              <a:rPr lang="en-US" altLang="ko-KR" dirty="0"/>
              <a:t> </a:t>
            </a:r>
            <a:r>
              <a:rPr lang="ko-KR" altLang="en-US" dirty="0"/>
              <a:t>변수의 개념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6575" y="1844675"/>
            <a:ext cx="8064500" cy="424815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latinLnBrk="0" hangingPunct="0">
              <a:defRPr/>
            </a:pPr>
            <a:endParaRPr lang="ko-KR" altLang="ko-KR" sz="4000" b="1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55713" y="2924175"/>
            <a:ext cx="6697662" cy="2233613"/>
          </a:xfrm>
          <a:prstGeom prst="rect">
            <a:avLst/>
          </a:prstGeom>
          <a:solidFill>
            <a:srgbClr val="FFCC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12838" y="2492375"/>
            <a:ext cx="142875" cy="2954338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3607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36078"/>
                  <a:invGamma/>
                </a:schemeClr>
              </a:gs>
            </a:gsLst>
            <a:lin ang="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953375" y="2492375"/>
            <a:ext cx="144463" cy="2954338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36078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36078"/>
                  <a:invGamma/>
                </a:schemeClr>
              </a:gs>
            </a:gsLst>
            <a:lin ang="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65363" y="3429000"/>
            <a:ext cx="3240087" cy="287338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21125" y="4437063"/>
            <a:ext cx="3095625" cy="287337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2265363" y="3429000"/>
            <a:ext cx="0" cy="1728788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921125" y="4437063"/>
            <a:ext cx="0" cy="720725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505450" y="3429000"/>
            <a:ext cx="0" cy="1728788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7016750" y="4437063"/>
            <a:ext cx="0" cy="720725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</p:spPr>
        <p:txBody>
          <a:bodyPr/>
          <a:lstStyle/>
          <a:p>
            <a:pPr>
              <a:defRPr/>
            </a:pPr>
            <a:endParaRPr lang="ko-KR" altLang="en-US" sz="20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36575" y="2071688"/>
            <a:ext cx="2344681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Application_Start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6137275" y="2143125"/>
            <a:ext cx="213712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Application_End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651000" y="3068638"/>
            <a:ext cx="146283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Session_Start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929188" y="3068638"/>
            <a:ext cx="1361270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Session_End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6438900" y="4076700"/>
            <a:ext cx="1361270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Session_End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344863" y="4076700"/>
            <a:ext cx="146283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Session_Start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805865" y="5229225"/>
            <a:ext cx="93487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Client1 </a:t>
            </a:r>
          </a:p>
          <a:p>
            <a:pPr algn="ctr" eaLnBrk="0" latinLnBrk="0" hangingPunct="0">
              <a:defRPr/>
            </a:pP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접속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461627" y="5229225"/>
            <a:ext cx="93487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Client2 </a:t>
            </a:r>
          </a:p>
          <a:p>
            <a:pPr algn="ctr" eaLnBrk="0" latinLnBrk="0" hangingPunct="0">
              <a:defRPr/>
            </a:pP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접속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997450" y="5229225"/>
            <a:ext cx="1031875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Client1 </a:t>
            </a:r>
          </a:p>
          <a:p>
            <a:pPr algn="ctr" eaLnBrk="0" latinLnBrk="0" hangingPunct="0">
              <a:defRPr/>
            </a:pP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접속해제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508750" y="5229225"/>
            <a:ext cx="1031875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ctr" eaLnBrk="0" latinLnBrk="0" hangingPunct="0">
              <a:defRPr/>
            </a:pP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Client2 </a:t>
            </a:r>
          </a:p>
          <a:p>
            <a:pPr algn="ctr" eaLnBrk="0" latinLnBrk="0" hangingPunct="0">
              <a:defRPr/>
            </a:pPr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접속해제</a:t>
            </a:r>
          </a:p>
        </p:txBody>
      </p:sp>
    </p:spTree>
    <p:extLst>
      <p:ext uri="{BB962C8B-B14F-4D97-AF65-F5344CB8AC3E}">
        <p14:creationId xmlns:p14="http://schemas.microsoft.com/office/powerpoint/2010/main" val="2579042261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Page </a:t>
            </a:r>
            <a:r>
              <a:rPr lang="ko-KR" altLang="en-US" sz="3600" dirty="0"/>
              <a:t>클래스 </a:t>
            </a:r>
            <a:r>
              <a:rPr lang="en-US" altLang="ko-KR" sz="3600" dirty="0"/>
              <a:t>(16) – Application </a:t>
            </a:r>
            <a:r>
              <a:rPr lang="ko-KR" altLang="en-US" sz="3600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C00000"/>
                </a:solidFill>
              </a:rPr>
              <a:t>Application</a:t>
            </a:r>
            <a:r>
              <a:rPr lang="en-US" altLang="ko-KR" dirty="0"/>
              <a:t> </a:t>
            </a:r>
            <a:r>
              <a:rPr lang="ko-KR" altLang="en-US" dirty="0"/>
              <a:t>변수의 활용 예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Application </a:t>
            </a:r>
            <a:r>
              <a:rPr lang="ko-KR" altLang="en-US" dirty="0"/>
              <a:t>변수는 모든 클라이언트가 공유하는 변수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동시에 두 개 이상의 클라이언트가 접속할 수 없도록 사용하기 전에 </a:t>
            </a:r>
            <a:r>
              <a:rPr lang="ko-KR" altLang="en-US" dirty="0" err="1"/>
              <a:t>락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tx1"/>
                </a:solidFill>
              </a:rPr>
              <a:t>Lock</a:t>
            </a:r>
            <a:r>
              <a:rPr lang="en-US" altLang="ko-KR" dirty="0"/>
              <a:t>)</a:t>
            </a:r>
            <a:r>
              <a:rPr lang="ko-KR" altLang="en-US" dirty="0"/>
              <a:t>을  걸어주고</a:t>
            </a:r>
            <a:r>
              <a:rPr lang="en-US" altLang="ko-KR" dirty="0"/>
              <a:t>, </a:t>
            </a:r>
            <a:r>
              <a:rPr lang="ko-KR" altLang="en-US" dirty="0"/>
              <a:t>사용이 끝나면 </a:t>
            </a:r>
            <a:r>
              <a:rPr lang="ko-KR" altLang="en-US" dirty="0" err="1"/>
              <a:t>락을</a:t>
            </a:r>
            <a:r>
              <a:rPr lang="ko-KR" altLang="en-US" dirty="0"/>
              <a:t> 해제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UnLock</a:t>
            </a:r>
            <a:r>
              <a:rPr lang="en-US" altLang="ko-KR" dirty="0"/>
              <a:t>)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Cache </a:t>
            </a:r>
            <a:r>
              <a:rPr lang="ko-KR" altLang="en-US" dirty="0"/>
              <a:t>변수는 내부적으로 </a:t>
            </a:r>
            <a:r>
              <a:rPr lang="ko-KR" altLang="en-US" dirty="0" err="1"/>
              <a:t>락</a:t>
            </a:r>
            <a:r>
              <a:rPr lang="en-US" altLang="ko-KR" dirty="0"/>
              <a:t>(Lock)</a:t>
            </a:r>
            <a:r>
              <a:rPr lang="ko-KR" altLang="en-US" dirty="0"/>
              <a:t>을 처리해 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0563" y="3789040"/>
            <a:ext cx="4932362" cy="13271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6" name="Picture 4"/>
          <p:cNvPicPr>
            <a:picLocks noChangeAspect="1" noChangeArrowheads="1"/>
          </p:cNvPicPr>
          <p:nvPr/>
        </p:nvPicPr>
        <p:blipFill>
          <a:blip r:embed="rId3"/>
          <a:srcRect r="9654"/>
          <a:stretch>
            <a:fillRect/>
          </a:stretch>
        </p:blipFill>
        <p:spPr bwMode="auto">
          <a:xfrm>
            <a:off x="685800" y="5360665"/>
            <a:ext cx="4957763" cy="8255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7111431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Page </a:t>
            </a:r>
            <a:r>
              <a:rPr lang="ko-KR" altLang="en-US" sz="4000" dirty="0"/>
              <a:t>클래스 </a:t>
            </a:r>
            <a:r>
              <a:rPr lang="en-US" altLang="ko-KR" sz="4000" dirty="0"/>
              <a:t>(17)</a:t>
            </a:r>
            <a:r>
              <a:rPr lang="ko-KR" altLang="en-US" sz="4000" dirty="0"/>
              <a:t> </a:t>
            </a:r>
            <a:r>
              <a:rPr lang="en-US" altLang="ko-KR" sz="4000" dirty="0"/>
              <a:t>– Session </a:t>
            </a:r>
            <a:r>
              <a:rPr lang="ko-KR" altLang="en-US" sz="4000" dirty="0"/>
              <a:t>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C00000"/>
                </a:solidFill>
              </a:rPr>
              <a:t>Session</a:t>
            </a:r>
            <a:r>
              <a:rPr lang="en-US" altLang="ko-KR" dirty="0"/>
              <a:t> </a:t>
            </a:r>
            <a:r>
              <a:rPr lang="ko-KR" altLang="en-US" dirty="0"/>
              <a:t>변수의 활용 예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Session </a:t>
            </a:r>
            <a:r>
              <a:rPr lang="ko-KR" altLang="en-US" dirty="0"/>
              <a:t>변수는 클라이언트가 서버와 연결된 시간 동안 사용하는 정보를 저장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Session </a:t>
            </a:r>
            <a:r>
              <a:rPr lang="ko-KR" altLang="en-US" dirty="0"/>
              <a:t>변수는 클라이언트별 정보를 저장하는 용도로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클라이언트 연결이 끊어짐과 동시에 세션변수도 없어짐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실습에서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로그인</a:t>
            </a:r>
            <a:r>
              <a:rPr lang="ko-KR" altLang="en-US" dirty="0"/>
              <a:t> 정보 저장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페이지간 정보 공유 </a:t>
            </a:r>
            <a:r>
              <a:rPr lang="ko-KR" altLang="en-US" dirty="0"/>
              <a:t>등에 널리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850" y="4082702"/>
            <a:ext cx="7851775" cy="150653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08521042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5] Session </a:t>
            </a:r>
            <a:r>
              <a:rPr lang="ko-KR" altLang="en-US" dirty="0"/>
              <a:t>객체 활용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 err="1"/>
              <a:t>EmbeddedObjects</a:t>
            </a:r>
            <a:r>
              <a:rPr lang="en-US" altLang="ko-KR" dirty="0"/>
              <a:t>” – </a:t>
            </a:r>
            <a:r>
              <a:rPr lang="ko-KR" altLang="en-US" dirty="0"/>
              <a:t>우 클릭 </a:t>
            </a:r>
            <a:r>
              <a:rPr lang="en-US" altLang="ko-KR" dirty="0"/>
              <a:t>– [</a:t>
            </a:r>
            <a:r>
              <a:rPr lang="ko-KR" altLang="en-US" dirty="0"/>
              <a:t>추가</a:t>
            </a:r>
            <a:r>
              <a:rPr lang="en-US" altLang="ko-KR" dirty="0"/>
              <a:t>] - [</a:t>
            </a:r>
            <a:r>
              <a:rPr lang="ko-KR" altLang="en-US" dirty="0"/>
              <a:t>새 항목 추가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SessionAppl.aspx</a:t>
            </a:r>
            <a:r>
              <a:rPr lang="ko-KR" altLang="en-US" dirty="0">
                <a:solidFill>
                  <a:srgbClr val="C00000"/>
                </a:solidFill>
              </a:rPr>
              <a:t> 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UI </a:t>
            </a:r>
            <a:r>
              <a:rPr lang="ko-KR" altLang="en-US" dirty="0"/>
              <a:t>작성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2492896"/>
            <a:ext cx="3503461" cy="183240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4586943"/>
            <a:ext cx="3503461" cy="16038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139952" y="6221265"/>
            <a:ext cx="4812536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en-US" altLang="ko-KR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태그를 이용하여 컨트롤을 깔끔하게 배치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8B85F6-2DFE-E341-118F-E4E4555CC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17" y="2321261"/>
            <a:ext cx="5085714" cy="386666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ED382BB-5E0F-4173-961B-59335BA79A0D}"/>
              </a:ext>
            </a:extLst>
          </p:cNvPr>
          <p:cNvSpPr/>
          <p:nvPr/>
        </p:nvSpPr>
        <p:spPr>
          <a:xfrm>
            <a:off x="5004048" y="2708920"/>
            <a:ext cx="3960440" cy="2952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5412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9123F-C93D-827F-70B7-9E50C76F1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1F303-D8D3-C246-7B48-CEF7E6BD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5] Session </a:t>
            </a:r>
            <a:r>
              <a:rPr lang="ko-KR" altLang="en-US" dirty="0"/>
              <a:t>객체 활용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45D11-3032-1690-5CEE-306AF75C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작성</a:t>
            </a:r>
          </a:p>
        </p:txBody>
      </p:sp>
      <p:graphicFrame>
        <p:nvGraphicFramePr>
          <p:cNvPr id="7" name="Group 8">
            <a:extLst>
              <a:ext uri="{FF2B5EF4-FFF2-40B4-BE49-F238E27FC236}">
                <a16:creationId xmlns:a16="http://schemas.microsoft.com/office/drawing/2014/main" id="{13901EA4-058F-40FC-1090-ECC64500E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358513"/>
              </p:ext>
            </p:extLst>
          </p:nvPr>
        </p:nvGraphicFramePr>
        <p:xfrm>
          <a:off x="4162151" y="1733931"/>
          <a:ext cx="4658321" cy="2954520"/>
        </p:xfrm>
        <a:graphic>
          <a:graphicData uri="http://schemas.openxmlformats.org/drawingml/2006/table">
            <a:tbl>
              <a:tblPr/>
              <a:tblGrid>
                <a:gridCol w="1743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</a:t>
                      </a:r>
                    </a:p>
                  </a:txBody>
                  <a:tcPr marT="45703" marB="45703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 및 값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1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</a:txBody>
                  <a:tcPr marT="45703" marB="45703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Session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예제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65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TextBox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txtId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6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txtName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15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marT="45703" marB="45703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btnOK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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marT="45703" marB="457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4B0AF3A-5167-A00E-3CA4-58DBDA32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1733931"/>
            <a:ext cx="3860879" cy="176748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52ABBC-5A9C-A93A-C39F-881A966F0CB2}"/>
              </a:ext>
            </a:extLst>
          </p:cNvPr>
          <p:cNvSpPr txBox="1"/>
          <p:nvPr/>
        </p:nvSpPr>
        <p:spPr>
          <a:xfrm>
            <a:off x="2139513" y="5250686"/>
            <a:ext cx="4532459" cy="36933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800" b="1" dirty="0">
                <a:solidFill>
                  <a:srgbClr val="8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</a:t>
            </a:r>
            <a:r>
              <a:rPr lang="en-US" altLang="ko-KR" sz="1800" b="1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en-US" altLang="ko-KR" sz="1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 내부에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컨트롤 배치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지정</a:t>
            </a:r>
          </a:p>
        </p:txBody>
      </p:sp>
    </p:spTree>
    <p:extLst>
      <p:ext uri="{BB962C8B-B14F-4D97-AF65-F5344CB8AC3E}">
        <p14:creationId xmlns:p14="http://schemas.microsoft.com/office/powerpoint/2010/main" val="269452092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61DA9-6C8A-48B4-82B2-4F0108EF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1974-7620-4D08-97E7-D11948E7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</a:p>
          <a:p>
            <a:pPr lvl="1"/>
            <a:r>
              <a:rPr lang="ko-KR" altLang="en-US" dirty="0"/>
              <a:t>객체 생성을 위한 </a:t>
            </a:r>
            <a:r>
              <a:rPr lang="en-US" altLang="ko-KR" dirty="0"/>
              <a:t>Template (</a:t>
            </a:r>
            <a:r>
              <a:rPr lang="ko-KR" altLang="en-US" dirty="0"/>
              <a:t>설계도 혹은 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연관되어 있는 속성</a:t>
            </a:r>
            <a:r>
              <a:rPr lang="en-US" altLang="ko-KR" dirty="0"/>
              <a:t>(</a:t>
            </a:r>
            <a:r>
              <a:rPr lang="ko-KR" altLang="en-US" dirty="0"/>
              <a:t>멤버변수</a:t>
            </a:r>
            <a:r>
              <a:rPr lang="en-US" altLang="ko-KR" dirty="0"/>
              <a:t>)</a:t>
            </a:r>
            <a:r>
              <a:rPr lang="ko-KR" altLang="en-US" dirty="0"/>
              <a:t>과 메서드의 집합</a:t>
            </a:r>
            <a:endParaRPr lang="en-US" altLang="ko-KR" dirty="0"/>
          </a:p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</a:p>
          <a:p>
            <a:pPr lvl="1"/>
            <a:r>
              <a:rPr lang="ko-KR" altLang="en-US" dirty="0"/>
              <a:t>클래스에 선언된 모양 그대로 생성된 실체</a:t>
            </a:r>
            <a:endParaRPr lang="en-US" altLang="ko-KR" dirty="0"/>
          </a:p>
          <a:p>
            <a:pPr lvl="1"/>
            <a:r>
              <a:rPr lang="ko-KR" altLang="en-US" dirty="0"/>
              <a:t>‘클래스의 인스턴스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600CC"/>
                </a:solidFill>
              </a:rPr>
              <a:t>instance</a:t>
            </a:r>
            <a:r>
              <a:rPr lang="en-US" altLang="ko-KR" dirty="0"/>
              <a:t>)’ </a:t>
            </a:r>
            <a:r>
              <a:rPr lang="ko-KR" altLang="en-US" dirty="0"/>
              <a:t>라고도 부름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1DC1F8-6F07-4831-AA9D-6BEDAEE0C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968" y="3861048"/>
            <a:ext cx="2570064" cy="2444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26C64C-66DC-4BEA-B6FA-A0312BA92732}"/>
              </a:ext>
            </a:extLst>
          </p:cNvPr>
          <p:cNvSpPr txBox="1"/>
          <p:nvPr/>
        </p:nvSpPr>
        <p:spPr>
          <a:xfrm>
            <a:off x="2283001" y="6223814"/>
            <a:ext cx="46002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출처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https://www.treemapinfotech.com/p/cla.html&gt;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03B66891-F0CD-476C-8066-398A506CE3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680830"/>
              </p:ext>
            </p:extLst>
          </p:nvPr>
        </p:nvGraphicFramePr>
        <p:xfrm>
          <a:off x="7245456" y="1442289"/>
          <a:ext cx="1317368" cy="1099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비트맵 이미지" r:id="rId4" imgW="2409524" imgH="2010056" progId="Paint.Picture">
                  <p:embed/>
                </p:oleObj>
              </mc:Choice>
              <mc:Fallback>
                <p:oleObj name="비트맵 이미지" r:id="rId4" imgW="2409524" imgH="2010056" progId="Paint.Picture">
                  <p:embed/>
                  <p:pic>
                    <p:nvPicPr>
                      <p:cNvPr id="16" name="Object 2">
                        <a:extLst>
                          <a:ext uri="{FF2B5EF4-FFF2-40B4-BE49-F238E27FC236}">
                            <a16:creationId xmlns:a16="http://schemas.microsoft.com/office/drawing/2014/main" id="{56E085C3-DF8F-4B98-B9D4-B3C98DAC2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456" y="1442289"/>
                        <a:ext cx="1317368" cy="1099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D2075D70-1A32-46BB-9D37-C6E62E3E1B15}"/>
              </a:ext>
            </a:extLst>
          </p:cNvPr>
          <p:cNvGrpSpPr/>
          <p:nvPr/>
        </p:nvGrpSpPr>
        <p:grpSpPr>
          <a:xfrm>
            <a:off x="7164288" y="3088391"/>
            <a:ext cx="1220937" cy="740397"/>
            <a:chOff x="7599535" y="2223514"/>
            <a:chExt cx="1220937" cy="740397"/>
          </a:xfrm>
        </p:grpSpPr>
        <p:pic>
          <p:nvPicPr>
            <p:cNvPr id="15" name="Picture 1072" descr="D:\My Documents\_ 두원공대\연구 Project\Contents\2003\내용\붕어빵.gif">
              <a:extLst>
                <a:ext uri="{FF2B5EF4-FFF2-40B4-BE49-F238E27FC236}">
                  <a16:creationId xmlns:a16="http://schemas.microsoft.com/office/drawing/2014/main" id="{4715020E-0BF6-4378-8C3C-84A5A742EA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9535" y="2299714"/>
              <a:ext cx="718813" cy="66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073" descr="D:\My Documents\_ 두원공대\연구 Project\Contents\2003\내용\붕어빵.gif">
              <a:extLst>
                <a:ext uri="{FF2B5EF4-FFF2-40B4-BE49-F238E27FC236}">
                  <a16:creationId xmlns:a16="http://schemas.microsoft.com/office/drawing/2014/main" id="{6C62A652-B1B3-4869-B124-3A3B5BDF0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2582" y="2245739"/>
              <a:ext cx="718813" cy="66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074" descr="D:\My Documents\_ 두원공대\연구 Project\Contents\2003\내용\붕어빵.gif">
              <a:extLst>
                <a:ext uri="{FF2B5EF4-FFF2-40B4-BE49-F238E27FC236}">
                  <a16:creationId xmlns:a16="http://schemas.microsoft.com/office/drawing/2014/main" id="{D7B27056-C5A8-47B1-AA48-B68E4F06B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3627" y="2223514"/>
              <a:ext cx="718813" cy="66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075" descr="D:\My Documents\_ 두원공대\연구 Project\Contents\2003\내용\붕어빵.gif">
              <a:extLst>
                <a:ext uri="{FF2B5EF4-FFF2-40B4-BE49-F238E27FC236}">
                  <a16:creationId xmlns:a16="http://schemas.microsoft.com/office/drawing/2014/main" id="{DD317A2D-7A2D-4E96-B5F0-B9CD6E855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643" y="2223514"/>
              <a:ext cx="718813" cy="66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076" descr="D:\My Documents\_ 두원공대\연구 Project\Contents\2003\내용\붕어빵.gif">
              <a:extLst>
                <a:ext uri="{FF2B5EF4-FFF2-40B4-BE49-F238E27FC236}">
                  <a16:creationId xmlns:a16="http://schemas.microsoft.com/office/drawing/2014/main" id="{812D62AF-55BD-47AA-BD5C-0938705E3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1659" y="2223514"/>
              <a:ext cx="718813" cy="664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" name="AutoShape 1077">
            <a:extLst>
              <a:ext uri="{FF2B5EF4-FFF2-40B4-BE49-F238E27FC236}">
                <a16:creationId xmlns:a16="http://schemas.microsoft.com/office/drawing/2014/main" id="{B140289C-C4B0-4B5F-B2C6-3A104DC98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38" y="2420888"/>
            <a:ext cx="754854" cy="689728"/>
          </a:xfrm>
          <a:prstGeom prst="downArrow">
            <a:avLst>
              <a:gd name="adj1" fmla="val 53352"/>
              <a:gd name="adj2" fmla="val 50003"/>
            </a:avLst>
          </a:prstGeom>
          <a:solidFill>
            <a:srgbClr val="92D050"/>
          </a:solidFill>
          <a:ln w="3175">
            <a:noFill/>
            <a:miter lim="800000"/>
            <a:headEnd/>
            <a:tailEnd/>
          </a:ln>
        </p:spPr>
        <p:txBody>
          <a:bodyPr vert="horz" wrap="none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9pPr>
          </a:lstStyle>
          <a:p>
            <a:pPr algn="ctr" eaLnBrk="1" hangingPunct="1"/>
            <a:r>
              <a:rPr lang="en-US" altLang="ko-KR" dirty="0">
                <a:solidFill>
                  <a:srgbClr val="0000CC"/>
                </a:solidFill>
              </a:rPr>
              <a:t>new</a:t>
            </a:r>
            <a:endParaRPr lang="ko-KR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365782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5] Session </a:t>
            </a:r>
            <a:r>
              <a:rPr lang="ko-KR" altLang="en-US" dirty="0"/>
              <a:t>객체 활용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5C8023-FEBA-7509-0029-D3F7F3D9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32" y="1030709"/>
            <a:ext cx="6972535" cy="54306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2F0FC31-DEE1-45EB-AEC3-88C4868A7737}"/>
              </a:ext>
            </a:extLst>
          </p:cNvPr>
          <p:cNvSpPr/>
          <p:nvPr/>
        </p:nvSpPr>
        <p:spPr>
          <a:xfrm>
            <a:off x="2339752" y="2564904"/>
            <a:ext cx="5832648" cy="33843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ko-KR" altLang="en-US" dirty="0">
                <a:solidFill>
                  <a:srgbClr val="FFC000"/>
                </a:solidFill>
              </a:rPr>
              <a:t>디자인 완료</a:t>
            </a:r>
            <a:r>
              <a:rPr lang="en-US" altLang="ko-KR" dirty="0">
                <a:solidFill>
                  <a:srgbClr val="FFC000"/>
                </a:solidFill>
              </a:rPr>
              <a:t>!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05601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5] Session </a:t>
            </a:r>
            <a:r>
              <a:rPr lang="ko-KR" altLang="en-US" dirty="0"/>
              <a:t>객체 활용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 작성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디자인 화면에서 </a:t>
            </a:r>
            <a:r>
              <a:rPr lang="en-US" altLang="ko-KR" dirty="0">
                <a:sym typeface="Wingdings" panose="05000000000000000000" pitchFamily="2" charset="2"/>
              </a:rPr>
              <a:t>Button </a:t>
            </a:r>
            <a:r>
              <a:rPr lang="ko-KR" altLang="en-US" dirty="0">
                <a:sym typeface="Wingdings" panose="05000000000000000000" pitchFamily="2" charset="2"/>
              </a:rPr>
              <a:t>더블클릭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30EC89-33A2-0A7C-512B-3435FB5D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6" y="1844824"/>
            <a:ext cx="8705888" cy="36004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B9300CE-626E-410F-8BD9-C83D7D5E4307}"/>
              </a:ext>
            </a:extLst>
          </p:cNvPr>
          <p:cNvSpPr/>
          <p:nvPr/>
        </p:nvSpPr>
        <p:spPr>
          <a:xfrm>
            <a:off x="1835696" y="3645024"/>
            <a:ext cx="6984776" cy="136815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7658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5] Session </a:t>
            </a:r>
            <a:r>
              <a:rPr lang="ko-KR" altLang="en-US" dirty="0"/>
              <a:t>객체 활용 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en-US" altLang="ko-KR" dirty="0" err="1"/>
              <a:t>EmbeddedObjects</a:t>
            </a:r>
            <a:r>
              <a:rPr lang="en-US" altLang="ko-KR" dirty="0"/>
              <a:t>” – </a:t>
            </a:r>
            <a:r>
              <a:rPr lang="ko-KR" altLang="en-US" dirty="0"/>
              <a:t>우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  <a:r>
              <a:rPr lang="en-US" altLang="ko-KR" dirty="0"/>
              <a:t> – [</a:t>
            </a:r>
            <a:r>
              <a:rPr lang="ko-KR" altLang="en-US" dirty="0"/>
              <a:t>추가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– [</a:t>
            </a:r>
            <a:r>
              <a:rPr lang="ko-KR" altLang="en-US" dirty="0"/>
              <a:t>새 항목 추가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Certificate.aspx</a:t>
            </a:r>
          </a:p>
          <a:p>
            <a:pPr lvl="1"/>
            <a:r>
              <a:rPr lang="en-US" altLang="ko-KR" dirty="0"/>
              <a:t>UI </a:t>
            </a:r>
            <a:r>
              <a:rPr lang="ko-KR" altLang="en-US" dirty="0"/>
              <a:t>디자인은 하지 않음 </a:t>
            </a:r>
            <a:r>
              <a:rPr lang="en-US" altLang="ko-KR" dirty="0">
                <a:sym typeface="Wingdings" panose="05000000000000000000" pitchFamily="2" charset="2"/>
              </a:rPr>
              <a:t> Response </a:t>
            </a:r>
            <a:r>
              <a:rPr lang="ko-KR" altLang="en-US" dirty="0">
                <a:sym typeface="Wingdings" panose="05000000000000000000" pitchFamily="2" charset="2"/>
              </a:rPr>
              <a:t>응답을 출력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FA0F4F-F3E9-3A03-79D2-89F903865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2" y="2588815"/>
            <a:ext cx="8875656" cy="230425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238F9BC-B763-4B76-8C2F-10D401BBF89C}"/>
              </a:ext>
            </a:extLst>
          </p:cNvPr>
          <p:cNvSpPr/>
          <p:nvPr/>
        </p:nvSpPr>
        <p:spPr>
          <a:xfrm>
            <a:off x="1691680" y="3356992"/>
            <a:ext cx="7272808" cy="11521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99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5] Session </a:t>
            </a:r>
            <a:r>
              <a:rPr lang="ko-KR" altLang="en-US" dirty="0"/>
              <a:t>객체 활용 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실행결과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SessionAppl.aspx</a:t>
            </a:r>
            <a:r>
              <a:rPr lang="en-US" altLang="ko-KR" dirty="0">
                <a:sym typeface="Wingdings" panose="05000000000000000000" pitchFamily="2" charset="2"/>
              </a:rPr>
              <a:t> 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/>
              <a:t>시작페이지로 설정</a:t>
            </a:r>
            <a:r>
              <a:rPr lang="en-US" altLang="ko-KR" dirty="0"/>
              <a:t>, ^F5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013C4D7-3FBB-0977-2A64-2E8873C01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29836"/>
            <a:ext cx="3533333" cy="153333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2A5AFA0-AF7D-3FD9-1479-27681C3D1B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22"/>
          <a:stretch/>
        </p:blipFill>
        <p:spPr>
          <a:xfrm>
            <a:off x="5148064" y="1929836"/>
            <a:ext cx="3523809" cy="15541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6EF56E-D92B-6E77-12C1-91AAF8550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064" y="4155405"/>
            <a:ext cx="3638095" cy="171428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DCDCDFA-294A-4252-A428-1EC1134D330F}"/>
              </a:ext>
            </a:extLst>
          </p:cNvPr>
          <p:cNvCxnSpPr>
            <a:cxnSpLocks/>
          </p:cNvCxnSpPr>
          <p:nvPr/>
        </p:nvCxnSpPr>
        <p:spPr>
          <a:xfrm>
            <a:off x="5076056" y="4437112"/>
            <a:ext cx="93610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03137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클래스 </a:t>
            </a:r>
            <a:r>
              <a:rPr lang="en-US" altLang="ko-KR" dirty="0"/>
              <a:t>(18) – Cookie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쿠키 </a:t>
            </a:r>
            <a:r>
              <a:rPr lang="en-US" altLang="ko-KR" dirty="0"/>
              <a:t>(Cookie)</a:t>
            </a:r>
          </a:p>
          <a:p>
            <a:pPr lvl="1">
              <a:defRPr/>
            </a:pPr>
            <a:r>
              <a:rPr lang="ko-KR" altLang="en-US" dirty="0"/>
              <a:t>클라이언트에 저장하는 가장 작은 정보단위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사용자 별로 저장</a:t>
            </a:r>
            <a:r>
              <a:rPr lang="en-US" altLang="ko-KR" dirty="0"/>
              <a:t>, </a:t>
            </a:r>
            <a:r>
              <a:rPr lang="ko-KR" altLang="en-US" dirty="0"/>
              <a:t>보통 웹 사이트 이름과 연결하여 쿠키 저장</a:t>
            </a:r>
            <a:endParaRPr lang="en-US" altLang="ko-KR" dirty="0"/>
          </a:p>
          <a:p>
            <a:pPr lvl="1">
              <a:defRPr/>
            </a:pPr>
            <a:r>
              <a:rPr lang="en-US" altLang="ko-KR" dirty="0">
                <a:solidFill>
                  <a:srgbClr val="C00000"/>
                </a:solidFill>
              </a:rPr>
              <a:t>Session</a:t>
            </a:r>
            <a:r>
              <a:rPr lang="ko-KR" altLang="en-US" dirty="0"/>
              <a:t>이 끊어진 후에도 일정기간 유지</a:t>
            </a:r>
            <a:endParaRPr lang="en-US" altLang="ko-KR" dirty="0"/>
          </a:p>
          <a:p>
            <a:pPr lvl="1">
              <a:defRPr/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저장 자료 예시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lvl="2">
              <a:defRPr/>
            </a:pPr>
            <a:r>
              <a:rPr lang="ko-KR" altLang="en-US" dirty="0">
                <a:solidFill>
                  <a:srgbClr val="00B0F0"/>
                </a:solidFill>
              </a:rPr>
              <a:t>웹 사이트의 배경색 및 폰트 설정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마지막 방문 정보</a:t>
            </a:r>
            <a:r>
              <a:rPr lang="en-US" altLang="ko-KR" dirty="0">
                <a:solidFill>
                  <a:srgbClr val="00B0F0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자동 로그인을 위한 쿠키정보</a:t>
            </a:r>
            <a:endParaRPr lang="en-US" altLang="ko-KR" dirty="0">
              <a:solidFill>
                <a:srgbClr val="00B0F0"/>
              </a:solidFill>
            </a:endParaRPr>
          </a:p>
          <a:p>
            <a:pPr lvl="1">
              <a:defRPr/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Cookie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00B050"/>
                </a:solidFill>
              </a:rPr>
              <a:t>Chrome</a:t>
            </a:r>
          </a:p>
          <a:p>
            <a:pPr lvl="3">
              <a:defRPr/>
            </a:pPr>
            <a:r>
              <a:rPr lang="ko-KR" altLang="en-US" dirty="0">
                <a:solidFill>
                  <a:srgbClr val="00B0F0"/>
                </a:solidFill>
              </a:rPr>
              <a:t>설정 → 개인 정보 보호 및 보안 →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서드</a:t>
            </a:r>
            <a:r>
              <a:rPr lang="ko-KR" altLang="en-US" dirty="0">
                <a:solidFill>
                  <a:srgbClr val="00B0F0"/>
                </a:solidFill>
              </a:rPr>
              <a:t> 파티 쿠키 →</a:t>
            </a:r>
            <a:r>
              <a:rPr lang="en-US" altLang="ko-KR" dirty="0">
                <a:solidFill>
                  <a:srgbClr val="00B0F0"/>
                </a:solidFill>
              </a:rPr>
              <a:t> </a:t>
            </a:r>
            <a:r>
              <a:rPr lang="ko-KR" altLang="en-US" dirty="0" err="1">
                <a:solidFill>
                  <a:srgbClr val="00B0F0"/>
                </a:solidFill>
              </a:rPr>
              <a:t>서드</a:t>
            </a:r>
            <a:r>
              <a:rPr lang="ko-KR" altLang="en-US" dirty="0">
                <a:solidFill>
                  <a:srgbClr val="00B0F0"/>
                </a:solidFill>
              </a:rPr>
              <a:t> 파티 쿠키 허용</a:t>
            </a:r>
            <a:endParaRPr lang="en-US" altLang="ko-KR" dirty="0">
              <a:solidFill>
                <a:srgbClr val="00B0F0"/>
              </a:solidFill>
            </a:endParaRPr>
          </a:p>
          <a:p>
            <a:pPr lvl="2">
              <a:defRPr/>
            </a:pPr>
            <a:r>
              <a:rPr lang="en-US" altLang="ko-KR" dirty="0">
                <a:solidFill>
                  <a:srgbClr val="00B050"/>
                </a:solidFill>
              </a:rPr>
              <a:t>Edge</a:t>
            </a:r>
          </a:p>
          <a:p>
            <a:pPr lvl="3">
              <a:defRPr/>
            </a:pPr>
            <a:r>
              <a:rPr lang="ko-KR" altLang="en-US" dirty="0">
                <a:solidFill>
                  <a:srgbClr val="00B0F0"/>
                </a:solidFill>
              </a:rPr>
              <a:t>설정 → 쿠키 및 사이트 권한 → 사이트 사용 권한</a:t>
            </a:r>
          </a:p>
        </p:txBody>
      </p:sp>
    </p:spTree>
    <p:extLst>
      <p:ext uri="{BB962C8B-B14F-4D97-AF65-F5344CB8AC3E}">
        <p14:creationId xmlns:p14="http://schemas.microsoft.com/office/powerpoint/2010/main" val="4140207124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클래스 </a:t>
            </a:r>
            <a:r>
              <a:rPr lang="en-US" altLang="ko-KR" dirty="0"/>
              <a:t>(18) – Cookie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쿠키 읽기</a:t>
            </a:r>
            <a:r>
              <a:rPr lang="en-US" altLang="ko-KR" dirty="0"/>
              <a:t>/</a:t>
            </a:r>
            <a:r>
              <a:rPr lang="ko-KR" altLang="en-US" dirty="0"/>
              <a:t>쓰기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브라우저와 웹 서버간 통신할 때 쿠키 정보를 주고 받음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서버에서 클라이언트로 쿠키를 보내면 클라이언트의 디스크에 쿠키정보 저장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차후 접속 시 서버는 쿠키 정보가 있는 지 확인하고</a:t>
            </a:r>
            <a:r>
              <a:rPr lang="en-US" altLang="ko-KR" dirty="0"/>
              <a:t>,</a:t>
            </a:r>
            <a:r>
              <a:rPr lang="ko-KR" altLang="en-US" dirty="0"/>
              <a:t> 읽어서 사용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쿠키 </a:t>
            </a:r>
            <a:r>
              <a:rPr lang="ko-KR" altLang="en-US" dirty="0">
                <a:solidFill>
                  <a:srgbClr val="00B050"/>
                </a:solidFill>
              </a:rPr>
              <a:t>저장</a:t>
            </a:r>
            <a:r>
              <a:rPr lang="ko-KR" altLang="en-US" dirty="0"/>
              <a:t>에는 </a:t>
            </a:r>
            <a:r>
              <a:rPr lang="en-US" altLang="ko-KR" dirty="0">
                <a:solidFill>
                  <a:srgbClr val="C00000"/>
                </a:solidFill>
              </a:rPr>
              <a:t>Response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B050"/>
                </a:solidFill>
              </a:rPr>
              <a:t>읽을 때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C00000"/>
                </a:solidFill>
              </a:rPr>
              <a:t>Request</a:t>
            </a:r>
            <a:r>
              <a:rPr lang="en-US" altLang="ko-KR" dirty="0"/>
              <a:t> </a:t>
            </a:r>
            <a:r>
              <a:rPr lang="ko-KR" altLang="en-US" dirty="0"/>
              <a:t>객체 사용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39F2C8C9-EF65-4A0A-806D-9E16E0196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3816082"/>
            <a:ext cx="5311775" cy="2032000"/>
          </a:xfrm>
          <a:prstGeom prst="rect">
            <a:avLst/>
          </a:prstGeom>
          <a:solidFill>
            <a:srgbClr val="FFCC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4D804B6A-C6E3-40DC-892B-997A38D6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38" y="3924032"/>
            <a:ext cx="1535112" cy="1816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Picture 7" descr="AlphaDS20">
            <a:extLst>
              <a:ext uri="{FF2B5EF4-FFF2-40B4-BE49-F238E27FC236}">
                <a16:creationId xmlns:a16="http://schemas.microsoft.com/office/drawing/2014/main" id="{32F7A664-947F-4AC7-8F34-56B54B5B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3" y="4190732"/>
            <a:ext cx="979487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8">
            <a:extLst>
              <a:ext uri="{FF2B5EF4-FFF2-40B4-BE49-F238E27FC236}">
                <a16:creationId xmlns:a16="http://schemas.microsoft.com/office/drawing/2014/main" id="{C89DDB3F-A312-460B-A9C3-DAE568CE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924032"/>
            <a:ext cx="1535113" cy="18161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E4774147-1A86-4F93-82BE-C8D3F6044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3924032"/>
            <a:ext cx="1476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latinLnBrk="0"/>
            <a:r>
              <a:rPr lang="en-US" altLang="ko-KR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Client</a:t>
            </a:r>
          </a:p>
        </p:txBody>
      </p:sp>
      <p:sp>
        <p:nvSpPr>
          <p:cNvPr id="29" name="Text Box 11">
            <a:extLst>
              <a:ext uri="{FF2B5EF4-FFF2-40B4-BE49-F238E27FC236}">
                <a16:creationId xmlns:a16="http://schemas.microsoft.com/office/drawing/2014/main" id="{D805CA6C-089D-4733-85F0-D84DFEE3B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819" y="3896250"/>
            <a:ext cx="1417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latinLnBrk="0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Web Server</a:t>
            </a:r>
          </a:p>
        </p:txBody>
      </p:sp>
      <p:sp>
        <p:nvSpPr>
          <p:cNvPr id="31" name="Line 13">
            <a:extLst>
              <a:ext uri="{FF2B5EF4-FFF2-40B4-BE49-F238E27FC236}">
                <a16:creationId xmlns:a16="http://schemas.microsoft.com/office/drawing/2014/main" id="{F7D5F74A-3407-40E9-9319-EAFC818B7D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84475" y="4832082"/>
            <a:ext cx="25971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Picture 14">
            <a:extLst>
              <a:ext uri="{FF2B5EF4-FFF2-40B4-BE49-F238E27FC236}">
                <a16:creationId xmlns:a16="http://schemas.microsoft.com/office/drawing/2014/main" id="{27EC8084-319E-4E85-B86D-9347AEC3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4243120"/>
            <a:ext cx="1104900" cy="811212"/>
          </a:xfrm>
          <a:prstGeom prst="rect">
            <a:avLst/>
          </a:prstGeom>
          <a:solidFill>
            <a:srgbClr val="FFCC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</p:pic>
      <p:sp>
        <p:nvSpPr>
          <p:cNvPr id="33" name="Text Box 15">
            <a:extLst>
              <a:ext uri="{FF2B5EF4-FFF2-40B4-BE49-F238E27FC236}">
                <a16:creationId xmlns:a16="http://schemas.microsoft.com/office/drawing/2014/main" id="{EED8AEB7-6CCE-4D7A-9E6A-0C451CFDB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875" y="4706670"/>
            <a:ext cx="595035" cy="338554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latinLnBrk="0"/>
            <a:r>
              <a:rPr lang="ko-KR" altLang="en-US"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휴먼세엑스포"/>
              </a:rPr>
              <a:t>쿠키</a:t>
            </a:r>
          </a:p>
        </p:txBody>
      </p:sp>
      <p:sp>
        <p:nvSpPr>
          <p:cNvPr id="34" name="AutoShape 16">
            <a:extLst>
              <a:ext uri="{FF2B5EF4-FFF2-40B4-BE49-F238E27FC236}">
                <a16:creationId xmlns:a16="http://schemas.microsoft.com/office/drawing/2014/main" id="{A8477AFD-314D-4C77-AC18-F42452CEF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5259120"/>
            <a:ext cx="1122363" cy="320675"/>
          </a:xfrm>
          <a:prstGeom prst="can">
            <a:avLst>
              <a:gd name="adj" fmla="val 25000"/>
            </a:avLst>
          </a:prstGeom>
          <a:gradFill rotWithShape="1">
            <a:gsLst>
              <a:gs pos="0">
                <a:schemeClr val="folHlink">
                  <a:gamma/>
                  <a:shade val="46275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0" scaled="1"/>
          </a:gra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latinLnBrk="0" hangingPunct="0">
              <a:lnSpc>
                <a:spcPct val="150000"/>
              </a:lnSpc>
              <a:defRPr/>
            </a:pPr>
            <a:r>
              <a:rPr lang="en-US" altLang="ko-KR" sz="1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HDD</a:t>
            </a:r>
          </a:p>
        </p:txBody>
      </p:sp>
      <p:sp>
        <p:nvSpPr>
          <p:cNvPr id="35" name="Line 17">
            <a:extLst>
              <a:ext uri="{FF2B5EF4-FFF2-40B4-BE49-F238E27FC236}">
                <a16:creationId xmlns:a16="http://schemas.microsoft.com/office/drawing/2014/main" id="{BAF61F48-DD23-4FB2-BFDD-DCC0430B4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3763" y="5046395"/>
            <a:ext cx="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5EBB24AA-5D5A-4D60-B54F-769C27C7C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45" y="4043095"/>
            <a:ext cx="1566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latinLnBrk="0"/>
            <a:r>
              <a:rPr lang="en-US" altLang="ko-KR" b="1" dirty="0">
                <a:latin typeface="맑은 고딕" pitchFamily="50" charset="-127"/>
                <a:ea typeface="맑은 고딕" pitchFamily="50" charset="-127"/>
                <a:cs typeface="휴먼세엑스포"/>
              </a:rPr>
              <a:t>HTTP Request</a:t>
            </a:r>
            <a:endParaRPr lang="ko-KR" altLang="en-US" b="1" dirty="0">
              <a:latin typeface="맑은 고딕" pitchFamily="50" charset="-127"/>
              <a:ea typeface="맑은 고딕" pitchFamily="50" charset="-127"/>
              <a:cs typeface="휴먼세엑스포"/>
            </a:endParaRP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16D9D0B0-6F1B-4AE2-B82B-70367FAD7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5043220"/>
            <a:ext cx="1709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latinLnBrk="0"/>
            <a:r>
              <a:rPr lang="en-US" altLang="ko-KR" b="1" dirty="0">
                <a:latin typeface="맑은 고딕" pitchFamily="50" charset="-127"/>
                <a:ea typeface="맑은 고딕" pitchFamily="50" charset="-127"/>
                <a:cs typeface="휴먼세엑스포"/>
              </a:rPr>
              <a:t>HTTP Response</a:t>
            </a:r>
            <a:endParaRPr lang="ko-KR" altLang="en-US" b="1" dirty="0">
              <a:latin typeface="맑은 고딕" pitchFamily="50" charset="-127"/>
              <a:ea typeface="맑은 고딕" pitchFamily="50" charset="-127"/>
              <a:cs typeface="휴먼세엑스포"/>
            </a:endParaRPr>
          </a:p>
        </p:txBody>
      </p:sp>
      <p:sp>
        <p:nvSpPr>
          <p:cNvPr id="38" name="AutoShape 33">
            <a:extLst>
              <a:ext uri="{FF2B5EF4-FFF2-40B4-BE49-F238E27FC236}">
                <a16:creationId xmlns:a16="http://schemas.microsoft.com/office/drawing/2014/main" id="{59AA715E-F2EF-4885-A9D1-0B2C6750BFE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696744" y="5640914"/>
            <a:ext cx="534987" cy="412750"/>
          </a:xfrm>
          <a:custGeom>
            <a:avLst/>
            <a:gdLst>
              <a:gd name="T0" fmla="*/ 12805371 w 21600"/>
              <a:gd name="T1" fmla="*/ 0 h 21600"/>
              <a:gd name="T2" fmla="*/ 0 w 21600"/>
              <a:gd name="T3" fmla="*/ 4835625 h 21600"/>
              <a:gd name="T4" fmla="*/ 12805371 w 21600"/>
              <a:gd name="T5" fmla="*/ 9671231 h 21600"/>
              <a:gd name="T6" fmla="*/ 17848354 w 21600"/>
              <a:gd name="T7" fmla="*/ 4835625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6521 h 21600"/>
              <a:gd name="T14" fmla="*/ 19182 w 21600"/>
              <a:gd name="T15" fmla="*/ 1507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5497" y="0"/>
                </a:moveTo>
                <a:lnTo>
                  <a:pt x="15497" y="6521"/>
                </a:lnTo>
                <a:lnTo>
                  <a:pt x="3375" y="6521"/>
                </a:lnTo>
                <a:lnTo>
                  <a:pt x="3375" y="15079"/>
                </a:lnTo>
                <a:lnTo>
                  <a:pt x="15497" y="15079"/>
                </a:lnTo>
                <a:lnTo>
                  <a:pt x="1549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521"/>
                </a:moveTo>
                <a:lnTo>
                  <a:pt x="1350" y="15079"/>
                </a:lnTo>
                <a:lnTo>
                  <a:pt x="2700" y="15079"/>
                </a:lnTo>
                <a:lnTo>
                  <a:pt x="2700" y="6521"/>
                </a:lnTo>
                <a:close/>
              </a:path>
              <a:path w="21600" h="21600">
                <a:moveTo>
                  <a:pt x="0" y="6521"/>
                </a:moveTo>
                <a:lnTo>
                  <a:pt x="0" y="15079"/>
                </a:lnTo>
                <a:lnTo>
                  <a:pt x="675" y="15079"/>
                </a:lnTo>
                <a:lnTo>
                  <a:pt x="675" y="6521"/>
                </a:lnTo>
                <a:close/>
              </a:path>
            </a:pathLst>
          </a:custGeom>
          <a:solidFill>
            <a:srgbClr val="FF6600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EBB6C0-47E1-4B03-A875-F36BD0EAFBE7}"/>
              </a:ext>
            </a:extLst>
          </p:cNvPr>
          <p:cNvSpPr txBox="1"/>
          <p:nvPr/>
        </p:nvSpPr>
        <p:spPr>
          <a:xfrm>
            <a:off x="4058128" y="6114782"/>
            <a:ext cx="3826240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Web Browser</a:t>
            </a:r>
            <a:r>
              <a:rPr lang="ko-KR" altLang="en-US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에 따라 저장 위치가 다름</a:t>
            </a:r>
            <a:endParaRPr lang="en-US" altLang="ko-KR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BBE1C5-DA43-4E2C-8578-385193EE08F3}"/>
              </a:ext>
            </a:extLst>
          </p:cNvPr>
          <p:cNvSpPr txBox="1"/>
          <p:nvPr/>
        </p:nvSpPr>
        <p:spPr>
          <a:xfrm>
            <a:off x="2528841" y="5026957"/>
            <a:ext cx="9636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휴먼세엑스포"/>
              </a:rPr>
              <a:t>Response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7" name="Line 9">
            <a:extLst>
              <a:ext uri="{FF2B5EF4-FFF2-40B4-BE49-F238E27FC236}">
                <a16:creationId xmlns:a16="http://schemas.microsoft.com/office/drawing/2014/main" id="{E557C6F6-DDD0-41F1-A8F0-35FFC40A03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4475" y="4457432"/>
            <a:ext cx="25987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 Box 12">
            <a:extLst>
              <a:ext uri="{FF2B5EF4-FFF2-40B4-BE49-F238E27FC236}">
                <a16:creationId xmlns:a16="http://schemas.microsoft.com/office/drawing/2014/main" id="{91CD58C7-4E29-41AB-9B64-799B41D22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025" y="4332020"/>
            <a:ext cx="595035" cy="338554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latinLnBrk="0"/>
            <a:r>
              <a:rPr lang="ko-KR" altLang="en-US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cs typeface="휴먼세엑스포"/>
              </a:rPr>
              <a:t>쿠키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3C371C-387B-4F56-BCA1-73E7EC3882F2}"/>
              </a:ext>
            </a:extLst>
          </p:cNvPr>
          <p:cNvSpPr txBox="1"/>
          <p:nvPr/>
        </p:nvSpPr>
        <p:spPr>
          <a:xfrm>
            <a:off x="2627784" y="4077072"/>
            <a:ext cx="4598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휴먼세엑스포"/>
              </a:rPr>
              <a:t>Request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3366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5" grpId="0" animBg="1"/>
      <p:bldP spid="36" grpId="0"/>
      <p:bldP spid="37" grpId="0"/>
      <p:bldP spid="38" grpId="0" animBg="1"/>
      <p:bldP spid="39" grpId="0" animBg="1"/>
      <p:bldP spid="41" grpId="0"/>
      <p:bldP spid="27" grpId="0" animBg="1"/>
      <p:bldP spid="30" grpId="0" animBg="1"/>
      <p:bldP spid="4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클래스 </a:t>
            </a:r>
            <a:r>
              <a:rPr lang="en-US" altLang="ko-KR" dirty="0"/>
              <a:t>(18) – Cookie 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쿠키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70C0"/>
                </a:solidFill>
                <a:hlinkClick r:id="rId2"/>
              </a:rPr>
              <a:t>HttpCookie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r>
              <a:rPr lang="en-US" altLang="ko-KR" dirty="0"/>
              <a:t>)</a:t>
            </a:r>
            <a:r>
              <a:rPr lang="ko-KR" altLang="en-US" dirty="0"/>
              <a:t> 읽기</a:t>
            </a:r>
            <a:r>
              <a:rPr lang="en-US" altLang="ko-KR" dirty="0"/>
              <a:t>/</a:t>
            </a:r>
            <a:r>
              <a:rPr lang="ko-KR" altLang="en-US" dirty="0"/>
              <a:t>쓰기 코드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500188"/>
            <a:ext cx="7881938" cy="262731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863" y="4300538"/>
            <a:ext cx="7902575" cy="195648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82678785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클래스 </a:t>
            </a:r>
            <a:r>
              <a:rPr lang="en-US" altLang="ko-KR" dirty="0"/>
              <a:t>(18) – Cookie 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52450" indent="-552450" eaLnBrk="1" hangingPunct="1">
              <a:lnSpc>
                <a:spcPct val="110000"/>
              </a:lnSpc>
              <a:defRPr/>
            </a:pPr>
            <a:r>
              <a:rPr lang="ko-KR" altLang="en-US" dirty="0" err="1"/>
              <a:t>쿠기</a:t>
            </a:r>
            <a:r>
              <a:rPr lang="en-US" altLang="ko-KR" dirty="0"/>
              <a:t>(Cookie) </a:t>
            </a:r>
            <a:r>
              <a:rPr lang="ko-KR" altLang="en-US" dirty="0"/>
              <a:t>소멸</a:t>
            </a:r>
          </a:p>
          <a:p>
            <a:pPr marL="971550" lvl="1" indent="-304800" eaLnBrk="1" hangingPunct="1">
              <a:lnSpc>
                <a:spcPct val="110000"/>
              </a:lnSpc>
              <a:defRPr/>
            </a:pPr>
            <a:r>
              <a:rPr lang="ko-KR" altLang="en-US" dirty="0"/>
              <a:t>일정 기간 후에 자동 소멸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7030A0"/>
                </a:solidFill>
              </a:rPr>
              <a:t>Expires</a:t>
            </a:r>
            <a:r>
              <a:rPr lang="en-US" altLang="ko-KR" dirty="0"/>
              <a:t> </a:t>
            </a:r>
            <a:r>
              <a:rPr lang="ko-KR" altLang="en-US" dirty="0"/>
              <a:t>속성 이용</a:t>
            </a:r>
            <a:r>
              <a:rPr lang="en-US" altLang="ko-KR" dirty="0"/>
              <a:t>)</a:t>
            </a:r>
            <a:endParaRPr lang="ko-KR" altLang="en-US" dirty="0"/>
          </a:p>
          <a:p>
            <a:pPr marL="971550" lvl="1" indent="-304800" eaLnBrk="1" hangingPunct="1">
              <a:lnSpc>
                <a:spcPct val="110000"/>
              </a:lnSpc>
              <a:defRPr/>
            </a:pPr>
            <a:r>
              <a:rPr lang="ko-KR" altLang="en-US" dirty="0"/>
              <a:t>쿠키 삭제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solidFill>
                  <a:srgbClr val="00B050"/>
                </a:solidFill>
              </a:rPr>
              <a:t>Chrome</a:t>
            </a:r>
          </a:p>
          <a:p>
            <a:pPr lvl="3">
              <a:defRPr/>
            </a:pPr>
            <a:r>
              <a:rPr lang="ko-KR" altLang="en-US" dirty="0"/>
              <a:t>설정 → 개인 정보 보호 및 보안 →</a:t>
            </a:r>
            <a:r>
              <a:rPr lang="en-US" altLang="ko-KR" dirty="0"/>
              <a:t> </a:t>
            </a:r>
            <a:r>
              <a:rPr lang="ko-KR" altLang="en-US" dirty="0"/>
              <a:t>인터넷 사용 기록 삭제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solidFill>
                  <a:srgbClr val="00B050"/>
                </a:solidFill>
              </a:rPr>
              <a:t>Edge</a:t>
            </a:r>
          </a:p>
          <a:p>
            <a:pPr lvl="3">
              <a:defRPr/>
            </a:pPr>
            <a:r>
              <a:rPr lang="ko-KR" altLang="en-US" dirty="0"/>
              <a:t>설정 → 쿠키 및 사이트 권한 → 쿠키 및 사이트 데이터 관리 및 삭제</a:t>
            </a:r>
          </a:p>
        </p:txBody>
      </p:sp>
    </p:spTree>
    <p:extLst>
      <p:ext uri="{BB962C8B-B14F-4D97-AF65-F5344CB8AC3E}">
        <p14:creationId xmlns:p14="http://schemas.microsoft.com/office/powerpoint/2010/main" val="2252375552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6] </a:t>
            </a:r>
            <a:r>
              <a:rPr lang="ko-KR" altLang="en-US" dirty="0"/>
              <a:t>쿠키 응용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솔루션탐색기</a:t>
            </a:r>
            <a:r>
              <a:rPr lang="en-US" altLang="ko-KR" dirty="0"/>
              <a:t>-</a:t>
            </a:r>
            <a:r>
              <a:rPr lang="ko-KR" altLang="en-US" dirty="0"/>
              <a:t>오른 마우스</a:t>
            </a:r>
            <a:r>
              <a:rPr lang="en-US" altLang="ko-KR" dirty="0"/>
              <a:t>-[</a:t>
            </a:r>
            <a:r>
              <a:rPr lang="ko-KR" altLang="en-US" dirty="0"/>
              <a:t>새 항목 추가</a:t>
            </a:r>
            <a:r>
              <a:rPr lang="en-US" altLang="ko-KR" dirty="0"/>
              <a:t>]</a:t>
            </a:r>
            <a:endParaRPr lang="ko-KR" altLang="en-US" dirty="0"/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CookiesAppl.aspx</a:t>
            </a:r>
          </a:p>
          <a:p>
            <a:r>
              <a:rPr lang="en-US" altLang="ko-KR" dirty="0"/>
              <a:t>UI </a:t>
            </a:r>
            <a:r>
              <a:rPr lang="ko-KR" altLang="en-US" dirty="0"/>
              <a:t>작성</a:t>
            </a:r>
          </a:p>
        </p:txBody>
      </p:sp>
      <p:graphicFrame>
        <p:nvGraphicFramePr>
          <p:cNvPr id="6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099313"/>
              </p:ext>
            </p:extLst>
          </p:nvPr>
        </p:nvGraphicFramePr>
        <p:xfrm>
          <a:off x="1378743" y="4405204"/>
          <a:ext cx="6408738" cy="1989333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2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컨트롤</a:t>
                      </a:r>
                    </a:p>
                  </a:txBody>
                  <a:tcPr marT="45713" marB="45713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속성지정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92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</a:txBody>
                  <a:tcPr marT="45713" marB="45713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ID: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lblTitle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Text: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사이트 방문을 환영합니다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92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Button</a:t>
                      </a:r>
                    </a:p>
                  </a:txBody>
                  <a:tcPr marT="45713" marB="45713" anchor="ctr"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ID: 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btnRefresh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Text: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 고침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08" y="2342956"/>
            <a:ext cx="5472608" cy="194914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8437295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6] </a:t>
            </a:r>
            <a:r>
              <a:rPr lang="ko-KR" altLang="en-US" dirty="0"/>
              <a:t>쿠키 응용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소스 작성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4C86AA-8C22-D589-0579-07D63D4F6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84784"/>
            <a:ext cx="8712967" cy="49688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6938246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61DA9-6C8A-48B4-82B2-4F0108EF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의 속성과 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1974-7620-4D08-97E7-D11948E7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  <a:r>
              <a:rPr lang="en-US" altLang="ko-KR" dirty="0"/>
              <a:t>(OOP</a:t>
            </a:r>
            <a:r>
              <a:rPr lang="en-US" altLang="ko-KR" baseline="30000" dirty="0"/>
              <a:t> Object Orientation Programming</a:t>
            </a:r>
            <a:r>
              <a:rPr lang="en-US" altLang="ko-KR" dirty="0"/>
              <a:t>)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절차</a:t>
            </a:r>
            <a:r>
              <a:rPr lang="en-US" altLang="ko-KR" dirty="0"/>
              <a:t>(Procedure)</a:t>
            </a:r>
            <a:r>
              <a:rPr lang="ko-KR" altLang="en-US" dirty="0"/>
              <a:t>보다 데이터</a:t>
            </a:r>
            <a:r>
              <a:rPr lang="en-US" altLang="ko-KR" dirty="0"/>
              <a:t>(Data)</a:t>
            </a:r>
            <a:r>
              <a:rPr lang="ko-KR" altLang="en-US" dirty="0"/>
              <a:t>를 중시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가장 기본이 되는 단위는 객체</a:t>
            </a:r>
            <a:r>
              <a:rPr lang="en-US" altLang="ko-KR" dirty="0"/>
              <a:t>(Object)</a:t>
            </a:r>
          </a:p>
          <a:p>
            <a:pPr lvl="1"/>
            <a:r>
              <a:rPr lang="ko-KR" altLang="en-US" i="0" dirty="0">
                <a:effectLst/>
                <a:latin typeface="medium-content-serif-font"/>
              </a:rPr>
              <a:t>객체는 속성</a:t>
            </a:r>
            <a:r>
              <a:rPr lang="en-US" altLang="ko-KR" i="0" dirty="0">
                <a:effectLst/>
                <a:latin typeface="medium-content-serif-font"/>
              </a:rPr>
              <a:t>(Attributes or </a:t>
            </a:r>
            <a:r>
              <a:rPr lang="en-US" altLang="ko-KR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Properties</a:t>
            </a:r>
            <a:r>
              <a:rPr lang="en-US" altLang="ko-KR" i="0" dirty="0">
                <a:effectLst/>
                <a:latin typeface="medium-content-serif-font"/>
              </a:rPr>
              <a:t>)</a:t>
            </a:r>
            <a:r>
              <a:rPr lang="ko-KR" altLang="en-US" i="0" dirty="0">
                <a:effectLst/>
                <a:latin typeface="medium-content-serif-font"/>
              </a:rPr>
              <a:t>을 가짐</a:t>
            </a:r>
            <a:endParaRPr lang="en-US" altLang="ko-KR" i="0" dirty="0">
              <a:effectLst/>
              <a:latin typeface="medium-content-serif-font"/>
            </a:endParaRPr>
          </a:p>
          <a:p>
            <a:pPr lvl="1"/>
            <a:r>
              <a:rPr lang="ko-KR" altLang="en-US" i="0" dirty="0">
                <a:effectLst/>
                <a:latin typeface="medium-content-serif-font"/>
              </a:rPr>
              <a:t>객체는 메서드</a:t>
            </a:r>
            <a:r>
              <a:rPr lang="en-US" altLang="ko-KR" i="0" dirty="0">
                <a:effectLst/>
                <a:latin typeface="medium-content-serif-font"/>
              </a:rPr>
              <a:t>(Behavior or </a:t>
            </a:r>
            <a:r>
              <a:rPr lang="en-US" altLang="ko-KR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dium-content-serif-font"/>
              </a:rPr>
              <a:t>Methods</a:t>
            </a:r>
            <a:r>
              <a:rPr lang="en-US" altLang="ko-KR" i="0" dirty="0">
                <a:effectLst/>
                <a:latin typeface="medium-content-serif-font"/>
              </a:rPr>
              <a:t>)</a:t>
            </a:r>
            <a:r>
              <a:rPr lang="ko-KR" altLang="en-US" i="0" dirty="0">
                <a:effectLst/>
                <a:latin typeface="medium-content-serif-font"/>
              </a:rPr>
              <a:t>를 가지며 결과를 반환</a:t>
            </a:r>
            <a:r>
              <a:rPr lang="en-US" altLang="ko-KR" i="0" dirty="0">
                <a:effectLst/>
                <a:latin typeface="medium-content-serif-font"/>
              </a:rPr>
              <a:t>(Return)</a:t>
            </a:r>
          </a:p>
          <a:p>
            <a:pPr lvl="1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6C64C-66DC-4BEA-B6FA-A0312BA92732}"/>
              </a:ext>
            </a:extLst>
          </p:cNvPr>
          <p:cNvSpPr txBox="1"/>
          <p:nvPr/>
        </p:nvSpPr>
        <p:spPr>
          <a:xfrm>
            <a:off x="130174" y="5805264"/>
            <a:ext cx="89058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출처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https://medium.com/@simba3310/learn-the-four-pillars-of-object-oriented-programming-oop-f2358e1aa623&gt;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1C57C9-A902-4995-87F6-7E7782B6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75" y="3501008"/>
            <a:ext cx="6048674" cy="22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05516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6] </a:t>
            </a:r>
            <a:r>
              <a:rPr lang="ko-KR" altLang="en-US" dirty="0"/>
              <a:t>쿠키 응용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실행결과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9C5924-CFCC-A2CB-2AC2-FDDEF978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32" y="1749135"/>
            <a:ext cx="3466667" cy="1838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5A19C2-CEBC-9B6F-3ED9-5E2D0F45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60" y="4005064"/>
            <a:ext cx="3466667" cy="1438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11CA39-D22E-68CD-F131-8BB825E27A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210"/>
          <a:stretch/>
        </p:blipFill>
        <p:spPr>
          <a:xfrm>
            <a:off x="5088625" y="4005064"/>
            <a:ext cx="3495238" cy="143809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2E27E0-63AB-CFD9-48C2-07B96CC85C96}"/>
              </a:ext>
            </a:extLst>
          </p:cNvPr>
          <p:cNvSpPr/>
          <p:nvPr/>
        </p:nvSpPr>
        <p:spPr>
          <a:xfrm>
            <a:off x="6228184" y="4365104"/>
            <a:ext cx="2016224" cy="2880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AA94F5E-35C8-74BF-5F15-7D3E234C0F72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6836244" y="4653136"/>
            <a:ext cx="400052" cy="122378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5CF288-1F94-DE19-9678-1B867140386F}"/>
              </a:ext>
            </a:extLst>
          </p:cNvPr>
          <p:cNvSpPr/>
          <p:nvPr/>
        </p:nvSpPr>
        <p:spPr>
          <a:xfrm>
            <a:off x="5088625" y="5876925"/>
            <a:ext cx="3495238" cy="43239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인코딩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문제로 인해 발생</a:t>
            </a:r>
          </a:p>
        </p:txBody>
      </p:sp>
    </p:spTree>
    <p:extLst>
      <p:ext uri="{BB962C8B-B14F-4D97-AF65-F5344CB8AC3E}">
        <p14:creationId xmlns:p14="http://schemas.microsoft.com/office/powerpoint/2010/main" val="5101584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8F63D-8170-0B5A-2321-29FA0E89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CCC46-117D-940A-5588-6A5FB4DCB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실습</a:t>
            </a:r>
            <a:r>
              <a:rPr lang="en-US" altLang="ko-KR" dirty="0"/>
              <a:t>6] </a:t>
            </a:r>
            <a:r>
              <a:rPr lang="ko-KR" altLang="en-US" dirty="0"/>
              <a:t>쿠키 응용 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7DA8D-9684-091F-6AD0-1EB8482B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UrlEncode</a:t>
            </a:r>
            <a:r>
              <a:rPr lang="en-US" altLang="ko-KR" dirty="0"/>
              <a:t> / </a:t>
            </a:r>
            <a:r>
              <a:rPr lang="en-US" altLang="ko-KR" dirty="0" err="1"/>
              <a:t>UrlDecode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6ECE77-49BA-0463-26EE-004C9AE45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6" y="1556792"/>
            <a:ext cx="8928994" cy="2880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9D36E7B-B99F-E0AE-7324-7DD8CA53F1C4}"/>
              </a:ext>
            </a:extLst>
          </p:cNvPr>
          <p:cNvSpPr/>
          <p:nvPr/>
        </p:nvSpPr>
        <p:spPr>
          <a:xfrm>
            <a:off x="5004048" y="2564904"/>
            <a:ext cx="3672408" cy="3950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0F3F97-0DB3-30CD-7DBE-C61AC98B8888}"/>
              </a:ext>
            </a:extLst>
          </p:cNvPr>
          <p:cNvSpPr/>
          <p:nvPr/>
        </p:nvSpPr>
        <p:spPr>
          <a:xfrm>
            <a:off x="4832101" y="3613422"/>
            <a:ext cx="4226174" cy="3950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88766B-6923-1982-89C9-027B4EAE6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446" y="4921414"/>
            <a:ext cx="3485714" cy="10476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426749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 내용을 </a:t>
            </a:r>
            <a:r>
              <a:rPr lang="en-US" altLang="ko-KR" dirty="0"/>
              <a:t>LMS </a:t>
            </a:r>
            <a:r>
              <a:rPr lang="ko-KR" altLang="en-US" dirty="0"/>
              <a:t>과제로 제출합니다</a:t>
            </a:r>
            <a:r>
              <a:rPr lang="en-US" altLang="ko-KR" dirty="0"/>
              <a:t>.</a:t>
            </a:r>
          </a:p>
          <a:p>
            <a:pPr marL="889200" lvl="1" indent="-457200">
              <a:buFont typeface="+mj-lt"/>
              <a:buAutoNum type="arabicPeriod"/>
            </a:pPr>
            <a:r>
              <a:rPr lang="en-US" altLang="ko-KR" dirty="0" err="1">
                <a:solidFill>
                  <a:srgbClr val="C00000"/>
                </a:solidFill>
              </a:rPr>
              <a:t>EmbeddedObjects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폴더 전체 압축 파일</a:t>
            </a:r>
            <a:endParaRPr lang="en-US" altLang="ko-KR" dirty="0"/>
          </a:p>
          <a:p>
            <a:pPr marL="889200" lvl="1" indent="-457200">
              <a:buFont typeface="+mj-lt"/>
              <a:buAutoNum type="arabicPeriod"/>
            </a:pPr>
            <a:r>
              <a:rPr lang="ko-KR" altLang="en-US" dirty="0"/>
              <a:t>각 실습의 실행 화면 스크린샷</a:t>
            </a:r>
            <a:endParaRPr lang="en-US" altLang="ko-KR" dirty="0"/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PostBack.aspx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ClientInfo.aspx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Buffering.aspx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PhysicalDir.aspx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SessionAppl.aspx</a:t>
            </a:r>
            <a:r>
              <a:rPr lang="ko-KR" altLang="en-US" dirty="0">
                <a:solidFill>
                  <a:srgbClr val="6600CC"/>
                </a:solidFill>
              </a:rPr>
              <a:t> </a:t>
            </a:r>
            <a:r>
              <a:rPr lang="en-US" altLang="ko-KR" dirty="0">
                <a:solidFill>
                  <a:srgbClr val="6600CC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>
                <a:solidFill>
                  <a:srgbClr val="6600CC"/>
                </a:solidFill>
              </a:rPr>
              <a:t>Certificate.aspx</a:t>
            </a:r>
          </a:p>
          <a:p>
            <a:pPr marL="1249200" lvl="2" indent="-457200">
              <a:buFont typeface="+mj-ea"/>
              <a:buAutoNum type="circleNumDbPlain"/>
            </a:pPr>
            <a:r>
              <a:rPr lang="en-US" altLang="ko-KR" dirty="0">
                <a:solidFill>
                  <a:srgbClr val="6600CC"/>
                </a:solidFill>
              </a:rPr>
              <a:t>CookiesAppl.aspx</a:t>
            </a:r>
          </a:p>
          <a:p>
            <a:pPr marL="1249200" lvl="2" indent="-457200">
              <a:buFont typeface="+mj-ea"/>
              <a:buAutoNum type="circleNumDbPlain"/>
            </a:pPr>
            <a:endParaRPr lang="en-US" altLang="ko-KR" dirty="0">
              <a:solidFill>
                <a:srgbClr val="C00000"/>
              </a:solidFill>
            </a:endParaRPr>
          </a:p>
          <a:p>
            <a:pPr marL="1249200" lvl="2" indent="-457200">
              <a:buFont typeface="+mj-ea"/>
              <a:buAutoNum type="circleNumDbPlain"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184774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조사해 볼 클래스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</a:t>
            </a:r>
            <a:r>
              <a:rPr lang="ko-KR" altLang="en-US" dirty="0"/>
              <a:t>클래스들의 네임스페이스</a:t>
            </a:r>
            <a:r>
              <a:rPr lang="en-US" altLang="ko-KR" dirty="0"/>
              <a:t>,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 err="1"/>
              <a:t>생성자</a:t>
            </a:r>
            <a:r>
              <a:rPr lang="en-US" altLang="ko-KR" dirty="0"/>
              <a:t>, </a:t>
            </a:r>
            <a:r>
              <a:rPr lang="ko-KR" altLang="en-US" dirty="0"/>
              <a:t>주요 속성</a:t>
            </a:r>
            <a:r>
              <a:rPr lang="en-US" altLang="ko-KR" dirty="0"/>
              <a:t>, </a:t>
            </a:r>
            <a:r>
              <a:rPr lang="ko-KR" altLang="en-US" dirty="0"/>
              <a:t>주요 메서드 등을 조사하고 </a:t>
            </a:r>
            <a:r>
              <a:rPr lang="en-US" altLang="ko-KR" dirty="0"/>
              <a:t>LMS</a:t>
            </a:r>
            <a:r>
              <a:rPr lang="ko-KR" altLang="en-US" dirty="0"/>
              <a:t>에 제출하시오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HttpApplicaionState</a:t>
            </a:r>
            <a:r>
              <a:rPr lang="en-US" altLang="ko-KR" dirty="0"/>
              <a:t> (Application </a:t>
            </a:r>
            <a:r>
              <a:rPr lang="ko-KR" altLang="en-US" dirty="0"/>
              <a:t>변수를 생성할 때 사용</a:t>
            </a:r>
            <a:endParaRPr lang="ko-KR" altLang="en-US" b="0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err="1"/>
              <a:t>HttpCookie</a:t>
            </a:r>
            <a:r>
              <a:rPr lang="en-US" altLang="ko-KR" dirty="0"/>
              <a:t> (</a:t>
            </a:r>
            <a:r>
              <a:rPr lang="ko-KR" altLang="en-US" dirty="0"/>
              <a:t>쿠키 객체를 생성할 때 사용</a:t>
            </a:r>
            <a:r>
              <a:rPr lang="en-US" altLang="ko-KR" dirty="0"/>
              <a:t>)</a:t>
            </a:r>
            <a:endParaRPr lang="en-US" altLang="ko-KR" b="0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err="1"/>
              <a:t>HttpRequest</a:t>
            </a:r>
            <a:r>
              <a:rPr lang="en-US" altLang="ko-KR" dirty="0"/>
              <a:t> (Request </a:t>
            </a:r>
            <a:r>
              <a:rPr lang="ko-KR" altLang="en-US" dirty="0"/>
              <a:t>객체를 생성할 때 사용</a:t>
            </a:r>
            <a:r>
              <a:rPr lang="en-US" altLang="ko-KR" dirty="0"/>
              <a:t>)</a:t>
            </a:r>
            <a:endParaRPr lang="en-US" altLang="ko-KR" b="0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err="1"/>
              <a:t>HttpResponse</a:t>
            </a:r>
            <a:r>
              <a:rPr lang="en-US" altLang="ko-KR" dirty="0"/>
              <a:t> (Response </a:t>
            </a:r>
            <a:r>
              <a:rPr lang="ko-KR" altLang="en-US" dirty="0"/>
              <a:t>객체를 생성할 때 사용</a:t>
            </a:r>
            <a:r>
              <a:rPr lang="en-US" altLang="ko-KR" dirty="0"/>
              <a:t>)</a:t>
            </a:r>
            <a:endParaRPr lang="en-US" altLang="ko-KR" b="0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err="1"/>
              <a:t>HttpServerUtility</a:t>
            </a:r>
            <a:r>
              <a:rPr lang="en-US" altLang="ko-KR" dirty="0"/>
              <a:t> (Server </a:t>
            </a:r>
            <a:r>
              <a:rPr lang="ko-KR" altLang="en-US" dirty="0"/>
              <a:t>객체를 생성할 때 사용</a:t>
            </a:r>
            <a:r>
              <a:rPr lang="en-US" altLang="ko-KR" dirty="0"/>
              <a:t>)</a:t>
            </a:r>
            <a:endParaRPr lang="en-US" altLang="ko-KR" b="0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err="1"/>
              <a:t>HttpSessionState</a:t>
            </a:r>
            <a:r>
              <a:rPr lang="en-US" altLang="ko-KR" dirty="0"/>
              <a:t> (Session </a:t>
            </a:r>
            <a:r>
              <a:rPr lang="ko-KR" altLang="en-US" dirty="0"/>
              <a:t>변수를 생성할 때 사용</a:t>
            </a:r>
            <a:r>
              <a:rPr lang="en-US" altLang="ko-KR" dirty="0"/>
              <a:t>)</a:t>
            </a:r>
            <a:endParaRPr lang="en-US" altLang="ko-KR" b="0" dirty="0">
              <a:solidFill>
                <a:srgbClr val="000000"/>
              </a:solidFill>
            </a:endParaRPr>
          </a:p>
          <a:p>
            <a:pPr lvl="1"/>
            <a:r>
              <a:rPr lang="en-US" altLang="ko-KR" dirty="0"/>
              <a:t>Button</a:t>
            </a:r>
            <a:endParaRPr lang="en-US" altLang="ko-KR" b="0" dirty="0">
              <a:solidFill>
                <a:srgbClr val="000000"/>
              </a:solidFill>
            </a:endParaRPr>
          </a:p>
          <a:p>
            <a:pPr lvl="1"/>
            <a:r>
              <a:rPr lang="en-US" altLang="ko-KR" dirty="0" err="1"/>
              <a:t>DropDownList</a:t>
            </a:r>
            <a:endParaRPr lang="en-US" altLang="ko-KR" b="0" dirty="0">
              <a:solidFill>
                <a:srgbClr val="000000"/>
              </a:solidFill>
            </a:endParaRPr>
          </a:p>
          <a:p>
            <a:pPr lvl="1"/>
            <a:r>
              <a:rPr lang="en-US" altLang="ko-KR" dirty="0"/>
              <a:t>Label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208410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ko-KR" dirty="0"/>
              <a:t>ASP.NET </a:t>
            </a:r>
            <a:r>
              <a:rPr lang="ko-KR" altLang="en-US" dirty="0"/>
              <a:t>객체 </a:t>
            </a:r>
            <a:r>
              <a:rPr lang="en-US" altLang="ko-KR" dirty="0">
                <a:sym typeface="Wingdings" panose="05000000000000000000" pitchFamily="2" charset="2"/>
              </a:rPr>
              <a:t> Page</a:t>
            </a:r>
            <a:r>
              <a:rPr lang="ko-KR" altLang="en-US" dirty="0">
                <a:sym typeface="Wingdings" panose="05000000000000000000" pitchFamily="2" charset="2"/>
              </a:rPr>
              <a:t> 클래스의 속성 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dirty="0" err="1"/>
              <a:t>PostBack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dirty="0"/>
              <a:t>Page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dirty="0"/>
              <a:t>Request/Response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dirty="0"/>
              <a:t>Application/Session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dirty="0"/>
              <a:t>Cookie </a:t>
            </a:r>
            <a:r>
              <a:rPr lang="ko-KR" altLang="en-US" dirty="0"/>
              <a:t>객체 및 읽기</a:t>
            </a:r>
            <a:r>
              <a:rPr lang="en-US" altLang="ko-KR" dirty="0"/>
              <a:t>/</a:t>
            </a:r>
            <a:r>
              <a:rPr lang="ko-KR" altLang="en-US" dirty="0"/>
              <a:t>쓰기 동작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 descr="BD001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67000"/>
            <a:ext cx="3417888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957004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Objects for ASP.NET - 1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653695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address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cookie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application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argument(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args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date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authenticate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decode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body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division (div)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browser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document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buffer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else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button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encode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cache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certificate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class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expire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clear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file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flush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color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get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host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connection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hypertext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content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identifier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control</a:t>
                      </a:r>
                    </a:p>
                  </a:txBody>
                  <a:tcPr marL="36000" marR="36000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</a:p>
                  </a:txBody>
                  <a:tcPr marL="36000" marR="36000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02645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Objects for ASP.NET - 2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296473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image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protect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public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label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query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language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redirect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refresh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lock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render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machine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map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resource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save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now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script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object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secure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page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partial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path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physical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session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postback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pre-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setting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543993"/>
      </p:ext>
    </p:extLst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Objects for ASP.NET - 3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64488"/>
              </p:ext>
            </p:extLst>
          </p:nvPr>
        </p:nvGraphicFramePr>
        <p:xfrm>
          <a:off x="107948" y="1049245"/>
          <a:ext cx="8928102" cy="5332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3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stream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</a:t>
                      </a: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string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58817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text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timeout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transfer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un-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uniform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unlock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user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utility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visit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void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531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write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604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false</a:t>
                      </a: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577067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질의 응답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dirty="0"/>
              <a:t>No question, no learning !!!</a:t>
            </a:r>
          </a:p>
          <a:p>
            <a:pPr eaLnBrk="1" hangingPunct="1">
              <a:defRPr/>
            </a:pPr>
            <a:r>
              <a:rPr lang="en-US" altLang="ko-KR" dirty="0"/>
              <a:t>No dumb question !!!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here to be interrupted.</a:t>
            </a:r>
          </a:p>
          <a:p>
            <a:pPr eaLnBrk="1" hangingPunct="1">
              <a:defRPr/>
            </a:pPr>
            <a:r>
              <a:rPr lang="en-US" altLang="ko-KR" dirty="0"/>
              <a:t>I</a:t>
            </a:r>
            <a:r>
              <a:rPr lang="en-US" altLang="ko-KR" dirty="0">
                <a:latin typeface="Times New Roman" pitchFamily="18" charset="0"/>
              </a:rPr>
              <a:t>’</a:t>
            </a:r>
            <a:r>
              <a:rPr lang="en-US" altLang="ko-KR" dirty="0"/>
              <a:t>m an interrupt-driven professor.</a:t>
            </a:r>
          </a:p>
          <a:p>
            <a:pPr eaLnBrk="1" hangingPunct="1">
              <a:defRPr/>
            </a:pPr>
            <a:r>
              <a:rPr lang="en-US" altLang="ko-KR" dirty="0"/>
              <a:t>I teach less, students learn more.</a:t>
            </a:r>
            <a:endParaRPr lang="ko-KR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055139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61DA9-6C8A-48B4-82B2-4F0108EF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</a:t>
            </a:r>
            <a:r>
              <a:rPr lang="ko-KR" altLang="en-US" dirty="0"/>
              <a:t> 클래스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21974-7620-4D08-97E7-D11948E7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 객체</a:t>
            </a:r>
            <a:endParaRPr lang="en-US" altLang="ko-KR" dirty="0"/>
          </a:p>
          <a:p>
            <a:pPr lvl="1"/>
            <a:r>
              <a:rPr lang="ko-KR" altLang="en-US" dirty="0"/>
              <a:t>사용자가 특별히 선언하지 않고도 사용할 수 있는 객체</a:t>
            </a:r>
            <a:endParaRPr lang="en-US" altLang="ko-KR" dirty="0"/>
          </a:p>
          <a:p>
            <a:pPr lvl="1"/>
            <a:r>
              <a:rPr lang="ko-KR" altLang="en-US" dirty="0"/>
              <a:t>객체이기 때문에 이를 정의한 클래스가 있음</a:t>
            </a:r>
            <a:endParaRPr lang="en-US" altLang="ko-KR" dirty="0"/>
          </a:p>
          <a:p>
            <a:pPr lvl="1"/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ko-KR" altLang="en-US" dirty="0">
                <a:solidFill>
                  <a:srgbClr val="C00000"/>
                </a:solidFill>
              </a:rPr>
              <a:t>속성</a:t>
            </a:r>
            <a:r>
              <a:rPr lang="ko-KR" altLang="en-US" dirty="0"/>
              <a:t>으로 정의되어</a:t>
            </a:r>
            <a:r>
              <a:rPr lang="en-US" altLang="ko-KR" dirty="0"/>
              <a:t> </a:t>
            </a:r>
            <a:r>
              <a:rPr lang="ko-KR" altLang="en-US" dirty="0"/>
              <a:t>있음  </a:t>
            </a:r>
            <a:endParaRPr lang="en-US" altLang="ko-KR" dirty="0"/>
          </a:p>
          <a:p>
            <a:pPr marL="4320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 Page </a:t>
            </a:r>
            <a:r>
              <a:rPr lang="ko-KR" altLang="en-US" dirty="0">
                <a:sym typeface="Wingdings" panose="05000000000000000000" pitchFamily="2" charset="2"/>
              </a:rPr>
              <a:t>클래스를 </a:t>
            </a:r>
            <a:r>
              <a:rPr lang="ko-KR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상속</a:t>
            </a:r>
            <a:r>
              <a:rPr lang="ko-KR" altLang="en-US" dirty="0">
                <a:sym typeface="Wingdings" panose="05000000000000000000" pitchFamily="2" charset="2"/>
              </a:rPr>
              <a:t>받아 </a:t>
            </a:r>
            <a:r>
              <a:rPr lang="en-US" altLang="ko-KR" dirty="0">
                <a:sym typeface="Wingdings" panose="05000000000000000000" pitchFamily="2" charset="2"/>
              </a:rPr>
              <a:t>Web Form </a:t>
            </a:r>
            <a:r>
              <a:rPr lang="ko-KR" altLang="en-US" dirty="0">
                <a:sym typeface="Wingdings" panose="05000000000000000000" pitchFamily="2" charset="2"/>
              </a:rPr>
              <a:t>생성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dirty="0"/>
              <a:t>Page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하나의 웹 페이지</a:t>
            </a:r>
            <a:r>
              <a:rPr lang="en-US" altLang="ko-KR" dirty="0"/>
              <a:t>(Web Page)</a:t>
            </a:r>
            <a:r>
              <a:rPr lang="ko-KR" altLang="en-US" dirty="0"/>
              <a:t>를 생성시키기 위한 클래스</a:t>
            </a:r>
          </a:p>
        </p:txBody>
      </p:sp>
    </p:spTree>
    <p:extLst>
      <p:ext uri="{BB962C8B-B14F-4D97-AF65-F5344CB8AC3E}">
        <p14:creationId xmlns:p14="http://schemas.microsoft.com/office/powerpoint/2010/main" val="1677946108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61DA9-6C8A-48B4-82B2-4F0108EF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Page</a:t>
            </a:r>
            <a:r>
              <a:rPr lang="ko-KR" altLang="en-US" sz="2800" dirty="0"/>
              <a:t> 클래스 </a:t>
            </a:r>
            <a:r>
              <a:rPr lang="en-US" altLang="ko-KR" sz="2800" dirty="0"/>
              <a:t>(2) </a:t>
            </a: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en-US" altLang="ko-KR" sz="2800" dirty="0"/>
              <a:t>ASP.NET Page Life Cycle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4B791F-3B7D-4DB3-9879-01AF9496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98364"/>
            <a:ext cx="7924802" cy="5000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E950AD-6007-4C3B-85EE-DA774FD56C53}"/>
              </a:ext>
            </a:extLst>
          </p:cNvPr>
          <p:cNvSpPr txBox="1"/>
          <p:nvPr/>
        </p:nvSpPr>
        <p:spPr>
          <a:xfrm>
            <a:off x="440328" y="6271051"/>
            <a:ext cx="8263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https://stackoverflow.com/questions/22297138/isnt-possible-to-create-an-instance-of-page-class&gt;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606E48-1972-4C0E-9ECC-1DC63BB9D9D1}"/>
              </a:ext>
            </a:extLst>
          </p:cNvPr>
          <p:cNvSpPr/>
          <p:nvPr/>
        </p:nvSpPr>
        <p:spPr>
          <a:xfrm>
            <a:off x="7290016" y="1421920"/>
            <a:ext cx="504056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725758-18FA-48DE-A63E-D1FBB203FE99}"/>
              </a:ext>
            </a:extLst>
          </p:cNvPr>
          <p:cNvSpPr/>
          <p:nvPr/>
        </p:nvSpPr>
        <p:spPr>
          <a:xfrm>
            <a:off x="6516216" y="3372641"/>
            <a:ext cx="144016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1F9965-B3F0-48CE-835E-F40657F7FC56}"/>
              </a:ext>
            </a:extLst>
          </p:cNvPr>
          <p:cNvSpPr/>
          <p:nvPr/>
        </p:nvSpPr>
        <p:spPr>
          <a:xfrm>
            <a:off x="7388372" y="4509120"/>
            <a:ext cx="73945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F21809-65F1-452F-8A32-DF699E39959C}"/>
              </a:ext>
            </a:extLst>
          </p:cNvPr>
          <p:cNvSpPr/>
          <p:nvPr/>
        </p:nvSpPr>
        <p:spPr>
          <a:xfrm>
            <a:off x="7088596" y="5688605"/>
            <a:ext cx="739452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8ED553-1E5B-4CE5-BC1D-2E9E7DBDA947}"/>
              </a:ext>
            </a:extLst>
          </p:cNvPr>
          <p:cNvSpPr/>
          <p:nvPr/>
        </p:nvSpPr>
        <p:spPr>
          <a:xfrm>
            <a:off x="2402616" y="5515048"/>
            <a:ext cx="467480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11A244-C464-4AE4-A80A-A09827DE0E1D}"/>
              </a:ext>
            </a:extLst>
          </p:cNvPr>
          <p:cNvSpPr/>
          <p:nvPr/>
        </p:nvSpPr>
        <p:spPr>
          <a:xfrm>
            <a:off x="2214040" y="1637944"/>
            <a:ext cx="656056" cy="278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F5E2038-AB0A-4DDC-BF84-09E2229D6A33}"/>
              </a:ext>
            </a:extLst>
          </p:cNvPr>
          <p:cNvSpPr/>
          <p:nvPr/>
        </p:nvSpPr>
        <p:spPr>
          <a:xfrm>
            <a:off x="2074588" y="2019253"/>
            <a:ext cx="1129260" cy="2788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8874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클래스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Page</a:t>
            </a:r>
            <a:r>
              <a:rPr lang="ko-KR" altLang="en-US" dirty="0"/>
              <a:t> 클래스에 정의된 대표적인 이벤트</a:t>
            </a:r>
          </a:p>
        </p:txBody>
      </p:sp>
      <p:graphicFrame>
        <p:nvGraphicFramePr>
          <p:cNvPr id="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19282"/>
              </p:ext>
            </p:extLst>
          </p:nvPr>
        </p:nvGraphicFramePr>
        <p:xfrm>
          <a:off x="765968" y="1700808"/>
          <a:ext cx="7634288" cy="2887202"/>
        </p:xfrm>
        <a:graphic>
          <a:graphicData uri="http://schemas.openxmlformats.org/drawingml/2006/table">
            <a:tbl>
              <a:tblPr/>
              <a:tblGrid>
                <a:gridCol w="1893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4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Event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4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Init</a:t>
                      </a:r>
                    </a:p>
                  </a:txBody>
                  <a:tcPr marT="45715" marB="4571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초기화할 때 발생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Page_Init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Load</a:t>
                      </a:r>
                    </a:p>
                  </a:txBody>
                  <a:tcPr marT="45715" marB="4571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load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할 때 발생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Page_Load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Unload</a:t>
                      </a:r>
                    </a:p>
                  </a:txBody>
                  <a:tcPr marT="45715" marB="4571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종료한 후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즉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클라이언트로 보낸 후 발생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Page_Unload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PreRender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5" marB="4571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를 출력하기 직전에 발생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Page_PreRender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86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13568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클래스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0070C0"/>
                </a:solidFill>
              </a:rPr>
              <a:t>Page</a:t>
            </a:r>
            <a:r>
              <a:rPr lang="ko-KR" altLang="en-US" dirty="0"/>
              <a:t> 클래스에 정의된 대표적인 내장 객체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6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38787"/>
              </p:ext>
            </p:extLst>
          </p:nvPr>
        </p:nvGraphicFramePr>
        <p:xfrm>
          <a:off x="585877" y="1634455"/>
          <a:ext cx="7958138" cy="4314825"/>
        </p:xfrm>
        <a:graphic>
          <a:graphicData uri="http://schemas.openxmlformats.org/drawingml/2006/table">
            <a:tbl>
              <a:tblPr/>
              <a:tblGrid>
                <a:gridCol w="1947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0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객체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 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Request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요구 정보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hlinkClick r:id="rId2"/>
                        </a:rPr>
                        <a:t>HttpRequest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클래스의 객체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Response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HTTP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응답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ko-KR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hlinkClick r:id="rId3"/>
                        </a:rPr>
                        <a:t>HttpResponse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클래스의 객체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Server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프로그래밍에서 필요한 유틸리티 기능 모음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2000" b="1" i="0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4"/>
                        </a:rPr>
                        <a:t>HttpServerUtility</a:t>
                      </a:r>
                      <a:r>
                        <a:rPr lang="en-US" altLang="ko-KR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클래스의 객체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Application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애플리케이션에서 전체가 공유할 정보 저장 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2000" b="1" i="0" u="none" strike="noStrike" kern="1200" dirty="0" err="1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hlinkClick r:id="rId5"/>
                        </a:rPr>
                        <a:t>HttpApplicationState</a:t>
                      </a:r>
                      <a:r>
                        <a:rPr lang="en-US" altLang="ko-KR" sz="2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클래스의 객체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Session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</a:t>
                      </a: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Client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별 정보 저장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0C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2000" b="1" dirty="0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6"/>
                        </a:rPr>
                        <a:t>HttpSessionState</a:t>
                      </a:r>
                      <a:r>
                        <a:rPr lang="en-US" altLang="ko-KR" sz="2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클래스의 객체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88203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21006</TotalTime>
  <Words>2718</Words>
  <Application>Microsoft Office PowerPoint</Application>
  <PresentationFormat>화면 슬라이드 쇼(4:3)</PresentationFormat>
  <Paragraphs>555</Paragraphs>
  <Slides>58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9" baseType="lpstr">
      <vt:lpstr>HY견고딕</vt:lpstr>
      <vt:lpstr>medium-content-serif-font</vt:lpstr>
      <vt:lpstr>굴림</vt:lpstr>
      <vt:lpstr>맑은 고딕</vt:lpstr>
      <vt:lpstr>휴먼세엑스포</vt:lpstr>
      <vt:lpstr>Arial</vt:lpstr>
      <vt:lpstr>Lucida Console</vt:lpstr>
      <vt:lpstr>Times New Roman</vt:lpstr>
      <vt:lpstr>Wingdings</vt:lpstr>
      <vt:lpstr>1_기본 디자인</vt:lpstr>
      <vt:lpstr>비트맵 이미지</vt:lpstr>
      <vt:lpstr>ASP.NET의 객체</vt:lpstr>
      <vt:lpstr>학습 목표</vt:lpstr>
      <vt:lpstr>[참고] 비주얼 스튜디오 환경 설정</vt:lpstr>
      <vt:lpstr>클래스와 객체</vt:lpstr>
      <vt:lpstr>클래스(객체)의 속성과 메서드</vt:lpstr>
      <vt:lpstr>Page 클래스 (1)</vt:lpstr>
      <vt:lpstr>Page 클래스 (2)  ASP.NET Page Life Cycle</vt:lpstr>
      <vt:lpstr>Page 클래스(3)</vt:lpstr>
      <vt:lpstr>Page 클래스(4)</vt:lpstr>
      <vt:lpstr>Page 클래스(5)</vt:lpstr>
      <vt:lpstr>Page 클래스 (6) – PostBack </vt:lpstr>
      <vt:lpstr>Page 클래스 (7) – PostBack </vt:lpstr>
      <vt:lpstr>[실습] 실습을 위한 폴더 생성</vt:lpstr>
      <vt:lpstr>[실습1] Page 클래스 – PostBack (1) </vt:lpstr>
      <vt:lpstr>[실습1] Page 클래스 – PostBack (2) </vt:lpstr>
      <vt:lpstr>[실습1] Page 클래스 – PostBack (3) </vt:lpstr>
      <vt:lpstr>[실습1] Page 클래스 – PostBack (4) </vt:lpstr>
      <vt:lpstr>[실습1] Page 클래스 – PostBack (5) </vt:lpstr>
      <vt:lpstr>[실습1] Page 클래스 – PostBack (6) </vt:lpstr>
      <vt:lpstr>내장객체 Request와 Response</vt:lpstr>
      <vt:lpstr>Page 클래스 (8) – Request 객체</vt:lpstr>
      <vt:lpstr>Page 클래스 (9) – Request 객체</vt:lpstr>
      <vt:lpstr>Page 클래스 (10) – Request 객체</vt:lpstr>
      <vt:lpstr>Page 클래스 (11) – Response 객체</vt:lpstr>
      <vt:lpstr>Page 클래스 (12) – Response 객체</vt:lpstr>
      <vt:lpstr>[실습2] 브라우저 정보 구하기 – ClintInfo.aspx (1) </vt:lpstr>
      <vt:lpstr>[실습2] 브라우저 정보 구하기 – ClintInfo.aspx (2) </vt:lpstr>
      <vt:lpstr>[실습3] 페이지 버퍼링 – Buffering.aspx (1)</vt:lpstr>
      <vt:lpstr>[실습3] 페이지 버퍼링 – Buffering.aspx (2)</vt:lpstr>
      <vt:lpstr>Page 클래스 (13) – Server 객체</vt:lpstr>
      <vt:lpstr>[실습4] 디렉토리 구하기 – PhysicalDir.aspx (1)</vt:lpstr>
      <vt:lpstr>[실습4] 디렉토리 구하기 – PhysicalDir.aspx (2)</vt:lpstr>
      <vt:lpstr>Page 클래스 (14) – Encoding</vt:lpstr>
      <vt:lpstr>Page 클래스 (15) – Application / Session (1)</vt:lpstr>
      <vt:lpstr>Page 클래스 (15) – Application / Session (2)</vt:lpstr>
      <vt:lpstr>Page 클래스 (16) – Application 객체</vt:lpstr>
      <vt:lpstr>Page 클래스 (17) – Session 객체</vt:lpstr>
      <vt:lpstr>[실습5] Session 객체 활용 (1)</vt:lpstr>
      <vt:lpstr>[실습5] Session 객체 활용 (2)</vt:lpstr>
      <vt:lpstr>[실습5] Session 객체 활용 (3)</vt:lpstr>
      <vt:lpstr>[실습5] Session 객체 활용 (4)</vt:lpstr>
      <vt:lpstr>[실습5] Session 객체 활용 (5)</vt:lpstr>
      <vt:lpstr>[실습5] Session 객체 활용 (6)</vt:lpstr>
      <vt:lpstr>Page 클래스 (18) – Cookie (1)</vt:lpstr>
      <vt:lpstr>Page 클래스 (18) – Cookie (2)</vt:lpstr>
      <vt:lpstr>Page 클래스 (18) – Cookie (3)</vt:lpstr>
      <vt:lpstr>Page 클래스 (18) – Cookie (4)</vt:lpstr>
      <vt:lpstr>[실습6] 쿠키 응용 (1)</vt:lpstr>
      <vt:lpstr>[실습6] 쿠키 응용 (2)</vt:lpstr>
      <vt:lpstr>[실습6] 쿠키 응용 (3)</vt:lpstr>
      <vt:lpstr>[실습6] 쿠키 응용 (4)</vt:lpstr>
      <vt:lpstr>[과제]</vt:lpstr>
      <vt:lpstr>조사해 볼 클래스</vt:lpstr>
      <vt:lpstr>학습 요약</vt:lpstr>
      <vt:lpstr>Objects for ASP.NET - 1</vt:lpstr>
      <vt:lpstr>Objects for ASP.NET - 2</vt:lpstr>
      <vt:lpstr>Objects for ASP.NET - 3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현승렬</cp:lastModifiedBy>
  <cp:revision>499</cp:revision>
  <dcterms:created xsi:type="dcterms:W3CDTF">2003-05-07T20:17:23Z</dcterms:created>
  <dcterms:modified xsi:type="dcterms:W3CDTF">2025-03-10T09:38:35Z</dcterms:modified>
</cp:coreProperties>
</file>