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58"/>
  </p:notesMasterIdLst>
  <p:handoutMasterIdLst>
    <p:handoutMasterId r:id="rId59"/>
  </p:handoutMasterIdLst>
  <p:sldIdLst>
    <p:sldId id="632" r:id="rId2"/>
    <p:sldId id="682" r:id="rId3"/>
    <p:sldId id="828" r:id="rId4"/>
    <p:sldId id="829" r:id="rId5"/>
    <p:sldId id="832" r:id="rId6"/>
    <p:sldId id="830" r:id="rId7"/>
    <p:sldId id="831" r:id="rId8"/>
    <p:sldId id="833" r:id="rId9"/>
    <p:sldId id="766" r:id="rId10"/>
    <p:sldId id="798" r:id="rId11"/>
    <p:sldId id="767" r:id="rId12"/>
    <p:sldId id="772" r:id="rId13"/>
    <p:sldId id="773" r:id="rId14"/>
    <p:sldId id="807" r:id="rId15"/>
    <p:sldId id="827" r:id="rId16"/>
    <p:sldId id="768" r:id="rId17"/>
    <p:sldId id="808" r:id="rId18"/>
    <p:sldId id="823" r:id="rId19"/>
    <p:sldId id="809" r:id="rId20"/>
    <p:sldId id="824" r:id="rId21"/>
    <p:sldId id="769" r:id="rId22"/>
    <p:sldId id="834" r:id="rId23"/>
    <p:sldId id="810" r:id="rId24"/>
    <p:sldId id="770" r:id="rId25"/>
    <p:sldId id="811" r:id="rId26"/>
    <p:sldId id="771" r:id="rId27"/>
    <p:sldId id="825" r:id="rId28"/>
    <p:sldId id="774" r:id="rId29"/>
    <p:sldId id="858" r:id="rId30"/>
    <p:sldId id="812" r:id="rId31"/>
    <p:sldId id="813" r:id="rId32"/>
    <p:sldId id="775" r:id="rId33"/>
    <p:sldId id="826" r:id="rId34"/>
    <p:sldId id="776" r:id="rId35"/>
    <p:sldId id="814" r:id="rId36"/>
    <p:sldId id="777" r:id="rId37"/>
    <p:sldId id="799" r:id="rId38"/>
    <p:sldId id="778" r:id="rId39"/>
    <p:sldId id="815" r:id="rId40"/>
    <p:sldId id="816" r:id="rId41"/>
    <p:sldId id="780" r:id="rId42"/>
    <p:sldId id="781" r:id="rId43"/>
    <p:sldId id="782" r:id="rId44"/>
    <p:sldId id="817" r:id="rId45"/>
    <p:sldId id="783" r:id="rId46"/>
    <p:sldId id="818" r:id="rId47"/>
    <p:sldId id="784" r:id="rId48"/>
    <p:sldId id="819" r:id="rId49"/>
    <p:sldId id="785" r:id="rId50"/>
    <p:sldId id="820" r:id="rId51"/>
    <p:sldId id="857" r:id="rId52"/>
    <p:sldId id="765" r:id="rId53"/>
    <p:sldId id="800" r:id="rId54"/>
    <p:sldId id="804" r:id="rId55"/>
    <p:sldId id="806" r:id="rId56"/>
    <p:sldId id="703" r:id="rId57"/>
  </p:sldIdLst>
  <p:sldSz cx="9144000" cy="6858000" type="screen4x3"/>
  <p:notesSz cx="6669088" cy="9928225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HY견고딕" pitchFamily="18" charset="-127"/>
        <a:ea typeface="HY견고딕" pitchFamily="18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HY견고딕" pitchFamily="18" charset="-127"/>
        <a:ea typeface="HY견고딕" pitchFamily="18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HY견고딕" pitchFamily="18" charset="-127"/>
        <a:ea typeface="HY견고딕" pitchFamily="18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HY견고딕" pitchFamily="18" charset="-127"/>
        <a:ea typeface="HY견고딕" pitchFamily="18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HY견고딕" pitchFamily="18" charset="-127"/>
        <a:ea typeface="HY견고딕" pitchFamily="18" charset="-127"/>
        <a:cs typeface="+mn-cs"/>
      </a:defRPr>
    </a:lvl5pPr>
    <a:lvl6pPr marL="2286000" algn="l" defTabSz="914400" rtl="0" eaLnBrk="1" latinLnBrk="1" hangingPunct="1">
      <a:defRPr kumimoji="1" sz="1600" kern="1200">
        <a:solidFill>
          <a:schemeClr val="tx1"/>
        </a:solidFill>
        <a:latin typeface="HY견고딕" pitchFamily="18" charset="-127"/>
        <a:ea typeface="HY견고딕" pitchFamily="18" charset="-127"/>
        <a:cs typeface="+mn-cs"/>
      </a:defRPr>
    </a:lvl6pPr>
    <a:lvl7pPr marL="2743200" algn="l" defTabSz="914400" rtl="0" eaLnBrk="1" latinLnBrk="1" hangingPunct="1">
      <a:defRPr kumimoji="1" sz="1600" kern="1200">
        <a:solidFill>
          <a:schemeClr val="tx1"/>
        </a:solidFill>
        <a:latin typeface="HY견고딕" pitchFamily="18" charset="-127"/>
        <a:ea typeface="HY견고딕" pitchFamily="18" charset="-127"/>
        <a:cs typeface="+mn-cs"/>
      </a:defRPr>
    </a:lvl7pPr>
    <a:lvl8pPr marL="3200400" algn="l" defTabSz="914400" rtl="0" eaLnBrk="1" latinLnBrk="1" hangingPunct="1">
      <a:defRPr kumimoji="1" sz="1600" kern="1200">
        <a:solidFill>
          <a:schemeClr val="tx1"/>
        </a:solidFill>
        <a:latin typeface="HY견고딕" pitchFamily="18" charset="-127"/>
        <a:ea typeface="HY견고딕" pitchFamily="18" charset="-127"/>
        <a:cs typeface="+mn-cs"/>
      </a:defRPr>
    </a:lvl8pPr>
    <a:lvl9pPr marL="3657600" algn="l" defTabSz="914400" rtl="0" eaLnBrk="1" latinLnBrk="1" hangingPunct="1">
      <a:defRPr kumimoji="1" sz="1600" kern="1200">
        <a:solidFill>
          <a:schemeClr val="tx1"/>
        </a:solidFill>
        <a:latin typeface="HY견고딕" pitchFamily="18" charset="-127"/>
        <a:ea typeface="HY견고딕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CC"/>
    <a:srgbClr val="0000FF"/>
    <a:srgbClr val="FFFFCC"/>
    <a:srgbClr val="CC6600"/>
    <a:srgbClr val="9FE6FF"/>
    <a:srgbClr val="FFFFFF"/>
    <a:srgbClr val="0066CC"/>
    <a:srgbClr val="CC3300"/>
    <a:srgbClr val="CC00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81" autoAdjust="0"/>
    <p:restoredTop sz="94148" autoAdjust="0"/>
  </p:normalViewPr>
  <p:slideViewPr>
    <p:cSldViewPr>
      <p:cViewPr varScale="1">
        <p:scale>
          <a:sx n="99" d="100"/>
          <a:sy n="99" d="100"/>
        </p:scale>
        <p:origin x="162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300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90838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05" tIns="46353" rIns="92705" bIns="46353" numCol="1" anchor="t" anchorCtr="0" compatLnSpc="1">
            <a:prstTxWarp prst="textNoShape">
              <a:avLst/>
            </a:prstTxWarp>
          </a:bodyPr>
          <a:lstStyle>
            <a:lvl1pPr defTabSz="927100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8250" y="0"/>
            <a:ext cx="2890838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05" tIns="46353" rIns="92705" bIns="46353" numCol="1" anchor="t" anchorCtr="0" compatLnSpc="1">
            <a:prstTxWarp prst="textNoShape">
              <a:avLst/>
            </a:prstTxWarp>
          </a:bodyPr>
          <a:lstStyle>
            <a:lvl1pPr algn="r" defTabSz="927100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01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2890838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05" tIns="46353" rIns="92705" bIns="46353" numCol="1" anchor="b" anchorCtr="0" compatLnSpc="1">
            <a:prstTxWarp prst="textNoShape">
              <a:avLst/>
            </a:prstTxWarp>
          </a:bodyPr>
          <a:lstStyle>
            <a:lvl1pPr defTabSz="927100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01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8250" y="9429750"/>
            <a:ext cx="2890838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05" tIns="46353" rIns="92705" bIns="46353" numCol="1" anchor="b" anchorCtr="0" compatLnSpc="1">
            <a:prstTxWarp prst="textNoShape">
              <a:avLst/>
            </a:prstTxWarp>
          </a:bodyPr>
          <a:lstStyle>
            <a:lvl1pPr algn="r" defTabSz="927100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A8C382E9-E5ED-4CED-B6BC-23B4AA5643F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493218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584" units="cm"/>
          <inkml:channel name="Y" type="integer" max="1280" units="cm"/>
          <inkml:channel name="T" type="integer" max="2.14748E9" units="dev"/>
        </inkml:traceFormat>
        <inkml:channelProperties>
          <inkml:channelProperty channel="X" name="resolution" value="53.25409" units="1/cm"/>
          <inkml:channelProperty channel="Y" name="resolution" value="45.07042" units="1/cm"/>
          <inkml:channelProperty channel="T" name="resolution" value="1" units="1/dev"/>
        </inkml:channelProperties>
      </inkml:inkSource>
      <inkml:timestamp xml:id="ts0" timeString="2025-03-10T09:13:03.193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0,'27'0'406,"-1"0"-391,1 0 79,0 0 266,26 0-220,-26 0-124,0 0 15,0 0 0,-1 0 1,1 0-32,0 0 78,0 0-16,-1 0-15,28 0-16,-27 0 16,-1 0 0,1 0-16,0 0-31,-1 0 16,1 0-16,0 0 16,0 0-1,26 0 1,-26 0 15,0 0 297,-1 0-312,28 0-1,-27 0 64,-1 0-48,1 0-16,27 0 17,-28 0-17,1 0 48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584" units="cm"/>
          <inkml:channel name="Y" type="integer" max="1280" units="cm"/>
          <inkml:channel name="T" type="integer" max="2.14748E9" units="dev"/>
        </inkml:traceFormat>
        <inkml:channelProperties>
          <inkml:channelProperty channel="X" name="resolution" value="53.25409" units="1/cm"/>
          <inkml:channelProperty channel="Y" name="resolution" value="45.07042" units="1/cm"/>
          <inkml:channelProperty channel="T" name="resolution" value="1" units="1/dev"/>
        </inkml:channelProperties>
      </inkml:inkSource>
      <inkml:timestamp xml:id="ts0" timeString="2025-03-10T09:13:10.808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61 0,'54'0'468,"-28"0"-436,1 0 46,0 0-47,26 0 0,-26 0-31,0 0 16,-1 0-1,28 0 1,-27 0 15,-1 0 110,1 0-47,27 0-79,-28 0 1,1 0 0,0 0-1,26 0-15,-26 0 31,0 0 94,-1 0-109,28 0-16,-1-27 16,-26 27 46,27 0-15,-28 0-47,1 0 16,0 0-1,26 0 17,-26 0-1,0-26-31,0 26 31,26 0 47,-26 0-31,-1 0 47,1 0-47,27 0 31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584" units="cm"/>
          <inkml:channel name="Y" type="integer" max="1280" units="cm"/>
          <inkml:channel name="T" type="integer" max="2.14748E9" units="dev"/>
        </inkml:traceFormat>
        <inkml:channelProperties>
          <inkml:channelProperty channel="X" name="resolution" value="53.25409" units="1/cm"/>
          <inkml:channelProperty channel="Y" name="resolution" value="45.07042" units="1/cm"/>
          <inkml:channelProperty channel="T" name="resolution" value="1" units="1/dev"/>
        </inkml:channelProperties>
      </inkml:inkSource>
      <inkml:timestamp xml:id="ts0" timeString="2025-03-10T09:13:14.400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55 0,'27'0'344,"-1"0"-328,1 0 15,27 0 32,-28 0-1,1 0-31,0 0 79,26 0-79,-26 0 16,0 0-16,-1 0 32,28 0-63,-27 0 15,-1-26 1,1 26 46,27 0 32,-28 0-63,1 0-15,0 0 15,26 0 0,-26 0-31,0 0 16,0 0 0,26 0 15,-26 0 16,-1 0-16,1 0 47,27 0-47,-28 0-15,1 0 0,0 0 31,26 0 78,-26 0-94,0 0 47,0 0-16,26 0 48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584" units="cm"/>
          <inkml:channel name="Y" type="integer" max="1280" units="cm"/>
          <inkml:channel name="T" type="integer" max="2.14748E9" units="dev"/>
        </inkml:traceFormat>
        <inkml:channelProperties>
          <inkml:channelProperty channel="X" name="resolution" value="53.25409" units="1/cm"/>
          <inkml:channelProperty channel="Y" name="resolution" value="45.07042" units="1/cm"/>
          <inkml:channelProperty channel="T" name="resolution" value="1" units="1/dev"/>
        </inkml:channelProperties>
      </inkml:inkSource>
      <inkml:timestamp xml:id="ts0" timeString="2025-03-10T09:13:18.935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0,'54'27'156,"-28"-1"-140,1-26 0,0 27-1,0-27 48,-1 0-32,28 0-15,-28 0 30,1 0 1,0 0 16,26 0-32,-26 27-31,0-27 31,0 0-15,26 0 15,-26 0 32,0 0 15,-1 0-63,28 0 1,-27 0 15,-1 0-31,1 0 16,26 0 0,-26 0-1,0 0 16,0 0 32,26 0-32,-26 0 16,0 0-16,-1 0 1,28 0-1,-27 0 47,-1 0-47,1 0-15,27 0-1,-28 0 1,1 0-16,0 0 16,26 0-16,-26 0 15,0 0 1,-1 0 15,28 0 63,-27 0-47,-1 0-32,1 0 17,0-27-32,0 0 15,-1 27 32,28-26 63,-1 26 46,-26 0-109,0 0 0,-1 0-32,28 0 48,-27 0 30,-1 0 126,1 0-141,27 0-15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584" units="cm"/>
          <inkml:channel name="Y" type="integer" max="1280" units="cm"/>
          <inkml:channel name="T" type="integer" max="2.14748E9" units="dev"/>
        </inkml:traceFormat>
        <inkml:channelProperties>
          <inkml:channelProperty channel="X" name="resolution" value="53.25409" units="1/cm"/>
          <inkml:channelProperty channel="Y" name="resolution" value="45.07042" units="1/cm"/>
          <inkml:channelProperty channel="T" name="resolution" value="1" units="1/dev"/>
        </inkml:channelProperties>
      </inkml:inkSource>
      <inkml:timestamp xml:id="ts0" timeString="2025-03-10T09:13:41.015"/>
    </inkml:context>
    <inkml:brush xml:id="br0">
      <inkml:brushProperty name="width" value="0.2" units="cm"/>
      <inkml:brushProperty name="height" value="0.4" units="cm"/>
      <inkml:brushProperty name="color" value="#00FF00"/>
      <inkml:brushProperty name="tip" value="rectangle"/>
      <inkml:brushProperty name="rasterOp" value="maskPen"/>
      <inkml:brushProperty name="fitToCurve" value="1"/>
    </inkml:brush>
  </inkml:definitions>
  <inkml:trace contextRef="#ctx0" brushRef="#br0">0 13 0,'53'0'62,"-26"0"-30,0 0-1,-1 26 0,28-26 125,-27 0-109,-1 0-31,1 0-1,0 27 1,0-27-16,-1 0 16,1 0 46,0 0 63,26 0-62,-26 0-32,0 0 31,0 0-15,26 0-31,-26 0 46,-1 0-30,1 0-1,27 0 47,-28 0-62,1 0-1,27-27 1,-28 27 78,1 0-79,0 0 1,0 0 15,26 0 0,-26 0 1,0 0-1,-1 0-31,28 0 16,-28 0 15,1 0-16,0 0 17,26 0-32,-26 0 15,0 0 1,0 0 62,26 0-31,-26 0-16,0 0-15,-1 0 31,28 0-16,-27 0 0,-1 0-15,1 0 62,26 0 0,-26 0-47,0 0 1,0 0-1,26 0 16,-26 0-32,0 0 32,-1 0-31,28 0-1,-27 0 1,-1 0-16,1 0 16,27 0 15,-28 0 110,1 0-79,0 0-46,-1 0-16,1 0 62,0 0-46,0 0 78,-1 0-1,28 0 64,-27 0-126,-1 0 47,1 0-62,27 0 140,-28 0 47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90838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05" tIns="46353" rIns="92705" bIns="46353" numCol="1" anchor="t" anchorCtr="0" compatLnSpc="1">
            <a:prstTxWarp prst="textNoShape">
              <a:avLst/>
            </a:prstTxWarp>
          </a:bodyPr>
          <a:lstStyle>
            <a:lvl1pPr defTabSz="927100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8250" y="0"/>
            <a:ext cx="2890838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05" tIns="46353" rIns="92705" bIns="46353" numCol="1" anchor="t" anchorCtr="0" compatLnSpc="1">
            <a:prstTxWarp prst="textNoShape">
              <a:avLst/>
            </a:prstTxWarp>
          </a:bodyPr>
          <a:lstStyle>
            <a:lvl1pPr algn="r" defTabSz="927100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86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55663" y="746125"/>
            <a:ext cx="4959350" cy="3721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89000" y="4714875"/>
            <a:ext cx="4891088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05" tIns="46353" rIns="92705" bIns="4635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890838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05" tIns="46353" rIns="92705" bIns="46353" numCol="1" anchor="b" anchorCtr="0" compatLnSpc="1">
            <a:prstTxWarp prst="textNoShape">
              <a:avLst/>
            </a:prstTxWarp>
          </a:bodyPr>
          <a:lstStyle>
            <a:lvl1pPr defTabSz="927100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8250" y="9429750"/>
            <a:ext cx="2890838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05" tIns="46353" rIns="92705" bIns="46353" numCol="1" anchor="b" anchorCtr="0" compatLnSpc="1">
            <a:prstTxWarp prst="textNoShape">
              <a:avLst/>
            </a:prstTxWarp>
          </a:bodyPr>
          <a:lstStyle>
            <a:lvl1pPr algn="r" defTabSz="927100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53C7CC32-617A-4543-9F16-0492C8AD01F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1329893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noFill/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noFill/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531997997"/>
      </p:ext>
    </p:extLst>
  </p:cSld>
  <p:clrMapOvr>
    <a:masterClrMapping/>
  </p:clrMapOvr>
  <p:transition>
    <p:zo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954662466"/>
      </p:ext>
    </p:extLst>
  </p:cSld>
  <p:clrMapOvr>
    <a:masterClrMapping/>
  </p:clrMapOvr>
  <p:transition>
    <p:zo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743809451"/>
      </p:ext>
    </p:extLst>
  </p:cSld>
  <p:clrMapOvr>
    <a:masterClrMapping/>
  </p:clrMapOvr>
  <p:transition>
    <p:zo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21488" y="188913"/>
            <a:ext cx="2236787" cy="6373812"/>
          </a:xfrm>
        </p:spPr>
        <p:txBody>
          <a:bodyPr vert="eaVert"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07950" y="188913"/>
            <a:ext cx="6561138" cy="637381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4118242807"/>
      </p:ext>
    </p:extLst>
  </p:cSld>
  <p:clrMapOvr>
    <a:masterClrMapping/>
  </p:clrMapOvr>
  <p:transition>
    <p:zo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제목, 텍스트 및 차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7950" y="188913"/>
            <a:ext cx="8928100" cy="546100"/>
          </a:xfr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107950" y="981075"/>
            <a:ext cx="4398963" cy="558165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차트 개체 틀 3"/>
          <p:cNvSpPr>
            <a:spLocks noGrp="1"/>
          </p:cNvSpPr>
          <p:nvPr>
            <p:ph type="chart" sz="half" idx="2"/>
          </p:nvPr>
        </p:nvSpPr>
        <p:spPr>
          <a:xfrm>
            <a:off x="4659313" y="981075"/>
            <a:ext cx="4398962" cy="5581650"/>
          </a:xfrm>
        </p:spPr>
        <p:txBody>
          <a:bodyPr/>
          <a:lstStyle/>
          <a:p>
            <a:pPr lvl="0"/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043912163"/>
      </p:ext>
    </p:extLst>
  </p:cSld>
  <p:clrMapOvr>
    <a:masterClrMapping/>
  </p:clrMapOvr>
  <p:transition>
    <p:zoom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영단어 과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116632"/>
            <a:ext cx="5004048" cy="685800"/>
          </a:xfrm>
        </p:spPr>
        <p:txBody>
          <a:bodyPr/>
          <a:lstStyle>
            <a:lvl1pPr>
              <a:defRPr sz="28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1D9252-850D-49CC-AAF0-4834565B6B9E}"/>
              </a:ext>
            </a:extLst>
          </p:cNvPr>
          <p:cNvSpPr txBox="1"/>
          <p:nvPr userDrawn="1"/>
        </p:nvSpPr>
        <p:spPr>
          <a:xfrm>
            <a:off x="1475656" y="6525344"/>
            <a:ext cx="5832648" cy="332656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ko-KR" altLang="en-US" sz="1000" dirty="0">
                <a:solidFill>
                  <a:srgbClr val="3333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♥ 이 슬라이드를 출력한 후 발음과 뜻을 써서 </a:t>
            </a:r>
            <a:r>
              <a:rPr lang="ko-KR" altLang="en-US" sz="1000" dirty="0" err="1">
                <a:solidFill>
                  <a:srgbClr val="3333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제출하시오</a:t>
            </a:r>
            <a:r>
              <a:rPr lang="en-US" altLang="ko-KR" sz="1000" dirty="0">
                <a:solidFill>
                  <a:srgbClr val="3333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(!</a:t>
            </a:r>
            <a:r>
              <a:rPr lang="ko-KR" altLang="en-US" sz="1000" dirty="0">
                <a:solidFill>
                  <a:srgbClr val="3333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뒷면은 연습 </a:t>
            </a:r>
            <a:r>
              <a:rPr lang="ko-KR" altLang="en-US" sz="1000" dirty="0" err="1">
                <a:solidFill>
                  <a:srgbClr val="3333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깜지</a:t>
            </a:r>
            <a:r>
              <a:rPr lang="en-US" altLang="ko-KR" sz="1000" dirty="0">
                <a:solidFill>
                  <a:srgbClr val="3333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!)</a:t>
            </a:r>
            <a:r>
              <a:rPr lang="ko-KR" altLang="en-US" sz="1000" dirty="0">
                <a:solidFill>
                  <a:srgbClr val="3333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♥ </a:t>
            </a:r>
            <a:endParaRPr lang="en-US" altLang="ko-KR" sz="1000" dirty="0">
              <a:solidFill>
                <a:srgbClr val="3333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000" dirty="0">
                <a:solidFill>
                  <a:srgbClr val="3333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출력에 어려움이 있는 경우에는 빈 용지 사용해도 됩니다</a:t>
            </a:r>
            <a:r>
              <a:rPr lang="en-US" altLang="ko-KR" sz="1000" dirty="0">
                <a:solidFill>
                  <a:srgbClr val="3333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000" dirty="0">
                <a:solidFill>
                  <a:srgbClr val="3333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FC6DD0ED-1AEA-4B62-B727-75EC2BBFB911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04048" y="123528"/>
            <a:ext cx="2088232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9pPr>
          </a:lstStyle>
          <a:p>
            <a:r>
              <a:rPr lang="ko-KR" altLang="en-US" kern="0" dirty="0">
                <a:solidFill>
                  <a:srgbClr val="C00000"/>
                </a:solidFill>
              </a:rPr>
              <a:t>관련 </a:t>
            </a:r>
            <a:r>
              <a:rPr lang="ko-KR" altLang="en-US" kern="0" dirty="0" err="1">
                <a:solidFill>
                  <a:srgbClr val="C00000"/>
                </a:solidFill>
              </a:rPr>
              <a:t>영단어</a:t>
            </a:r>
            <a:endParaRPr lang="ko-KR" altLang="en-US" kern="0" dirty="0">
              <a:solidFill>
                <a:srgbClr val="C00000"/>
              </a:solidFill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86999958-8B24-41B6-AC8F-E8F77A8BE51C}"/>
              </a:ext>
            </a:extLst>
          </p:cNvPr>
          <p:cNvGraphicFramePr>
            <a:graphicFrameLocks noGrp="1"/>
          </p:cNvGraphicFramePr>
          <p:nvPr userDrawn="1">
            <p:extLst/>
          </p:nvPr>
        </p:nvGraphicFramePr>
        <p:xfrm>
          <a:off x="7056784" y="155104"/>
          <a:ext cx="2051720" cy="609600"/>
        </p:xfrm>
        <a:graphic>
          <a:graphicData uri="http://schemas.openxmlformats.org/drawingml/2006/table">
            <a:tbl>
              <a:tblPr firstRow="1" bandRow="1">
                <a:tableStyleId>{306799F8-075E-4A3A-A7F6-7FBC6576F1A4}</a:tableStyleId>
              </a:tblPr>
              <a:tblGrid>
                <a:gridCol w="648072">
                  <a:extLst>
                    <a:ext uri="{9D8B030D-6E8A-4147-A177-3AD203B41FA5}">
                      <a16:colId xmlns:a16="http://schemas.microsoft.com/office/drawing/2014/main" val="3927066873"/>
                    </a:ext>
                  </a:extLst>
                </a:gridCol>
                <a:gridCol w="1403648">
                  <a:extLst>
                    <a:ext uri="{9D8B030D-6E8A-4147-A177-3AD203B41FA5}">
                      <a16:colId xmlns:a16="http://schemas.microsoft.com/office/drawing/2014/main" val="1734211722"/>
                    </a:ext>
                  </a:extLst>
                </a:gridCol>
              </a:tblGrid>
              <a:tr h="2992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학번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5220716"/>
                  </a:ext>
                </a:extLst>
              </a:tr>
              <a:tr h="2992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성명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5286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9357535"/>
      </p:ext>
    </p:extLst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첫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2D15BC9-D2C3-4757-A436-46133D5B7898}"/>
              </a:ext>
            </a:extLst>
          </p:cNvPr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AFE75523-90E6-470D-9E06-C157B47B3E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022871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6" name="부제목 2">
            <a:extLst>
              <a:ext uri="{FF2B5EF4-FFF2-40B4-BE49-F238E27FC236}">
                <a16:creationId xmlns:a16="http://schemas.microsoft.com/office/drawing/2014/main" id="{91A158E7-2BE3-4F64-8D2E-D278246512C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371600" y="4797152"/>
            <a:ext cx="6400800" cy="1752600"/>
          </a:xfrm>
        </p:spPr>
        <p:txBody>
          <a:bodyPr anchor="b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129074216"/>
      </p:ext>
    </p:extLst>
  </p:cSld>
  <p:clrMapOvr>
    <a:masterClrMapping/>
  </p:clrMapOvr>
  <p:transition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4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accent6">
                  <a:lumMod val="50000"/>
                </a:schemeClr>
              </a:buClr>
              <a:defRPr b="1">
                <a:latin typeface="맑은 고딕" pitchFamily="50" charset="-127"/>
                <a:ea typeface="맑은 고딕" pitchFamily="50" charset="-127"/>
              </a:defRPr>
            </a:lvl1pPr>
            <a:lvl2pPr marL="648000" indent="-216000">
              <a:buClr>
                <a:schemeClr val="accent6">
                  <a:lumMod val="50000"/>
                </a:schemeClr>
              </a:buClr>
              <a:defRPr sz="2200" b="1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008000"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3pPr>
            <a:lvl4pPr>
              <a:defRPr sz="1800" b="1">
                <a:latin typeface="맑은 고딕" pitchFamily="50" charset="-127"/>
                <a:ea typeface="맑은 고딕" pitchFamily="50" charset="-127"/>
              </a:defRPr>
            </a:lvl4pPr>
            <a:lvl5pPr>
              <a:defRPr sz="1800" b="1"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869086437"/>
      </p:ext>
    </p:extLst>
  </p:cSld>
  <p:clrMapOvr>
    <a:masterClrMapping/>
  </p:clrMapOvr>
  <p:transition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364029792"/>
      </p:ext>
    </p:extLst>
  </p:cSld>
  <p:clrMapOvr>
    <a:masterClrMapping/>
  </p:clrMapOvr>
  <p:transition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07950" y="981075"/>
            <a:ext cx="4398963" cy="5581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59313" y="981075"/>
            <a:ext cx="4398962" cy="5581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149269476"/>
      </p:ext>
    </p:extLst>
  </p:cSld>
  <p:clrMapOvr>
    <a:masterClrMapping/>
  </p:clrMapOvr>
  <p:transition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37499823"/>
      </p:ext>
    </p:extLst>
  </p:cSld>
  <p:clrMapOvr>
    <a:masterClrMapping/>
  </p:clrMapOvr>
  <p:transition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152945974"/>
      </p:ext>
    </p:extLst>
  </p:cSld>
  <p:clrMapOvr>
    <a:masterClrMapping/>
  </p:clrMapOvr>
  <p:transition>
    <p:zo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33189036"/>
      </p:ext>
    </p:extLst>
  </p:cSld>
  <p:clrMapOvr>
    <a:masterClrMapping/>
  </p:clrMapOvr>
  <p:transition>
    <p:zo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759519903"/>
      </p:ext>
    </p:extLst>
  </p:cSld>
  <p:clrMapOvr>
    <a:masterClrMapping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5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3174" y="6500813"/>
            <a:ext cx="914082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14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0" y="0"/>
            <a:ext cx="9144000" cy="1052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7950" y="55672"/>
            <a:ext cx="8928100" cy="8072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7950" y="981075"/>
            <a:ext cx="8950325" cy="5519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0" y="6512359"/>
            <a:ext cx="22677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CC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꿈     은 이루어진다</a:t>
            </a:r>
            <a:endParaRPr lang="ko-KR" altLang="en-US" dirty="0">
              <a:solidFill>
                <a:srgbClr val="CC33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포인트가 5개인 별 9"/>
          <p:cNvSpPr/>
          <p:nvPr userDrawn="1"/>
        </p:nvSpPr>
        <p:spPr>
          <a:xfrm>
            <a:off x="286457" y="6453336"/>
            <a:ext cx="360040" cy="380578"/>
          </a:xfrm>
          <a:prstGeom prst="star5">
            <a:avLst/>
          </a:prstGeom>
          <a:solidFill>
            <a:srgbClr val="FF0000"/>
          </a:solidFill>
          <a:ln w="3175">
            <a:solidFill>
              <a:srgbClr val="FFFF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626FFA3C-7595-4C86-87F4-C06DE0A46941}"/>
              </a:ext>
            </a:extLst>
          </p:cNvPr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6804248" y="6519445"/>
            <a:ext cx="1847108" cy="33855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057E278-D0FE-4AD1-9DF2-BE13B491595C}"/>
              </a:ext>
            </a:extLst>
          </p:cNvPr>
          <p:cNvSpPr txBox="1"/>
          <p:nvPr userDrawn="1"/>
        </p:nvSpPr>
        <p:spPr>
          <a:xfrm>
            <a:off x="8676456" y="6525344"/>
            <a:ext cx="4651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F4B3D055-F832-423F-BD54-54E88AE94F6E}" type="slidenum">
              <a:rPr lang="ko-KR" altLang="en-US" smtClean="0">
                <a:solidFill>
                  <a:srgbClr val="333399"/>
                </a:solidFill>
              </a:rPr>
              <a:pPr algn="ctr"/>
              <a:t>‹#›</a:t>
            </a:fld>
            <a:endParaRPr lang="ko-KR" altLang="en-US" dirty="0">
              <a:solidFill>
                <a:srgbClr val="33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5977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</p:sldLayoutIdLst>
  <p:transition>
    <p:zoom/>
  </p:transition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4400" b="1">
          <a:solidFill>
            <a:srgbClr val="333399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rgbClr val="333399"/>
          </a:solidFill>
          <a:latin typeface="HY견고딕" pitchFamily="18" charset="-127"/>
          <a:ea typeface="HY견고딕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rgbClr val="333399"/>
          </a:solidFill>
          <a:latin typeface="HY견고딕" pitchFamily="18" charset="-127"/>
          <a:ea typeface="HY견고딕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rgbClr val="333399"/>
          </a:solidFill>
          <a:latin typeface="HY견고딕" pitchFamily="18" charset="-127"/>
          <a:ea typeface="HY견고딕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rgbClr val="333399"/>
          </a:solidFill>
          <a:latin typeface="HY견고딕" pitchFamily="18" charset="-127"/>
          <a:ea typeface="HY견고딕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3200" b="1">
          <a:solidFill>
            <a:srgbClr val="333399"/>
          </a:solidFill>
          <a:latin typeface="HY견고딕" pitchFamily="18" charset="-127"/>
          <a:ea typeface="HY견고딕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3200" b="1">
          <a:solidFill>
            <a:srgbClr val="333399"/>
          </a:solidFill>
          <a:latin typeface="HY견고딕" pitchFamily="18" charset="-127"/>
          <a:ea typeface="HY견고딕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3200" b="1">
          <a:solidFill>
            <a:srgbClr val="333399"/>
          </a:solidFill>
          <a:latin typeface="HY견고딕" pitchFamily="18" charset="-127"/>
          <a:ea typeface="HY견고딕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3200" b="1">
          <a:solidFill>
            <a:srgbClr val="333399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eaLnBrk="0" fontAlgn="base" latinLnBrk="1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3366"/>
        </a:buClr>
        <a:buFont typeface="Wingdings" pitchFamily="2" charset="2"/>
        <a:buChar char="v"/>
        <a:defRPr kumimoji="1" sz="2400" b="1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742950" indent="-285750" algn="l" rtl="0" eaLnBrk="0" fontAlgn="base" latinLnBrk="1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2">
            <a:lumMod val="50000"/>
          </a:schemeClr>
        </a:buClr>
        <a:buFont typeface="Wingdings" pitchFamily="2" charset="2"/>
        <a:buChar char="§"/>
        <a:defRPr kumimoji="1" sz="2000" b="1">
          <a:solidFill>
            <a:srgbClr val="0070C0"/>
          </a:solidFill>
          <a:latin typeface="맑은 고딕" pitchFamily="50" charset="-127"/>
          <a:ea typeface="맑은 고딕" pitchFamily="50" charset="-127"/>
        </a:defRPr>
      </a:lvl2pPr>
      <a:lvl3pPr marL="1143000" indent="-228600" algn="l" rtl="0" eaLnBrk="0" fontAlgn="base" latinLnBrk="1" hangingPunct="0">
        <a:lnSpc>
          <a:spcPct val="120000"/>
        </a:lnSpc>
        <a:spcBef>
          <a:spcPct val="20000"/>
        </a:spcBef>
        <a:spcAft>
          <a:spcPct val="0"/>
        </a:spcAft>
        <a:buChar char="•"/>
        <a:defRPr kumimoji="1" sz="2000" b="1">
          <a:solidFill>
            <a:srgbClr val="404040"/>
          </a:solidFill>
          <a:latin typeface="맑은 고딕" pitchFamily="50" charset="-127"/>
          <a:ea typeface="맑은 고딕" pitchFamily="50" charset="-127"/>
        </a:defRPr>
      </a:lvl3pPr>
      <a:lvl4pPr marL="1600200" indent="-228600" algn="l" rtl="0" eaLnBrk="0" fontAlgn="base" latinLnBrk="1" hangingPunct="0">
        <a:lnSpc>
          <a:spcPct val="120000"/>
        </a:lnSpc>
        <a:spcBef>
          <a:spcPct val="20000"/>
        </a:spcBef>
        <a:spcAft>
          <a:spcPct val="0"/>
        </a:spcAft>
        <a:buBlip>
          <a:blip r:embed="rId19"/>
        </a:buBlip>
        <a:defRPr kumimoji="1" sz="2000">
          <a:solidFill>
            <a:srgbClr val="5F5F5F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lnSpc>
          <a:spcPct val="120000"/>
        </a:lnSpc>
        <a:spcBef>
          <a:spcPct val="20000"/>
        </a:spcBef>
        <a:spcAft>
          <a:spcPct val="0"/>
        </a:spcAft>
        <a:buBlip>
          <a:blip r:embed="rId19"/>
        </a:buBlip>
        <a:defRPr kumimoji="1" sz="2000">
          <a:solidFill>
            <a:srgbClr val="5F5F5F"/>
          </a:solidFill>
          <a:latin typeface="+mn-lt"/>
          <a:ea typeface="+mn-ea"/>
        </a:defRPr>
      </a:lvl5pPr>
      <a:lvl6pPr marL="2514600" indent="-228600" algn="l" rtl="0" fontAlgn="base" latinLnBrk="1">
        <a:lnSpc>
          <a:spcPct val="120000"/>
        </a:lnSpc>
        <a:spcBef>
          <a:spcPct val="20000"/>
        </a:spcBef>
        <a:spcAft>
          <a:spcPct val="0"/>
        </a:spcAft>
        <a:buBlip>
          <a:blip r:embed="rId19"/>
        </a:buBlip>
        <a:defRPr kumimoji="1">
          <a:solidFill>
            <a:srgbClr val="5F5F5F"/>
          </a:solidFill>
          <a:latin typeface="+mn-lt"/>
          <a:ea typeface="+mn-ea"/>
        </a:defRPr>
      </a:lvl6pPr>
      <a:lvl7pPr marL="2971800" indent="-228600" algn="l" rtl="0" fontAlgn="base" latinLnBrk="1">
        <a:lnSpc>
          <a:spcPct val="120000"/>
        </a:lnSpc>
        <a:spcBef>
          <a:spcPct val="20000"/>
        </a:spcBef>
        <a:spcAft>
          <a:spcPct val="0"/>
        </a:spcAft>
        <a:buBlip>
          <a:blip r:embed="rId19"/>
        </a:buBlip>
        <a:defRPr kumimoji="1">
          <a:solidFill>
            <a:srgbClr val="5F5F5F"/>
          </a:solidFill>
          <a:latin typeface="+mn-lt"/>
          <a:ea typeface="+mn-ea"/>
        </a:defRPr>
      </a:lvl7pPr>
      <a:lvl8pPr marL="3429000" indent="-228600" algn="l" rtl="0" fontAlgn="base" latinLnBrk="1">
        <a:lnSpc>
          <a:spcPct val="120000"/>
        </a:lnSpc>
        <a:spcBef>
          <a:spcPct val="20000"/>
        </a:spcBef>
        <a:spcAft>
          <a:spcPct val="0"/>
        </a:spcAft>
        <a:buBlip>
          <a:blip r:embed="rId19"/>
        </a:buBlip>
        <a:defRPr kumimoji="1">
          <a:solidFill>
            <a:srgbClr val="5F5F5F"/>
          </a:solidFill>
          <a:latin typeface="+mn-lt"/>
          <a:ea typeface="+mn-ea"/>
        </a:defRPr>
      </a:lvl8pPr>
      <a:lvl9pPr marL="3886200" indent="-228600" algn="l" rtl="0" fontAlgn="base" latinLnBrk="1">
        <a:lnSpc>
          <a:spcPct val="120000"/>
        </a:lnSpc>
        <a:spcBef>
          <a:spcPct val="20000"/>
        </a:spcBef>
        <a:spcAft>
          <a:spcPct val="0"/>
        </a:spcAft>
        <a:buBlip>
          <a:blip r:embed="rId19"/>
        </a:buBlip>
        <a:defRPr kumimoji="1">
          <a:solidFill>
            <a:srgbClr val="5F5F5F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emf"/><Relationship Id="rId13" Type="http://schemas.openxmlformats.org/officeDocument/2006/relationships/customXml" Target="../ink/ink5.xml"/><Relationship Id="rId3" Type="http://schemas.openxmlformats.org/officeDocument/2006/relationships/image" Target="../media/image44.png"/><Relationship Id="rId7" Type="http://schemas.openxmlformats.org/officeDocument/2006/relationships/customXml" Target="../ink/ink2.xml"/><Relationship Id="rId12" Type="http://schemas.openxmlformats.org/officeDocument/2006/relationships/image" Target="../media/image49.emf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6.emf"/><Relationship Id="rId11" Type="http://schemas.openxmlformats.org/officeDocument/2006/relationships/customXml" Target="../ink/ink4.xml"/><Relationship Id="rId5" Type="http://schemas.openxmlformats.org/officeDocument/2006/relationships/customXml" Target="../ink/ink1.xml"/><Relationship Id="rId10" Type="http://schemas.openxmlformats.org/officeDocument/2006/relationships/image" Target="../media/image48.emf"/><Relationship Id="rId4" Type="http://schemas.openxmlformats.org/officeDocument/2006/relationships/image" Target="../media/image45.png"/><Relationship Id="rId9" Type="http://schemas.openxmlformats.org/officeDocument/2006/relationships/customXml" Target="../ink/ink3.xml"/><Relationship Id="rId14" Type="http://schemas.openxmlformats.org/officeDocument/2006/relationships/image" Target="../media/image50.emf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0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jp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5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wmf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7" descr="서정옥-금상3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844" b="19530"/>
          <a:stretch>
            <a:fillRect/>
          </a:stretch>
        </p:blipFill>
        <p:spPr bwMode="auto">
          <a:xfrm>
            <a:off x="0" y="1500188"/>
            <a:ext cx="9144000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제목 9"/>
          <p:cNvSpPr>
            <a:spLocks noGrp="1"/>
          </p:cNvSpPr>
          <p:nvPr>
            <p:ph type="ctrTitle"/>
          </p:nvPr>
        </p:nvSpPr>
        <p:spPr>
          <a:xfrm>
            <a:off x="685800" y="404664"/>
            <a:ext cx="7772400" cy="1470025"/>
          </a:xfrm>
          <a:noFill/>
          <a:ln>
            <a:noFill/>
          </a:ln>
        </p:spPr>
        <p:txBody>
          <a:bodyPr anchor="ctr"/>
          <a:lstStyle/>
          <a:p>
            <a:pPr algn="ctr">
              <a:defRPr/>
            </a:pP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기본 컨트롤</a:t>
            </a:r>
          </a:p>
        </p:txBody>
      </p:sp>
      <p:sp>
        <p:nvSpPr>
          <p:cNvPr id="2053" name="Rectangle 3"/>
          <p:cNvSpPr>
            <a:spLocks noGrp="1" noChangeArrowheads="1"/>
          </p:cNvSpPr>
          <p:nvPr>
            <p:ph type="subTitle" idx="1"/>
          </p:nvPr>
        </p:nvSpPr>
        <p:spPr>
          <a:noFill/>
          <a:ln>
            <a:noFill/>
          </a:ln>
        </p:spPr>
        <p:txBody>
          <a:bodyPr anchor="ctr"/>
          <a:lstStyle/>
          <a:p>
            <a:pPr eaLnBrk="1" hangingPunct="1">
              <a:defRPr/>
            </a:pPr>
            <a:r>
              <a:rPr lang="ko-KR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두원공과대학교 컴퓨터공학과 </a:t>
            </a:r>
            <a:r>
              <a:rPr lang="en-US" altLang="ko-K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학년</a:t>
            </a:r>
          </a:p>
        </p:txBody>
      </p:sp>
    </p:spTree>
  </p:cSld>
  <p:clrMapOvr>
    <a:masterClrMapping/>
  </p:clrMapOvr>
  <p:transition>
    <p:zo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000" dirty="0"/>
              <a:t>텍스트 입출력 </a:t>
            </a:r>
            <a:r>
              <a:rPr lang="en-US" altLang="ko-KR" sz="4000" dirty="0"/>
              <a:t>: </a:t>
            </a:r>
            <a:r>
              <a:rPr lang="en-US" altLang="ko-KR" sz="4000" dirty="0" err="1"/>
              <a:t>TextBox</a:t>
            </a:r>
            <a:r>
              <a:rPr lang="en-US" altLang="ko-KR" sz="4000" dirty="0"/>
              <a:t> </a:t>
            </a:r>
            <a:r>
              <a:rPr lang="ko-KR" altLang="en-US" sz="4000" dirty="0"/>
              <a:t>컨트롤 </a:t>
            </a:r>
            <a:r>
              <a:rPr lang="en-US" altLang="ko-KR" sz="4000" dirty="0"/>
              <a:t>(1)</a:t>
            </a:r>
            <a:endParaRPr lang="ko-KR" altLang="en-US" sz="4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 b="1" dirty="0" err="1"/>
              <a:t>TextBox</a:t>
            </a:r>
            <a:r>
              <a:rPr lang="en-US" altLang="ko-KR" b="1" dirty="0"/>
              <a:t> </a:t>
            </a:r>
            <a:r>
              <a:rPr lang="ko-KR" altLang="en-US" b="1" dirty="0"/>
              <a:t>컨트롤</a:t>
            </a:r>
            <a:endParaRPr lang="en-US" altLang="ko-KR" b="1" dirty="0"/>
          </a:p>
          <a:p>
            <a:pPr lvl="1">
              <a:defRPr/>
            </a:pPr>
            <a:r>
              <a:rPr lang="ko-KR" altLang="en-US" dirty="0"/>
              <a:t>웹 폼에 문자열을 입</a:t>
            </a:r>
            <a:r>
              <a:rPr lang="en-US" altLang="ko-KR" dirty="0"/>
              <a:t>/</a:t>
            </a:r>
            <a:r>
              <a:rPr lang="ko-KR" altLang="en-US" dirty="0"/>
              <a:t>출력할 때 사용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대부분의 경우 </a:t>
            </a:r>
            <a:r>
              <a:rPr lang="en-US" altLang="ko-KR" dirty="0"/>
              <a:t>(ID)</a:t>
            </a:r>
            <a:r>
              <a:rPr lang="ko-KR" altLang="en-US" dirty="0"/>
              <a:t>를 지정하며</a:t>
            </a:r>
            <a:r>
              <a:rPr lang="en-US" altLang="ko-KR" dirty="0"/>
              <a:t>, </a:t>
            </a:r>
            <a:r>
              <a:rPr lang="en-US" altLang="ko-KR" dirty="0" err="1"/>
              <a:t>txt</a:t>
            </a:r>
            <a:r>
              <a:rPr lang="en-US" altLang="ko-KR" dirty="0" err="1">
                <a:solidFill>
                  <a:srgbClr val="CC3300"/>
                </a:solidFill>
              </a:rPr>
              <a:t>Xxx</a:t>
            </a:r>
            <a:r>
              <a:rPr lang="en-US" altLang="ko-KR" dirty="0"/>
              <a:t> </a:t>
            </a:r>
            <a:r>
              <a:rPr lang="ko-KR" altLang="en-US" dirty="0"/>
              <a:t>형태로 표현</a:t>
            </a: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0741229"/>
              </p:ext>
            </p:extLst>
          </p:nvPr>
        </p:nvGraphicFramePr>
        <p:xfrm>
          <a:off x="3071813" y="2543773"/>
          <a:ext cx="5857875" cy="3765547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71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86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72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latin typeface="맑은 고딕" pitchFamily="50" charset="-127"/>
                          <a:ea typeface="맑은 고딕" pitchFamily="50" charset="-127"/>
                        </a:rPr>
                        <a:t>속성</a:t>
                      </a:r>
                    </a:p>
                  </a:txBody>
                  <a:tcPr marL="91439" marR="91439" marT="45729" marB="45729"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</a:p>
                  </a:txBody>
                  <a:tcPr marL="91439" marR="91439" marT="45729" marB="45729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72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맑은 고딕" pitchFamily="50" charset="-127"/>
                          <a:ea typeface="맑은 고딕" pitchFamily="50" charset="-127"/>
                        </a:rPr>
                        <a:t>(ID)</a:t>
                      </a:r>
                      <a:endParaRPr lang="ko-KR" altLang="en-US" sz="1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29" marB="45729"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1" dirty="0">
                          <a:latin typeface="맑은 고딕" pitchFamily="50" charset="-127"/>
                          <a:ea typeface="맑은 고딕" pitchFamily="50" charset="-127"/>
                        </a:rPr>
                        <a:t>컨트롤의</a:t>
                      </a:r>
                      <a:r>
                        <a:rPr lang="en-US" altLang="ko-KR" sz="1800" b="1" dirty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800" b="1" dirty="0">
                          <a:latin typeface="맑은 고딕" pitchFamily="50" charset="-127"/>
                          <a:ea typeface="맑은 고딕" pitchFamily="50" charset="-127"/>
                        </a:rPr>
                        <a:t>프로그래밍 이름</a:t>
                      </a:r>
                    </a:p>
                  </a:txBody>
                  <a:tcPr marL="91439" marR="91439" marT="45729" marB="45729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5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err="1">
                          <a:latin typeface="맑은 고딕" pitchFamily="50" charset="-127"/>
                          <a:ea typeface="맑은 고딕" pitchFamily="50" charset="-127"/>
                        </a:rPr>
                        <a:t>TextMode</a:t>
                      </a:r>
                      <a:endParaRPr lang="en-US" altLang="ko-KR" sz="1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latinLnBrk="1"/>
                      <a:r>
                        <a:rPr lang="en-US" altLang="ko-KR" sz="1800" b="1" dirty="0"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800" b="1" dirty="0">
                          <a:latin typeface="맑은 고딕" pitchFamily="50" charset="-127"/>
                          <a:ea typeface="맑은 고딕" pitchFamily="50" charset="-127"/>
                        </a:rPr>
                        <a:t>입력모드</a:t>
                      </a:r>
                      <a:r>
                        <a:rPr lang="en-US" altLang="ko-KR" sz="1800" b="1" dirty="0"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altLang="en-US" sz="1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29" marB="45729"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1" dirty="0" err="1">
                          <a:solidFill>
                            <a:srgbClr val="00B0F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SingleLine</a:t>
                      </a:r>
                      <a:r>
                        <a:rPr lang="en-US" altLang="ko-KR" sz="1800" b="1" dirty="0"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</a:t>
                      </a:r>
                      <a:r>
                        <a:rPr lang="ko-KR" altLang="en-US" sz="1800" b="1" dirty="0">
                          <a:latin typeface="맑은 고딕" pitchFamily="50" charset="-127"/>
                          <a:ea typeface="맑은 고딕" pitchFamily="50" charset="-127"/>
                        </a:rPr>
                        <a:t>한 줄</a:t>
                      </a:r>
                      <a:endParaRPr lang="en-US" altLang="ko-KR" sz="1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 err="1">
                          <a:solidFill>
                            <a:srgbClr val="00B0F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MultiLine</a:t>
                      </a:r>
                      <a:r>
                        <a:rPr lang="en-US" altLang="ko-KR" sz="1800" b="1" dirty="0"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 </a:t>
                      </a:r>
                      <a:r>
                        <a:rPr lang="ko-KR" altLang="en-US" sz="1800" b="1" dirty="0"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여러 줄</a:t>
                      </a:r>
                      <a:endParaRPr lang="ko-KR" altLang="en-US" sz="1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>
                          <a:solidFill>
                            <a:srgbClr val="00B0F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Password</a:t>
                      </a:r>
                      <a:r>
                        <a:rPr lang="en-US" altLang="ko-KR" sz="1800" b="1" dirty="0"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</a:t>
                      </a:r>
                      <a:r>
                        <a:rPr lang="ko-KR" altLang="en-US" sz="1800" b="1" dirty="0"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암호</a:t>
                      </a:r>
                      <a:r>
                        <a:rPr lang="en-US" altLang="ko-KR" sz="1800" b="1" dirty="0"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(*)</a:t>
                      </a:r>
                      <a:endParaRPr lang="ko-KR" altLang="en-US" sz="1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29" marB="45729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72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맑은 고딕" pitchFamily="50" charset="-127"/>
                          <a:ea typeface="맑은 고딕" pitchFamily="50" charset="-127"/>
                        </a:rPr>
                        <a:t>Text</a:t>
                      </a:r>
                      <a:endParaRPr lang="ko-KR" altLang="en-US" sz="1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29" marB="45729"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1" dirty="0">
                          <a:latin typeface="맑은 고딕" pitchFamily="50" charset="-127"/>
                          <a:ea typeface="맑은 고딕" pitchFamily="50" charset="-127"/>
                        </a:rPr>
                        <a:t>텍스트박스에</a:t>
                      </a:r>
                      <a:r>
                        <a:rPr lang="en-US" altLang="ko-KR" sz="1800" b="1" dirty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800" b="1" dirty="0">
                          <a:latin typeface="맑은 고딕" pitchFamily="50" charset="-127"/>
                          <a:ea typeface="맑은 고딕" pitchFamily="50" charset="-127"/>
                        </a:rPr>
                        <a:t>보여 줄 문자열</a:t>
                      </a:r>
                    </a:p>
                  </a:txBody>
                  <a:tcPr marL="91439" marR="91439" marT="45729" marB="45729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72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err="1">
                          <a:latin typeface="맑은 고딕" pitchFamily="50" charset="-127"/>
                          <a:ea typeface="맑은 고딕" pitchFamily="50" charset="-127"/>
                        </a:rPr>
                        <a:t>MaxLength</a:t>
                      </a:r>
                      <a:endParaRPr lang="ko-KR" altLang="en-US" sz="1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29" marB="45729"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1" dirty="0">
                          <a:latin typeface="맑은 고딕" pitchFamily="50" charset="-127"/>
                          <a:ea typeface="맑은 고딕" pitchFamily="50" charset="-127"/>
                        </a:rPr>
                        <a:t>입력 받을</a:t>
                      </a:r>
                      <a:r>
                        <a:rPr lang="en-US" altLang="ko-KR" sz="1800" b="1" dirty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800" b="1" dirty="0">
                          <a:latin typeface="맑은 고딕" pitchFamily="50" charset="-127"/>
                          <a:ea typeface="맑은 고딕" pitchFamily="50" charset="-127"/>
                        </a:rPr>
                        <a:t>최대 문자 개수</a:t>
                      </a:r>
                    </a:p>
                  </a:txBody>
                  <a:tcPr marL="91439" marR="91439" marT="45729" marB="45729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72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맑은 고딕" pitchFamily="50" charset="-127"/>
                          <a:ea typeface="맑은 고딕" pitchFamily="50" charset="-127"/>
                        </a:rPr>
                        <a:t>Rows</a:t>
                      </a:r>
                      <a:endParaRPr lang="ko-KR" altLang="en-US" sz="1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29" marB="45729"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1" dirty="0">
                          <a:latin typeface="맑은 고딕" pitchFamily="50" charset="-127"/>
                          <a:ea typeface="맑은 고딕" pitchFamily="50" charset="-127"/>
                        </a:rPr>
                        <a:t>텍스트박스에 표시할 줄 수</a:t>
                      </a:r>
                    </a:p>
                  </a:txBody>
                  <a:tcPr marL="91439" marR="91439" marT="45729" marB="45729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72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err="1">
                          <a:latin typeface="맑은 고딕" pitchFamily="50" charset="-127"/>
                          <a:ea typeface="맑은 고딕" pitchFamily="50" charset="-127"/>
                        </a:rPr>
                        <a:t>ReadOnly</a:t>
                      </a:r>
                      <a:endParaRPr lang="ko-KR" altLang="en-US" sz="1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29" marB="45729"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1" dirty="0">
                          <a:latin typeface="맑은 고딕" pitchFamily="50" charset="-127"/>
                          <a:ea typeface="맑은 고딕" pitchFamily="50" charset="-127"/>
                        </a:rPr>
                        <a:t>읽기전용 지정</a:t>
                      </a:r>
                      <a:r>
                        <a:rPr lang="en-US" altLang="ko-KR" sz="1800" b="1" dirty="0"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800" b="1" dirty="0">
                          <a:latin typeface="맑은 고딕" pitchFamily="50" charset="-127"/>
                          <a:ea typeface="맑은 고딕" pitchFamily="50" charset="-127"/>
                        </a:rPr>
                        <a:t>초기값 </a:t>
                      </a:r>
                      <a:r>
                        <a:rPr lang="en-US" altLang="ko-KR" sz="1800" b="1" dirty="0">
                          <a:solidFill>
                            <a:srgbClr val="0000FF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false</a:t>
                      </a:r>
                      <a:r>
                        <a:rPr lang="en-US" altLang="ko-KR" sz="1800" b="1" dirty="0"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altLang="en-US" sz="1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29" marB="45729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72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맑은 고딕" pitchFamily="50" charset="-127"/>
                          <a:ea typeface="맑은 고딕" pitchFamily="50" charset="-127"/>
                        </a:rPr>
                        <a:t>Wrap</a:t>
                      </a:r>
                      <a:endParaRPr lang="ko-KR" altLang="en-US" sz="1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29" marB="45729"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1" dirty="0">
                          <a:latin typeface="맑은 고딕" pitchFamily="50" charset="-127"/>
                          <a:ea typeface="맑은 고딕" pitchFamily="50" charset="-127"/>
                        </a:rPr>
                        <a:t>줄 바꿈을</a:t>
                      </a:r>
                      <a:r>
                        <a:rPr lang="en-US" altLang="ko-KR" sz="1800" b="1" dirty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800" b="1" dirty="0">
                          <a:latin typeface="맑은 고딕" pitchFamily="50" charset="-127"/>
                          <a:ea typeface="맑은 고딕" pitchFamily="50" charset="-127"/>
                        </a:rPr>
                        <a:t>할 것인지 여부</a:t>
                      </a:r>
                      <a:r>
                        <a:rPr lang="en-US" altLang="ko-KR" sz="1800" b="1" dirty="0"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800" b="1" dirty="0">
                          <a:latin typeface="맑은 고딕" pitchFamily="50" charset="-127"/>
                          <a:ea typeface="맑은 고딕" pitchFamily="50" charset="-127"/>
                        </a:rPr>
                        <a:t>초기값 </a:t>
                      </a:r>
                      <a:r>
                        <a:rPr lang="en-US" altLang="ko-KR" sz="1800" b="1" dirty="0">
                          <a:solidFill>
                            <a:srgbClr val="0000FF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true</a:t>
                      </a:r>
                      <a:r>
                        <a:rPr lang="en-US" altLang="ko-KR" sz="1800" b="1" dirty="0"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altLang="en-US" sz="1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29" marB="45729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7491" y="1531869"/>
            <a:ext cx="2732901" cy="4892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3" y="2543773"/>
            <a:ext cx="2628900" cy="355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9072" y="3467698"/>
            <a:ext cx="1827213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17908376"/>
      </p:ext>
    </p:extLst>
  </p:cSld>
  <p:clrMapOvr>
    <a:masterClrMapping/>
  </p:clrMapOvr>
  <p:transition>
    <p:zo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000" dirty="0"/>
              <a:t>텍스트 입출력 </a:t>
            </a:r>
            <a:r>
              <a:rPr lang="en-US" altLang="ko-KR" sz="4000" dirty="0"/>
              <a:t>: </a:t>
            </a:r>
            <a:r>
              <a:rPr lang="en-US" altLang="ko-KR" sz="4000" dirty="0" err="1"/>
              <a:t>TextBox</a:t>
            </a:r>
            <a:r>
              <a:rPr lang="en-US" altLang="ko-KR" sz="4000" dirty="0"/>
              <a:t> </a:t>
            </a:r>
            <a:r>
              <a:rPr lang="ko-KR" altLang="en-US" sz="4000" dirty="0"/>
              <a:t>컨트롤 </a:t>
            </a:r>
            <a:r>
              <a:rPr lang="en-US" altLang="ko-KR" sz="4000" dirty="0"/>
              <a:t>(2)</a:t>
            </a:r>
            <a:endParaRPr lang="ko-KR" altLang="en-US" sz="4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 b="1" dirty="0" err="1"/>
              <a:t>TextBox</a:t>
            </a:r>
            <a:r>
              <a:rPr lang="en-US" altLang="ko-KR" b="1" dirty="0"/>
              <a:t> </a:t>
            </a:r>
            <a:r>
              <a:rPr lang="ko-KR" altLang="en-US" b="1" dirty="0"/>
              <a:t>컨트롤의 주요 이벤트 </a:t>
            </a:r>
            <a:endParaRPr lang="ko-KR" alt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556792"/>
            <a:ext cx="3606105" cy="48743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1331640" y="2085558"/>
            <a:ext cx="470362" cy="38796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611560" y="3560755"/>
            <a:ext cx="3057350" cy="28278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ko-KR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Double</a:t>
            </a:r>
            <a:r>
              <a:rPr lang="ko-KR" altLang="en-US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Click</a:t>
            </a:r>
            <a:endParaRPr lang="ko-KR" altLang="en-US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27613" y="3961647"/>
            <a:ext cx="6521138" cy="2341448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</p:pic>
      <p:sp>
        <p:nvSpPr>
          <p:cNvPr id="11" name="직사각형 10"/>
          <p:cNvSpPr/>
          <p:nvPr/>
        </p:nvSpPr>
        <p:spPr>
          <a:xfrm>
            <a:off x="2699792" y="5211270"/>
            <a:ext cx="6339433" cy="84370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2882033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클릭 이벤트 </a:t>
            </a:r>
            <a:r>
              <a:rPr lang="en-US" altLang="ko-KR" dirty="0"/>
              <a:t>: Button </a:t>
            </a:r>
            <a:r>
              <a:rPr lang="ko-KR" altLang="en-US" dirty="0"/>
              <a:t>컨트롤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Button </a:t>
            </a:r>
            <a:r>
              <a:rPr lang="ko-KR" altLang="en-US" dirty="0"/>
              <a:t>컨트롤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웹 폼에서 이벤트를 발생시키기 위해 자주 사용하는 컨트롤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클릭 시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rgbClr val="00B050"/>
                </a:solidFill>
              </a:rPr>
              <a:t>Click</a:t>
            </a:r>
            <a:r>
              <a:rPr lang="en-US" altLang="ko-KR" dirty="0"/>
              <a:t> </a:t>
            </a:r>
            <a:r>
              <a:rPr lang="ko-KR" altLang="en-US" dirty="0"/>
              <a:t>이벤트 발생</a:t>
            </a:r>
            <a:r>
              <a:rPr lang="en-US" altLang="ko-KR" dirty="0"/>
              <a:t>,</a:t>
            </a:r>
            <a:r>
              <a:rPr lang="ko-KR" altLang="en-US" dirty="0"/>
              <a:t> 데이터를 서버로 전송</a:t>
            </a:r>
            <a:r>
              <a:rPr lang="en-US" altLang="ko-KR" dirty="0">
                <a:sym typeface="Wingdings" panose="05000000000000000000" pitchFamily="2" charset="2"/>
              </a:rPr>
              <a:t>  </a:t>
            </a:r>
            <a:r>
              <a:rPr lang="en-US" altLang="ko-KR" dirty="0" err="1">
                <a:solidFill>
                  <a:srgbClr val="C00000"/>
                </a:solidFill>
                <a:sym typeface="Wingdings" panose="05000000000000000000" pitchFamily="2" charset="2"/>
              </a:rPr>
              <a:t>PostBack</a:t>
            </a:r>
            <a:endParaRPr lang="en-US" altLang="ko-KR" dirty="0">
              <a:solidFill>
                <a:srgbClr val="C00000"/>
              </a:solidFill>
            </a:endParaRPr>
          </a:p>
          <a:p>
            <a:pPr lvl="1">
              <a:defRPr/>
            </a:pPr>
            <a:r>
              <a:rPr lang="ko-KR" altLang="en-US" dirty="0"/>
              <a:t>대부분의 경우 </a:t>
            </a:r>
            <a:r>
              <a:rPr lang="en-US" altLang="ko-KR" dirty="0"/>
              <a:t>(ID)</a:t>
            </a:r>
            <a:r>
              <a:rPr lang="ko-KR" altLang="en-US" dirty="0"/>
              <a:t>를 지정하며</a:t>
            </a:r>
            <a:r>
              <a:rPr lang="en-US" altLang="ko-KR" dirty="0"/>
              <a:t>, </a:t>
            </a:r>
            <a:r>
              <a:rPr lang="en-US" altLang="ko-KR" dirty="0" err="1"/>
              <a:t>btn</a:t>
            </a:r>
            <a:r>
              <a:rPr lang="en-US" altLang="ko-KR" dirty="0" err="1">
                <a:solidFill>
                  <a:srgbClr val="CC3300"/>
                </a:solidFill>
              </a:rPr>
              <a:t>Xxx</a:t>
            </a:r>
            <a:r>
              <a:rPr lang="en-US" altLang="ko-KR" dirty="0"/>
              <a:t> </a:t>
            </a:r>
            <a:r>
              <a:rPr lang="ko-KR" altLang="en-US" dirty="0"/>
              <a:t>형태로 표현</a:t>
            </a:r>
          </a:p>
          <a:p>
            <a:endParaRPr lang="ko-KR" altLang="en-US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9417366"/>
              </p:ext>
            </p:extLst>
          </p:nvPr>
        </p:nvGraphicFramePr>
        <p:xfrm>
          <a:off x="3286125" y="3219472"/>
          <a:ext cx="5643563" cy="3017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431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003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35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latin typeface="맑은 고딕" pitchFamily="50" charset="-127"/>
                          <a:ea typeface="맑은 고딕" pitchFamily="50" charset="-127"/>
                        </a:rPr>
                        <a:t>속성</a:t>
                      </a:r>
                    </a:p>
                  </a:txBody>
                  <a:tcPr marL="91439" marR="91439" marT="45714" marB="45714"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</a:p>
                  </a:txBody>
                  <a:tcPr marL="91439" marR="91439" marT="45714" marB="4571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35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맑은 고딕" pitchFamily="50" charset="-127"/>
                          <a:ea typeface="맑은 고딕" pitchFamily="50" charset="-127"/>
                        </a:rPr>
                        <a:t>(ID)</a:t>
                      </a:r>
                      <a:endParaRPr lang="ko-KR" altLang="en-US" sz="1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14" marB="45714"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1" dirty="0">
                          <a:latin typeface="맑은 고딕" pitchFamily="50" charset="-127"/>
                          <a:ea typeface="맑은 고딕" pitchFamily="50" charset="-127"/>
                        </a:rPr>
                        <a:t>컨트롤의</a:t>
                      </a:r>
                      <a:r>
                        <a:rPr lang="en-US" altLang="ko-KR" sz="1800" b="1" dirty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800" b="1" dirty="0">
                          <a:latin typeface="맑은 고딕" pitchFamily="50" charset="-127"/>
                          <a:ea typeface="맑은 고딕" pitchFamily="50" charset="-127"/>
                        </a:rPr>
                        <a:t>프로그래밍 이름</a:t>
                      </a:r>
                    </a:p>
                  </a:txBody>
                  <a:tcPr marL="91439" marR="91439" marT="45714" marB="4571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35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맑은 고딕" pitchFamily="50" charset="-127"/>
                          <a:ea typeface="맑은 고딕" pitchFamily="50" charset="-127"/>
                        </a:rPr>
                        <a:t>Text</a:t>
                      </a:r>
                      <a:endParaRPr lang="ko-KR" altLang="en-US" sz="1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14" marB="45714"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1" dirty="0">
                          <a:latin typeface="맑은 고딕" pitchFamily="50" charset="-127"/>
                          <a:ea typeface="맑은 고딕" pitchFamily="50" charset="-127"/>
                        </a:rPr>
                        <a:t>버튼에 보여줄 문자열</a:t>
                      </a:r>
                    </a:p>
                  </a:txBody>
                  <a:tcPr marL="91439" marR="91439" marT="45714" marB="4571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35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err="1">
                          <a:latin typeface="맑은 고딕" pitchFamily="50" charset="-127"/>
                          <a:ea typeface="맑은 고딕" pitchFamily="50" charset="-127"/>
                        </a:rPr>
                        <a:t>CommandArgument</a:t>
                      </a:r>
                      <a:endParaRPr lang="ko-KR" altLang="en-US" sz="1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14" marB="45714"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1" dirty="0">
                          <a:latin typeface="맑은 고딕" pitchFamily="50" charset="-127"/>
                          <a:ea typeface="맑은 고딕" pitchFamily="50" charset="-127"/>
                        </a:rPr>
                        <a:t>버튼과 연결된 명령 인자</a:t>
                      </a:r>
                    </a:p>
                  </a:txBody>
                  <a:tcPr marL="91439" marR="91439" marT="45714" marB="4571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35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err="1">
                          <a:latin typeface="맑은 고딕" pitchFamily="50" charset="-127"/>
                          <a:ea typeface="맑은 고딕" pitchFamily="50" charset="-127"/>
                        </a:rPr>
                        <a:t>CommandName</a:t>
                      </a:r>
                      <a:endParaRPr lang="ko-KR" altLang="en-US" sz="1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14" marB="45714"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1" dirty="0">
                          <a:latin typeface="맑은 고딕" pitchFamily="50" charset="-127"/>
                          <a:ea typeface="맑은 고딕" pitchFamily="50" charset="-127"/>
                        </a:rPr>
                        <a:t>버튼과 연결된 명령</a:t>
                      </a:r>
                    </a:p>
                  </a:txBody>
                  <a:tcPr marL="91439" marR="91439" marT="45714" marB="4571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3" y="3286125"/>
            <a:ext cx="901700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4438" y="3044527"/>
            <a:ext cx="1885950" cy="355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80253152"/>
      </p:ext>
    </p:extLst>
  </p:cSld>
  <p:clrMapOvr>
    <a:masterClrMapping/>
  </p:clrMapOvr>
  <p:transition>
    <p:zo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클릭 이벤트 </a:t>
            </a:r>
            <a:r>
              <a:rPr lang="en-US" altLang="ko-KR" dirty="0"/>
              <a:t>: </a:t>
            </a:r>
            <a:r>
              <a:rPr lang="en-US" altLang="ko-KR" dirty="0" err="1"/>
              <a:t>LinkButton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altLang="ko-KR" dirty="0" err="1"/>
              <a:t>LinkButton</a:t>
            </a:r>
            <a:r>
              <a:rPr lang="en-US" altLang="ko-KR" dirty="0"/>
              <a:t> </a:t>
            </a:r>
            <a:r>
              <a:rPr lang="ko-KR" altLang="en-US" dirty="0"/>
              <a:t>컨트롤</a:t>
            </a:r>
            <a:endParaRPr lang="en-US" altLang="ko-KR" dirty="0"/>
          </a:p>
          <a:p>
            <a:pPr lvl="1">
              <a:lnSpc>
                <a:spcPct val="100000"/>
              </a:lnSpc>
              <a:defRPr/>
            </a:pPr>
            <a:r>
              <a:rPr lang="ko-KR" altLang="en-US" dirty="0"/>
              <a:t>하이퍼링크 형식으로 표시되는 버튼</a:t>
            </a:r>
            <a:endParaRPr lang="en-US" altLang="ko-KR" dirty="0"/>
          </a:p>
          <a:p>
            <a:pPr lvl="1">
              <a:lnSpc>
                <a:spcPct val="100000"/>
              </a:lnSpc>
              <a:defRPr/>
            </a:pPr>
            <a:r>
              <a:rPr lang="ko-KR" altLang="en-US" dirty="0"/>
              <a:t>동작은  </a:t>
            </a:r>
            <a:r>
              <a:rPr lang="en-US" altLang="ko-KR" dirty="0"/>
              <a:t>Button </a:t>
            </a:r>
            <a:r>
              <a:rPr lang="ko-KR" altLang="en-US" dirty="0"/>
              <a:t>컨트롤과 동일</a:t>
            </a:r>
            <a:endParaRPr lang="en-US" altLang="ko-KR" dirty="0"/>
          </a:p>
          <a:p>
            <a:pPr>
              <a:lnSpc>
                <a:spcPct val="100000"/>
              </a:lnSpc>
              <a:defRPr/>
            </a:pPr>
            <a:endParaRPr lang="en-US" altLang="ko-KR" dirty="0"/>
          </a:p>
          <a:p>
            <a:pPr>
              <a:lnSpc>
                <a:spcPct val="100000"/>
              </a:lnSpc>
              <a:buNone/>
              <a:defRPr/>
            </a:pPr>
            <a:endParaRPr lang="en-US" altLang="ko-KR" dirty="0"/>
          </a:p>
          <a:p>
            <a:pPr>
              <a:lnSpc>
                <a:spcPct val="100000"/>
              </a:lnSpc>
              <a:buNone/>
              <a:defRPr/>
            </a:pPr>
            <a:endParaRPr lang="en-US" altLang="ko-KR" dirty="0"/>
          </a:p>
        </p:txBody>
      </p:sp>
      <p:pic>
        <p:nvPicPr>
          <p:cNvPr id="7" name="Picture 3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5862" y="4366047"/>
            <a:ext cx="1714500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560874"/>
              </p:ext>
            </p:extLst>
          </p:nvPr>
        </p:nvGraphicFramePr>
        <p:xfrm>
          <a:off x="642938" y="2430017"/>
          <a:ext cx="8286750" cy="150303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7146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721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10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latin typeface="맑은 고딕" pitchFamily="50" charset="-127"/>
                          <a:ea typeface="맑은 고딕" pitchFamily="50" charset="-127"/>
                        </a:rPr>
                        <a:t>속성</a:t>
                      </a:r>
                    </a:p>
                  </a:txBody>
                  <a:tcPr marL="91439" marR="91439"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</a:p>
                  </a:txBody>
                  <a:tcPr marL="91439" marR="91439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10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맑은 고딕" pitchFamily="50" charset="-127"/>
                          <a:ea typeface="맑은 고딕" pitchFamily="50" charset="-127"/>
                        </a:rPr>
                        <a:t>(ID)</a:t>
                      </a:r>
                      <a:endParaRPr lang="ko-KR" altLang="en-US" sz="1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1" dirty="0">
                          <a:latin typeface="맑은 고딕" pitchFamily="50" charset="-127"/>
                          <a:ea typeface="맑은 고딕" pitchFamily="50" charset="-127"/>
                        </a:rPr>
                        <a:t>컨트롤의</a:t>
                      </a:r>
                      <a:r>
                        <a:rPr lang="en-US" altLang="ko-KR" sz="1800" b="1" dirty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800" b="1" dirty="0">
                          <a:latin typeface="맑은 고딕" pitchFamily="50" charset="-127"/>
                          <a:ea typeface="맑은 고딕" pitchFamily="50" charset="-127"/>
                        </a:rPr>
                        <a:t>프로그래밍 이름</a:t>
                      </a:r>
                    </a:p>
                  </a:txBody>
                  <a:tcPr marL="91439" marR="91439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10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맑은 고딕" pitchFamily="50" charset="-127"/>
                          <a:ea typeface="맑은 고딕" pitchFamily="50" charset="-127"/>
                        </a:rPr>
                        <a:t>Text</a:t>
                      </a:r>
                      <a:endParaRPr lang="ko-KR" altLang="en-US" sz="1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1" dirty="0">
                          <a:latin typeface="맑은 고딕" pitchFamily="50" charset="-127"/>
                          <a:ea typeface="맑은 고딕" pitchFamily="50" charset="-127"/>
                        </a:rPr>
                        <a:t>버튼에 보여줄 문자열</a:t>
                      </a:r>
                    </a:p>
                  </a:txBody>
                  <a:tcPr marL="91439" marR="91439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5715737"/>
      </p:ext>
    </p:extLst>
  </p:cSld>
  <p:clrMapOvr>
    <a:masterClrMapping/>
  </p:clrMapOvr>
  <p:transition>
    <p:zo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클릭 이벤트 </a:t>
            </a:r>
            <a:r>
              <a:rPr lang="en-US" altLang="ko-KR" dirty="0"/>
              <a:t>: </a:t>
            </a:r>
            <a:r>
              <a:rPr lang="en-US" altLang="ko-KR" dirty="0" err="1"/>
              <a:t>ImageButton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altLang="ko-KR" dirty="0" err="1"/>
              <a:t>ImageButton</a:t>
            </a:r>
            <a:r>
              <a:rPr lang="en-US" altLang="ko-KR" dirty="0"/>
              <a:t> </a:t>
            </a:r>
            <a:r>
              <a:rPr lang="ko-KR" altLang="en-US" dirty="0"/>
              <a:t>컨트롤</a:t>
            </a:r>
            <a:endParaRPr lang="en-US" altLang="ko-KR" dirty="0"/>
          </a:p>
          <a:p>
            <a:pPr lvl="1">
              <a:lnSpc>
                <a:spcPct val="100000"/>
              </a:lnSpc>
              <a:defRPr/>
            </a:pPr>
            <a:r>
              <a:rPr lang="ko-KR" altLang="en-US" dirty="0"/>
              <a:t>버튼 모양 대신에 이미지를 보여주는 버튼 </a:t>
            </a:r>
            <a:endParaRPr lang="en-US" altLang="ko-KR" dirty="0"/>
          </a:p>
          <a:p>
            <a:pPr marL="792000" lvl="2" indent="0">
              <a:lnSpc>
                <a:spcPct val="100000"/>
              </a:lnSpc>
              <a:buNone/>
              <a:defRPr/>
            </a:pP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디자인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측면에서 많이 사용</a:t>
            </a:r>
            <a:endParaRPr lang="en-US" altLang="ko-KR" dirty="0"/>
          </a:p>
          <a:p>
            <a:pPr lvl="1">
              <a:lnSpc>
                <a:spcPct val="100000"/>
              </a:lnSpc>
              <a:defRPr/>
            </a:pPr>
            <a:r>
              <a:rPr lang="ko-KR" altLang="en-US" dirty="0"/>
              <a:t>동작은 </a:t>
            </a:r>
            <a:r>
              <a:rPr lang="en-US" altLang="ko-KR" dirty="0"/>
              <a:t>Button </a:t>
            </a:r>
            <a:r>
              <a:rPr lang="ko-KR" altLang="en-US" dirty="0"/>
              <a:t>컨트롤과 동일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7016325"/>
              </p:ext>
            </p:extLst>
          </p:nvPr>
        </p:nvGraphicFramePr>
        <p:xfrm>
          <a:off x="642938" y="2708920"/>
          <a:ext cx="8286750" cy="223224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7860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006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99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latin typeface="맑은 고딕" pitchFamily="50" charset="-127"/>
                          <a:ea typeface="맑은 고딕" pitchFamily="50" charset="-127"/>
                        </a:rPr>
                        <a:t>속성</a:t>
                      </a:r>
                    </a:p>
                  </a:txBody>
                  <a:tcPr marL="91439" marR="91439" marT="45703" marB="45703"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</a:p>
                  </a:txBody>
                  <a:tcPr marL="91439" marR="91439" marT="45703" marB="4570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99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err="1">
                          <a:latin typeface="맑은 고딕" pitchFamily="50" charset="-127"/>
                          <a:ea typeface="맑은 고딕" pitchFamily="50" charset="-127"/>
                        </a:rPr>
                        <a:t>ImageUrl</a:t>
                      </a:r>
                      <a:endParaRPr lang="ko-KR" altLang="en-US" sz="1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03" marB="45703"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1" dirty="0">
                          <a:latin typeface="맑은 고딕" pitchFamily="50" charset="-127"/>
                          <a:ea typeface="맑은 고딕" pitchFamily="50" charset="-127"/>
                        </a:rPr>
                        <a:t>웹</a:t>
                      </a:r>
                      <a:r>
                        <a:rPr lang="en-US" altLang="ko-KR" sz="1800" b="1" dirty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800" b="1" dirty="0">
                          <a:latin typeface="맑은 고딕" pitchFamily="50" charset="-127"/>
                          <a:ea typeface="맑은 고딕" pitchFamily="50" charset="-127"/>
                        </a:rPr>
                        <a:t>폼에 보여주려는 이미지의 </a:t>
                      </a:r>
                      <a:r>
                        <a:rPr lang="en-US" altLang="ko-KR" sz="1800" b="1" dirty="0">
                          <a:latin typeface="맑은 고딕" pitchFamily="50" charset="-127"/>
                          <a:ea typeface="맑은 고딕" pitchFamily="50" charset="-127"/>
                        </a:rPr>
                        <a:t>URL</a:t>
                      </a:r>
                      <a:endParaRPr lang="ko-KR" altLang="en-US" sz="1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03" marB="4570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2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err="1">
                          <a:latin typeface="맑은 고딕" pitchFamily="50" charset="-127"/>
                          <a:ea typeface="맑은 고딕" pitchFamily="50" charset="-127"/>
                        </a:rPr>
                        <a:t>ImageAlign</a:t>
                      </a:r>
                      <a:endParaRPr lang="ko-KR" altLang="en-US" sz="1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03" marB="45703"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1" dirty="0">
                          <a:latin typeface="맑은 고딕" pitchFamily="50" charset="-127"/>
                          <a:ea typeface="맑은 고딕" pitchFamily="50" charset="-127"/>
                        </a:rPr>
                        <a:t>이미지의 맞춤정렬</a:t>
                      </a:r>
                      <a:r>
                        <a:rPr lang="en-US" altLang="ko-KR" sz="1800" b="1" dirty="0">
                          <a:latin typeface="맑은 고딕" pitchFamily="50" charset="-127"/>
                          <a:ea typeface="맑은 고딕" pitchFamily="50" charset="-127"/>
                        </a:rPr>
                        <a:t>(Left, Right, </a:t>
                      </a:r>
                      <a:r>
                        <a:rPr lang="en-US" altLang="ko-KR" sz="1800" b="1" dirty="0" err="1">
                          <a:latin typeface="맑은 고딕" pitchFamily="50" charset="-127"/>
                          <a:ea typeface="맑은 고딕" pitchFamily="50" charset="-127"/>
                        </a:rPr>
                        <a:t>BaseLine</a:t>
                      </a:r>
                      <a:r>
                        <a:rPr lang="en-US" altLang="ko-KR" sz="1800" b="1" dirty="0">
                          <a:latin typeface="맑은 고딕" pitchFamily="50" charset="-127"/>
                          <a:ea typeface="맑은 고딕" pitchFamily="50" charset="-127"/>
                        </a:rPr>
                        <a:t>, Top, </a:t>
                      </a:r>
                      <a:r>
                        <a:rPr lang="en-US" altLang="ko-KR" sz="1800" b="1" dirty="0" err="1">
                          <a:latin typeface="맑은 고딕" pitchFamily="50" charset="-127"/>
                          <a:ea typeface="맑은 고딕" pitchFamily="50" charset="-127"/>
                        </a:rPr>
                        <a:t>Buttom</a:t>
                      </a:r>
                      <a:r>
                        <a:rPr lang="en-US" altLang="ko-KR" sz="1800" b="1" dirty="0">
                          <a:latin typeface="맑은 고딕" pitchFamily="50" charset="-127"/>
                          <a:ea typeface="맑은 고딕" pitchFamily="50" charset="-127"/>
                        </a:rPr>
                        <a:t>, Middle)</a:t>
                      </a:r>
                      <a:endParaRPr lang="ko-KR" altLang="en-US" sz="1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03" marB="4570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99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err="1">
                          <a:latin typeface="맑은 고딕" pitchFamily="50" charset="-127"/>
                          <a:ea typeface="맑은 고딕" pitchFamily="50" charset="-127"/>
                        </a:rPr>
                        <a:t>AlternateText</a:t>
                      </a:r>
                      <a:endParaRPr lang="ko-KR" altLang="en-US" sz="1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03" marB="45703"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1" dirty="0">
                          <a:latin typeface="맑은 고딕" pitchFamily="50" charset="-127"/>
                          <a:ea typeface="맑은 고딕" pitchFamily="50" charset="-127"/>
                        </a:rPr>
                        <a:t>이미지가</a:t>
                      </a:r>
                      <a:r>
                        <a:rPr lang="en-US" altLang="ko-KR" sz="1800" b="1" dirty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800" b="1" dirty="0">
                          <a:latin typeface="맑은 고딕" pitchFamily="50" charset="-127"/>
                          <a:ea typeface="맑은 고딕" pitchFamily="50" charset="-127"/>
                        </a:rPr>
                        <a:t>없을 때</a:t>
                      </a:r>
                      <a:r>
                        <a:rPr lang="en-US" altLang="ko-KR" sz="1800" b="1" dirty="0"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800" b="1" dirty="0">
                          <a:latin typeface="맑은 고딕" pitchFamily="50" charset="-127"/>
                          <a:ea typeface="맑은 고딕" pitchFamily="50" charset="-127"/>
                        </a:rPr>
                        <a:t>대신 보여줄 텍스트</a:t>
                      </a:r>
                    </a:p>
                  </a:txBody>
                  <a:tcPr marL="91439" marR="91439" marT="45703" marB="4570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8" name="Picture 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7960" y="5208885"/>
            <a:ext cx="1028079" cy="1028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77735786"/>
      </p:ext>
    </p:extLst>
  </p:cSld>
  <p:clrMapOvr>
    <a:masterClrMapping/>
  </p:clrMapOvr>
  <p:transition>
    <p:zo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792A06-B5BC-9B31-7675-9A0A53D2C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</a:t>
            </a:r>
            <a:r>
              <a:rPr lang="en-US" altLang="ko-KR" dirty="0"/>
              <a:t>] </a:t>
            </a:r>
            <a:r>
              <a:rPr lang="ko-KR" altLang="en-US" dirty="0"/>
              <a:t>실습을 위한 폴더 생성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4AED01-ADC9-C8DA-F1AA-5BB038E124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C:</a:t>
            </a:r>
            <a:r>
              <a:rPr lang="ko-KR" altLang="en-US" dirty="0"/>
              <a:t> 드라이브의 특정 위치에 실습용 폴더 생성</a:t>
            </a:r>
            <a:endParaRPr lang="en-US" altLang="ko-KR" dirty="0"/>
          </a:p>
          <a:p>
            <a:pPr lvl="1"/>
            <a:r>
              <a:rPr lang="en-US" altLang="ko-KR" dirty="0"/>
              <a:t>(</a:t>
            </a:r>
            <a:r>
              <a:rPr lang="ko-KR" altLang="en-US" dirty="0"/>
              <a:t>예</a:t>
            </a:r>
            <a:r>
              <a:rPr lang="en-US" altLang="ko-KR" dirty="0"/>
              <a:t>) C:\</a:t>
            </a:r>
            <a:r>
              <a:rPr lang="ko-KR" altLang="en-US" dirty="0"/>
              <a:t>학번</a:t>
            </a:r>
            <a:r>
              <a:rPr lang="en-US" altLang="ko-KR" dirty="0"/>
              <a:t>\</a:t>
            </a:r>
            <a:r>
              <a:rPr lang="en-US" altLang="ko-KR" dirty="0">
                <a:solidFill>
                  <a:srgbClr val="C00000"/>
                </a:solidFill>
              </a:rPr>
              <a:t>Controls</a:t>
            </a:r>
            <a:endParaRPr lang="ko-KR" altLang="en-US" dirty="0">
              <a:solidFill>
                <a:srgbClr val="C00000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864BEE8-C6BB-5B19-11C4-5BDD96A4ED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5296" y="2060848"/>
            <a:ext cx="6433407" cy="410771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009732685"/>
      </p:ext>
    </p:extLst>
  </p:cSld>
  <p:clrMapOvr>
    <a:masterClrMapping/>
  </p:clrMapOvr>
  <p:transition>
    <p:zo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</a:t>
            </a:r>
            <a:r>
              <a:rPr lang="en-US" altLang="ko-KR" dirty="0"/>
              <a:t>] </a:t>
            </a:r>
            <a:r>
              <a:rPr lang="ko-KR" altLang="en-US" dirty="0"/>
              <a:t>웹 사이트 열기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[</a:t>
            </a:r>
            <a:r>
              <a:rPr lang="ko-KR" altLang="en-US" dirty="0"/>
              <a:t>파일</a:t>
            </a:r>
            <a:r>
              <a:rPr lang="en-US" altLang="ko-KR" dirty="0"/>
              <a:t>] – [</a:t>
            </a:r>
            <a:r>
              <a:rPr lang="ko-KR" altLang="en-US" dirty="0"/>
              <a:t>열기</a:t>
            </a:r>
            <a:r>
              <a:rPr lang="en-US" altLang="ko-KR" dirty="0"/>
              <a:t>] – [</a:t>
            </a:r>
            <a:r>
              <a:rPr lang="ko-KR" altLang="en-US" dirty="0"/>
              <a:t>웹사이트</a:t>
            </a:r>
            <a:r>
              <a:rPr lang="en-US" altLang="ko-KR" dirty="0"/>
              <a:t>]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생성한 폴더</a:t>
            </a:r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Controls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  <a:r>
              <a:rPr lang="ko-KR" altLang="en-US" dirty="0">
                <a:sym typeface="Wingdings" panose="05000000000000000000" pitchFamily="2" charset="2"/>
              </a:rPr>
              <a:t> 선택</a:t>
            </a:r>
            <a:endParaRPr lang="en-US" altLang="ko-KR" dirty="0"/>
          </a:p>
          <a:p>
            <a:pPr lvl="1">
              <a:defRPr/>
            </a:pP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1753B43-D5EA-FE98-3906-96EE42FFE1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2672" y="1556792"/>
            <a:ext cx="6778655" cy="4883483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093187292"/>
      </p:ext>
    </p:extLst>
  </p:cSld>
  <p:clrMapOvr>
    <a:masterClrMapping/>
  </p:clrMapOvr>
  <p:transition>
    <p:zo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</a:t>
            </a:r>
            <a:r>
              <a:rPr lang="en-US" altLang="ko-KR" dirty="0"/>
              <a:t>1] </a:t>
            </a:r>
            <a:r>
              <a:rPr lang="ko-KR" altLang="en-US" dirty="0"/>
              <a:t>텍스트박스 모드 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pc="-150" dirty="0"/>
              <a:t>솔루션탐색기 </a:t>
            </a:r>
            <a:r>
              <a:rPr lang="en-US" altLang="ko-KR" spc="-150" dirty="0"/>
              <a:t>– Controls </a:t>
            </a:r>
            <a:r>
              <a:rPr lang="en-US" altLang="ko-KR" spc="-150" dirty="0">
                <a:sym typeface="Wingdings" panose="05000000000000000000" pitchFamily="2" charset="2"/>
              </a:rPr>
              <a:t> </a:t>
            </a:r>
            <a:r>
              <a:rPr lang="ko-KR" altLang="en-US" spc="-150" dirty="0">
                <a:sym typeface="Wingdings" panose="05000000000000000000" pitchFamily="2" charset="2"/>
              </a:rPr>
              <a:t>오른</a:t>
            </a:r>
            <a:r>
              <a:rPr lang="en-US" altLang="ko-KR" spc="-150" dirty="0">
                <a:sym typeface="Wingdings" panose="05000000000000000000" pitchFamily="2" charset="2"/>
              </a:rPr>
              <a:t> </a:t>
            </a:r>
            <a:r>
              <a:rPr lang="ko-KR" altLang="en-US" spc="-150" dirty="0">
                <a:sym typeface="Wingdings" panose="05000000000000000000" pitchFamily="2" charset="2"/>
              </a:rPr>
              <a:t>마우스 </a:t>
            </a:r>
            <a:r>
              <a:rPr lang="en-US" altLang="ko-KR" spc="-150" dirty="0">
                <a:sym typeface="Wingdings" panose="05000000000000000000" pitchFamily="2" charset="2"/>
              </a:rPr>
              <a:t>– </a:t>
            </a:r>
            <a:r>
              <a:rPr lang="ko-KR" altLang="en-US" spc="-150" dirty="0">
                <a:sym typeface="Wingdings" panose="05000000000000000000" pitchFamily="2" charset="2"/>
              </a:rPr>
              <a:t>추가 </a:t>
            </a:r>
            <a:r>
              <a:rPr lang="en-US" altLang="ko-KR" spc="-150" dirty="0">
                <a:sym typeface="Wingdings" panose="05000000000000000000" pitchFamily="2" charset="2"/>
              </a:rPr>
              <a:t>– </a:t>
            </a:r>
            <a:r>
              <a:rPr lang="ko-KR" altLang="en-US" spc="-150" dirty="0"/>
              <a:t>새 항목 추가</a:t>
            </a:r>
            <a:endParaRPr lang="en-US" altLang="ko-KR" spc="-150" dirty="0"/>
          </a:p>
          <a:p>
            <a:pPr lvl="1">
              <a:defRPr/>
            </a:pPr>
            <a:r>
              <a:rPr lang="en-US" altLang="ko-KR" dirty="0">
                <a:sym typeface="Wingdings" panose="05000000000000000000" pitchFamily="2" charset="2"/>
              </a:rPr>
              <a:t>Web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Form 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TextBoxMode.aspx</a:t>
            </a:r>
            <a:endParaRPr lang="ko-KR" altLang="en-US" dirty="0">
              <a:solidFill>
                <a:srgbClr val="C00000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480DE38-82CF-496B-BB2C-24A4F90BD1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6748" y="1955374"/>
            <a:ext cx="6552728" cy="453650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1692443C-859A-45A0-890E-A11397785D90}"/>
              </a:ext>
            </a:extLst>
          </p:cNvPr>
          <p:cNvSpPr/>
          <p:nvPr/>
        </p:nvSpPr>
        <p:spPr>
          <a:xfrm>
            <a:off x="1301115" y="2492896"/>
            <a:ext cx="976912" cy="21602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00000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0084362-BFAB-4CC2-8315-688EA4A594F2}"/>
              </a:ext>
            </a:extLst>
          </p:cNvPr>
          <p:cNvSpPr/>
          <p:nvPr/>
        </p:nvSpPr>
        <p:spPr>
          <a:xfrm>
            <a:off x="2987824" y="3172114"/>
            <a:ext cx="3096344" cy="25688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00000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09CF3AE-9711-432D-96CA-5B36ED73F29D}"/>
              </a:ext>
            </a:extLst>
          </p:cNvPr>
          <p:cNvSpPr/>
          <p:nvPr/>
        </p:nvSpPr>
        <p:spPr>
          <a:xfrm>
            <a:off x="2123728" y="5922297"/>
            <a:ext cx="3096344" cy="25688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2655810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</a:t>
            </a:r>
            <a:r>
              <a:rPr lang="en-US" altLang="ko-KR" dirty="0"/>
              <a:t>1] </a:t>
            </a:r>
            <a:r>
              <a:rPr lang="ko-KR" altLang="en-US" dirty="0"/>
              <a:t>텍스트박스 모드 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폼</a:t>
            </a:r>
            <a:r>
              <a:rPr lang="en-US" altLang="ko-KR" dirty="0"/>
              <a:t> </a:t>
            </a:r>
            <a:r>
              <a:rPr lang="ko-KR" altLang="en-US" dirty="0"/>
              <a:t>디자인</a:t>
            </a:r>
            <a:r>
              <a:rPr lang="en-US" altLang="ko-KR" dirty="0"/>
              <a:t>(UI)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테이블 생성 후 도구상자 이용 컨트롤 추가</a:t>
            </a:r>
            <a:endParaRPr lang="ko-KR" altLang="en-US" dirty="0"/>
          </a:p>
        </p:txBody>
      </p:sp>
      <p:graphicFrame>
        <p:nvGraphicFramePr>
          <p:cNvPr id="80" name="표 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831720"/>
              </p:ext>
            </p:extLst>
          </p:nvPr>
        </p:nvGraphicFramePr>
        <p:xfrm>
          <a:off x="3214688" y="1679660"/>
          <a:ext cx="5857875" cy="35495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428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29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73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latin typeface="맑은 고딕" pitchFamily="50" charset="-127"/>
                          <a:ea typeface="맑은 고딕" pitchFamily="50" charset="-127"/>
                        </a:rPr>
                        <a:t>컨트롤</a:t>
                      </a:r>
                    </a:p>
                  </a:txBody>
                  <a:tcPr marL="91439" marR="91439" marT="45732" marB="45732"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latin typeface="맑은 고딕" pitchFamily="50" charset="-127"/>
                          <a:ea typeface="맑은 고딕" pitchFamily="50" charset="-127"/>
                        </a:rPr>
                        <a:t>속성 </a:t>
                      </a:r>
                      <a:r>
                        <a:rPr lang="en-US" altLang="ko-KR" sz="1800" b="1" dirty="0"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 </a:t>
                      </a:r>
                      <a:r>
                        <a:rPr lang="ko-KR" altLang="en-US" sz="1800" b="1" dirty="0"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값</a:t>
                      </a:r>
                      <a:endParaRPr lang="ko-KR" altLang="en-US" sz="1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2" marB="4573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7307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맑은 고딕" pitchFamily="50" charset="-127"/>
                          <a:ea typeface="맑은 고딕" pitchFamily="50" charset="-127"/>
                        </a:rPr>
                        <a:t>&lt;td&gt;&lt;/td&gt;</a:t>
                      </a:r>
                      <a:r>
                        <a:rPr lang="ko-KR" altLang="en-US" sz="1800" b="1" dirty="0">
                          <a:latin typeface="맑은 고딕" pitchFamily="50" charset="-127"/>
                          <a:ea typeface="맑은 고딕" pitchFamily="50" charset="-127"/>
                        </a:rPr>
                        <a:t> 태그내부에</a:t>
                      </a:r>
                      <a:endParaRPr lang="en-US" altLang="ko-KR" sz="1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latinLnBrk="1"/>
                      <a:r>
                        <a:rPr lang="ko-KR" altLang="en-US" sz="1800" b="1" dirty="0">
                          <a:latin typeface="맑은 고딕" pitchFamily="50" charset="-127"/>
                          <a:ea typeface="맑은 고딕" pitchFamily="50" charset="-127"/>
                        </a:rPr>
                        <a:t>글자</a:t>
                      </a:r>
                      <a:r>
                        <a:rPr lang="en-US" altLang="ko-KR" sz="1800" b="1" dirty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800" b="1" dirty="0">
                          <a:latin typeface="맑은 고딕" pitchFamily="50" charset="-127"/>
                          <a:ea typeface="맑은 고딕" pitchFamily="50" charset="-127"/>
                        </a:rPr>
                        <a:t>입력</a:t>
                      </a:r>
                    </a:p>
                  </a:txBody>
                  <a:tcPr marL="91439" marR="91439" marT="45732" marB="45732"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1" dirty="0"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한 줄로 입력한 내용을 합치기</a:t>
                      </a:r>
                      <a:endParaRPr lang="ko-KR" altLang="en-US" sz="1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2" marB="4573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7307">
                <a:tc vMerge="1">
                  <a:txBody>
                    <a:bodyPr/>
                    <a:lstStyle/>
                    <a:p>
                      <a:pPr latinLnBrk="1"/>
                      <a:endParaRPr lang="ko-KR" altLang="en-US" sz="1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2" marB="45732"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1" dirty="0" err="1"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입력창</a:t>
                      </a:r>
                      <a:endParaRPr lang="ko-KR" altLang="en-US" sz="1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2" marB="4573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7307">
                <a:tc vMerge="1">
                  <a:txBody>
                    <a:bodyPr/>
                    <a:lstStyle/>
                    <a:p>
                      <a:pPr latinLnBrk="1"/>
                      <a:endParaRPr lang="ko-KR" altLang="en-US" sz="1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2" marB="45732"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1" dirty="0" err="1"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출력창</a:t>
                      </a:r>
                      <a:endParaRPr lang="ko-KR" altLang="en-US" sz="1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2" marB="4573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73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맑은 고딕" pitchFamily="50" charset="-127"/>
                          <a:ea typeface="맑은 고딕" pitchFamily="50" charset="-127"/>
                        </a:rPr>
                        <a:t>TextBox1</a:t>
                      </a:r>
                      <a:endParaRPr lang="ko-KR" altLang="en-US" sz="1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2" marB="45732"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1" dirty="0">
                          <a:latin typeface="맑은 고딕" pitchFamily="50" charset="-127"/>
                          <a:ea typeface="맑은 고딕" pitchFamily="50" charset="-127"/>
                        </a:rPr>
                        <a:t>(ID) </a:t>
                      </a:r>
                      <a:r>
                        <a:rPr lang="en-US" altLang="ko-KR" sz="1800" b="1" dirty="0">
                          <a:latin typeface="맑은 고딕" pitchFamily="50" charset="-127"/>
                          <a:ea typeface="맑은 고딕" pitchFamily="50" charset="-127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altLang="ko-KR" sz="1800" b="1" dirty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800" b="1" dirty="0" err="1">
                          <a:solidFill>
                            <a:srgbClr val="C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txtInput</a:t>
                      </a:r>
                      <a:r>
                        <a:rPr lang="en-US" altLang="ko-KR" sz="1800" b="1" dirty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</a:p>
                    <a:p>
                      <a:pPr latinLnBrk="1"/>
                      <a:r>
                        <a:rPr lang="en-US" altLang="ko-KR" sz="1800" b="1" dirty="0" err="1">
                          <a:latin typeface="맑은 고딕" pitchFamily="50" charset="-127"/>
                          <a:ea typeface="맑은 고딕" pitchFamily="50" charset="-127"/>
                        </a:rPr>
                        <a:t>TextMode</a:t>
                      </a:r>
                      <a:r>
                        <a:rPr lang="en-US" altLang="ko-KR" sz="1800" b="1" baseline="0" dirty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800" b="1" baseline="0" dirty="0"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 </a:t>
                      </a:r>
                      <a:r>
                        <a:rPr lang="en-US" altLang="ko-KR" sz="1800" b="1" baseline="0" dirty="0" err="1">
                          <a:solidFill>
                            <a:srgbClr val="00B0F0"/>
                          </a:solidFill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SingleLine</a:t>
                      </a:r>
                      <a:endParaRPr lang="ko-KR" altLang="en-US" sz="1800" b="1" dirty="0">
                        <a:solidFill>
                          <a:srgbClr val="00B0F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2" marB="4573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73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맑은 고딕" pitchFamily="50" charset="-127"/>
                          <a:ea typeface="맑은 고딕" pitchFamily="50" charset="-127"/>
                        </a:rPr>
                        <a:t>TextBox2</a:t>
                      </a:r>
                      <a:endParaRPr lang="ko-KR" altLang="en-US" sz="1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2" marB="45732"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1" dirty="0">
                          <a:latin typeface="맑은 고딕" pitchFamily="50" charset="-127"/>
                          <a:ea typeface="맑은 고딕" pitchFamily="50" charset="-127"/>
                        </a:rPr>
                        <a:t>(ID) </a:t>
                      </a:r>
                      <a:r>
                        <a:rPr lang="en-US" altLang="ko-KR" sz="1800" b="1" dirty="0">
                          <a:latin typeface="맑은 고딕" pitchFamily="50" charset="-127"/>
                          <a:ea typeface="맑은 고딕" pitchFamily="50" charset="-127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altLang="ko-KR" sz="1800" b="1" dirty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800" b="1" dirty="0" err="1">
                          <a:solidFill>
                            <a:srgbClr val="C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txtResult</a:t>
                      </a:r>
                      <a:r>
                        <a:rPr lang="en-US" altLang="ko-KR" sz="1800" b="1" dirty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</a:p>
                    <a:p>
                      <a:pPr latinLnBrk="1"/>
                      <a:r>
                        <a:rPr lang="en-US" altLang="ko-KR" sz="1800" b="1" dirty="0" err="1">
                          <a:latin typeface="맑은 고딕" pitchFamily="50" charset="-127"/>
                          <a:ea typeface="맑은 고딕" pitchFamily="50" charset="-127"/>
                        </a:rPr>
                        <a:t>TextMode</a:t>
                      </a:r>
                      <a:r>
                        <a:rPr lang="en-US" altLang="ko-KR" sz="1800" b="1" dirty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800" b="1" dirty="0"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 </a:t>
                      </a:r>
                      <a:r>
                        <a:rPr lang="en-US" altLang="ko-KR" sz="1800" b="1" dirty="0" err="1">
                          <a:solidFill>
                            <a:srgbClr val="00B0F0"/>
                          </a:solidFill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MultiLine</a:t>
                      </a:r>
                      <a:r>
                        <a:rPr lang="ko-KR" altLang="en-US" sz="1800" b="1" dirty="0"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</a:t>
                      </a:r>
                      <a:endParaRPr lang="ko-KR" altLang="en-US" sz="1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2" marB="4573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73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맑은 고딕" pitchFamily="50" charset="-127"/>
                          <a:ea typeface="맑은 고딕" pitchFamily="50" charset="-127"/>
                        </a:rPr>
                        <a:t>Button1</a:t>
                      </a:r>
                      <a:endParaRPr lang="ko-KR" altLang="en-US" sz="1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2" marB="45732"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1" dirty="0">
                          <a:latin typeface="맑은 고딕" pitchFamily="50" charset="-127"/>
                          <a:ea typeface="맑은 고딕" pitchFamily="50" charset="-127"/>
                        </a:rPr>
                        <a:t>(ID) </a:t>
                      </a:r>
                      <a:r>
                        <a:rPr lang="en-US" altLang="ko-KR" sz="1800" b="1" dirty="0">
                          <a:latin typeface="맑은 고딕" pitchFamily="50" charset="-127"/>
                          <a:ea typeface="맑은 고딕" pitchFamily="50" charset="-127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altLang="ko-KR" sz="1800" b="1" dirty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800" b="1" dirty="0" err="1">
                          <a:solidFill>
                            <a:srgbClr val="C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btnOk</a:t>
                      </a:r>
                      <a:endParaRPr lang="en-US" altLang="ko-KR" sz="1800" b="1" dirty="0">
                        <a:solidFill>
                          <a:srgbClr val="C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r>
                        <a:rPr lang="en-US" altLang="ko-KR" sz="1800" b="1" dirty="0">
                          <a:latin typeface="맑은 고딕" pitchFamily="50" charset="-127"/>
                          <a:ea typeface="맑은 고딕" pitchFamily="50" charset="-127"/>
                        </a:rPr>
                        <a:t>Text</a:t>
                      </a:r>
                      <a:r>
                        <a:rPr lang="en-US" altLang="ko-KR" sz="1800" b="1" baseline="0" dirty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800" b="1" baseline="0" dirty="0"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 &gt;&gt;</a:t>
                      </a:r>
                      <a:endParaRPr lang="ko-KR" altLang="en-US" sz="1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2" marB="4573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655D54E6-1BE2-4DA9-9896-575E5B7CB5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50" y="1679660"/>
            <a:ext cx="3023890" cy="2499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75974"/>
      </p:ext>
    </p:extLst>
  </p:cSld>
  <p:clrMapOvr>
    <a:masterClrMapping/>
  </p:clrMapOvr>
  <p:transition>
    <p:zoom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</a:t>
            </a:r>
            <a:r>
              <a:rPr lang="en-US" altLang="ko-KR" dirty="0"/>
              <a:t>1] </a:t>
            </a:r>
            <a:r>
              <a:rPr lang="ko-KR" altLang="en-US" dirty="0"/>
              <a:t>텍스트박스 모드 </a:t>
            </a:r>
            <a:r>
              <a:rPr lang="en-US" altLang="ko-KR" dirty="0"/>
              <a:t>(3)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테이블 적용 디자인</a:t>
            </a:r>
            <a:r>
              <a:rPr lang="en-US" altLang="ko-KR" dirty="0"/>
              <a:t> </a:t>
            </a:r>
            <a:r>
              <a:rPr lang="ko-KR" altLang="en-US" dirty="0"/>
              <a:t>소스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6043D5E-A924-43E3-A84A-32C55B3660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60" y="2204863"/>
            <a:ext cx="8912680" cy="2448274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6C9E10F7-AFD6-4F5F-98F8-7A22C715312B}"/>
              </a:ext>
            </a:extLst>
          </p:cNvPr>
          <p:cNvSpPr/>
          <p:nvPr/>
        </p:nvSpPr>
        <p:spPr>
          <a:xfrm>
            <a:off x="1814914" y="4138689"/>
            <a:ext cx="1440160" cy="28803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8310670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 목표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30000"/>
              </a:lnSpc>
              <a:buClr>
                <a:srgbClr val="16165D"/>
              </a:buClr>
              <a:defRPr/>
            </a:pPr>
            <a:r>
              <a:rPr lang="ko-KR" altLang="en-US" b="1" dirty="0"/>
              <a:t>이번 시간을 성공적으로 이수하면 학생들은 다음 컨트롤들을 활용할 수 있다</a:t>
            </a:r>
            <a:r>
              <a:rPr lang="ko-KR" altLang="en-US" sz="2800" b="1" dirty="0"/>
              <a:t> </a:t>
            </a:r>
          </a:p>
          <a:p>
            <a:pPr lvl="1" eaLnBrk="1" hangingPunct="1">
              <a:lnSpc>
                <a:spcPct val="130000"/>
              </a:lnSpc>
              <a:buClr>
                <a:srgbClr val="16165D"/>
              </a:buClr>
              <a:defRPr/>
            </a:pPr>
            <a:r>
              <a:rPr lang="ko-KR" altLang="en-US" dirty="0"/>
              <a:t>텍스트 입출력 </a:t>
            </a:r>
            <a:r>
              <a:rPr lang="en-US" altLang="ko-KR" dirty="0"/>
              <a:t>: </a:t>
            </a:r>
            <a:r>
              <a:rPr lang="en-US" altLang="ko-KR" dirty="0" err="1"/>
              <a:t>TextBox</a:t>
            </a:r>
            <a:r>
              <a:rPr lang="en-US" altLang="ko-KR" dirty="0"/>
              <a:t>, Label</a:t>
            </a:r>
          </a:p>
          <a:p>
            <a:pPr lvl="1" eaLnBrk="1" hangingPunct="1">
              <a:lnSpc>
                <a:spcPct val="130000"/>
              </a:lnSpc>
              <a:buClr>
                <a:srgbClr val="16165D"/>
              </a:buClr>
              <a:defRPr/>
            </a:pPr>
            <a:r>
              <a:rPr lang="ko-KR" altLang="en-US" dirty="0"/>
              <a:t>버튼 컨트롤 </a:t>
            </a:r>
            <a:r>
              <a:rPr lang="en-US" altLang="ko-KR" dirty="0"/>
              <a:t>: Button, </a:t>
            </a:r>
            <a:r>
              <a:rPr lang="en-US" altLang="ko-KR" dirty="0" err="1"/>
              <a:t>LinkButton</a:t>
            </a:r>
            <a:r>
              <a:rPr lang="en-US" altLang="ko-KR" dirty="0"/>
              <a:t>, </a:t>
            </a:r>
            <a:r>
              <a:rPr lang="en-US" altLang="ko-KR" dirty="0" err="1"/>
              <a:t>ImageButton</a:t>
            </a:r>
            <a:endParaRPr lang="en-US" altLang="ko-KR" dirty="0"/>
          </a:p>
          <a:p>
            <a:pPr lvl="1" eaLnBrk="1" hangingPunct="1">
              <a:lnSpc>
                <a:spcPct val="130000"/>
              </a:lnSpc>
              <a:buClr>
                <a:srgbClr val="16165D"/>
              </a:buClr>
              <a:defRPr/>
            </a:pPr>
            <a:r>
              <a:rPr lang="ko-KR" altLang="en-US" dirty="0"/>
              <a:t>이미지와 링크 </a:t>
            </a:r>
            <a:r>
              <a:rPr lang="en-US" altLang="ko-KR" dirty="0"/>
              <a:t>: Image, </a:t>
            </a:r>
            <a:r>
              <a:rPr lang="en-US" altLang="ko-KR" dirty="0" err="1"/>
              <a:t>HyperLink</a:t>
            </a:r>
            <a:endParaRPr lang="en-US" altLang="ko-KR" dirty="0"/>
          </a:p>
          <a:p>
            <a:pPr lvl="1" eaLnBrk="1" hangingPunct="1">
              <a:lnSpc>
                <a:spcPct val="130000"/>
              </a:lnSpc>
              <a:buClr>
                <a:srgbClr val="16165D"/>
              </a:buClr>
              <a:defRPr/>
            </a:pPr>
            <a:r>
              <a:rPr lang="ko-KR" altLang="en-US" dirty="0"/>
              <a:t>체크박스와 라디오 버튼 </a:t>
            </a:r>
            <a:r>
              <a:rPr lang="en-US" altLang="ko-KR" dirty="0"/>
              <a:t>: </a:t>
            </a:r>
            <a:r>
              <a:rPr lang="en-US" altLang="ko-KR" dirty="0" err="1"/>
              <a:t>CheckBox</a:t>
            </a:r>
            <a:r>
              <a:rPr lang="en-US" altLang="ko-KR" dirty="0"/>
              <a:t>, </a:t>
            </a:r>
            <a:r>
              <a:rPr lang="en-US" altLang="ko-KR" dirty="0" err="1"/>
              <a:t>RadioButton</a:t>
            </a:r>
            <a:endParaRPr lang="en-US" altLang="ko-KR" dirty="0"/>
          </a:p>
        </p:txBody>
      </p:sp>
      <p:pic>
        <p:nvPicPr>
          <p:cNvPr id="2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6313" y="4643438"/>
            <a:ext cx="38925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zoom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</a:t>
            </a:r>
            <a:r>
              <a:rPr lang="en-US" altLang="ko-KR" dirty="0"/>
              <a:t>1] </a:t>
            </a:r>
            <a:r>
              <a:rPr lang="ko-KR" altLang="en-US" dirty="0"/>
              <a:t>텍스트박스 모드 </a:t>
            </a:r>
            <a:r>
              <a:rPr lang="en-US" altLang="ko-KR" dirty="0"/>
              <a:t>(4)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테이블 적용 디자인</a:t>
            </a:r>
            <a:r>
              <a:rPr lang="en-US" altLang="ko-KR" dirty="0"/>
              <a:t> </a:t>
            </a:r>
            <a:r>
              <a:rPr lang="ko-KR" altLang="en-US" dirty="0"/>
              <a:t>소스 </a:t>
            </a:r>
            <a:r>
              <a:rPr lang="en-US" altLang="ko-KR" dirty="0"/>
              <a:t>(</a:t>
            </a:r>
            <a:r>
              <a:rPr lang="ko-KR" altLang="en-US" dirty="0"/>
              <a:t>계속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9D6922D-5A12-4D24-8838-215F9ED3D4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848" y="55673"/>
            <a:ext cx="7932304" cy="6746654"/>
          </a:xfrm>
          <a:prstGeom prst="rect">
            <a:avLst/>
          </a:prstGeom>
          <a:ln>
            <a:solidFill>
              <a:schemeClr val="bg2"/>
            </a:solidFill>
          </a:ln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6C9E10F7-AFD6-4F5F-98F8-7A22C715312B}"/>
              </a:ext>
            </a:extLst>
          </p:cNvPr>
          <p:cNvSpPr/>
          <p:nvPr/>
        </p:nvSpPr>
        <p:spPr>
          <a:xfrm>
            <a:off x="1619672" y="696150"/>
            <a:ext cx="6914728" cy="525313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E870E54-7ADF-4864-A8C8-BD09E20118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9912" y="3631406"/>
            <a:ext cx="1108272" cy="22964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B40DDE4-2C3A-429B-8F50-3DE01665A0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7027" y="3693902"/>
            <a:ext cx="509055" cy="29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089084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</a:t>
            </a:r>
            <a:r>
              <a:rPr lang="en-US" altLang="ko-KR" dirty="0"/>
              <a:t>1] </a:t>
            </a:r>
            <a:r>
              <a:rPr lang="ko-KR" altLang="en-US" dirty="0"/>
              <a:t>텍스트박스 모드 </a:t>
            </a:r>
            <a:r>
              <a:rPr lang="en-US" altLang="ko-KR" dirty="0"/>
              <a:t>(5)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소스코드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418111" y="5843608"/>
            <a:ext cx="4386137" cy="400110"/>
          </a:xfrm>
          <a:prstGeom prst="rect">
            <a:avLst/>
          </a:prstGeom>
          <a:solidFill>
            <a:srgbClr val="FFFFCC"/>
          </a:solidFill>
          <a:ln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★ </a:t>
            </a:r>
            <a:r>
              <a:rPr lang="en-US" altLang="ko-KR" sz="20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‘\n’</a:t>
            </a:r>
            <a:r>
              <a:rPr lang="en-US" altLang="ko-KR" sz="20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new</a:t>
            </a:r>
            <a:r>
              <a:rPr lang="ko-KR" altLang="en-US" sz="20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</a:t>
            </a:r>
            <a:r>
              <a:rPr lang="en-US" altLang="ko-KR" sz="20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line (</a:t>
            </a:r>
            <a:r>
              <a:rPr lang="ko-KR" altLang="en-US" sz="20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엔터</a:t>
            </a:r>
            <a:r>
              <a:rPr lang="ko-KR" altLang="en-US" sz="20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키에 해당</a:t>
            </a:r>
            <a:r>
              <a:rPr lang="en-US" altLang="ko-KR" sz="20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)</a:t>
            </a:r>
            <a:endParaRPr lang="ko-KR" altLang="en-US" sz="20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1C38002-ABA4-4009-AE8E-2CBC95B664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863" y="1484784"/>
            <a:ext cx="8496498" cy="425522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2146EC11-CA9A-4442-ACD0-30F3DEBB62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1880" y="3861048"/>
            <a:ext cx="4450494" cy="36004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AA8A7B9-BCBA-455B-AD1B-85CEA6E456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4759" y="3977612"/>
            <a:ext cx="761697" cy="29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788161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A984D3-BDF6-C254-E7B4-A478E5FB5A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7CBE7B-6825-9F63-7E45-5FA6E6315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</a:t>
            </a:r>
            <a:r>
              <a:rPr lang="en-US" altLang="ko-KR" dirty="0"/>
              <a:t>1] </a:t>
            </a:r>
            <a:r>
              <a:rPr lang="ko-KR" altLang="en-US" dirty="0"/>
              <a:t>텍스트박스 모드 </a:t>
            </a:r>
            <a:r>
              <a:rPr lang="en-US" altLang="ko-KR" dirty="0"/>
              <a:t>(6)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4C8F32-EDF2-E2F0-9934-CF3E76CA38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실행결과</a:t>
            </a:r>
            <a:endParaRPr lang="en-US" altLang="ko-KR" dirty="0"/>
          </a:p>
          <a:p>
            <a:pPr lvl="1">
              <a:defRPr/>
            </a:pPr>
            <a:r>
              <a:rPr lang="en-US" altLang="ko-KR" dirty="0"/>
              <a:t>TextBoxMode.aspx – </a:t>
            </a:r>
            <a:r>
              <a:rPr lang="ko-KR" altLang="en-US" dirty="0"/>
              <a:t>오른 마우스 </a:t>
            </a:r>
            <a:r>
              <a:rPr lang="ko-KR" altLang="en-US" dirty="0">
                <a:solidFill>
                  <a:srgbClr val="CC6600"/>
                </a:solidFill>
              </a:rPr>
              <a:t>시작페이지</a:t>
            </a:r>
            <a:r>
              <a:rPr lang="ko-KR" altLang="en-US" dirty="0"/>
              <a:t>로 설정</a:t>
            </a:r>
            <a:endParaRPr lang="en-US" altLang="ko-KR" dirty="0"/>
          </a:p>
          <a:p>
            <a:pPr lvl="1">
              <a:defRPr/>
            </a:pPr>
            <a:r>
              <a:rPr lang="en-US" altLang="ko-KR" dirty="0"/>
              <a:t>^F5</a:t>
            </a:r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3F70BEF-CFB1-7638-942A-A122D6049E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3808" y="2672167"/>
            <a:ext cx="3217584" cy="2563543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778C328-22BE-B7B0-AE33-B12C2B981E5B}"/>
              </a:ext>
            </a:extLst>
          </p:cNvPr>
          <p:cNvSpPr txBox="1"/>
          <p:nvPr/>
        </p:nvSpPr>
        <p:spPr>
          <a:xfrm>
            <a:off x="816027" y="5861823"/>
            <a:ext cx="7273145" cy="338554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ko-KR" altLang="en-US" b="1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불편한</a:t>
            </a:r>
            <a:r>
              <a:rPr lang="en-US" altLang="ko-KR" b="1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점 </a:t>
            </a:r>
            <a:r>
              <a:rPr lang="en-US" altLang="ko-KR" b="1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b="1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글자를 입력할 때마다 입력창의 텍스트박스를 클릭하여야 함</a:t>
            </a:r>
            <a:r>
              <a:rPr lang="en-US" altLang="ko-KR" b="1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&gt;</a:t>
            </a:r>
            <a:endParaRPr lang="ko-KR" altLang="en-US" b="1" dirty="0">
              <a:solidFill>
                <a:srgbClr val="C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88732973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</a:t>
            </a:r>
            <a:r>
              <a:rPr lang="en-US" altLang="ko-KR" dirty="0"/>
              <a:t>1] </a:t>
            </a:r>
            <a:r>
              <a:rPr lang="ko-KR" altLang="en-US" dirty="0"/>
              <a:t>텍스트박스 모드 </a:t>
            </a:r>
            <a:r>
              <a:rPr lang="en-US" altLang="ko-KR" dirty="0"/>
              <a:t>(7)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소스코드</a:t>
            </a:r>
            <a:r>
              <a:rPr lang="en-US" altLang="ko-KR" dirty="0"/>
              <a:t> </a:t>
            </a:r>
            <a:r>
              <a:rPr lang="ko-KR" altLang="en-US" dirty="0"/>
              <a:t>일부 수정 및 실행결과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1C2E079-A3D2-49DE-9D86-54C448B208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585696"/>
            <a:ext cx="6295238" cy="3495238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4B6567B9-8EB8-432B-BBAF-3D3A37F67C06}"/>
              </a:ext>
            </a:extLst>
          </p:cNvPr>
          <p:cNvSpPr/>
          <p:nvPr/>
        </p:nvSpPr>
        <p:spPr>
          <a:xfrm>
            <a:off x="1475656" y="4437112"/>
            <a:ext cx="1584465" cy="35263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3646" y="3970607"/>
            <a:ext cx="3217584" cy="2563543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2597490" y="5445224"/>
            <a:ext cx="2877711" cy="400110"/>
          </a:xfrm>
          <a:prstGeom prst="rect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★ 무엇이 달라졌나요</a:t>
            </a:r>
            <a:r>
              <a:rPr lang="en-US" altLang="ko-KR" sz="20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20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06682503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</a:t>
            </a:r>
            <a:r>
              <a:rPr lang="en-US" altLang="ko-KR" dirty="0"/>
              <a:t>2] </a:t>
            </a:r>
            <a:r>
              <a:rPr lang="ko-KR" altLang="en-US" dirty="0"/>
              <a:t>암호일치 확인 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Controls – </a:t>
            </a:r>
            <a:r>
              <a:rPr lang="ko-KR" altLang="en-US" dirty="0"/>
              <a:t>오른</a:t>
            </a:r>
            <a:r>
              <a:rPr lang="en-US" altLang="ko-KR" dirty="0"/>
              <a:t> </a:t>
            </a:r>
            <a:r>
              <a:rPr lang="ko-KR" altLang="en-US" dirty="0"/>
              <a:t>마우스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추가</a:t>
            </a:r>
            <a:r>
              <a:rPr lang="en-US" altLang="ko-KR" dirty="0"/>
              <a:t> – </a:t>
            </a:r>
            <a:r>
              <a:rPr lang="ko-KR" altLang="en-US" dirty="0"/>
              <a:t>새 항목 추가 </a:t>
            </a:r>
            <a:endParaRPr lang="en-US" altLang="ko-KR" dirty="0"/>
          </a:p>
          <a:p>
            <a:pPr lvl="1">
              <a:defRPr/>
            </a:pPr>
            <a:r>
              <a:rPr lang="en-US" altLang="ko-KR" dirty="0">
                <a:sym typeface="Wingdings" panose="05000000000000000000" pitchFamily="2" charset="2"/>
              </a:rPr>
              <a:t>Web Form 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PasswordApp.aspx</a:t>
            </a:r>
          </a:p>
          <a:p>
            <a:pPr>
              <a:defRPr/>
            </a:pPr>
            <a:endParaRPr lang="en-US" altLang="ko-KR" dirty="0">
              <a:sym typeface="Wingdings" panose="05000000000000000000" pitchFamily="2" charset="2"/>
            </a:endParaRPr>
          </a:p>
          <a:p>
            <a:pPr>
              <a:defRPr/>
            </a:pPr>
            <a:r>
              <a:rPr lang="ko-KR" altLang="en-US" dirty="0">
                <a:sym typeface="Wingdings" panose="05000000000000000000" pitchFamily="2" charset="2"/>
              </a:rPr>
              <a:t>폼 디자인</a:t>
            </a:r>
            <a:r>
              <a:rPr lang="en-US" altLang="ko-KR" dirty="0">
                <a:sym typeface="Wingdings" panose="05000000000000000000" pitchFamily="2" charset="2"/>
              </a:rPr>
              <a:t>(UI)</a:t>
            </a:r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9588008"/>
              </p:ext>
            </p:extLst>
          </p:nvPr>
        </p:nvGraphicFramePr>
        <p:xfrm>
          <a:off x="3750121" y="1898902"/>
          <a:ext cx="5286375" cy="429772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428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57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29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latin typeface="맑은 고딕" pitchFamily="50" charset="-127"/>
                          <a:ea typeface="맑은 고딕" pitchFamily="50" charset="-127"/>
                        </a:rPr>
                        <a:t>컨트롤</a:t>
                      </a:r>
                    </a:p>
                  </a:txBody>
                  <a:tcPr marL="91439" marR="91439" marT="45723" marB="45723"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latin typeface="맑은 고딕" pitchFamily="50" charset="-127"/>
                          <a:ea typeface="맑은 고딕" pitchFamily="50" charset="-127"/>
                        </a:rPr>
                        <a:t>속성 </a:t>
                      </a:r>
                      <a:r>
                        <a:rPr lang="en-US" altLang="ko-KR" sz="1800" b="1" dirty="0"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 </a:t>
                      </a:r>
                      <a:r>
                        <a:rPr lang="ko-KR" altLang="en-US" sz="1800" b="1" dirty="0"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값</a:t>
                      </a:r>
                      <a:endParaRPr lang="ko-KR" altLang="en-US" sz="1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23" marB="4572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7926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맑은 고딕" pitchFamily="50" charset="-127"/>
                          <a:ea typeface="맑은 고딕" pitchFamily="50" charset="-127"/>
                        </a:rPr>
                        <a:t>&lt;td&gt;&lt;/td&gt;</a:t>
                      </a:r>
                    </a:p>
                    <a:p>
                      <a:pPr algn="ctr" latinLnBrk="1"/>
                      <a:r>
                        <a:rPr lang="ko-KR" altLang="en-US" sz="1800" b="1" dirty="0">
                          <a:latin typeface="맑은 고딕" pitchFamily="50" charset="-127"/>
                          <a:ea typeface="맑은 고딕" pitchFamily="50" charset="-127"/>
                        </a:rPr>
                        <a:t>태그내</a:t>
                      </a:r>
                      <a:endParaRPr lang="en-US" altLang="ko-KR" sz="1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latinLnBrk="1"/>
                      <a:r>
                        <a:rPr lang="ko-KR" altLang="en-US" sz="1800" b="1" dirty="0">
                          <a:latin typeface="맑은 고딕" pitchFamily="50" charset="-127"/>
                          <a:ea typeface="맑은 고딕" pitchFamily="50" charset="-127"/>
                        </a:rPr>
                        <a:t>글자입력</a:t>
                      </a:r>
                    </a:p>
                  </a:txBody>
                  <a:tcPr marL="91439" marR="91439" marT="45723" marB="45723"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1" dirty="0"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암호 확인 </a:t>
                      </a:r>
                      <a:r>
                        <a:rPr lang="en-US" altLang="ko-KR" sz="1800" b="1" dirty="0"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: </a:t>
                      </a:r>
                      <a:r>
                        <a:rPr lang="ko-KR" altLang="en-US" sz="1800" b="1" dirty="0"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동일한 암호를 입력하세요</a:t>
                      </a:r>
                      <a:r>
                        <a:rPr lang="en-US" altLang="ko-KR" sz="1800" b="1" dirty="0"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…</a:t>
                      </a:r>
                      <a:endParaRPr lang="ko-KR" altLang="en-US" sz="1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23" marB="4572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83">
                <a:tc vMerge="1">
                  <a:txBody>
                    <a:bodyPr/>
                    <a:lstStyle/>
                    <a:p>
                      <a:pPr latinLnBrk="1"/>
                      <a:endParaRPr lang="ko-KR" altLang="en-US" sz="1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23" marB="45723"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1" dirty="0"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암호입력</a:t>
                      </a:r>
                      <a:endParaRPr lang="ko-KR" altLang="en-US" sz="1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23" marB="4572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983">
                <a:tc vMerge="1">
                  <a:txBody>
                    <a:bodyPr/>
                    <a:lstStyle/>
                    <a:p>
                      <a:pPr latinLnBrk="1"/>
                      <a:endParaRPr lang="ko-KR" altLang="en-US" sz="1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23" marB="45723"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1" dirty="0"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암호확인</a:t>
                      </a:r>
                      <a:endParaRPr lang="ko-KR" altLang="en-US" sz="1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23" marB="4572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79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맑은 고딕" pitchFamily="50" charset="-127"/>
                          <a:ea typeface="맑은 고딕" pitchFamily="50" charset="-127"/>
                        </a:rPr>
                        <a:t>Label1</a:t>
                      </a:r>
                      <a:endParaRPr lang="ko-KR" altLang="en-US" sz="1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23" marB="45723"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1" dirty="0">
                          <a:latin typeface="맑은 고딕" pitchFamily="50" charset="-127"/>
                          <a:ea typeface="맑은 고딕" pitchFamily="50" charset="-127"/>
                        </a:rPr>
                        <a:t>(ID)</a:t>
                      </a:r>
                      <a:r>
                        <a:rPr lang="en-US" altLang="ko-KR" sz="1800" b="1" baseline="0" dirty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800" b="1" baseline="0" dirty="0">
                          <a:latin typeface="맑은 고딕" pitchFamily="50" charset="-127"/>
                          <a:ea typeface="맑은 고딕" pitchFamily="50" charset="-127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altLang="ko-KR" sz="1800" b="1" baseline="0" dirty="0" err="1">
                          <a:solidFill>
                            <a:srgbClr val="C00000"/>
                          </a:solidFill>
                          <a:latin typeface="맑은 고딕" pitchFamily="50" charset="-127"/>
                          <a:ea typeface="맑은 고딕" pitchFamily="50" charset="-127"/>
                          <a:sym typeface="Wingdings" panose="05000000000000000000" pitchFamily="2" charset="2"/>
                        </a:rPr>
                        <a:t>lblOutput</a:t>
                      </a:r>
                      <a:endParaRPr lang="en-US" altLang="ko-KR" sz="1800" b="1" dirty="0">
                        <a:solidFill>
                          <a:srgbClr val="C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r>
                        <a:rPr lang="en-US" altLang="ko-KR" sz="1800" b="1" dirty="0">
                          <a:latin typeface="맑은 고딕" pitchFamily="50" charset="-127"/>
                          <a:ea typeface="맑은 고딕" pitchFamily="50" charset="-127"/>
                        </a:rPr>
                        <a:t>Text </a:t>
                      </a:r>
                      <a:r>
                        <a:rPr lang="en-US" altLang="ko-KR" sz="1800" b="1" dirty="0"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 </a:t>
                      </a:r>
                      <a:endParaRPr lang="ko-KR" altLang="en-US" sz="1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23" marB="4572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79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맑은 고딕" pitchFamily="50" charset="-127"/>
                          <a:ea typeface="맑은 고딕" pitchFamily="50" charset="-127"/>
                        </a:rPr>
                        <a:t>TextBox1</a:t>
                      </a:r>
                      <a:endParaRPr lang="ko-KR" altLang="en-US" sz="1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23" marB="45723"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1" dirty="0">
                          <a:latin typeface="맑은 고딕" pitchFamily="50" charset="-127"/>
                          <a:ea typeface="맑은 고딕" pitchFamily="50" charset="-127"/>
                        </a:rPr>
                        <a:t>(ID)</a:t>
                      </a:r>
                      <a:r>
                        <a:rPr lang="en-US" altLang="ko-KR" sz="1800" b="1" baseline="0" dirty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800" b="1" baseline="0" dirty="0"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 </a:t>
                      </a:r>
                      <a:r>
                        <a:rPr lang="en-US" altLang="ko-KR" sz="1800" b="1" baseline="0" dirty="0" err="1">
                          <a:solidFill>
                            <a:srgbClr val="C00000"/>
                          </a:solidFill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txtPassword</a:t>
                      </a:r>
                      <a:endParaRPr lang="en-US" altLang="ko-KR" sz="1800" b="1" dirty="0">
                        <a:solidFill>
                          <a:srgbClr val="C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r>
                        <a:rPr lang="en-US" altLang="ko-KR" sz="1800" b="1" dirty="0" err="1">
                          <a:latin typeface="맑은 고딕" pitchFamily="50" charset="-127"/>
                          <a:ea typeface="맑은 고딕" pitchFamily="50" charset="-127"/>
                        </a:rPr>
                        <a:t>TextMode</a:t>
                      </a:r>
                      <a:r>
                        <a:rPr lang="en-US" altLang="ko-KR" sz="1800" b="1" baseline="0" dirty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800" b="1" baseline="0" dirty="0"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 </a:t>
                      </a:r>
                      <a:r>
                        <a:rPr lang="en-US" altLang="ko-KR" sz="1800" b="1" baseline="0" dirty="0">
                          <a:solidFill>
                            <a:srgbClr val="00B0F0"/>
                          </a:solidFill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Password</a:t>
                      </a:r>
                      <a:endParaRPr lang="ko-KR" altLang="en-US" sz="1800" b="1" dirty="0">
                        <a:solidFill>
                          <a:srgbClr val="00B0F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23" marB="4572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979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맑은 고딕" pitchFamily="50" charset="-127"/>
                          <a:ea typeface="맑은 고딕" pitchFamily="50" charset="-127"/>
                        </a:rPr>
                        <a:t>TextBox2</a:t>
                      </a:r>
                      <a:endParaRPr lang="ko-KR" altLang="en-US" sz="1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23" marB="45723"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1" dirty="0">
                          <a:latin typeface="맑은 고딕" pitchFamily="50" charset="-127"/>
                          <a:ea typeface="맑은 고딕" pitchFamily="50" charset="-127"/>
                        </a:rPr>
                        <a:t>(ID) </a:t>
                      </a:r>
                      <a:r>
                        <a:rPr lang="en-US" altLang="ko-KR" sz="1800" b="1" dirty="0"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 </a:t>
                      </a:r>
                      <a:r>
                        <a:rPr lang="en-US" altLang="ko-KR" sz="1800" b="1" dirty="0" err="1">
                          <a:solidFill>
                            <a:srgbClr val="C00000"/>
                          </a:solidFill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txtPasswordConfirm</a:t>
                      </a:r>
                      <a:endParaRPr lang="en-US" altLang="ko-KR" sz="1800" b="1" dirty="0">
                        <a:solidFill>
                          <a:srgbClr val="C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r>
                        <a:rPr lang="en-US" altLang="ko-KR" sz="1800" b="1" dirty="0" err="1">
                          <a:latin typeface="맑은 고딕" pitchFamily="50" charset="-127"/>
                          <a:ea typeface="맑은 고딕" pitchFamily="50" charset="-127"/>
                        </a:rPr>
                        <a:t>TextMode</a:t>
                      </a:r>
                      <a:r>
                        <a:rPr lang="en-US" altLang="ko-KR" sz="1800" b="1" dirty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800" b="1" dirty="0"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 </a:t>
                      </a:r>
                      <a:r>
                        <a:rPr lang="en-US" altLang="ko-KR" sz="1800" b="1" dirty="0">
                          <a:solidFill>
                            <a:srgbClr val="00B0F0"/>
                          </a:solidFill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Password</a:t>
                      </a:r>
                      <a:r>
                        <a:rPr lang="ko-KR" altLang="en-US" sz="1800" b="1" dirty="0"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</a:t>
                      </a:r>
                      <a:endParaRPr lang="ko-KR" altLang="en-US" sz="1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23" marB="4572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979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맑은 고딕" pitchFamily="50" charset="-127"/>
                          <a:ea typeface="맑은 고딕" pitchFamily="50" charset="-127"/>
                        </a:rPr>
                        <a:t>Button1</a:t>
                      </a:r>
                      <a:endParaRPr lang="ko-KR" altLang="en-US" sz="1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23" marB="45723"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1" dirty="0">
                          <a:latin typeface="맑은 고딕" pitchFamily="50" charset="-127"/>
                          <a:ea typeface="맑은 고딕" pitchFamily="50" charset="-127"/>
                        </a:rPr>
                        <a:t>(ID) </a:t>
                      </a:r>
                      <a:r>
                        <a:rPr lang="en-US" altLang="ko-KR" sz="1800" b="1" dirty="0"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 </a:t>
                      </a:r>
                      <a:r>
                        <a:rPr lang="en-US" altLang="ko-KR" sz="1800" b="1" dirty="0" err="1">
                          <a:solidFill>
                            <a:srgbClr val="C00000"/>
                          </a:solidFill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btnOk</a:t>
                      </a:r>
                      <a:endParaRPr lang="en-US" altLang="ko-KR" sz="1800" b="1" dirty="0">
                        <a:solidFill>
                          <a:srgbClr val="C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r>
                        <a:rPr lang="en-US" altLang="ko-KR" sz="1800" b="1" dirty="0">
                          <a:latin typeface="맑은 고딕" pitchFamily="50" charset="-127"/>
                          <a:ea typeface="맑은 고딕" pitchFamily="50" charset="-127"/>
                        </a:rPr>
                        <a:t>Text</a:t>
                      </a:r>
                      <a:r>
                        <a:rPr lang="en-US" altLang="ko-KR" sz="1800" b="1" baseline="0" dirty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800" b="1" baseline="0" dirty="0"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 </a:t>
                      </a:r>
                      <a:r>
                        <a:rPr lang="ko-KR" altLang="en-US" sz="1800" b="1" baseline="0" dirty="0"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확인</a:t>
                      </a:r>
                      <a:endParaRPr lang="ko-KR" altLang="en-US" sz="1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23" marB="4572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17247" y="6258798"/>
            <a:ext cx="7499169" cy="338554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accent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★ 실제 응용에서는 </a:t>
            </a:r>
            <a:r>
              <a:rPr lang="en-US" altLang="ko-KR" b="1" dirty="0">
                <a:solidFill>
                  <a:srgbClr val="0066CC"/>
                </a:solidFill>
                <a:latin typeface="맑은 고딕" pitchFamily="50" charset="-127"/>
                <a:ea typeface="맑은 고딕" pitchFamily="50" charset="-127"/>
              </a:rPr>
              <a:t>Validator</a:t>
            </a:r>
            <a:r>
              <a:rPr lang="en-US" altLang="ko-KR" b="1" dirty="0">
                <a:solidFill>
                  <a:schemeClr val="accent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b="1" dirty="0">
                <a:solidFill>
                  <a:schemeClr val="accent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컨트롤을 이용하여 보다 간단히 처리할 수 있음</a:t>
            </a:r>
            <a:r>
              <a:rPr lang="en-US" altLang="ko-KR" b="1" dirty="0">
                <a:solidFill>
                  <a:schemeClr val="accent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b="1" dirty="0">
              <a:solidFill>
                <a:schemeClr val="accent2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89FB05F-C130-40DB-B635-FF4084F01D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748" y="3056160"/>
            <a:ext cx="3504762" cy="1380952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979118264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</a:t>
            </a:r>
            <a:r>
              <a:rPr lang="en-US" altLang="ko-KR" dirty="0"/>
              <a:t>2] </a:t>
            </a:r>
            <a:r>
              <a:rPr lang="ko-KR" altLang="en-US" dirty="0"/>
              <a:t>암호일치 확인 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디자인</a:t>
            </a:r>
            <a:r>
              <a:rPr lang="en-US" altLang="ko-KR" dirty="0"/>
              <a:t> </a:t>
            </a:r>
            <a:r>
              <a:rPr lang="ko-KR" altLang="en-US" dirty="0"/>
              <a:t>소스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387512F-5F16-4F6C-8944-9B8956F2FF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07" y="1484784"/>
            <a:ext cx="9034386" cy="4872984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BD649CA5-1E36-4A09-8D84-5E73965FF370}"/>
              </a:ext>
            </a:extLst>
          </p:cNvPr>
          <p:cNvSpPr/>
          <p:nvPr/>
        </p:nvSpPr>
        <p:spPr>
          <a:xfrm>
            <a:off x="1043608" y="1700808"/>
            <a:ext cx="8067810" cy="446449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9188595"/>
      </p:ext>
    </p:extLst>
  </p:cSld>
  <p:clrMapOvr>
    <a:masterClrMapping/>
  </p:clrMapOvr>
  <p:transition>
    <p:zoom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</a:t>
            </a:r>
            <a:r>
              <a:rPr lang="en-US" altLang="ko-KR" dirty="0"/>
              <a:t>2] </a:t>
            </a:r>
            <a:r>
              <a:rPr lang="ko-KR" altLang="en-US" dirty="0"/>
              <a:t>암호일치 확인 </a:t>
            </a:r>
            <a:r>
              <a:rPr lang="en-US" altLang="ko-KR" dirty="0"/>
              <a:t>(3)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소스코드</a:t>
            </a:r>
          </a:p>
          <a:p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3BB43E2-9AF5-415F-B99C-93FD4944DE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963" y="1556792"/>
            <a:ext cx="7002499" cy="418238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1BD75C7-5C55-4853-8300-40998DB2CB13}"/>
              </a:ext>
            </a:extLst>
          </p:cNvPr>
          <p:cNvSpPr txBox="1"/>
          <p:nvPr/>
        </p:nvSpPr>
        <p:spPr>
          <a:xfrm>
            <a:off x="323529" y="5857282"/>
            <a:ext cx="8325230" cy="584775"/>
          </a:xfrm>
          <a:prstGeom prst="rect">
            <a:avLst/>
          </a:prstGeom>
          <a:solidFill>
            <a:srgbClr val="FFFFCC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★</a:t>
            </a:r>
            <a:r>
              <a:rPr lang="en-US" altLang="ko-KR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String </a:t>
            </a:r>
            <a:r>
              <a:rPr lang="ko-KR" altLang="en-US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자료는 참조형이라 일반적인 프로그래밍언어에서는  </a:t>
            </a:r>
            <a:r>
              <a:rPr lang="en-US" altLang="ko-KR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“==“, “!=“ </a:t>
            </a:r>
            <a:r>
              <a:rPr lang="ko-KR" altLang="en-US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등의</a:t>
            </a:r>
            <a:r>
              <a:rPr lang="en-US" altLang="ko-KR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연산자를 사용하지 않으나</a:t>
            </a:r>
            <a:r>
              <a:rPr lang="en-US" altLang="ko-KR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특이하게 </a:t>
            </a:r>
            <a:r>
              <a:rPr lang="en-US" altLang="ko-KR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C# </a:t>
            </a:r>
            <a:r>
              <a:rPr lang="ko-KR" altLang="en-US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언어에서는 </a:t>
            </a:r>
            <a:r>
              <a:rPr lang="en-US" altLang="ko-KR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String </a:t>
            </a:r>
            <a:r>
              <a:rPr lang="ko-KR" altLang="en-US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자료를 위한 </a:t>
            </a:r>
            <a:r>
              <a:rPr lang="en-US" altLang="ko-KR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“==“, “!=“ </a:t>
            </a:r>
            <a:r>
              <a:rPr lang="ko-KR" altLang="en-US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연산자 제공</a:t>
            </a:r>
            <a:r>
              <a:rPr lang="en-US" altLang="ko-KR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DAD9F9E-6DC2-486E-8F76-9108F0589623}"/>
              </a:ext>
            </a:extLst>
          </p:cNvPr>
          <p:cNvSpPr/>
          <p:nvPr/>
        </p:nvSpPr>
        <p:spPr>
          <a:xfrm>
            <a:off x="2195736" y="4149080"/>
            <a:ext cx="5328592" cy="122413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6914380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</a:t>
            </a:r>
            <a:r>
              <a:rPr lang="en-US" altLang="ko-KR" dirty="0"/>
              <a:t>2] </a:t>
            </a:r>
            <a:r>
              <a:rPr lang="ko-KR" altLang="en-US" dirty="0"/>
              <a:t>암호일치 확인 </a:t>
            </a:r>
            <a:r>
              <a:rPr lang="en-US" altLang="ko-KR" dirty="0"/>
              <a:t>(4)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결과확인</a:t>
            </a:r>
            <a:endParaRPr lang="en-US" altLang="ko-KR" dirty="0"/>
          </a:p>
          <a:p>
            <a:pPr lvl="1">
              <a:defRPr/>
            </a:pPr>
            <a:r>
              <a:rPr lang="en-US" altLang="ko-KR" dirty="0"/>
              <a:t>PasswordApp.aspx – </a:t>
            </a:r>
            <a:r>
              <a:rPr lang="ko-KR" altLang="en-US" dirty="0"/>
              <a:t>오른</a:t>
            </a:r>
            <a:r>
              <a:rPr lang="en-US" altLang="ko-KR" dirty="0"/>
              <a:t> </a:t>
            </a:r>
            <a:r>
              <a:rPr lang="ko-KR" altLang="en-US" dirty="0"/>
              <a:t>마우스 </a:t>
            </a:r>
            <a:r>
              <a:rPr lang="en-US" altLang="ko-KR" dirty="0"/>
              <a:t>– </a:t>
            </a:r>
            <a:r>
              <a:rPr lang="ko-KR" altLang="en-US" dirty="0">
                <a:solidFill>
                  <a:srgbClr val="CC6600"/>
                </a:solidFill>
              </a:rPr>
              <a:t>시작 페이지</a:t>
            </a:r>
            <a:r>
              <a:rPr lang="ko-KR" altLang="en-US" dirty="0"/>
              <a:t>로 설정</a:t>
            </a:r>
            <a:endParaRPr lang="en-US" altLang="ko-KR" dirty="0"/>
          </a:p>
          <a:p>
            <a:pPr lvl="1">
              <a:defRPr/>
            </a:pPr>
            <a:r>
              <a:rPr lang="en-US" altLang="ko-KR" dirty="0"/>
              <a:t>^F5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F1310AB-933E-4F55-993E-4A7C4A0D23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50" t="-791" r="26655" b="8073"/>
          <a:stretch/>
        </p:blipFill>
        <p:spPr>
          <a:xfrm>
            <a:off x="124193" y="2608333"/>
            <a:ext cx="4372847" cy="3268493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00391F9-1388-4C61-B564-EAE3F5730A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3892221"/>
            <a:ext cx="1801733" cy="86409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DE5C295-0088-40E2-B4B6-3F7D3CC554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2844" y="2608333"/>
            <a:ext cx="4388151" cy="3240622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A7911C26-C72D-40A1-AB75-A28132BB01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08104" y="3809822"/>
            <a:ext cx="1584176" cy="814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661300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/>
              <a:t>[</a:t>
            </a:r>
            <a:r>
              <a:rPr lang="ko-KR" altLang="en-US" sz="3600" dirty="0"/>
              <a:t>실습</a:t>
            </a:r>
            <a:r>
              <a:rPr lang="en-US" altLang="ko-KR" sz="3600" dirty="0"/>
              <a:t>3] </a:t>
            </a:r>
            <a:r>
              <a:rPr lang="ko-KR" altLang="en-US" sz="3600" dirty="0"/>
              <a:t>버튼 클릭 이벤트 </a:t>
            </a:r>
            <a:r>
              <a:rPr lang="en-US" altLang="ko-KR" sz="3600" dirty="0"/>
              <a:t>– </a:t>
            </a:r>
            <a:r>
              <a:rPr lang="en-US" altLang="ko-KR" sz="2400" dirty="0">
                <a:solidFill>
                  <a:srgbClr val="C00000"/>
                </a:solidFill>
              </a:rPr>
              <a:t>ButtonApp.aspx </a:t>
            </a:r>
            <a:r>
              <a:rPr lang="en-US" altLang="ko-KR" sz="1600" dirty="0"/>
              <a:t>(1)</a:t>
            </a:r>
            <a:endParaRPr lang="ko-KR" altLang="en-US" sz="3600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폼 디자인</a:t>
            </a:r>
            <a:r>
              <a:rPr lang="en-US" altLang="ko-KR" dirty="0"/>
              <a:t>(UI)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이미지 필요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sz="1800" dirty="0">
                <a:solidFill>
                  <a:srgbClr val="0070C0"/>
                </a:solidFill>
                <a:sym typeface="Wingdings" panose="05000000000000000000" pitchFamily="2" charset="2"/>
              </a:rPr>
              <a:t>캡처 도구 이용 캡처 혹은 다운로드</a:t>
            </a:r>
            <a:r>
              <a:rPr lang="en-US" altLang="ko-KR" sz="1800" dirty="0">
                <a:solidFill>
                  <a:srgbClr val="0070C0"/>
                </a:solidFill>
              </a:rPr>
              <a:t> </a:t>
            </a:r>
            <a:endParaRPr lang="ko-KR" altLang="en-US" dirty="0">
              <a:solidFill>
                <a:srgbClr val="0070C0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775" y="1610505"/>
            <a:ext cx="3672408" cy="2257947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1819" y="1610505"/>
            <a:ext cx="2808312" cy="3066818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504" y="3987937"/>
            <a:ext cx="8972531" cy="2393391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7827C0BC-D2DE-4BB9-9E89-B93BA830A3E7}"/>
              </a:ext>
            </a:extLst>
          </p:cNvPr>
          <p:cNvSpPr/>
          <p:nvPr/>
        </p:nvSpPr>
        <p:spPr>
          <a:xfrm>
            <a:off x="5364088" y="3068960"/>
            <a:ext cx="2232248" cy="36004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89FDA2B-B583-41A6-A96E-CBB74AC5548B}"/>
              </a:ext>
            </a:extLst>
          </p:cNvPr>
          <p:cNvSpPr/>
          <p:nvPr/>
        </p:nvSpPr>
        <p:spPr>
          <a:xfrm>
            <a:off x="1187624" y="4509120"/>
            <a:ext cx="7870651" cy="115212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14C7A2CA-3C07-4393-9E97-B66DA84DEAFF}"/>
                  </a:ext>
                </a:extLst>
              </p14:cNvPr>
              <p14:cNvContentPartPr/>
              <p14:nvPr/>
            </p14:nvContentPartPr>
            <p14:xfrm>
              <a:off x="2646947" y="4803177"/>
              <a:ext cx="366120" cy="360"/>
            </p14:xfrm>
          </p:contentPart>
        </mc:Choice>
        <mc:Fallback xmlns=""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14C7A2CA-3C07-4393-9E97-B66DA84DEAF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610947" y="4731177"/>
                <a:ext cx="43776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08556F67-EE4A-4C15-A94E-8D6D8119932B}"/>
                  </a:ext>
                </a:extLst>
              </p14:cNvPr>
              <p14:cNvContentPartPr/>
              <p14:nvPr/>
            </p14:nvContentPartPr>
            <p14:xfrm>
              <a:off x="2974187" y="4944657"/>
              <a:ext cx="452880" cy="25200"/>
            </p14:xfrm>
          </p:contentPart>
        </mc:Choice>
        <mc:Fallback xmlns=""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08556F67-EE4A-4C15-A94E-8D6D8119932B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938187" y="4872657"/>
                <a:ext cx="524520" cy="16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C9EFDECA-BBC7-454B-8F9C-A51CBCBCBD27}"/>
                  </a:ext>
                </a:extLst>
              </p14:cNvPr>
              <p14:cNvContentPartPr/>
              <p14:nvPr/>
            </p14:nvContentPartPr>
            <p14:xfrm>
              <a:off x="3089747" y="5187297"/>
              <a:ext cx="433440" cy="21240"/>
            </p14:xfrm>
          </p:contentPart>
        </mc:Choice>
        <mc:Fallback xmlns=""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C9EFDECA-BBC7-454B-8F9C-A51CBCBCBD27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053747" y="5115297"/>
                <a:ext cx="505080" cy="16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DD8C0254-27AE-489A-A0A7-6C526EDCB1EA}"/>
                  </a:ext>
                </a:extLst>
              </p14:cNvPr>
              <p14:cNvContentPartPr/>
              <p14:nvPr/>
            </p14:nvContentPartPr>
            <p14:xfrm>
              <a:off x="2569907" y="5524977"/>
              <a:ext cx="712800" cy="55440"/>
            </p14:xfrm>
          </p:contentPart>
        </mc:Choice>
        <mc:Fallback xmlns=""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DD8C0254-27AE-489A-A0A7-6C526EDCB1EA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533907" y="5452977"/>
                <a:ext cx="784440" cy="19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3" name="잉크 12">
                <a:extLst>
                  <a:ext uri="{FF2B5EF4-FFF2-40B4-BE49-F238E27FC236}">
                    <a16:creationId xmlns:a16="http://schemas.microsoft.com/office/drawing/2014/main" id="{89A4D42F-729A-4CAE-BB75-4CE6CCFED929}"/>
                  </a:ext>
                </a:extLst>
              </p14:cNvPr>
              <p14:cNvContentPartPr/>
              <p14:nvPr/>
            </p14:nvContentPartPr>
            <p14:xfrm>
              <a:off x="5909987" y="5193057"/>
              <a:ext cx="895320" cy="29160"/>
            </p14:xfrm>
          </p:contentPart>
        </mc:Choice>
        <mc:Fallback xmlns="">
          <p:pic>
            <p:nvPicPr>
              <p:cNvPr id="13" name="잉크 12">
                <a:extLst>
                  <a:ext uri="{FF2B5EF4-FFF2-40B4-BE49-F238E27FC236}">
                    <a16:creationId xmlns:a16="http://schemas.microsoft.com/office/drawing/2014/main" id="{89A4D42F-729A-4CAE-BB75-4CE6CCFED929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873987" y="5121057"/>
                <a:ext cx="966960" cy="172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1961047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/>
              <a:t>[</a:t>
            </a:r>
            <a:r>
              <a:rPr lang="ko-KR" altLang="en-US" sz="3600" dirty="0"/>
              <a:t>실습</a:t>
            </a:r>
            <a:r>
              <a:rPr lang="en-US" altLang="ko-KR" sz="3600" dirty="0"/>
              <a:t>3] </a:t>
            </a:r>
            <a:r>
              <a:rPr lang="ko-KR" altLang="en-US" sz="3600" dirty="0"/>
              <a:t>버튼 클릭 이벤트 </a:t>
            </a:r>
            <a:r>
              <a:rPr lang="en-US" altLang="ko-KR" sz="3600" dirty="0"/>
              <a:t>– </a:t>
            </a:r>
            <a:r>
              <a:rPr lang="en-US" altLang="ko-KR" sz="2400" dirty="0">
                <a:solidFill>
                  <a:srgbClr val="C00000"/>
                </a:solidFill>
              </a:rPr>
              <a:t>ButtonApp.aspx </a:t>
            </a:r>
            <a:r>
              <a:rPr lang="en-US" altLang="ko-KR" sz="1600" dirty="0"/>
              <a:t>(2)</a:t>
            </a:r>
            <a:endParaRPr lang="ko-KR" altLang="en-US" sz="3600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sym typeface="Wingdings" panose="05000000000000000000" pitchFamily="2" charset="2"/>
              </a:rPr>
              <a:t>이미지 파일 추가 방법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en-US" altLang="ko-KR" sz="1600" dirty="0">
                <a:solidFill>
                  <a:srgbClr val="0070C0"/>
                </a:solidFill>
                <a:sym typeface="Wingdings" panose="05000000000000000000" pitchFamily="2" charset="2"/>
              </a:rPr>
              <a:t>[</a:t>
            </a:r>
            <a:r>
              <a:rPr lang="ko-KR" altLang="en-US" sz="1600" dirty="0">
                <a:solidFill>
                  <a:srgbClr val="0070C0"/>
                </a:solidFill>
                <a:sym typeface="Wingdings" panose="05000000000000000000" pitchFamily="2" charset="2"/>
              </a:rPr>
              <a:t>웹사이트</a:t>
            </a:r>
            <a:r>
              <a:rPr lang="en-US" altLang="ko-KR" sz="1600" dirty="0">
                <a:solidFill>
                  <a:srgbClr val="0070C0"/>
                </a:solidFill>
                <a:sym typeface="Wingdings" panose="05000000000000000000" pitchFamily="2" charset="2"/>
              </a:rPr>
              <a:t>]  </a:t>
            </a:r>
            <a:r>
              <a:rPr lang="ko-KR" altLang="en-US" sz="1600" dirty="0">
                <a:solidFill>
                  <a:srgbClr val="0070C0"/>
                </a:solidFill>
                <a:sym typeface="Wingdings" panose="05000000000000000000" pitchFamily="2" charset="2"/>
              </a:rPr>
              <a:t>추가 </a:t>
            </a:r>
            <a:r>
              <a:rPr lang="en-US" altLang="ko-KR" sz="1600" dirty="0">
                <a:solidFill>
                  <a:srgbClr val="0070C0"/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1600" dirty="0">
                <a:solidFill>
                  <a:srgbClr val="0070C0"/>
                </a:solidFill>
                <a:sym typeface="Wingdings" panose="05000000000000000000" pitchFamily="2" charset="2"/>
              </a:rPr>
              <a:t>기존항목</a:t>
            </a:r>
            <a:endParaRPr lang="en-US" altLang="ko-KR" sz="1600" dirty="0">
              <a:solidFill>
                <a:srgbClr val="0070C0"/>
              </a:solidFill>
              <a:sym typeface="Wingdings" panose="05000000000000000000" pitchFamily="2" charset="2"/>
            </a:endParaRPr>
          </a:p>
          <a:p>
            <a:pPr marL="779400" lvl="2" indent="0">
              <a:buNone/>
            </a:pPr>
            <a:r>
              <a:rPr lang="en-US" altLang="ko-KR" sz="1200" dirty="0">
                <a:solidFill>
                  <a:srgbClr val="0070C0"/>
                </a:solidFill>
              </a:rPr>
              <a:t> </a:t>
            </a:r>
            <a:endParaRPr lang="ko-KR" altLang="en-US" dirty="0">
              <a:solidFill>
                <a:srgbClr val="0070C0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51642ACA-4C7D-41A5-ABAE-FE7C20152F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50" y="2060848"/>
            <a:ext cx="7429500" cy="4210050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23767AFC-6EC6-42FB-AB82-79EA1474046D}"/>
              </a:ext>
            </a:extLst>
          </p:cNvPr>
          <p:cNvSpPr/>
          <p:nvPr/>
        </p:nvSpPr>
        <p:spPr>
          <a:xfrm>
            <a:off x="6228184" y="5589240"/>
            <a:ext cx="1972540" cy="28768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180914"/>
      </p:ext>
    </p:extLst>
  </p:cSld>
  <p:clrMapOvr>
    <a:masterClrMapping/>
  </p:clrMapOvr>
  <p:transition>
    <p:zo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1B74CE-8A13-83E2-C8BA-722116276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컨트롤</a:t>
            </a:r>
            <a:r>
              <a:rPr lang="en-US" altLang="ko-KR" dirty="0"/>
              <a:t>(Controls) - 1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EB0FC0-B2A6-546B-BF0E-1033084788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Visual Studio </a:t>
            </a:r>
            <a:r>
              <a:rPr lang="ko-KR" altLang="en-US" dirty="0"/>
              <a:t>개발환경</a:t>
            </a:r>
            <a:endParaRPr lang="en-US" altLang="ko-KR" dirty="0"/>
          </a:p>
          <a:p>
            <a:pPr lvl="1"/>
            <a:r>
              <a:rPr lang="ko-KR" altLang="en-US" dirty="0"/>
              <a:t>사용자 인터페이스</a:t>
            </a:r>
            <a:r>
              <a:rPr lang="en-US" altLang="ko-KR" dirty="0"/>
              <a:t>(</a:t>
            </a:r>
            <a:r>
              <a:rPr lang="en-US" altLang="ko-KR" dirty="0" err="1"/>
              <a:t>UI</a:t>
            </a:r>
            <a:r>
              <a:rPr lang="en-US" altLang="ko-KR" baseline="30000" dirty="0" err="1"/>
              <a:t>User</a:t>
            </a:r>
            <a:r>
              <a:rPr lang="en-US" altLang="ko-KR" baseline="30000" dirty="0"/>
              <a:t> Interface</a:t>
            </a:r>
            <a:r>
              <a:rPr lang="en-US" altLang="ko-KR" dirty="0"/>
              <a:t>) </a:t>
            </a:r>
            <a:r>
              <a:rPr lang="ko-KR" altLang="en-US" dirty="0"/>
              <a:t>작성할 때</a:t>
            </a:r>
            <a:endParaRPr lang="en-US" altLang="ko-KR" dirty="0"/>
          </a:p>
          <a:p>
            <a:pPr marL="432000" lvl="1" indent="0">
              <a:buNone/>
            </a:pPr>
            <a:r>
              <a:rPr lang="en-US" altLang="ko-KR" dirty="0"/>
              <a:t>  </a:t>
            </a:r>
            <a:r>
              <a:rPr lang="ko-KR" altLang="en-US" dirty="0"/>
              <a:t>컨트롤을 </a:t>
            </a:r>
            <a:r>
              <a:rPr lang="ko-KR" altLang="en-US" dirty="0" err="1"/>
              <a:t>드래그하여</a:t>
            </a:r>
            <a:r>
              <a:rPr lang="ko-KR" altLang="en-US" dirty="0"/>
              <a:t> 구성</a:t>
            </a:r>
            <a:endParaRPr lang="en-US" altLang="ko-KR" dirty="0"/>
          </a:p>
          <a:p>
            <a:pPr lvl="2"/>
            <a:r>
              <a:rPr lang="en-US" altLang="ko-KR" dirty="0"/>
              <a:t>Windows</a:t>
            </a:r>
            <a:r>
              <a:rPr lang="ko-KR" altLang="en-US" dirty="0"/>
              <a:t> </a:t>
            </a:r>
            <a:r>
              <a:rPr lang="en-US" altLang="ko-KR" dirty="0"/>
              <a:t>Form</a:t>
            </a:r>
          </a:p>
          <a:p>
            <a:pPr lvl="2"/>
            <a:r>
              <a:rPr lang="en-US" altLang="ko-KR" dirty="0"/>
              <a:t>Web Form</a:t>
            </a:r>
          </a:p>
          <a:p>
            <a:pPr lvl="2"/>
            <a:endParaRPr lang="en-US" altLang="ko-KR" dirty="0"/>
          </a:p>
          <a:p>
            <a:r>
              <a:rPr lang="ko-KR" altLang="en-US" dirty="0"/>
              <a:t>웹</a:t>
            </a:r>
            <a:r>
              <a:rPr lang="en-US" altLang="ko-KR" dirty="0"/>
              <a:t> </a:t>
            </a:r>
            <a:r>
              <a:rPr lang="ko-KR" altLang="en-US" dirty="0"/>
              <a:t>환경의 </a:t>
            </a:r>
            <a:r>
              <a:rPr lang="en-US" altLang="ko-KR" dirty="0"/>
              <a:t>UI </a:t>
            </a:r>
            <a:r>
              <a:rPr lang="ko-KR" altLang="en-US" dirty="0"/>
              <a:t>작성</a:t>
            </a:r>
            <a:endParaRPr lang="en-US" altLang="ko-KR" dirty="0"/>
          </a:p>
          <a:p>
            <a:pPr lvl="1"/>
            <a:r>
              <a:rPr lang="en-US" altLang="ko-KR" dirty="0"/>
              <a:t>HTML </a:t>
            </a:r>
            <a:r>
              <a:rPr lang="ko-KR" altLang="en-US" dirty="0"/>
              <a:t>이용</a:t>
            </a:r>
            <a:endParaRPr lang="en-US" altLang="ko-KR" dirty="0"/>
          </a:p>
          <a:p>
            <a:pPr lvl="1"/>
            <a:r>
              <a:rPr lang="en-US" altLang="ko-KR" dirty="0"/>
              <a:t>ASP.NET</a:t>
            </a:r>
            <a:r>
              <a:rPr lang="ko-KR" altLang="en-US" dirty="0"/>
              <a:t>에서는 컨트롤을 이용</a:t>
            </a:r>
            <a:r>
              <a:rPr lang="en-US" altLang="ko-KR" dirty="0"/>
              <a:t>, HTML</a:t>
            </a:r>
            <a:r>
              <a:rPr lang="ko-KR" altLang="en-US" dirty="0"/>
              <a:t>을 사용하지 않고도 작성</a:t>
            </a:r>
            <a:r>
              <a:rPr lang="en-US" altLang="ko-KR" dirty="0"/>
              <a:t> </a:t>
            </a:r>
            <a:r>
              <a:rPr lang="ko-KR" altLang="en-US" dirty="0"/>
              <a:t>가능</a:t>
            </a:r>
            <a:endParaRPr lang="en-US" altLang="ko-KR" dirty="0"/>
          </a:p>
          <a:p>
            <a:pPr lvl="2"/>
            <a:r>
              <a:rPr lang="en-US" altLang="ko-KR" dirty="0"/>
              <a:t>HTML </a:t>
            </a:r>
            <a:r>
              <a:rPr lang="ko-KR" altLang="en-US" dirty="0"/>
              <a:t>서버 컨트롤 </a:t>
            </a:r>
            <a:r>
              <a:rPr lang="en-US" altLang="ko-KR" dirty="0"/>
              <a:t>: HTML</a:t>
            </a:r>
            <a:r>
              <a:rPr lang="ko-KR" altLang="en-US" dirty="0"/>
              <a:t>을 이용하여 </a:t>
            </a:r>
            <a:r>
              <a:rPr lang="en-US" altLang="ko-KR" dirty="0"/>
              <a:t>UI </a:t>
            </a:r>
            <a:r>
              <a:rPr lang="ko-KR" altLang="en-US" dirty="0"/>
              <a:t>작성</a:t>
            </a:r>
            <a:endParaRPr lang="en-US" altLang="ko-KR" dirty="0"/>
          </a:p>
          <a:p>
            <a:pPr lvl="2"/>
            <a:r>
              <a:rPr lang="ko-KR" altLang="en-US" dirty="0"/>
              <a:t>웹 컨트롤 </a:t>
            </a:r>
            <a:r>
              <a:rPr lang="en-US" altLang="ko-KR" dirty="0"/>
              <a:t>: Visual</a:t>
            </a:r>
            <a:r>
              <a:rPr lang="ko-KR" altLang="en-US" dirty="0"/>
              <a:t> </a:t>
            </a:r>
            <a:r>
              <a:rPr lang="en-US" altLang="ko-KR" dirty="0"/>
              <a:t>Studio</a:t>
            </a:r>
            <a:r>
              <a:rPr lang="ko-KR" altLang="en-US" dirty="0"/>
              <a:t>에서 사용하는 </a:t>
            </a:r>
            <a:r>
              <a:rPr lang="en-US" altLang="ko-KR" dirty="0"/>
              <a:t>UI </a:t>
            </a:r>
            <a:r>
              <a:rPr lang="ko-KR" altLang="en-US" dirty="0"/>
              <a:t>작성 방식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A0C546D-8E9B-E96D-8E18-DA0E03BCED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0509" y="1196752"/>
            <a:ext cx="2440591" cy="2232248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1BC315E-1AE4-F28B-8E83-0CC80A794039}"/>
              </a:ext>
            </a:extLst>
          </p:cNvPr>
          <p:cNvSpPr txBox="1"/>
          <p:nvPr/>
        </p:nvSpPr>
        <p:spPr>
          <a:xfrm>
            <a:off x="6538852" y="3587055"/>
            <a:ext cx="2083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&lt;Windows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Form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예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79441347"/>
      </p:ext>
    </p:extLst>
  </p:cSld>
  <p:clrMapOvr>
    <a:masterClrMapping/>
  </p:clrMapOvr>
  <p:transition>
    <p:zoom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/>
              <a:t>[</a:t>
            </a:r>
            <a:r>
              <a:rPr lang="ko-KR" altLang="en-US" sz="3600" dirty="0"/>
              <a:t>실습</a:t>
            </a:r>
            <a:r>
              <a:rPr lang="en-US" altLang="ko-KR" sz="3600" dirty="0"/>
              <a:t>3] </a:t>
            </a:r>
            <a:r>
              <a:rPr lang="ko-KR" altLang="en-US" sz="3600" dirty="0"/>
              <a:t>버튼 클릭 이벤트 </a:t>
            </a:r>
            <a:r>
              <a:rPr lang="en-US" altLang="ko-KR" sz="3600" dirty="0"/>
              <a:t>– </a:t>
            </a:r>
            <a:r>
              <a:rPr lang="en-US" altLang="ko-KR" sz="2400" dirty="0">
                <a:solidFill>
                  <a:srgbClr val="C00000"/>
                </a:solidFill>
              </a:rPr>
              <a:t>ButtonApp.aspx </a:t>
            </a:r>
            <a:r>
              <a:rPr lang="en-US" altLang="ko-KR" sz="1600" dirty="0"/>
              <a:t>(3)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소스코드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82" y="1552017"/>
            <a:ext cx="8593656" cy="4613287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40D48768-3620-48AF-8F63-E32BB15C1796}"/>
              </a:ext>
            </a:extLst>
          </p:cNvPr>
          <p:cNvSpPr/>
          <p:nvPr/>
        </p:nvSpPr>
        <p:spPr>
          <a:xfrm>
            <a:off x="1691680" y="3429000"/>
            <a:ext cx="5040560" cy="36004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8B3F0F3-EF6A-446E-BBB9-D9EFC75B814A}"/>
              </a:ext>
            </a:extLst>
          </p:cNvPr>
          <p:cNvSpPr/>
          <p:nvPr/>
        </p:nvSpPr>
        <p:spPr>
          <a:xfrm>
            <a:off x="1691680" y="4365104"/>
            <a:ext cx="5040560" cy="36004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CB38516-39FE-4632-B1FE-539824BF9FD1}"/>
              </a:ext>
            </a:extLst>
          </p:cNvPr>
          <p:cNvSpPr/>
          <p:nvPr/>
        </p:nvSpPr>
        <p:spPr>
          <a:xfrm>
            <a:off x="1691680" y="5373216"/>
            <a:ext cx="5040560" cy="36004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793171"/>
      </p:ext>
    </p:extLst>
  </p:cSld>
  <p:clrMapOvr>
    <a:masterClrMapping/>
  </p:clrMapOvr>
  <p:transition>
    <p:zoom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/>
              <a:t>[</a:t>
            </a:r>
            <a:r>
              <a:rPr lang="ko-KR" altLang="en-US" sz="3600" dirty="0"/>
              <a:t>실습</a:t>
            </a:r>
            <a:r>
              <a:rPr lang="en-US" altLang="ko-KR" sz="3600" dirty="0"/>
              <a:t>3] </a:t>
            </a:r>
            <a:r>
              <a:rPr lang="ko-KR" altLang="en-US" sz="3600" dirty="0"/>
              <a:t>버튼 클릭 이벤트 </a:t>
            </a:r>
            <a:r>
              <a:rPr lang="en-US" altLang="ko-KR" sz="3600" dirty="0"/>
              <a:t>– </a:t>
            </a:r>
            <a:r>
              <a:rPr lang="en-US" altLang="ko-KR" sz="2400" dirty="0">
                <a:solidFill>
                  <a:srgbClr val="C00000"/>
                </a:solidFill>
              </a:rPr>
              <a:t>ButtonApp.aspx </a:t>
            </a:r>
            <a:r>
              <a:rPr lang="en-US" altLang="ko-KR" sz="1600" dirty="0"/>
              <a:t>(4)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실행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olidFill>
                  <a:srgbClr val="CC6600"/>
                </a:solidFill>
                <a:sym typeface="Wingdings" panose="05000000000000000000" pitchFamily="2" charset="2"/>
              </a:rPr>
              <a:t>시작페이지</a:t>
            </a:r>
            <a:r>
              <a:rPr lang="ko-KR" altLang="en-US" dirty="0">
                <a:sym typeface="Wingdings" panose="05000000000000000000" pitchFamily="2" charset="2"/>
              </a:rPr>
              <a:t> 설정</a:t>
            </a:r>
            <a:r>
              <a:rPr lang="ko-KR" altLang="en-US" dirty="0"/>
              <a:t> 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628800"/>
            <a:ext cx="4066667" cy="2495238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3808" y="2318144"/>
            <a:ext cx="4057143" cy="2466667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0656" y="3537192"/>
            <a:ext cx="4047619" cy="2495238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D14BE1DD-E4E5-4588-BBFD-C3B7991D3A93}"/>
              </a:ext>
            </a:extLst>
          </p:cNvPr>
          <p:cNvSpPr/>
          <p:nvPr/>
        </p:nvSpPr>
        <p:spPr>
          <a:xfrm>
            <a:off x="179512" y="2420888"/>
            <a:ext cx="576064" cy="36004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6FFE989-95F4-4EB7-9C4C-6B2B00799F39}"/>
              </a:ext>
            </a:extLst>
          </p:cNvPr>
          <p:cNvSpPr/>
          <p:nvPr/>
        </p:nvSpPr>
        <p:spPr>
          <a:xfrm>
            <a:off x="2843808" y="3428653"/>
            <a:ext cx="792088" cy="21637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970C88A-9D5D-4460-94F5-30CE7E99DB8D}"/>
              </a:ext>
            </a:extLst>
          </p:cNvPr>
          <p:cNvSpPr/>
          <p:nvPr/>
        </p:nvSpPr>
        <p:spPr>
          <a:xfrm>
            <a:off x="5010656" y="4771763"/>
            <a:ext cx="785480" cy="52944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6086295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/>
              <a:t>[</a:t>
            </a:r>
            <a:r>
              <a:rPr lang="ko-KR" altLang="en-US" sz="3200" dirty="0"/>
              <a:t>실습</a:t>
            </a:r>
            <a:r>
              <a:rPr lang="en-US" altLang="ko-KR" sz="3200" dirty="0"/>
              <a:t>4] </a:t>
            </a:r>
            <a:r>
              <a:rPr lang="ko-KR" altLang="en-US" sz="3200" dirty="0"/>
              <a:t>이미지 메뉴 </a:t>
            </a:r>
            <a:r>
              <a:rPr lang="en-US" altLang="ko-KR" sz="2800" dirty="0">
                <a:sym typeface="Wingdings" panose="05000000000000000000" pitchFamily="2" charset="2"/>
              </a:rPr>
              <a:t> </a:t>
            </a:r>
            <a:r>
              <a:rPr lang="en-US" altLang="ko-KR" sz="2800" dirty="0">
                <a:solidFill>
                  <a:srgbClr val="C00000"/>
                </a:solidFill>
                <a:sym typeface="Wingdings" panose="05000000000000000000" pitchFamily="2" charset="2"/>
              </a:rPr>
              <a:t>ImageMenuApp.aspx</a:t>
            </a:r>
            <a:r>
              <a:rPr lang="en-US" altLang="ko-KR" sz="2800" dirty="0">
                <a:sym typeface="Wingdings" panose="05000000000000000000" pitchFamily="2" charset="2"/>
              </a:rPr>
              <a:t> </a:t>
            </a:r>
            <a:r>
              <a:rPr lang="en-US" altLang="ko-KR" sz="2400" dirty="0"/>
              <a:t>(1)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>
                <a:sym typeface="Wingdings" pitchFamily="2" charset="2"/>
              </a:rPr>
              <a:t>폼 디자인</a:t>
            </a:r>
            <a:r>
              <a:rPr lang="en-US" altLang="ko-KR" dirty="0">
                <a:sym typeface="Wingdings" pitchFamily="2" charset="2"/>
              </a:rPr>
              <a:t>(UI)  </a:t>
            </a:r>
            <a:r>
              <a:rPr lang="ko-KR" altLang="en-US" dirty="0">
                <a:sym typeface="Wingdings" pitchFamily="2" charset="2"/>
              </a:rPr>
              <a:t>이미지 필요</a:t>
            </a:r>
            <a:endParaRPr lang="ko-KR" altLang="en-US" dirty="0"/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50" y="1571625"/>
            <a:ext cx="6000750" cy="1855788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</p:pic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0302258"/>
              </p:ext>
            </p:extLst>
          </p:nvPr>
        </p:nvGraphicFramePr>
        <p:xfrm>
          <a:off x="285750" y="3621088"/>
          <a:ext cx="6014442" cy="168717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9099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044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70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latin typeface="맑은 고딕" pitchFamily="50" charset="-127"/>
                          <a:ea typeface="맑은 고딕" pitchFamily="50" charset="-127"/>
                        </a:rPr>
                        <a:t>컨트롤</a:t>
                      </a:r>
                    </a:p>
                  </a:txBody>
                  <a:tcPr marL="91439" marR="91439" marT="45706" marB="45706"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latin typeface="맑은 고딕" pitchFamily="50" charset="-127"/>
                          <a:ea typeface="맑은 고딕" pitchFamily="50" charset="-127"/>
                        </a:rPr>
                        <a:t>속성 </a:t>
                      </a:r>
                      <a:r>
                        <a:rPr lang="en-US" altLang="ko-KR" sz="1800" b="1" dirty="0"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 </a:t>
                      </a:r>
                      <a:r>
                        <a:rPr lang="ko-KR" altLang="en-US" sz="1800" b="1" dirty="0"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값</a:t>
                      </a:r>
                      <a:endParaRPr lang="ko-KR" altLang="en-US" sz="1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06" marB="4570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70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1" dirty="0">
                          <a:latin typeface="맑은 고딕" pitchFamily="50" charset="-127"/>
                          <a:ea typeface="맑은 고딕" pitchFamily="50" charset="-127"/>
                        </a:rPr>
                        <a:t>Label1</a:t>
                      </a:r>
                      <a:endParaRPr lang="ko-KR" altLang="en-US" sz="1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06" marB="45706"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1" dirty="0">
                          <a:latin typeface="맑은 고딕" pitchFamily="50" charset="-127"/>
                          <a:ea typeface="맑은 고딕" pitchFamily="50" charset="-127"/>
                        </a:rPr>
                        <a:t>(ID) </a:t>
                      </a:r>
                      <a:r>
                        <a:rPr lang="en-US" altLang="ko-KR" sz="1800" b="1" dirty="0">
                          <a:latin typeface="맑은 고딕" pitchFamily="50" charset="-127"/>
                          <a:ea typeface="맑은 고딕" pitchFamily="50" charset="-127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altLang="ko-KR" sz="1800" b="1" dirty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800" b="1" dirty="0" err="1">
                          <a:solidFill>
                            <a:srgbClr val="C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lblOutput</a:t>
                      </a:r>
                      <a:endParaRPr lang="en-US" altLang="ko-KR" sz="1800" b="1" dirty="0">
                        <a:solidFill>
                          <a:srgbClr val="C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r>
                        <a:rPr lang="en-US" altLang="ko-KR" sz="1800" b="1" dirty="0">
                          <a:latin typeface="맑은 고딕" pitchFamily="50" charset="-127"/>
                          <a:ea typeface="맑은 고딕" pitchFamily="50" charset="-127"/>
                        </a:rPr>
                        <a:t>Text </a:t>
                      </a:r>
                      <a:r>
                        <a:rPr lang="en-US" altLang="ko-KR" sz="1800" b="1" dirty="0"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 </a:t>
                      </a:r>
                      <a:r>
                        <a:rPr lang="ko-KR" altLang="en-US" sz="1800" b="1" dirty="0"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선택한 메뉴 </a:t>
                      </a:r>
                      <a:r>
                        <a:rPr lang="en-US" altLang="ko-KR" sz="1800" b="1" dirty="0"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:</a:t>
                      </a:r>
                      <a:endParaRPr lang="ko-KR" altLang="en-US" sz="1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06" marB="4570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98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1" dirty="0">
                          <a:latin typeface="맑은 고딕" pitchFamily="50" charset="-127"/>
                          <a:ea typeface="맑은 고딕" pitchFamily="50" charset="-127"/>
                        </a:rPr>
                        <a:t>ImageButton1</a:t>
                      </a:r>
                      <a:endParaRPr lang="ko-KR" altLang="en-US" sz="1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06" marB="45706"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1" dirty="0">
                          <a:latin typeface="맑은 고딕" pitchFamily="50" charset="-127"/>
                          <a:ea typeface="맑은 고딕" pitchFamily="50" charset="-127"/>
                        </a:rPr>
                        <a:t>(ID) </a:t>
                      </a:r>
                      <a:r>
                        <a:rPr lang="en-US" altLang="ko-KR" sz="1800" b="1" dirty="0">
                          <a:latin typeface="맑은 고딕" pitchFamily="50" charset="-127"/>
                          <a:ea typeface="맑은 고딕" pitchFamily="50" charset="-127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altLang="ko-KR" sz="1800" b="1" dirty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800" b="1" dirty="0" err="1">
                          <a:solidFill>
                            <a:srgbClr val="C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ibtnMenu</a:t>
                      </a:r>
                      <a:endParaRPr lang="en-US" altLang="ko-KR" sz="1800" b="1" dirty="0">
                        <a:solidFill>
                          <a:srgbClr val="C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r>
                        <a:rPr lang="en-US" altLang="ko-KR" sz="1800" b="1" dirty="0" err="1">
                          <a:latin typeface="맑은 고딕" pitchFamily="50" charset="-127"/>
                          <a:ea typeface="맑은 고딕" pitchFamily="50" charset="-127"/>
                        </a:rPr>
                        <a:t>ImageUrl</a:t>
                      </a:r>
                      <a:r>
                        <a:rPr lang="en-US" altLang="ko-KR" sz="1800" b="1" baseline="0" dirty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800" b="1" baseline="0" dirty="0"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 ~/</a:t>
                      </a:r>
                      <a:r>
                        <a:rPr lang="en-US" altLang="ko-KR" sz="1800" b="1" baseline="0" dirty="0">
                          <a:solidFill>
                            <a:srgbClr val="00B050"/>
                          </a:solidFill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menu.jpg</a:t>
                      </a:r>
                      <a:endParaRPr lang="ko-KR" altLang="en-US" sz="1800" b="1" dirty="0">
                        <a:solidFill>
                          <a:srgbClr val="00B05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06" marB="4570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562EB444-E5A9-49BA-98E4-33671D4BFF76}"/>
              </a:ext>
            </a:extLst>
          </p:cNvPr>
          <p:cNvSpPr/>
          <p:nvPr/>
        </p:nvSpPr>
        <p:spPr>
          <a:xfrm>
            <a:off x="395536" y="2348880"/>
            <a:ext cx="5472608" cy="360040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04E4FCC5-E067-448E-8688-68F94870E5B3}"/>
              </a:ext>
            </a:extLst>
          </p:cNvPr>
          <p:cNvCxnSpPr/>
          <p:nvPr/>
        </p:nvCxnSpPr>
        <p:spPr>
          <a:xfrm flipH="1">
            <a:off x="4644008" y="2708920"/>
            <a:ext cx="432048" cy="2232248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AB0F771-85C6-4A9B-BC37-81E0E717FEB4}"/>
              </a:ext>
            </a:extLst>
          </p:cNvPr>
          <p:cNvCxnSpPr/>
          <p:nvPr/>
        </p:nvCxnSpPr>
        <p:spPr>
          <a:xfrm>
            <a:off x="1043608" y="3212976"/>
            <a:ext cx="1728192" cy="9361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4767466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/>
              <a:t>[</a:t>
            </a:r>
            <a:r>
              <a:rPr lang="ko-KR" altLang="en-US" sz="3200" dirty="0"/>
              <a:t>실습</a:t>
            </a:r>
            <a:r>
              <a:rPr lang="en-US" altLang="ko-KR" sz="3200" dirty="0"/>
              <a:t>4] </a:t>
            </a:r>
            <a:r>
              <a:rPr lang="ko-KR" altLang="en-US" sz="3200" dirty="0"/>
              <a:t>이미지 메뉴 </a:t>
            </a:r>
            <a:r>
              <a:rPr lang="en-US" altLang="ko-KR" sz="2800" dirty="0">
                <a:sym typeface="Wingdings" panose="05000000000000000000" pitchFamily="2" charset="2"/>
              </a:rPr>
              <a:t> </a:t>
            </a:r>
            <a:r>
              <a:rPr lang="en-US" altLang="ko-KR" sz="2800" dirty="0">
                <a:solidFill>
                  <a:srgbClr val="C00000"/>
                </a:solidFill>
                <a:sym typeface="Wingdings" panose="05000000000000000000" pitchFamily="2" charset="2"/>
              </a:rPr>
              <a:t>ImageMenuApp.aspx</a:t>
            </a:r>
            <a:r>
              <a:rPr lang="en-US" altLang="ko-KR" sz="2800" dirty="0">
                <a:sym typeface="Wingdings" panose="05000000000000000000" pitchFamily="2" charset="2"/>
              </a:rPr>
              <a:t> </a:t>
            </a:r>
            <a:r>
              <a:rPr lang="en-US" altLang="ko-KR" sz="2400" dirty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>
                <a:sym typeface="Wingdings" pitchFamily="2" charset="2"/>
              </a:rPr>
              <a:t>디자인 소스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F72B6DC-6BA7-4FC9-AA4C-CA153ED902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666" y="1731420"/>
            <a:ext cx="7666667" cy="4019048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D6B08159-D32A-41A5-9C6A-03947EA16D33}"/>
              </a:ext>
            </a:extLst>
          </p:cNvPr>
          <p:cNvSpPr/>
          <p:nvPr/>
        </p:nvSpPr>
        <p:spPr>
          <a:xfrm>
            <a:off x="1691680" y="4149080"/>
            <a:ext cx="6552728" cy="93610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6359562"/>
      </p:ext>
    </p:extLst>
  </p:cSld>
  <p:clrMapOvr>
    <a:masterClrMapping/>
  </p:clrMapOvr>
  <p:transition>
    <p:zoom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/>
              <a:t>[</a:t>
            </a:r>
            <a:r>
              <a:rPr lang="ko-KR" altLang="en-US" sz="3200" dirty="0"/>
              <a:t>실습</a:t>
            </a:r>
            <a:r>
              <a:rPr lang="en-US" altLang="ko-KR" sz="3200" dirty="0"/>
              <a:t>4] </a:t>
            </a:r>
            <a:r>
              <a:rPr lang="ko-KR" altLang="en-US" sz="3200" dirty="0"/>
              <a:t>이미지 메뉴 </a:t>
            </a:r>
            <a:r>
              <a:rPr lang="en-US" altLang="ko-KR" sz="2800" dirty="0">
                <a:sym typeface="Wingdings" panose="05000000000000000000" pitchFamily="2" charset="2"/>
              </a:rPr>
              <a:t> </a:t>
            </a:r>
            <a:r>
              <a:rPr lang="en-US" altLang="ko-KR" sz="2800" dirty="0">
                <a:solidFill>
                  <a:srgbClr val="C00000"/>
                </a:solidFill>
                <a:sym typeface="Wingdings" panose="05000000000000000000" pitchFamily="2" charset="2"/>
              </a:rPr>
              <a:t>ImageMenuApp.aspx</a:t>
            </a:r>
            <a:r>
              <a:rPr lang="en-US" altLang="ko-KR" sz="2800" dirty="0">
                <a:sym typeface="Wingdings" panose="05000000000000000000" pitchFamily="2" charset="2"/>
              </a:rPr>
              <a:t> </a:t>
            </a:r>
            <a:r>
              <a:rPr lang="en-US" altLang="ko-KR" sz="2400" dirty="0"/>
              <a:t>(3)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소스코드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13" y="1772814"/>
            <a:ext cx="9054374" cy="4608514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10E1C916-9AB3-4EF2-2F9E-C5CCFDC40BC7}"/>
              </a:ext>
            </a:extLst>
          </p:cNvPr>
          <p:cNvSpPr/>
          <p:nvPr/>
        </p:nvSpPr>
        <p:spPr>
          <a:xfrm>
            <a:off x="3070222" y="3613851"/>
            <a:ext cx="400875" cy="21526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B790482-2EBE-E604-F5D2-3EB98532BE2A}"/>
              </a:ext>
            </a:extLst>
          </p:cNvPr>
          <p:cNvSpPr/>
          <p:nvPr/>
        </p:nvSpPr>
        <p:spPr>
          <a:xfrm>
            <a:off x="3059831" y="4077836"/>
            <a:ext cx="400875" cy="21526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A896FAF-F7AB-F19F-158A-F6170225D4E2}"/>
              </a:ext>
            </a:extLst>
          </p:cNvPr>
          <p:cNvSpPr/>
          <p:nvPr/>
        </p:nvSpPr>
        <p:spPr>
          <a:xfrm>
            <a:off x="3049440" y="4541821"/>
            <a:ext cx="400875" cy="21526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3C66B428-7035-E171-3906-7B16FB531A33}"/>
              </a:ext>
            </a:extLst>
          </p:cNvPr>
          <p:cNvCxnSpPr>
            <a:cxnSpLocks/>
            <a:stCxn id="6" idx="3"/>
            <a:endCxn id="11" idx="1"/>
          </p:cNvCxnSpPr>
          <p:nvPr/>
        </p:nvCxnSpPr>
        <p:spPr>
          <a:xfrm>
            <a:off x="3471097" y="3721481"/>
            <a:ext cx="1964999" cy="56391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52247DB-0C4D-C720-BBE0-C8EA1BF8F918}"/>
              </a:ext>
            </a:extLst>
          </p:cNvPr>
          <p:cNvSpPr/>
          <p:nvPr/>
        </p:nvSpPr>
        <p:spPr>
          <a:xfrm>
            <a:off x="5436096" y="3821413"/>
            <a:ext cx="3528392" cy="927970"/>
          </a:xfrm>
          <a:prstGeom prst="rect">
            <a:avLst/>
          </a:prstGeom>
          <a:solidFill>
            <a:srgbClr val="FFFFCC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>
                <a:solidFill>
                  <a:srgbClr val="66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이미지 사이즈</a:t>
            </a:r>
            <a:r>
              <a:rPr lang="ko-KR" altLang="en-US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따라 좌표 값이 변하므로</a:t>
            </a:r>
            <a:r>
              <a:rPr lang="en-US" altLang="ko-KR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이미지의 </a:t>
            </a:r>
            <a:r>
              <a:rPr lang="en-US" altLang="ko-KR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 </a:t>
            </a:r>
            <a:r>
              <a:rPr lang="ko-KR" altLang="en-US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좌표를 확인한 후</a:t>
            </a:r>
            <a:r>
              <a:rPr lang="en-US" altLang="ko-KR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경계 값을 수정할 필요가 있음 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F28695D2-2344-D762-F7D8-920EC71E06D9}"/>
              </a:ext>
            </a:extLst>
          </p:cNvPr>
          <p:cNvCxnSpPr>
            <a:cxnSpLocks/>
            <a:stCxn id="7" idx="3"/>
            <a:endCxn id="11" idx="1"/>
          </p:cNvCxnSpPr>
          <p:nvPr/>
        </p:nvCxnSpPr>
        <p:spPr>
          <a:xfrm>
            <a:off x="3460706" y="4185466"/>
            <a:ext cx="1975390" cy="9993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E0E1F2D4-C8CB-4A8C-0AD2-18599A0D9231}"/>
              </a:ext>
            </a:extLst>
          </p:cNvPr>
          <p:cNvCxnSpPr>
            <a:cxnSpLocks/>
            <a:stCxn id="8" idx="3"/>
            <a:endCxn id="11" idx="1"/>
          </p:cNvCxnSpPr>
          <p:nvPr/>
        </p:nvCxnSpPr>
        <p:spPr>
          <a:xfrm flipV="1">
            <a:off x="3450315" y="4285398"/>
            <a:ext cx="1985781" cy="36405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FC408A9B-9356-432D-AD4E-24C214AFB1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1037048"/>
            <a:ext cx="4114800" cy="457200"/>
          </a:xfrm>
          <a:prstGeom prst="rect">
            <a:avLst/>
          </a:prstGeom>
          <a:ln>
            <a:solidFill>
              <a:schemeClr val="bg2"/>
            </a:solidFill>
          </a:ln>
        </p:spPr>
      </p:pic>
      <p:pic>
        <p:nvPicPr>
          <p:cNvPr id="15" name="Picture 11" descr="Mouse-L2">
            <a:extLst>
              <a:ext uri="{FF2B5EF4-FFF2-40B4-BE49-F238E27FC236}">
                <a16:creationId xmlns:a16="http://schemas.microsoft.com/office/drawing/2014/main" id="{A602FB7F-6A44-4350-9479-B446FA5F2E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5124" y="1116615"/>
            <a:ext cx="698973" cy="634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2505A54-28E5-492F-929A-00E577EF73A1}"/>
              </a:ext>
            </a:extLst>
          </p:cNvPr>
          <p:cNvSpPr txBox="1"/>
          <p:nvPr/>
        </p:nvSpPr>
        <p:spPr>
          <a:xfrm>
            <a:off x="2604118" y="1328683"/>
            <a:ext cx="7809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i="1" dirty="0" err="1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따당</a:t>
            </a:r>
            <a:r>
              <a:rPr lang="en-US" altLang="ko-KR" sz="2000" b="1" i="1" dirty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!</a:t>
            </a:r>
            <a:endParaRPr lang="ko-KR" altLang="en-US" sz="2000" b="1" i="1" dirty="0">
              <a:solidFill>
                <a:srgbClr val="0000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E5C6007-3244-450C-8BFD-E325FB55A060}"/>
              </a:ext>
            </a:extLst>
          </p:cNvPr>
          <p:cNvSpPr/>
          <p:nvPr/>
        </p:nvSpPr>
        <p:spPr>
          <a:xfrm>
            <a:off x="2514941" y="3167074"/>
            <a:ext cx="400875" cy="21526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17064C64-E0ED-42D9-9AB1-5D2BEFAC6439}"/>
              </a:ext>
            </a:extLst>
          </p:cNvPr>
          <p:cNvCxnSpPr>
            <a:cxnSpLocks/>
            <a:stCxn id="18" idx="3"/>
            <a:endCxn id="11" idx="1"/>
          </p:cNvCxnSpPr>
          <p:nvPr/>
        </p:nvCxnSpPr>
        <p:spPr>
          <a:xfrm>
            <a:off x="2915816" y="3274704"/>
            <a:ext cx="2520280" cy="101069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1793267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000"/>
                            </p:stCondLst>
                            <p:childTnLst>
                              <p:par>
                                <p:cTn id="3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0"/>
                            </p:stCondLst>
                            <p:childTnLst>
                              <p:par>
                                <p:cTn id="4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6000"/>
                            </p:stCondLst>
                            <p:childTnLst>
                              <p:par>
                                <p:cTn id="4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7000"/>
                            </p:stCondLst>
                            <p:childTnLst>
                              <p:par>
                                <p:cTn id="5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8000"/>
                            </p:stCondLst>
                            <p:childTnLst>
                              <p:par>
                                <p:cTn id="5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9000"/>
                            </p:stCondLst>
                            <p:childTnLst>
                              <p:par>
                                <p:cTn id="6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1" grpId="0" animBg="1"/>
      <p:bldP spid="17" grpId="0"/>
      <p:bldP spid="1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/>
              <a:t>[</a:t>
            </a:r>
            <a:r>
              <a:rPr lang="ko-KR" altLang="en-US" sz="3200" dirty="0"/>
              <a:t>실습</a:t>
            </a:r>
            <a:r>
              <a:rPr lang="en-US" altLang="ko-KR" sz="3200" dirty="0"/>
              <a:t>4] </a:t>
            </a:r>
            <a:r>
              <a:rPr lang="ko-KR" altLang="en-US" sz="3200" dirty="0"/>
              <a:t>이미지 메뉴 </a:t>
            </a:r>
            <a:r>
              <a:rPr lang="en-US" altLang="ko-KR" sz="2800" dirty="0">
                <a:sym typeface="Wingdings" panose="05000000000000000000" pitchFamily="2" charset="2"/>
              </a:rPr>
              <a:t> </a:t>
            </a:r>
            <a:r>
              <a:rPr lang="en-US" altLang="ko-KR" sz="2800" dirty="0">
                <a:solidFill>
                  <a:srgbClr val="C00000"/>
                </a:solidFill>
                <a:sym typeface="Wingdings" panose="05000000000000000000" pitchFamily="2" charset="2"/>
              </a:rPr>
              <a:t>ImageMenuApp.aspx</a:t>
            </a:r>
            <a:r>
              <a:rPr lang="en-US" altLang="ko-KR" sz="2800" dirty="0">
                <a:sym typeface="Wingdings" panose="05000000000000000000" pitchFamily="2" charset="2"/>
              </a:rPr>
              <a:t> </a:t>
            </a:r>
            <a:r>
              <a:rPr lang="en-US" altLang="ko-KR" sz="2400" dirty="0"/>
              <a:t>(4)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실행결과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시작 페이지 설정</a:t>
            </a:r>
            <a:r>
              <a:rPr lang="ko-KR" altLang="en-US" dirty="0"/>
              <a:t> 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3855" y="1700807"/>
            <a:ext cx="5856290" cy="3456386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838789285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이미지 </a:t>
            </a:r>
            <a:r>
              <a:rPr lang="en-US" altLang="ko-KR" dirty="0"/>
              <a:t>: Image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  <a:defRPr/>
            </a:pPr>
            <a:r>
              <a:rPr lang="en-US" altLang="ko-KR" dirty="0"/>
              <a:t>Image </a:t>
            </a:r>
            <a:r>
              <a:rPr lang="ko-KR" altLang="en-US" dirty="0"/>
              <a:t>컨트롤</a:t>
            </a:r>
            <a:endParaRPr lang="en-US" altLang="ko-KR" dirty="0"/>
          </a:p>
          <a:p>
            <a:pPr lvl="1">
              <a:lnSpc>
                <a:spcPct val="110000"/>
              </a:lnSpc>
              <a:defRPr/>
            </a:pPr>
            <a:r>
              <a:rPr lang="ko-KR" altLang="en-US" dirty="0"/>
              <a:t>웹 폼에 이미지를 보여줄 때 사용</a:t>
            </a:r>
            <a:endParaRPr lang="en-US" altLang="ko-KR" dirty="0"/>
          </a:p>
          <a:p>
            <a:pPr lvl="1">
              <a:lnSpc>
                <a:spcPct val="110000"/>
              </a:lnSpc>
              <a:defRPr/>
            </a:pPr>
            <a:r>
              <a:rPr lang="ko-KR" altLang="en-US" dirty="0"/>
              <a:t>이</a:t>
            </a:r>
            <a:r>
              <a:rPr lang="en-US" altLang="ko-KR" dirty="0"/>
              <a:t> </a:t>
            </a:r>
            <a:r>
              <a:rPr lang="ko-KR" altLang="en-US" dirty="0"/>
              <a:t>컨트롤은</a:t>
            </a:r>
            <a:r>
              <a:rPr lang="en-US" altLang="ko-KR" dirty="0"/>
              <a:t> </a:t>
            </a:r>
            <a:r>
              <a:rPr lang="ko-KR" altLang="en-US" dirty="0"/>
              <a:t>보여주는 용도로만 사용하며</a:t>
            </a:r>
            <a:r>
              <a:rPr lang="en-US" altLang="ko-KR" dirty="0"/>
              <a:t>, </a:t>
            </a:r>
            <a:r>
              <a:rPr lang="ko-KR" altLang="en-US" dirty="0"/>
              <a:t>명령을 내리는 </a:t>
            </a:r>
            <a:r>
              <a:rPr lang="en-US" altLang="ko-KR" dirty="0"/>
              <a:t>Click </a:t>
            </a:r>
            <a:r>
              <a:rPr lang="ko-KR" altLang="en-US" dirty="0"/>
              <a:t>이벤트 등은 없음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1664033"/>
              </p:ext>
            </p:extLst>
          </p:nvPr>
        </p:nvGraphicFramePr>
        <p:xfrm>
          <a:off x="642938" y="2843904"/>
          <a:ext cx="8286750" cy="216927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2008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85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66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latin typeface="맑은 고딕" pitchFamily="50" charset="-127"/>
                          <a:ea typeface="맑은 고딕" pitchFamily="50" charset="-127"/>
                        </a:rPr>
                        <a:t>속성</a:t>
                      </a:r>
                    </a:p>
                  </a:txBody>
                  <a:tcPr marL="91439" marR="91439" marT="45703" marB="45703"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</a:p>
                  </a:txBody>
                  <a:tcPr marL="91439" marR="91439" marT="45703" marB="4570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66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err="1">
                          <a:latin typeface="맑은 고딕" pitchFamily="50" charset="-127"/>
                          <a:ea typeface="맑은 고딕" pitchFamily="50" charset="-127"/>
                        </a:rPr>
                        <a:t>ImageUrl</a:t>
                      </a:r>
                      <a:endParaRPr lang="ko-KR" altLang="en-US" sz="1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03" marB="45703"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1" dirty="0">
                          <a:latin typeface="맑은 고딕" pitchFamily="50" charset="-127"/>
                          <a:ea typeface="맑은 고딕" pitchFamily="50" charset="-127"/>
                        </a:rPr>
                        <a:t>웹</a:t>
                      </a:r>
                      <a:r>
                        <a:rPr lang="en-US" altLang="ko-KR" sz="1800" b="1" dirty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800" b="1" dirty="0">
                          <a:latin typeface="맑은 고딕" pitchFamily="50" charset="-127"/>
                          <a:ea typeface="맑은 고딕" pitchFamily="50" charset="-127"/>
                        </a:rPr>
                        <a:t>폼에 보여주려는 이미지의 </a:t>
                      </a:r>
                      <a:r>
                        <a:rPr lang="en-US" altLang="ko-KR" sz="1800" b="1" dirty="0">
                          <a:latin typeface="맑은 고딕" pitchFamily="50" charset="-127"/>
                          <a:ea typeface="맑은 고딕" pitchFamily="50" charset="-127"/>
                        </a:rPr>
                        <a:t>URL</a:t>
                      </a:r>
                      <a:endParaRPr lang="ko-KR" altLang="en-US" sz="1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03" marB="4570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92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err="1">
                          <a:latin typeface="맑은 고딕" pitchFamily="50" charset="-127"/>
                          <a:ea typeface="맑은 고딕" pitchFamily="50" charset="-127"/>
                        </a:rPr>
                        <a:t>ImageAlign</a:t>
                      </a:r>
                      <a:endParaRPr lang="ko-KR" altLang="en-US" sz="1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03" marB="45703"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1" dirty="0">
                          <a:latin typeface="맑은 고딕" pitchFamily="50" charset="-127"/>
                          <a:ea typeface="맑은 고딕" pitchFamily="50" charset="-127"/>
                        </a:rPr>
                        <a:t>이미지의 맞춤정렬</a:t>
                      </a:r>
                      <a:r>
                        <a:rPr lang="en-US" altLang="ko-KR" sz="1800" b="1" dirty="0">
                          <a:latin typeface="맑은 고딕" pitchFamily="50" charset="-127"/>
                          <a:ea typeface="맑은 고딕" pitchFamily="50" charset="-127"/>
                        </a:rPr>
                        <a:t>(Left, Right, </a:t>
                      </a:r>
                      <a:r>
                        <a:rPr lang="en-US" altLang="ko-KR" sz="1800" b="1" dirty="0" err="1">
                          <a:latin typeface="맑은 고딕" pitchFamily="50" charset="-127"/>
                          <a:ea typeface="맑은 고딕" pitchFamily="50" charset="-127"/>
                        </a:rPr>
                        <a:t>BaseLine</a:t>
                      </a:r>
                      <a:r>
                        <a:rPr lang="en-US" altLang="ko-KR" sz="1800" b="1" dirty="0">
                          <a:latin typeface="맑은 고딕" pitchFamily="50" charset="-127"/>
                          <a:ea typeface="맑은 고딕" pitchFamily="50" charset="-127"/>
                        </a:rPr>
                        <a:t>, Top, </a:t>
                      </a:r>
                      <a:r>
                        <a:rPr lang="en-US" altLang="ko-KR" sz="1800" b="1" dirty="0" err="1">
                          <a:latin typeface="맑은 고딕" pitchFamily="50" charset="-127"/>
                          <a:ea typeface="맑은 고딕" pitchFamily="50" charset="-127"/>
                        </a:rPr>
                        <a:t>Buttom</a:t>
                      </a:r>
                      <a:r>
                        <a:rPr lang="en-US" altLang="ko-KR" sz="1800" b="1" dirty="0">
                          <a:latin typeface="맑은 고딕" pitchFamily="50" charset="-127"/>
                          <a:ea typeface="맑은 고딕" pitchFamily="50" charset="-127"/>
                        </a:rPr>
                        <a:t>, Middle)</a:t>
                      </a:r>
                      <a:endParaRPr lang="ko-KR" altLang="en-US" sz="1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03" marB="4570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66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err="1">
                          <a:latin typeface="맑은 고딕" pitchFamily="50" charset="-127"/>
                          <a:ea typeface="맑은 고딕" pitchFamily="50" charset="-127"/>
                        </a:rPr>
                        <a:t>AlternateText</a:t>
                      </a:r>
                      <a:endParaRPr lang="ko-KR" altLang="en-US" sz="1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03" marB="45703"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1" dirty="0">
                          <a:latin typeface="맑은 고딕" pitchFamily="50" charset="-127"/>
                          <a:ea typeface="맑은 고딕" pitchFamily="50" charset="-127"/>
                        </a:rPr>
                        <a:t>이미지가</a:t>
                      </a:r>
                      <a:r>
                        <a:rPr lang="en-US" altLang="ko-KR" sz="1800" b="1" dirty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800" b="1" dirty="0">
                          <a:latin typeface="맑은 고딕" pitchFamily="50" charset="-127"/>
                          <a:ea typeface="맑은 고딕" pitchFamily="50" charset="-127"/>
                        </a:rPr>
                        <a:t>없을 때</a:t>
                      </a:r>
                      <a:r>
                        <a:rPr lang="en-US" altLang="ko-KR" sz="1800" b="1" dirty="0"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800" b="1" dirty="0">
                          <a:latin typeface="맑은 고딕" pitchFamily="50" charset="-127"/>
                          <a:ea typeface="맑은 고딕" pitchFamily="50" charset="-127"/>
                        </a:rPr>
                        <a:t>대신 보여줄 텍스트</a:t>
                      </a:r>
                    </a:p>
                  </a:txBody>
                  <a:tcPr marL="91439" marR="91439" marT="45703" marB="4570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8636490"/>
      </p:ext>
    </p:extLst>
  </p:cSld>
  <p:clrMapOvr>
    <a:masterClrMapping/>
  </p:clrMapOvr>
  <p:transition>
    <p:zoom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링크 </a:t>
            </a:r>
            <a:r>
              <a:rPr lang="en-US" altLang="ko-KR" dirty="0"/>
              <a:t>: </a:t>
            </a:r>
            <a:r>
              <a:rPr lang="en-US" altLang="ko-KR" dirty="0" err="1"/>
              <a:t>HyperLink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  <a:defRPr/>
            </a:pPr>
            <a:r>
              <a:rPr lang="en-US" altLang="ko-KR" dirty="0" err="1"/>
              <a:t>HyperLink</a:t>
            </a:r>
            <a:r>
              <a:rPr lang="en-US" altLang="ko-KR" dirty="0"/>
              <a:t> </a:t>
            </a:r>
            <a:r>
              <a:rPr lang="ko-KR" altLang="en-US" dirty="0"/>
              <a:t>컨트롤</a:t>
            </a:r>
            <a:endParaRPr lang="en-US" altLang="ko-KR" dirty="0"/>
          </a:p>
          <a:p>
            <a:pPr lvl="1">
              <a:lnSpc>
                <a:spcPct val="110000"/>
              </a:lnSpc>
              <a:defRPr/>
            </a:pPr>
            <a:r>
              <a:rPr lang="ko-KR" altLang="en-US" dirty="0"/>
              <a:t>다른</a:t>
            </a:r>
            <a:r>
              <a:rPr lang="en-US" altLang="ko-KR" dirty="0"/>
              <a:t> </a:t>
            </a:r>
            <a:r>
              <a:rPr lang="ko-KR" altLang="en-US" dirty="0"/>
              <a:t>웹 페이지로 이동하는 링크 컨트롤</a:t>
            </a:r>
            <a:endParaRPr lang="en-US" altLang="ko-KR" dirty="0"/>
          </a:p>
          <a:p>
            <a:pPr lvl="1">
              <a:lnSpc>
                <a:spcPct val="110000"/>
              </a:lnSpc>
              <a:defRPr/>
            </a:pPr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2041156"/>
              </p:ext>
            </p:extLst>
          </p:nvPr>
        </p:nvGraphicFramePr>
        <p:xfrm>
          <a:off x="642938" y="2132856"/>
          <a:ext cx="8105526" cy="2327277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9652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40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84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latin typeface="맑은 고딕" pitchFamily="50" charset="-127"/>
                          <a:ea typeface="맑은 고딕" pitchFamily="50" charset="-127"/>
                        </a:rPr>
                        <a:t>속성</a:t>
                      </a:r>
                    </a:p>
                  </a:txBody>
                  <a:tcPr marL="91439" marR="91439" marT="45729" marB="45729"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</a:p>
                  </a:txBody>
                  <a:tcPr marL="91439" marR="91439" marT="45729" marB="45729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5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맑은 고딕" pitchFamily="50" charset="-127"/>
                          <a:ea typeface="맑은 고딕" pitchFamily="50" charset="-127"/>
                        </a:rPr>
                        <a:t>Text</a:t>
                      </a:r>
                      <a:endParaRPr lang="ko-KR" altLang="en-US" sz="1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29" marB="45729"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1" dirty="0">
                          <a:latin typeface="맑은 고딕" pitchFamily="50" charset="-127"/>
                          <a:ea typeface="맑은 고딕" pitchFamily="50" charset="-127"/>
                        </a:rPr>
                        <a:t>하이퍼링크에 보여줄 문자열</a:t>
                      </a:r>
                    </a:p>
                  </a:txBody>
                  <a:tcPr marL="91439" marR="91439" marT="45729" marB="45729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84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err="1">
                          <a:latin typeface="맑은 고딕" pitchFamily="50" charset="-127"/>
                          <a:ea typeface="맑은 고딕" pitchFamily="50" charset="-127"/>
                        </a:rPr>
                        <a:t>ImageUrl</a:t>
                      </a:r>
                      <a:endParaRPr lang="ko-KR" altLang="en-US" sz="1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29" marB="45729"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1" dirty="0">
                          <a:latin typeface="맑은 고딕" pitchFamily="50" charset="-127"/>
                          <a:ea typeface="맑은 고딕" pitchFamily="50" charset="-127"/>
                        </a:rPr>
                        <a:t>텍스트 대신 이미지로 링크를 구성할 때 사용</a:t>
                      </a:r>
                    </a:p>
                  </a:txBody>
                  <a:tcPr marL="91439" marR="91439" marT="45729" marB="45729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84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err="1">
                          <a:latin typeface="맑은 고딕" pitchFamily="50" charset="-127"/>
                          <a:ea typeface="맑은 고딕" pitchFamily="50" charset="-127"/>
                        </a:rPr>
                        <a:t>NavigateUrl</a:t>
                      </a:r>
                      <a:endParaRPr lang="ko-KR" altLang="en-US" sz="1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29" marB="45729"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1" dirty="0">
                          <a:latin typeface="맑은 고딕" pitchFamily="50" charset="-127"/>
                          <a:ea typeface="맑은 고딕" pitchFamily="50" charset="-127"/>
                        </a:rPr>
                        <a:t>이동할 </a:t>
                      </a:r>
                      <a:r>
                        <a:rPr lang="en-US" altLang="ko-KR" sz="1800" b="1" dirty="0">
                          <a:latin typeface="맑은 고딕" pitchFamily="50" charset="-127"/>
                          <a:ea typeface="맑은 고딕" pitchFamily="50" charset="-127"/>
                        </a:rPr>
                        <a:t>URL</a:t>
                      </a:r>
                      <a:endParaRPr lang="ko-KR" altLang="en-US" sz="1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29" marB="45729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84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맑은 고딕" pitchFamily="50" charset="-127"/>
                          <a:ea typeface="맑은 고딕" pitchFamily="50" charset="-127"/>
                        </a:rPr>
                        <a:t>Target</a:t>
                      </a:r>
                      <a:endParaRPr lang="ko-KR" altLang="en-US" sz="1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29" marB="45729"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1" dirty="0">
                          <a:latin typeface="맑은 고딕" pitchFamily="50" charset="-127"/>
                          <a:ea typeface="맑은 고딕" pitchFamily="50" charset="-127"/>
                        </a:rPr>
                        <a:t>URL</a:t>
                      </a:r>
                      <a:r>
                        <a:rPr lang="ko-KR" altLang="en-US" sz="1800" b="1" dirty="0">
                          <a:latin typeface="맑은 고딕" pitchFamily="50" charset="-127"/>
                          <a:ea typeface="맑은 고딕" pitchFamily="50" charset="-127"/>
                        </a:rPr>
                        <a:t>을 보여줄 프레임 윈도우 지정</a:t>
                      </a:r>
                    </a:p>
                  </a:txBody>
                  <a:tcPr marL="91439" marR="91439" marT="45729" marB="45729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7218442"/>
      </p:ext>
    </p:extLst>
  </p:cSld>
  <p:clrMapOvr>
    <a:masterClrMapping/>
  </p:clrMapOvr>
  <p:transition>
    <p:zoom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/>
              <a:t>[</a:t>
            </a:r>
            <a:r>
              <a:rPr lang="ko-KR" altLang="en-US" sz="3600" dirty="0"/>
              <a:t>실습</a:t>
            </a:r>
            <a:r>
              <a:rPr lang="en-US" altLang="ko-KR" sz="3600" dirty="0"/>
              <a:t>5] </a:t>
            </a:r>
            <a:r>
              <a:rPr lang="ko-KR" altLang="en-US" sz="3600" dirty="0"/>
              <a:t>하이퍼링크 </a:t>
            </a:r>
            <a:r>
              <a:rPr lang="en-US" altLang="ko-KR" sz="2800" dirty="0">
                <a:sym typeface="Wingdings" pitchFamily="2" charset="2"/>
              </a:rPr>
              <a:t> </a:t>
            </a:r>
            <a:r>
              <a:rPr lang="en-US" altLang="ko-KR" sz="2800" dirty="0">
                <a:solidFill>
                  <a:srgbClr val="C00000"/>
                </a:solidFill>
                <a:sym typeface="Wingdings" pitchFamily="2" charset="2"/>
              </a:rPr>
              <a:t>HyperLinkApp.aspx </a:t>
            </a:r>
            <a:r>
              <a:rPr lang="en-US" altLang="ko-KR" sz="1400" dirty="0">
                <a:sym typeface="Wingdings" pitchFamily="2" charset="2"/>
              </a:rPr>
              <a:t>(1)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폼디자인</a:t>
            </a:r>
            <a:r>
              <a:rPr lang="en-US" altLang="ko-KR" dirty="0"/>
              <a:t>(UI)</a:t>
            </a:r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7044770"/>
              </p:ext>
            </p:extLst>
          </p:nvPr>
        </p:nvGraphicFramePr>
        <p:xfrm>
          <a:off x="382760" y="3192984"/>
          <a:ext cx="8286750" cy="316777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430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436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94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latin typeface="맑은 고딕" pitchFamily="50" charset="-127"/>
                          <a:ea typeface="맑은 고딕" pitchFamily="50" charset="-127"/>
                        </a:rPr>
                        <a:t>객체이름</a:t>
                      </a:r>
                    </a:p>
                  </a:txBody>
                  <a:tcPr marT="45714" marB="45714"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latin typeface="맑은 고딕" pitchFamily="50" charset="-127"/>
                          <a:ea typeface="맑은 고딕" pitchFamily="50" charset="-127"/>
                        </a:rPr>
                        <a:t>속성 지정</a:t>
                      </a:r>
                    </a:p>
                  </a:txBody>
                  <a:tcPr marT="45714" marB="4571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775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1" dirty="0">
                          <a:latin typeface="맑은 고딕" pitchFamily="50" charset="-127"/>
                          <a:ea typeface="맑은 고딕" pitchFamily="50" charset="-127"/>
                        </a:rPr>
                        <a:t>Hyperlink1</a:t>
                      </a:r>
                      <a:endParaRPr lang="ko-KR" altLang="en-US" sz="1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4" marB="45714"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1" dirty="0">
                          <a:latin typeface="맑은 고딕" pitchFamily="50" charset="-127"/>
                          <a:ea typeface="맑은 고딕" pitchFamily="50" charset="-127"/>
                        </a:rPr>
                        <a:t>ToolTip </a:t>
                      </a:r>
                      <a:r>
                        <a:rPr lang="en-US" altLang="ko-KR" sz="1800" b="1" dirty="0"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 </a:t>
                      </a:r>
                      <a:r>
                        <a:rPr lang="ko-KR" altLang="en-US" sz="1800" b="1" dirty="0" err="1"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두원공대</a:t>
                      </a:r>
                      <a:r>
                        <a:rPr lang="ko-KR" altLang="en-US" sz="1800" b="1" dirty="0"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홈페이지</a:t>
                      </a:r>
                      <a:endParaRPr lang="en-US" altLang="ko-KR" sz="1800" b="1" dirty="0"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  <a:p>
                      <a:pPr latinLnBrk="1"/>
                      <a:r>
                        <a:rPr lang="en-US" altLang="ko-KR" sz="1800" b="1" baseline="0" dirty="0" err="1"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NavigateUrlhttp</a:t>
                      </a:r>
                      <a:r>
                        <a:rPr lang="en-US" altLang="ko-KR" sz="1800" b="1" baseline="0" dirty="0"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://www.doowon.ac.kr</a:t>
                      </a:r>
                    </a:p>
                    <a:p>
                      <a:pPr latinLnBrk="1"/>
                      <a:r>
                        <a:rPr lang="ko-KR" altLang="en-US" sz="1800" b="1" baseline="0" dirty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시작태그와 </a:t>
                      </a:r>
                      <a:r>
                        <a:rPr lang="ko-KR" altLang="en-US" sz="1800" b="1" baseline="0" dirty="0" err="1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끝태그</a:t>
                      </a:r>
                      <a:r>
                        <a:rPr lang="ko-KR" altLang="en-US" sz="1800" b="1" baseline="0" dirty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사이에 </a:t>
                      </a:r>
                      <a:r>
                        <a:rPr lang="en-US" altLang="ko-KR" sz="1800" b="1" baseline="0" dirty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“</a:t>
                      </a:r>
                      <a:r>
                        <a:rPr lang="ko-KR" altLang="en-US" sz="1800" b="1" baseline="0" dirty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두원공과대학교</a:t>
                      </a:r>
                      <a:r>
                        <a:rPr lang="en-US" altLang="ko-KR" sz="1800" b="1" baseline="0" dirty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”</a:t>
                      </a:r>
                      <a:r>
                        <a:rPr lang="ko-KR" altLang="en-US" sz="1800" b="1" baseline="0" dirty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입력</a:t>
                      </a:r>
                      <a:endParaRPr lang="ko-KR" altLang="en-US" sz="1800" b="1" dirty="0">
                        <a:solidFill>
                          <a:srgbClr val="0070C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4" marB="4571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775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1" dirty="0">
                          <a:latin typeface="맑은 고딕" pitchFamily="50" charset="-127"/>
                          <a:ea typeface="맑은 고딕" pitchFamily="50" charset="-127"/>
                        </a:rPr>
                        <a:t>Hyperlink2</a:t>
                      </a:r>
                      <a:endParaRPr lang="ko-KR" altLang="en-US" sz="1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4" marB="45714"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1" dirty="0">
                          <a:latin typeface="맑은 고딕" pitchFamily="50" charset="-127"/>
                          <a:ea typeface="맑은 고딕" pitchFamily="50" charset="-127"/>
                        </a:rPr>
                        <a:t>ToolTip </a:t>
                      </a:r>
                      <a:r>
                        <a:rPr lang="en-US" altLang="ko-KR" sz="1800" b="1" dirty="0"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 </a:t>
                      </a:r>
                      <a:r>
                        <a:rPr lang="ko-KR" altLang="en-US" sz="1800" b="1" dirty="0" err="1"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두원공대</a:t>
                      </a:r>
                      <a:r>
                        <a:rPr lang="ko-KR" altLang="en-US" sz="1800" b="1" dirty="0"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홈페이지</a:t>
                      </a:r>
                      <a:endParaRPr lang="en-US" altLang="ko-KR" sz="1800" b="1" dirty="0"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  <a:p>
                      <a:pPr latinLnBrk="1"/>
                      <a:r>
                        <a:rPr lang="en-US" altLang="ko-KR" sz="1800" b="1" dirty="0">
                          <a:latin typeface="맑은 고딕" pitchFamily="50" charset="-127"/>
                          <a:ea typeface="맑은 고딕" pitchFamily="50" charset="-127"/>
                        </a:rPr>
                        <a:t>Text</a:t>
                      </a:r>
                      <a:r>
                        <a:rPr lang="en-US" altLang="ko-KR" sz="1800" b="1" baseline="0" dirty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800" b="1" baseline="0" dirty="0"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 </a:t>
                      </a:r>
                      <a:r>
                        <a:rPr lang="ko-KR" altLang="en-US" sz="1800" b="1" baseline="0" dirty="0"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두원공과대학교</a:t>
                      </a:r>
                      <a:endParaRPr lang="en-US" altLang="ko-KR" sz="1800" b="1" baseline="0" dirty="0"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  <a:p>
                      <a:pPr latinLnBrk="1"/>
                      <a:r>
                        <a:rPr lang="en-US" altLang="ko-KR" sz="1800" b="1" baseline="0" dirty="0" err="1"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NavigateUrlhttp</a:t>
                      </a:r>
                      <a:r>
                        <a:rPr lang="en-US" altLang="ko-KR" sz="1800" b="1" baseline="0" dirty="0"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://</a:t>
                      </a:r>
                      <a:r>
                        <a:rPr lang="en-US" altLang="ko-KR" sz="1800" b="1" baseline="0" dirty="0" err="1"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www.doowon.ac.kr</a:t>
                      </a:r>
                      <a:endParaRPr lang="ko-KR" altLang="en-US" sz="1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4" marB="4571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6592816"/>
                  </a:ext>
                </a:extLst>
              </a:tr>
              <a:tr h="97325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1" dirty="0">
                          <a:latin typeface="맑은 고딕" pitchFamily="50" charset="-127"/>
                          <a:ea typeface="맑은 고딕" pitchFamily="50" charset="-127"/>
                        </a:rPr>
                        <a:t>HyperLink3</a:t>
                      </a:r>
                      <a:endParaRPr lang="ko-KR" altLang="en-US" sz="1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4" marB="45714"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1" dirty="0"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ToolTip</a:t>
                      </a:r>
                      <a:r>
                        <a:rPr lang="en-US" altLang="ko-KR" sz="1800" b="1" baseline="0" dirty="0"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</a:t>
                      </a:r>
                      <a:r>
                        <a:rPr lang="ko-KR" altLang="en-US" sz="1800" b="1" dirty="0" err="1"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두원공대</a:t>
                      </a:r>
                      <a:r>
                        <a:rPr lang="ko-KR" altLang="en-US" sz="1800" b="1" dirty="0"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홈페이지</a:t>
                      </a:r>
                      <a:endParaRPr lang="en-US" altLang="ko-KR" sz="1800" b="1" baseline="0" dirty="0"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  <a:p>
                      <a:pPr latinLnBrk="1"/>
                      <a:r>
                        <a:rPr lang="en-US" altLang="ko-KR" sz="1800" b="1" baseline="0" dirty="0" err="1"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NavigateUrl</a:t>
                      </a:r>
                      <a:r>
                        <a:rPr lang="en-US" altLang="ko-KR" sz="1800" b="1" baseline="0" dirty="0"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 http://www.doowon.ac.kr</a:t>
                      </a:r>
                    </a:p>
                    <a:p>
                      <a:pPr latinLnBrk="1"/>
                      <a:r>
                        <a:rPr lang="en-US" altLang="ko-KR" sz="1800" b="1" dirty="0" err="1"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ImageUrl</a:t>
                      </a:r>
                      <a:r>
                        <a:rPr lang="en-US" altLang="ko-KR" sz="1800" b="1" dirty="0"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</a:t>
                      </a:r>
                      <a:r>
                        <a:rPr lang="en-US" altLang="ko-KR" sz="1800" b="1" baseline="0" dirty="0"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</a:t>
                      </a:r>
                      <a:r>
                        <a:rPr lang="en-US" altLang="ko-KR" sz="1800" b="1" baseline="0" dirty="0">
                          <a:solidFill>
                            <a:srgbClr val="00B050"/>
                          </a:solidFill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~</a:t>
                      </a:r>
                      <a:r>
                        <a:rPr lang="en-US" altLang="ko-KR" sz="1800" b="1" dirty="0">
                          <a:solidFill>
                            <a:srgbClr val="00B050"/>
                          </a:solidFill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/doowon.jpg</a:t>
                      </a:r>
                    </a:p>
                  </a:txBody>
                  <a:tcPr marT="45714" marB="4571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8" name="그림 7">
            <a:extLst>
              <a:ext uri="{FF2B5EF4-FFF2-40B4-BE49-F238E27FC236}">
                <a16:creationId xmlns:a16="http://schemas.microsoft.com/office/drawing/2014/main" id="{3655B359-B62A-4FE1-BE55-3700EA6F32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554685"/>
            <a:ext cx="3666667" cy="1447619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356925536"/>
      </p:ext>
    </p:extLst>
  </p:cSld>
  <p:clrMapOvr>
    <a:masterClrMapping/>
  </p:clrMapOvr>
  <p:transition>
    <p:zoom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/>
              <a:t>[</a:t>
            </a:r>
            <a:r>
              <a:rPr lang="ko-KR" altLang="en-US" sz="3600" dirty="0"/>
              <a:t>실습</a:t>
            </a:r>
            <a:r>
              <a:rPr lang="en-US" altLang="ko-KR" sz="3600" dirty="0"/>
              <a:t>5] </a:t>
            </a:r>
            <a:r>
              <a:rPr lang="ko-KR" altLang="en-US" sz="3600" dirty="0"/>
              <a:t>하이퍼링크 </a:t>
            </a:r>
            <a:r>
              <a:rPr lang="en-US" altLang="ko-KR" sz="2800" dirty="0">
                <a:sym typeface="Wingdings" pitchFamily="2" charset="2"/>
              </a:rPr>
              <a:t> </a:t>
            </a:r>
            <a:r>
              <a:rPr lang="en-US" altLang="ko-KR" sz="2800" dirty="0">
                <a:solidFill>
                  <a:srgbClr val="C00000"/>
                </a:solidFill>
                <a:sym typeface="Wingdings" pitchFamily="2" charset="2"/>
              </a:rPr>
              <a:t>HyperLinkApp.aspx </a:t>
            </a:r>
            <a:r>
              <a:rPr lang="en-US" altLang="ko-KR" sz="1400" dirty="0">
                <a:sym typeface="Wingdings" pitchFamily="2" charset="2"/>
              </a:rPr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디자인</a:t>
            </a:r>
            <a:r>
              <a:rPr lang="en-US" altLang="ko-KR" dirty="0"/>
              <a:t> </a:t>
            </a:r>
            <a:r>
              <a:rPr lang="ko-KR" altLang="en-US" dirty="0"/>
              <a:t>소스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AB18CD0-F694-4CA2-95FC-1D98D85260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767" y="1472412"/>
            <a:ext cx="8208466" cy="5061738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096C1DA0-2060-46F8-8FAF-B544CD2BA5CC}"/>
              </a:ext>
            </a:extLst>
          </p:cNvPr>
          <p:cNvSpPr/>
          <p:nvPr/>
        </p:nvSpPr>
        <p:spPr>
          <a:xfrm>
            <a:off x="1475656" y="3789040"/>
            <a:ext cx="7272808" cy="208788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5622800"/>
      </p:ext>
    </p:extLst>
  </p:cSld>
  <p:clrMapOvr>
    <a:masterClrMapping/>
  </p:clrMapOvr>
  <p:transition>
    <p:zo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7E3FDC-4F80-026E-961C-54FCEB567B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0854A9-24A9-7502-3F12-AD21F17E9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컨트롤</a:t>
            </a:r>
            <a:r>
              <a:rPr lang="en-US" altLang="ko-KR" dirty="0"/>
              <a:t>(Controls) - 2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C13392-E50A-B384-EB9A-4BE4217D0E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서버 컨트롤</a:t>
            </a:r>
            <a:endParaRPr lang="en-US" altLang="ko-KR" dirty="0"/>
          </a:p>
          <a:p>
            <a:pPr lvl="1"/>
            <a:r>
              <a:rPr lang="ko-KR" altLang="en-US" dirty="0"/>
              <a:t>서버에서</a:t>
            </a:r>
            <a:r>
              <a:rPr lang="en-US" altLang="ko-KR" dirty="0"/>
              <a:t> </a:t>
            </a:r>
            <a:r>
              <a:rPr lang="ko-KR" altLang="en-US" dirty="0"/>
              <a:t>실행되고 </a:t>
            </a:r>
            <a:r>
              <a:rPr lang="en-US" altLang="ko-KR" dirty="0"/>
              <a:t>HTML</a:t>
            </a:r>
            <a:r>
              <a:rPr lang="ko-KR" altLang="en-US" dirty="0"/>
              <a:t>로 결과를 출력하는 컨트롤</a:t>
            </a:r>
            <a:endParaRPr lang="en-US" altLang="ko-KR" dirty="0"/>
          </a:p>
          <a:p>
            <a:pPr lvl="1"/>
            <a:r>
              <a:rPr lang="en-US" altLang="ko-KR" dirty="0"/>
              <a:t>ASP.NET</a:t>
            </a:r>
            <a:r>
              <a:rPr lang="ko-KR" altLang="en-US" dirty="0"/>
              <a:t>의 핵심으로 </a:t>
            </a:r>
            <a:r>
              <a:rPr lang="en-US" altLang="ko-KR" dirty="0"/>
              <a:t>70</a:t>
            </a:r>
            <a:r>
              <a:rPr lang="ko-KR" altLang="en-US" dirty="0"/>
              <a:t>여개의 서버 컨트롤 제공</a:t>
            </a: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79BE4E36-2249-2139-2CCB-7D6696838E8F}"/>
              </a:ext>
            </a:extLst>
          </p:cNvPr>
          <p:cNvGrpSpPr/>
          <p:nvPr/>
        </p:nvGrpSpPr>
        <p:grpSpPr>
          <a:xfrm>
            <a:off x="1295636" y="2708920"/>
            <a:ext cx="6552728" cy="3532064"/>
            <a:chOff x="467544" y="2968749"/>
            <a:chExt cx="6552728" cy="3532064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B456F801-F91E-5F95-286B-53F3BA6B97D6}"/>
                </a:ext>
              </a:extLst>
            </p:cNvPr>
            <p:cNvSpPr/>
            <p:nvPr/>
          </p:nvSpPr>
          <p:spPr>
            <a:xfrm>
              <a:off x="467544" y="3429000"/>
              <a:ext cx="1944662" cy="432048"/>
            </a:xfrm>
            <a:prstGeom prst="rect">
              <a:avLst/>
            </a:prstGeom>
            <a:solidFill>
              <a:srgbClr val="9FE6FF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서버 컨트롤</a:t>
              </a: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F9FFDC1D-200D-6F52-7D75-C669C76054DE}"/>
                </a:ext>
              </a:extLst>
            </p:cNvPr>
            <p:cNvSpPr/>
            <p:nvPr/>
          </p:nvSpPr>
          <p:spPr>
            <a:xfrm>
              <a:off x="3131394" y="2968749"/>
              <a:ext cx="1944662" cy="43204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HTML </a:t>
              </a:r>
              <a:r>
                <a:rPr lang="ko-KR" altLang="en-US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서버 컨트롤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2ABA1DF2-906A-6E59-8D59-B8F7F7308EDC}"/>
                </a:ext>
              </a:extLst>
            </p:cNvPr>
            <p:cNvSpPr/>
            <p:nvPr/>
          </p:nvSpPr>
          <p:spPr>
            <a:xfrm>
              <a:off x="3131394" y="3861048"/>
              <a:ext cx="1944662" cy="43204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웹</a:t>
              </a:r>
              <a:r>
                <a:rPr lang="en-US" altLang="ko-KR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컨트롤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86D9BDED-CF83-D59B-698C-CD2A56862973}"/>
                </a:ext>
              </a:extLst>
            </p:cNvPr>
            <p:cNvSpPr/>
            <p:nvPr/>
          </p:nvSpPr>
          <p:spPr>
            <a:xfrm>
              <a:off x="5796136" y="3862179"/>
              <a:ext cx="1224136" cy="432048"/>
            </a:xfrm>
            <a:prstGeom prst="rect">
              <a:avLst/>
            </a:prstGeom>
            <a:solidFill>
              <a:srgbClr val="FFFFCC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표준</a:t>
              </a: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E3BFA0E0-097B-2A86-DC18-C7FF99DD5ADA}"/>
                </a:ext>
              </a:extLst>
            </p:cNvPr>
            <p:cNvSpPr/>
            <p:nvPr/>
          </p:nvSpPr>
          <p:spPr>
            <a:xfrm>
              <a:off x="5796136" y="4413826"/>
              <a:ext cx="1224136" cy="432048"/>
            </a:xfrm>
            <a:prstGeom prst="rect">
              <a:avLst/>
            </a:prstGeom>
            <a:solidFill>
              <a:srgbClr val="FFFFCC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데이터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DB692493-4DF3-D2F5-B500-B2BDB9E4D369}"/>
                </a:ext>
              </a:extLst>
            </p:cNvPr>
            <p:cNvSpPr/>
            <p:nvPr/>
          </p:nvSpPr>
          <p:spPr>
            <a:xfrm>
              <a:off x="5796136" y="4965473"/>
              <a:ext cx="1224136" cy="432048"/>
            </a:xfrm>
            <a:prstGeom prst="rect">
              <a:avLst/>
            </a:prstGeom>
            <a:solidFill>
              <a:srgbClr val="FFFFCC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유효성검사</a:t>
              </a: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5730CB21-D6FD-769B-08FE-DFDA73632C41}"/>
                </a:ext>
              </a:extLst>
            </p:cNvPr>
            <p:cNvSpPr/>
            <p:nvPr/>
          </p:nvSpPr>
          <p:spPr>
            <a:xfrm>
              <a:off x="5796136" y="5517120"/>
              <a:ext cx="1224136" cy="432048"/>
            </a:xfrm>
            <a:prstGeom prst="rect">
              <a:avLst/>
            </a:prstGeom>
            <a:solidFill>
              <a:srgbClr val="FFFFCC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탐색</a:t>
              </a: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AB0C2BFF-F511-25FD-C974-0E51E6D6C3C2}"/>
                </a:ext>
              </a:extLst>
            </p:cNvPr>
            <p:cNvSpPr/>
            <p:nvPr/>
          </p:nvSpPr>
          <p:spPr>
            <a:xfrm>
              <a:off x="5796136" y="6068765"/>
              <a:ext cx="1224136" cy="432048"/>
            </a:xfrm>
            <a:prstGeom prst="rect">
              <a:avLst/>
            </a:prstGeom>
            <a:solidFill>
              <a:srgbClr val="FFFFCC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로그인</a:t>
              </a:r>
            </a:p>
          </p:txBody>
        </p: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A13C4220-C4FA-633B-A5D6-F5CDC1EAB517}"/>
                </a:ext>
              </a:extLst>
            </p:cNvPr>
            <p:cNvGrpSpPr/>
            <p:nvPr/>
          </p:nvGrpSpPr>
          <p:grpSpPr>
            <a:xfrm>
              <a:off x="2412206" y="3184772"/>
              <a:ext cx="731888" cy="892299"/>
              <a:chOff x="2412206" y="3184772"/>
              <a:chExt cx="731888" cy="892299"/>
            </a:xfrm>
          </p:grpSpPr>
          <p:cxnSp>
            <p:nvCxnSpPr>
              <p:cNvPr id="21" name="연결선: 꺾임 20">
                <a:extLst>
                  <a:ext uri="{FF2B5EF4-FFF2-40B4-BE49-F238E27FC236}">
                    <a16:creationId xmlns:a16="http://schemas.microsoft.com/office/drawing/2014/main" id="{457128B9-F4D3-0AC0-73CB-1C592825562C}"/>
                  </a:ext>
                </a:extLst>
              </p:cNvPr>
              <p:cNvCxnSpPr>
                <a:stCxn id="13" idx="1"/>
                <a:endCxn id="14" idx="1"/>
              </p:cNvCxnSpPr>
              <p:nvPr/>
            </p:nvCxnSpPr>
            <p:spPr>
              <a:xfrm rot="10800000" flipV="1">
                <a:off x="3131394" y="3184772"/>
                <a:ext cx="12700" cy="892299"/>
              </a:xfrm>
              <a:prstGeom prst="bentConnector3">
                <a:avLst>
                  <a:gd name="adj1" fmla="val 3000000"/>
                </a:avLst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직선 연결선 22">
                <a:extLst>
                  <a:ext uri="{FF2B5EF4-FFF2-40B4-BE49-F238E27FC236}">
                    <a16:creationId xmlns:a16="http://schemas.microsoft.com/office/drawing/2014/main" id="{DE22E762-ECEE-4CB4-EEF1-0F036CD42C63}"/>
                  </a:ext>
                </a:extLst>
              </p:cNvPr>
              <p:cNvCxnSpPr>
                <a:cxnSpLocks/>
                <a:stCxn id="12" idx="3"/>
              </p:cNvCxnSpPr>
              <p:nvPr/>
            </p:nvCxnSpPr>
            <p:spPr>
              <a:xfrm>
                <a:off x="2412206" y="3645024"/>
                <a:ext cx="359594" cy="0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8" name="연결선: 꺾임 27">
              <a:extLst>
                <a:ext uri="{FF2B5EF4-FFF2-40B4-BE49-F238E27FC236}">
                  <a16:creationId xmlns:a16="http://schemas.microsoft.com/office/drawing/2014/main" id="{79D87ECE-C4CE-43C3-1FE8-9C3FC8A1D8A2}"/>
                </a:ext>
              </a:extLst>
            </p:cNvPr>
            <p:cNvCxnSpPr>
              <a:stCxn id="14" idx="3"/>
              <a:endCxn id="19" idx="1"/>
            </p:cNvCxnSpPr>
            <p:nvPr/>
          </p:nvCxnSpPr>
          <p:spPr>
            <a:xfrm>
              <a:off x="5076056" y="4077072"/>
              <a:ext cx="720080" cy="2207717"/>
            </a:xfrm>
            <a:prstGeom prst="bentConnector3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BCF0E94C-CECB-04AA-BFC2-19F8AF514CB4}"/>
                </a:ext>
              </a:extLst>
            </p:cNvPr>
            <p:cNvCxnSpPr>
              <a:stCxn id="15" idx="1"/>
            </p:cNvCxnSpPr>
            <p:nvPr/>
          </p:nvCxnSpPr>
          <p:spPr>
            <a:xfrm flipH="1">
              <a:off x="5436096" y="4078203"/>
              <a:ext cx="360040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F12CC834-8024-3FDB-39BE-6AFABE923A95}"/>
                </a:ext>
              </a:extLst>
            </p:cNvPr>
            <p:cNvCxnSpPr>
              <a:cxnSpLocks/>
              <a:stCxn id="16" idx="1"/>
            </p:cNvCxnSpPr>
            <p:nvPr/>
          </p:nvCxnSpPr>
          <p:spPr>
            <a:xfrm flipH="1" flipV="1">
              <a:off x="5436096" y="4617059"/>
              <a:ext cx="360040" cy="12791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B5AE288F-45F1-8514-24AF-B2394CBB6954}"/>
                </a:ext>
              </a:extLst>
            </p:cNvPr>
            <p:cNvCxnSpPr>
              <a:cxnSpLocks/>
              <a:stCxn id="17" idx="1"/>
            </p:cNvCxnSpPr>
            <p:nvPr/>
          </p:nvCxnSpPr>
          <p:spPr>
            <a:xfrm flipH="1">
              <a:off x="5436096" y="5181497"/>
              <a:ext cx="360040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5C9500F4-BECA-E1F4-1CC0-1A06ADEE5366}"/>
                </a:ext>
              </a:extLst>
            </p:cNvPr>
            <p:cNvCxnSpPr>
              <a:cxnSpLocks/>
              <a:stCxn id="18" idx="1"/>
            </p:cNvCxnSpPr>
            <p:nvPr/>
          </p:nvCxnSpPr>
          <p:spPr>
            <a:xfrm flipH="1">
              <a:off x="5436096" y="5733144"/>
              <a:ext cx="360040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30656608"/>
      </p:ext>
    </p:extLst>
  </p:cSld>
  <p:clrMapOvr>
    <a:masterClrMapping/>
  </p:clrMapOvr>
  <p:transition>
    <p:zoom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/>
              <a:t>[</a:t>
            </a:r>
            <a:r>
              <a:rPr lang="ko-KR" altLang="en-US" sz="3600" dirty="0"/>
              <a:t>실습</a:t>
            </a:r>
            <a:r>
              <a:rPr lang="en-US" altLang="ko-KR" sz="3600" dirty="0"/>
              <a:t>5] </a:t>
            </a:r>
            <a:r>
              <a:rPr lang="ko-KR" altLang="en-US" sz="3600" dirty="0"/>
              <a:t>하이퍼링크 </a:t>
            </a:r>
            <a:r>
              <a:rPr lang="en-US" altLang="ko-KR" sz="2800" dirty="0">
                <a:sym typeface="Wingdings" pitchFamily="2" charset="2"/>
              </a:rPr>
              <a:t> </a:t>
            </a:r>
            <a:r>
              <a:rPr lang="en-US" altLang="ko-KR" sz="2800" dirty="0">
                <a:solidFill>
                  <a:srgbClr val="C00000"/>
                </a:solidFill>
                <a:sym typeface="Wingdings" pitchFamily="2" charset="2"/>
              </a:rPr>
              <a:t>HyperLinkApp.aspx </a:t>
            </a:r>
            <a:r>
              <a:rPr lang="en-US" altLang="ko-KR" sz="1400" dirty="0">
                <a:sym typeface="Wingdings" pitchFamily="2" charset="2"/>
              </a:rPr>
              <a:t>(3)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실행</a:t>
            </a:r>
            <a:r>
              <a:rPr lang="en-US" altLang="ko-KR" dirty="0"/>
              <a:t>, </a:t>
            </a:r>
            <a:r>
              <a:rPr lang="ko-KR" altLang="en-US" dirty="0"/>
              <a:t>마우스를 하이퍼링크 위에 올려 보세요 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0000FF"/>
                </a:solidFill>
              </a:rPr>
              <a:t>ToolTip</a:t>
            </a:r>
            <a:r>
              <a:rPr lang="en-US" altLang="ko-KR" dirty="0"/>
              <a:t> </a:t>
            </a:r>
            <a:r>
              <a:rPr lang="ko-KR" altLang="en-US" dirty="0"/>
              <a:t> 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E40EEFC-ADE5-48AD-9D63-37F6A6983C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655" y="1609952"/>
            <a:ext cx="6152381" cy="363809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662B857A-B80F-4ECB-B4DD-3D75872313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4147" y="2348880"/>
            <a:ext cx="5724128" cy="4069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195735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다중 선택 </a:t>
            </a:r>
            <a:r>
              <a:rPr lang="en-US" altLang="ko-KR" dirty="0"/>
              <a:t>: </a:t>
            </a:r>
            <a:r>
              <a:rPr lang="en-US" altLang="ko-KR" dirty="0" err="1"/>
              <a:t>CheckBox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체크박스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동시에 여러 개의 체크박스 선택</a:t>
            </a:r>
            <a:r>
              <a:rPr lang="en-US" altLang="ko-KR" dirty="0"/>
              <a:t>, </a:t>
            </a:r>
            <a:r>
              <a:rPr lang="ko-KR" altLang="en-US" dirty="0"/>
              <a:t>즉 </a:t>
            </a:r>
            <a:r>
              <a:rPr lang="ko-KR" altLang="en-US" dirty="0">
                <a:solidFill>
                  <a:srgbClr val="C00000"/>
                </a:solidFill>
              </a:rPr>
              <a:t>다중</a:t>
            </a:r>
            <a:r>
              <a:rPr lang="ko-KR" altLang="en-US" dirty="0"/>
              <a:t>선택 가능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3398508"/>
              </p:ext>
            </p:extLst>
          </p:nvPr>
        </p:nvGraphicFramePr>
        <p:xfrm>
          <a:off x="642938" y="2132856"/>
          <a:ext cx="7817494" cy="187801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282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892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82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속성</a:t>
                      </a:r>
                    </a:p>
                  </a:txBody>
                  <a:tcPr marL="91439" marR="91439" marT="45708" marB="45708"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</a:p>
                  </a:txBody>
                  <a:tcPr marL="91439" marR="91439" marT="45708" marB="457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2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맑은 고딕" pitchFamily="50" charset="-127"/>
                          <a:ea typeface="맑은 고딕" pitchFamily="50" charset="-127"/>
                        </a:rPr>
                        <a:t>Checked</a:t>
                      </a:r>
                      <a:endParaRPr lang="ko-KR" altLang="en-US" sz="1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08" marB="45708"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1" dirty="0">
                          <a:latin typeface="맑은 고딕" pitchFamily="50" charset="-127"/>
                          <a:ea typeface="맑은 고딕" pitchFamily="50" charset="-127"/>
                        </a:rPr>
                        <a:t>컨트롤의</a:t>
                      </a:r>
                      <a:r>
                        <a:rPr lang="en-US" altLang="ko-KR" sz="1800" b="1" dirty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800" b="1" dirty="0">
                          <a:latin typeface="맑은 고딕" pitchFamily="50" charset="-127"/>
                          <a:ea typeface="맑은 고딕" pitchFamily="50" charset="-127"/>
                        </a:rPr>
                        <a:t>현재 선택상태를 알려줌</a:t>
                      </a:r>
                      <a:r>
                        <a:rPr lang="en-US" altLang="ko-KR" sz="1800" b="1" dirty="0"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en-US" altLang="ko-KR" sz="1800" b="1" dirty="0">
                          <a:solidFill>
                            <a:srgbClr val="0000FF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true</a:t>
                      </a:r>
                      <a:r>
                        <a:rPr lang="en-US" altLang="ko-KR" sz="1800" b="1" dirty="0"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en-US" altLang="ko-KR" sz="1800" b="1" dirty="0">
                          <a:solidFill>
                            <a:srgbClr val="0000FF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false</a:t>
                      </a:r>
                      <a:r>
                        <a:rPr lang="en-US" altLang="ko-KR" sz="1800" b="1" dirty="0"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altLang="en-US" sz="1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08" marB="457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82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맑은 고딕" pitchFamily="50" charset="-127"/>
                          <a:ea typeface="맑은 고딕" pitchFamily="50" charset="-127"/>
                        </a:rPr>
                        <a:t>Text</a:t>
                      </a:r>
                      <a:endParaRPr lang="ko-KR" altLang="en-US" sz="1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08" marB="45708"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1" dirty="0">
                          <a:latin typeface="맑은 고딕" pitchFamily="50" charset="-127"/>
                          <a:ea typeface="맑은 고딕" pitchFamily="50" charset="-127"/>
                        </a:rPr>
                        <a:t>체크박스에</a:t>
                      </a:r>
                      <a:r>
                        <a:rPr lang="en-US" altLang="ko-KR" sz="1800" b="1" baseline="0" dirty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800" b="1" baseline="0" dirty="0">
                          <a:latin typeface="맑은 고딕" pitchFamily="50" charset="-127"/>
                          <a:ea typeface="맑은 고딕" pitchFamily="50" charset="-127"/>
                        </a:rPr>
                        <a:t>보여줄 문자열</a:t>
                      </a:r>
                      <a:endParaRPr lang="ko-KR" altLang="en-US" sz="1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08" marB="457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82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err="1">
                          <a:latin typeface="맑은 고딕" pitchFamily="50" charset="-127"/>
                          <a:ea typeface="맑은 고딕" pitchFamily="50" charset="-127"/>
                        </a:rPr>
                        <a:t>TextAlign</a:t>
                      </a:r>
                      <a:endParaRPr lang="ko-KR" altLang="en-US" sz="1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08" marB="45708"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1" dirty="0">
                          <a:latin typeface="맑은 고딕" pitchFamily="50" charset="-127"/>
                          <a:ea typeface="맑은 고딕" pitchFamily="50" charset="-127"/>
                        </a:rPr>
                        <a:t>문자열 정렬</a:t>
                      </a:r>
                    </a:p>
                  </a:txBody>
                  <a:tcPr marL="91439" marR="91439" marT="45708" marB="457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4365104"/>
            <a:ext cx="4032448" cy="151216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2097606"/>
      </p:ext>
    </p:extLst>
  </p:cSld>
  <p:clrMapOvr>
    <a:masterClrMapping/>
  </p:clrMapOvr>
  <p:transition>
    <p:zoom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단일</a:t>
            </a:r>
            <a:r>
              <a:rPr lang="en-US" altLang="ko-KR" dirty="0"/>
              <a:t> </a:t>
            </a:r>
            <a:r>
              <a:rPr lang="ko-KR" altLang="en-US" dirty="0"/>
              <a:t>선택 </a:t>
            </a:r>
            <a:r>
              <a:rPr lang="en-US" altLang="ko-KR" dirty="0"/>
              <a:t>: </a:t>
            </a:r>
            <a:r>
              <a:rPr lang="en-US" altLang="ko-KR" dirty="0" err="1"/>
              <a:t>RadioButton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라디오버튼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한번에 하나만의 옵션 선택</a:t>
            </a:r>
            <a:r>
              <a:rPr lang="en-US" altLang="ko-KR" dirty="0"/>
              <a:t>, </a:t>
            </a:r>
            <a:r>
              <a:rPr lang="ko-KR" altLang="en-US" dirty="0"/>
              <a:t>즉 </a:t>
            </a:r>
            <a:r>
              <a:rPr lang="ko-KR" altLang="en-US" dirty="0">
                <a:solidFill>
                  <a:srgbClr val="C00000"/>
                </a:solidFill>
              </a:rPr>
              <a:t>단일</a:t>
            </a:r>
            <a:r>
              <a:rPr lang="ko-KR" altLang="en-US" dirty="0"/>
              <a:t> 선택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일반적으로 </a:t>
            </a:r>
            <a:r>
              <a:rPr lang="ko-KR" altLang="en-US" dirty="0">
                <a:solidFill>
                  <a:srgbClr val="00B050"/>
                </a:solidFill>
              </a:rPr>
              <a:t>그룹</a:t>
            </a:r>
            <a:r>
              <a:rPr lang="ko-KR" altLang="en-US" dirty="0"/>
              <a:t>단위로 묶여져 있음</a:t>
            </a: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3642854"/>
              </p:ext>
            </p:extLst>
          </p:nvPr>
        </p:nvGraphicFramePr>
        <p:xfrm>
          <a:off x="642938" y="2510510"/>
          <a:ext cx="7961510" cy="2327277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767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847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84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latin typeface="맑은 고딕" pitchFamily="50" charset="-127"/>
                          <a:ea typeface="맑은 고딕" pitchFamily="50" charset="-127"/>
                        </a:rPr>
                        <a:t>속성</a:t>
                      </a:r>
                    </a:p>
                  </a:txBody>
                  <a:tcPr marL="91439" marR="91439" marT="45729" marB="45729"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</a:p>
                  </a:txBody>
                  <a:tcPr marL="91439" marR="91439" marT="45729" marB="45729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5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맑은 고딕" pitchFamily="50" charset="-127"/>
                          <a:ea typeface="맑은 고딕" pitchFamily="50" charset="-127"/>
                        </a:rPr>
                        <a:t>Checked</a:t>
                      </a:r>
                      <a:endParaRPr lang="ko-KR" altLang="en-US" sz="1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29" marB="45729"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1" dirty="0">
                          <a:latin typeface="맑은 고딕" pitchFamily="50" charset="-127"/>
                          <a:ea typeface="맑은 고딕" pitchFamily="50" charset="-127"/>
                        </a:rPr>
                        <a:t>컨트롤의</a:t>
                      </a:r>
                      <a:r>
                        <a:rPr lang="en-US" altLang="ko-KR" sz="1800" b="1" dirty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800" b="1" dirty="0">
                          <a:latin typeface="맑은 고딕" pitchFamily="50" charset="-127"/>
                          <a:ea typeface="맑은 고딕" pitchFamily="50" charset="-127"/>
                        </a:rPr>
                        <a:t>현재 선택상태를 알려줌</a:t>
                      </a:r>
                      <a:r>
                        <a:rPr lang="en-US" altLang="ko-KR" sz="1800" b="1" dirty="0"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en-US" altLang="ko-KR" sz="1800" b="1" dirty="0">
                          <a:solidFill>
                            <a:srgbClr val="0000FF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true</a:t>
                      </a:r>
                      <a:r>
                        <a:rPr lang="en-US" altLang="ko-KR" sz="1800" b="1" dirty="0"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en-US" altLang="ko-KR" sz="1800" b="1" dirty="0">
                          <a:solidFill>
                            <a:srgbClr val="0000FF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false</a:t>
                      </a:r>
                      <a:r>
                        <a:rPr lang="en-US" altLang="ko-KR" sz="1800" b="1" dirty="0"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altLang="en-US" sz="1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29" marB="45729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84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err="1">
                          <a:latin typeface="맑은 고딕" pitchFamily="50" charset="-127"/>
                          <a:ea typeface="맑은 고딕" pitchFamily="50" charset="-127"/>
                        </a:rPr>
                        <a:t>GroupName</a:t>
                      </a:r>
                      <a:endParaRPr lang="ko-KR" altLang="en-US" sz="1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29" marB="45729"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1" dirty="0">
                          <a:latin typeface="맑은 고딕" pitchFamily="50" charset="-127"/>
                          <a:ea typeface="맑은 고딕" pitchFamily="50" charset="-127"/>
                        </a:rPr>
                        <a:t>라디오</a:t>
                      </a:r>
                      <a:r>
                        <a:rPr lang="en-US" altLang="ko-KR" sz="1800" b="1" baseline="0" dirty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800" b="1" baseline="0" dirty="0">
                          <a:latin typeface="맑은 고딕" pitchFamily="50" charset="-127"/>
                          <a:ea typeface="맑은 고딕" pitchFamily="50" charset="-127"/>
                        </a:rPr>
                        <a:t>버튼이 속한 </a:t>
                      </a:r>
                      <a:r>
                        <a:rPr lang="ko-KR" altLang="en-US" sz="1800" b="1" baseline="0" dirty="0">
                          <a:solidFill>
                            <a:srgbClr val="00B05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그룹이름</a:t>
                      </a:r>
                      <a:r>
                        <a:rPr lang="ko-KR" altLang="en-US" sz="1800" b="1" baseline="0" dirty="0">
                          <a:latin typeface="맑은 고딕" pitchFamily="50" charset="-127"/>
                          <a:ea typeface="맑은 고딕" pitchFamily="50" charset="-127"/>
                        </a:rPr>
                        <a:t> 지정</a:t>
                      </a:r>
                      <a:endParaRPr lang="ko-KR" altLang="en-US" sz="1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29" marB="45729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84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맑은 고딕" pitchFamily="50" charset="-127"/>
                          <a:ea typeface="맑은 고딕" pitchFamily="50" charset="-127"/>
                        </a:rPr>
                        <a:t>Text</a:t>
                      </a:r>
                      <a:endParaRPr lang="ko-KR" altLang="en-US" sz="1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29" marB="45729"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1">
                          <a:latin typeface="맑은 고딕" pitchFamily="50" charset="-127"/>
                          <a:ea typeface="맑은 고딕" pitchFamily="50" charset="-127"/>
                        </a:rPr>
                        <a:t>라디오 버튼에</a:t>
                      </a:r>
                      <a:r>
                        <a:rPr lang="en-US" altLang="ko-KR" sz="1800" b="1" baseline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800" b="1" baseline="0" dirty="0">
                          <a:latin typeface="맑은 고딕" pitchFamily="50" charset="-127"/>
                          <a:ea typeface="맑은 고딕" pitchFamily="50" charset="-127"/>
                        </a:rPr>
                        <a:t>보여줄 문자열</a:t>
                      </a:r>
                      <a:endParaRPr lang="ko-KR" altLang="en-US" sz="1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29" marB="45729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84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err="1">
                          <a:latin typeface="맑은 고딕" pitchFamily="50" charset="-127"/>
                          <a:ea typeface="맑은 고딕" pitchFamily="50" charset="-127"/>
                        </a:rPr>
                        <a:t>TextAlign</a:t>
                      </a:r>
                      <a:endParaRPr lang="ko-KR" altLang="en-US" sz="1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29" marB="45729"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1" dirty="0">
                          <a:latin typeface="맑은 고딕" pitchFamily="50" charset="-127"/>
                          <a:ea typeface="맑은 고딕" pitchFamily="50" charset="-127"/>
                        </a:rPr>
                        <a:t>문자열 정렬</a:t>
                      </a:r>
                    </a:p>
                  </a:txBody>
                  <a:tcPr marL="91439" marR="91439" marT="45729" marB="45729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109" y="4996187"/>
            <a:ext cx="4131915" cy="145714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32542931"/>
      </p:ext>
    </p:extLst>
  </p:cSld>
  <p:clrMapOvr>
    <a:masterClrMapping/>
  </p:clrMapOvr>
  <p:transition>
    <p:zoom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/>
              <a:t>[</a:t>
            </a:r>
            <a:r>
              <a:rPr lang="ko-KR" altLang="en-US" sz="3600" dirty="0"/>
              <a:t>실습</a:t>
            </a:r>
            <a:r>
              <a:rPr lang="en-US" altLang="ko-KR" sz="3600" dirty="0"/>
              <a:t>6] </a:t>
            </a:r>
            <a:r>
              <a:rPr lang="ko-KR" altLang="en-US" sz="3600" dirty="0"/>
              <a:t>체크박스 활용</a:t>
            </a:r>
            <a:r>
              <a:rPr lang="ko-KR" altLang="en-US" sz="2400" dirty="0"/>
              <a:t> </a:t>
            </a:r>
            <a:r>
              <a:rPr lang="en-US" altLang="ko-KR" sz="2400" dirty="0">
                <a:sym typeface="Wingdings" pitchFamily="2" charset="2"/>
              </a:rPr>
              <a:t> </a:t>
            </a:r>
            <a:r>
              <a:rPr lang="en-US" altLang="ko-KR" sz="2400" dirty="0">
                <a:solidFill>
                  <a:srgbClr val="C00000"/>
                </a:solidFill>
                <a:sym typeface="Wingdings" pitchFamily="2" charset="2"/>
              </a:rPr>
              <a:t>CheckBoxApp.aspx </a:t>
            </a:r>
            <a:r>
              <a:rPr lang="en-US" altLang="ko-KR" sz="2000" dirty="0">
                <a:sym typeface="Wingdings" pitchFamily="2" charset="2"/>
              </a:rPr>
              <a:t>(1)</a:t>
            </a:r>
            <a:endParaRPr lang="ko-KR" altLang="en-US" sz="2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폼 디자인</a:t>
            </a:r>
            <a:r>
              <a:rPr lang="en-US" altLang="ko-KR" dirty="0"/>
              <a:t>(UI)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556792"/>
            <a:ext cx="3577255" cy="1872208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0966736"/>
              </p:ext>
            </p:extLst>
          </p:nvPr>
        </p:nvGraphicFramePr>
        <p:xfrm>
          <a:off x="2843808" y="1988840"/>
          <a:ext cx="5898951" cy="3723577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306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683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647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0000"/>
                        </a:lnSpc>
                      </a:pPr>
                      <a:r>
                        <a:rPr lang="ko-KR" altLang="en-US" sz="1800" b="1" dirty="0">
                          <a:latin typeface="맑은 고딕" pitchFamily="50" charset="-127"/>
                          <a:ea typeface="맑은 고딕" pitchFamily="50" charset="-127"/>
                        </a:rPr>
                        <a:t>객체이름</a:t>
                      </a:r>
                    </a:p>
                  </a:txBody>
                  <a:tcPr marL="91439" marR="91439"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0000"/>
                        </a:lnSpc>
                      </a:pPr>
                      <a:r>
                        <a:rPr lang="ko-KR" altLang="en-US" sz="1800" b="1" dirty="0">
                          <a:latin typeface="맑은 고딕" pitchFamily="50" charset="-127"/>
                          <a:ea typeface="맑은 고딕" pitchFamily="50" charset="-127"/>
                        </a:rPr>
                        <a:t>속성 지정</a:t>
                      </a:r>
                    </a:p>
                  </a:txBody>
                  <a:tcPr marL="91439" marR="91439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339">
                <a:tc>
                  <a:txBody>
                    <a:bodyPr/>
                    <a:lstStyle/>
                    <a:p>
                      <a:pPr latinLnBrk="1">
                        <a:lnSpc>
                          <a:spcPct val="110000"/>
                        </a:lnSpc>
                      </a:pPr>
                      <a:r>
                        <a:rPr lang="en-US" altLang="ko-KR" sz="1800" b="1" dirty="0" err="1">
                          <a:latin typeface="맑은 고딕" pitchFamily="50" charset="-127"/>
                          <a:ea typeface="맑은 고딕" pitchFamily="50" charset="-127"/>
                        </a:rPr>
                        <a:t>lblResult</a:t>
                      </a:r>
                      <a:endParaRPr lang="en-US" altLang="ko-KR" sz="1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>
                        <a:lnSpc>
                          <a:spcPct val="110000"/>
                        </a:lnSpc>
                      </a:pPr>
                      <a:r>
                        <a:rPr lang="en-US" altLang="ko-KR" sz="1800" b="1" dirty="0">
                          <a:latin typeface="맑은 고딕" pitchFamily="50" charset="-127"/>
                          <a:ea typeface="맑은 고딕" pitchFamily="50" charset="-127"/>
                        </a:rPr>
                        <a:t>(Label)</a:t>
                      </a:r>
                      <a:endParaRPr lang="ko-KR" altLang="en-US" sz="1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10000"/>
                        </a:lnSpc>
                      </a:pPr>
                      <a:r>
                        <a:rPr lang="en-US" altLang="ko-KR" sz="1800" b="1" dirty="0"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(ID)  </a:t>
                      </a:r>
                      <a:r>
                        <a:rPr lang="en-US" altLang="ko-KR" sz="1800" b="1" dirty="0" err="1">
                          <a:solidFill>
                            <a:srgbClr val="C00000"/>
                          </a:solidFill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lblResult</a:t>
                      </a:r>
                      <a:endParaRPr lang="en-US" altLang="ko-KR" sz="1800" b="1" dirty="0">
                        <a:solidFill>
                          <a:srgbClr val="C00000"/>
                        </a:solidFill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  <a:p>
                      <a:pPr latinLnBrk="1">
                        <a:lnSpc>
                          <a:spcPct val="110000"/>
                        </a:lnSpc>
                      </a:pPr>
                      <a:r>
                        <a:rPr lang="en-US" altLang="ko-KR" sz="1800" b="1" dirty="0"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Text  </a:t>
                      </a:r>
                    </a:p>
                  </a:txBody>
                  <a:tcPr marL="91439" marR="91439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198">
                <a:tc>
                  <a:txBody>
                    <a:bodyPr/>
                    <a:lstStyle/>
                    <a:p>
                      <a:pPr latinLnBrk="1">
                        <a:lnSpc>
                          <a:spcPct val="110000"/>
                        </a:lnSpc>
                      </a:pPr>
                      <a:r>
                        <a:rPr lang="en-US" altLang="ko-KR" sz="1800" b="1" dirty="0" err="1">
                          <a:latin typeface="맑은 고딕" pitchFamily="50" charset="-127"/>
                          <a:ea typeface="맑은 고딕" pitchFamily="50" charset="-127"/>
                        </a:rPr>
                        <a:t>chkCs</a:t>
                      </a:r>
                      <a:endParaRPr lang="en-US" altLang="ko-KR" sz="1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>
                        <a:lnSpc>
                          <a:spcPct val="110000"/>
                        </a:lnSpc>
                      </a:pPr>
                      <a:r>
                        <a:rPr lang="en-US" altLang="ko-KR" sz="1800" b="1" dirty="0"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en-US" altLang="ko-KR" sz="1800" b="1" dirty="0" err="1">
                          <a:latin typeface="맑은 고딕" pitchFamily="50" charset="-127"/>
                          <a:ea typeface="맑은 고딕" pitchFamily="50" charset="-127"/>
                        </a:rPr>
                        <a:t>CheckBox</a:t>
                      </a:r>
                      <a:r>
                        <a:rPr lang="en-US" altLang="ko-KR" sz="1800" b="1" dirty="0"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altLang="en-US" sz="1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10000"/>
                        </a:lnSpc>
                      </a:pPr>
                      <a:r>
                        <a:rPr lang="en-US" altLang="ko-KR" sz="1800" b="1" dirty="0"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(ID)  </a:t>
                      </a:r>
                      <a:r>
                        <a:rPr lang="en-US" altLang="ko-KR" sz="1800" b="1" dirty="0" err="1">
                          <a:solidFill>
                            <a:srgbClr val="C00000"/>
                          </a:solidFill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chkCs</a:t>
                      </a:r>
                      <a:endParaRPr lang="en-US" altLang="ko-KR" sz="1800" b="1" dirty="0">
                        <a:solidFill>
                          <a:srgbClr val="C00000"/>
                        </a:solidFill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  <a:p>
                      <a:pPr latinLnBrk="1">
                        <a:lnSpc>
                          <a:spcPct val="110000"/>
                        </a:lnSpc>
                      </a:pPr>
                      <a:r>
                        <a:rPr lang="en-US" altLang="ko-KR" sz="1800" b="1" dirty="0"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Text  Visual</a:t>
                      </a:r>
                      <a:r>
                        <a:rPr lang="en-US" altLang="ko-KR" sz="1800" b="1" baseline="0" dirty="0"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C# Programming</a:t>
                      </a:r>
                      <a:endParaRPr lang="en-US" altLang="ko-KR" sz="1800" b="1" dirty="0"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91439" marR="91439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198">
                <a:tc>
                  <a:txBody>
                    <a:bodyPr/>
                    <a:lstStyle/>
                    <a:p>
                      <a:pPr latinLnBrk="1">
                        <a:lnSpc>
                          <a:spcPct val="110000"/>
                        </a:lnSpc>
                      </a:pPr>
                      <a:r>
                        <a:rPr lang="en-US" altLang="ko-KR" sz="1800" b="1" dirty="0" err="1">
                          <a:latin typeface="맑은 고딕" pitchFamily="50" charset="-127"/>
                          <a:ea typeface="맑은 고딕" pitchFamily="50" charset="-127"/>
                        </a:rPr>
                        <a:t>chkVb</a:t>
                      </a:r>
                      <a:endParaRPr lang="en-US" altLang="ko-KR" sz="1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>
                        <a:lnSpc>
                          <a:spcPct val="110000"/>
                        </a:lnSpc>
                      </a:pPr>
                      <a:r>
                        <a:rPr lang="en-US" altLang="ko-KR" sz="1800" b="1" dirty="0"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en-US" altLang="ko-KR" sz="1800" b="1" dirty="0" err="1">
                          <a:latin typeface="맑은 고딕" pitchFamily="50" charset="-127"/>
                          <a:ea typeface="맑은 고딕" pitchFamily="50" charset="-127"/>
                        </a:rPr>
                        <a:t>CheckBox</a:t>
                      </a:r>
                      <a:r>
                        <a:rPr lang="en-US" altLang="ko-KR" sz="1800" b="1" dirty="0"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altLang="en-US" sz="1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10000"/>
                        </a:lnSpc>
                      </a:pPr>
                      <a:r>
                        <a:rPr lang="en-US" altLang="ko-KR" sz="1800" b="1" dirty="0"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(ID)  </a:t>
                      </a:r>
                      <a:r>
                        <a:rPr lang="en-US" altLang="ko-KR" sz="1800" b="1" dirty="0" err="1">
                          <a:solidFill>
                            <a:srgbClr val="C00000"/>
                          </a:solidFill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chkVb</a:t>
                      </a:r>
                      <a:endParaRPr lang="en-US" altLang="ko-KR" sz="1800" b="1" dirty="0">
                        <a:solidFill>
                          <a:srgbClr val="C00000"/>
                        </a:solidFill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  <a:p>
                      <a:pPr latinLnBrk="1">
                        <a:lnSpc>
                          <a:spcPct val="110000"/>
                        </a:lnSpc>
                      </a:pPr>
                      <a:r>
                        <a:rPr lang="en-US" altLang="ko-KR" sz="1800" b="1" dirty="0"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Text  Visual</a:t>
                      </a:r>
                      <a:r>
                        <a:rPr lang="en-US" altLang="ko-KR" sz="1800" b="1" baseline="0" dirty="0"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Basic Programming</a:t>
                      </a:r>
                      <a:endParaRPr lang="en-US" altLang="ko-KR" sz="1800" b="1" dirty="0"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91439" marR="91439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6198">
                <a:tc>
                  <a:txBody>
                    <a:bodyPr/>
                    <a:lstStyle/>
                    <a:p>
                      <a:pPr latinLnBrk="1">
                        <a:lnSpc>
                          <a:spcPct val="110000"/>
                        </a:lnSpc>
                      </a:pPr>
                      <a:r>
                        <a:rPr lang="en-US" altLang="ko-KR" sz="1800" b="1" dirty="0" err="1">
                          <a:latin typeface="맑은 고딕" pitchFamily="50" charset="-127"/>
                          <a:ea typeface="맑은 고딕" pitchFamily="50" charset="-127"/>
                        </a:rPr>
                        <a:t>chkJava</a:t>
                      </a:r>
                      <a:endParaRPr lang="en-US" altLang="ko-KR" sz="1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>
                        <a:lnSpc>
                          <a:spcPct val="110000"/>
                        </a:lnSpc>
                      </a:pPr>
                      <a:r>
                        <a:rPr lang="en-US" altLang="ko-KR" sz="1800" b="1" dirty="0"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en-US" altLang="ko-KR" sz="1800" b="1" dirty="0" err="1">
                          <a:latin typeface="맑은 고딕" pitchFamily="50" charset="-127"/>
                          <a:ea typeface="맑은 고딕" pitchFamily="50" charset="-127"/>
                        </a:rPr>
                        <a:t>CheckBox</a:t>
                      </a:r>
                      <a:r>
                        <a:rPr lang="en-US" altLang="ko-KR" sz="1800" b="1" dirty="0"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altLang="en-US" sz="1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10000"/>
                        </a:lnSpc>
                      </a:pPr>
                      <a:r>
                        <a:rPr lang="en-US" altLang="ko-KR" sz="1800" b="1" dirty="0"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(ID)  </a:t>
                      </a:r>
                      <a:r>
                        <a:rPr lang="en-US" altLang="ko-KR" sz="1800" b="1" dirty="0" err="1">
                          <a:solidFill>
                            <a:srgbClr val="C00000"/>
                          </a:solidFill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chkJava</a:t>
                      </a:r>
                      <a:endParaRPr lang="en-US" altLang="ko-KR" sz="1800" b="1" dirty="0">
                        <a:solidFill>
                          <a:srgbClr val="C00000"/>
                        </a:solidFill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  <a:p>
                      <a:pPr latinLnBrk="1">
                        <a:lnSpc>
                          <a:spcPct val="110000"/>
                        </a:lnSpc>
                      </a:pPr>
                      <a:r>
                        <a:rPr lang="en-US" altLang="ko-KR" sz="1800" b="1" dirty="0"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Text  Java </a:t>
                      </a:r>
                      <a:r>
                        <a:rPr lang="en-US" altLang="ko-KR" sz="1800" b="1" baseline="0" dirty="0"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Programming</a:t>
                      </a:r>
                      <a:endParaRPr lang="en-US" altLang="ko-KR" sz="1800" b="1" dirty="0"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91439" marR="91439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6339">
                <a:tc>
                  <a:txBody>
                    <a:bodyPr/>
                    <a:lstStyle/>
                    <a:p>
                      <a:pPr latinLnBrk="1">
                        <a:lnSpc>
                          <a:spcPct val="110000"/>
                        </a:lnSpc>
                      </a:pPr>
                      <a:r>
                        <a:rPr lang="en-US" altLang="ko-KR" sz="1800" b="1" dirty="0" err="1">
                          <a:latin typeface="맑은 고딕" pitchFamily="50" charset="-127"/>
                          <a:ea typeface="맑은 고딕" pitchFamily="50" charset="-127"/>
                        </a:rPr>
                        <a:t>btnOk</a:t>
                      </a:r>
                      <a:endParaRPr lang="en-US" altLang="ko-KR" sz="1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>
                        <a:lnSpc>
                          <a:spcPct val="110000"/>
                        </a:lnSpc>
                      </a:pPr>
                      <a:r>
                        <a:rPr lang="en-US" altLang="ko-KR" sz="1800" b="1" dirty="0">
                          <a:latin typeface="맑은 고딕" pitchFamily="50" charset="-127"/>
                          <a:ea typeface="맑은 고딕" pitchFamily="50" charset="-127"/>
                        </a:rPr>
                        <a:t>(Button)</a:t>
                      </a:r>
                      <a:endParaRPr lang="ko-KR" altLang="en-US" sz="1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10000"/>
                        </a:lnSpc>
                      </a:pPr>
                      <a:r>
                        <a:rPr lang="en-US" altLang="ko-KR" sz="1800" b="1" dirty="0"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(ID)  </a:t>
                      </a:r>
                      <a:r>
                        <a:rPr lang="en-US" altLang="ko-KR" sz="1800" b="1" dirty="0" err="1">
                          <a:solidFill>
                            <a:srgbClr val="C00000"/>
                          </a:solidFill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btnOK</a:t>
                      </a:r>
                      <a:endParaRPr lang="en-US" altLang="ko-KR" sz="1800" b="1" dirty="0">
                        <a:solidFill>
                          <a:srgbClr val="C00000"/>
                        </a:solidFill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  <a:p>
                      <a:pPr latinLnBrk="1">
                        <a:lnSpc>
                          <a:spcPct val="110000"/>
                        </a:lnSpc>
                      </a:pPr>
                      <a:r>
                        <a:rPr lang="en-US" altLang="ko-KR" sz="1800" b="1" dirty="0"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Text</a:t>
                      </a:r>
                      <a:r>
                        <a:rPr lang="en-US" altLang="ko-KR" sz="1800" b="1" baseline="0" dirty="0"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 </a:t>
                      </a:r>
                      <a:r>
                        <a:rPr lang="ko-KR" altLang="en-US" sz="1800" b="1" baseline="0" dirty="0"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확인</a:t>
                      </a:r>
                      <a:endParaRPr lang="en-US" altLang="ko-KR" sz="1800" b="1" dirty="0"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91439" marR="91439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9524614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/>
              <a:t>[</a:t>
            </a:r>
            <a:r>
              <a:rPr lang="ko-KR" altLang="en-US" sz="3600" dirty="0"/>
              <a:t>실습</a:t>
            </a:r>
            <a:r>
              <a:rPr lang="en-US" altLang="ko-KR" sz="3600" dirty="0"/>
              <a:t>6] </a:t>
            </a:r>
            <a:r>
              <a:rPr lang="ko-KR" altLang="en-US" sz="3600" dirty="0"/>
              <a:t>체크박스 활용</a:t>
            </a:r>
            <a:r>
              <a:rPr lang="ko-KR" altLang="en-US" sz="2400" dirty="0"/>
              <a:t> </a:t>
            </a:r>
            <a:r>
              <a:rPr lang="en-US" altLang="ko-KR" sz="2400" dirty="0">
                <a:sym typeface="Wingdings" pitchFamily="2" charset="2"/>
              </a:rPr>
              <a:t> </a:t>
            </a:r>
            <a:r>
              <a:rPr lang="en-US" altLang="ko-KR" sz="2400" dirty="0">
                <a:solidFill>
                  <a:srgbClr val="C00000"/>
                </a:solidFill>
                <a:sym typeface="Wingdings" pitchFamily="2" charset="2"/>
              </a:rPr>
              <a:t>CheckBoxApp.aspx </a:t>
            </a:r>
            <a:r>
              <a:rPr lang="en-US" altLang="ko-KR" sz="2000" dirty="0">
                <a:sym typeface="Wingdings" pitchFamily="2" charset="2"/>
              </a:rPr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디자인</a:t>
            </a:r>
            <a:r>
              <a:rPr lang="en-US" altLang="ko-KR" dirty="0"/>
              <a:t> </a:t>
            </a:r>
            <a:r>
              <a:rPr lang="ko-KR" altLang="en-US" dirty="0"/>
              <a:t>소스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264" y="1484783"/>
            <a:ext cx="8815472" cy="3888434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5339BB82-50B8-45C6-8ED6-9601A0DCD1D3}"/>
              </a:ext>
            </a:extLst>
          </p:cNvPr>
          <p:cNvSpPr/>
          <p:nvPr/>
        </p:nvSpPr>
        <p:spPr>
          <a:xfrm>
            <a:off x="1331640" y="2060848"/>
            <a:ext cx="7726635" cy="273630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9066995"/>
      </p:ext>
    </p:extLst>
  </p:cSld>
  <p:clrMapOvr>
    <a:masterClrMapping/>
  </p:clrMapOvr>
  <p:transition>
    <p:zoom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/>
              <a:t>[</a:t>
            </a:r>
            <a:r>
              <a:rPr lang="ko-KR" altLang="en-US" sz="3600" dirty="0"/>
              <a:t>실습</a:t>
            </a:r>
            <a:r>
              <a:rPr lang="en-US" altLang="ko-KR" sz="3600" dirty="0"/>
              <a:t>6] </a:t>
            </a:r>
            <a:r>
              <a:rPr lang="ko-KR" altLang="en-US" sz="3600" dirty="0"/>
              <a:t>체크박스 활용</a:t>
            </a:r>
            <a:r>
              <a:rPr lang="ko-KR" altLang="en-US" sz="2400" dirty="0"/>
              <a:t> </a:t>
            </a:r>
            <a:r>
              <a:rPr lang="en-US" altLang="ko-KR" sz="2400" dirty="0">
                <a:sym typeface="Wingdings" pitchFamily="2" charset="2"/>
              </a:rPr>
              <a:t> </a:t>
            </a:r>
            <a:r>
              <a:rPr lang="en-US" altLang="ko-KR" sz="2400" dirty="0">
                <a:solidFill>
                  <a:srgbClr val="C00000"/>
                </a:solidFill>
                <a:sym typeface="Wingdings" pitchFamily="2" charset="2"/>
              </a:rPr>
              <a:t>CheckBoxApp.aspx </a:t>
            </a:r>
            <a:r>
              <a:rPr lang="en-US" altLang="ko-KR" sz="2000" dirty="0">
                <a:sym typeface="Wingdings" pitchFamily="2" charset="2"/>
              </a:rPr>
              <a:t>(3)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소스 코드 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456" y="1484782"/>
            <a:ext cx="8915088" cy="4896546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370239483"/>
      </p:ext>
    </p:extLst>
  </p:cSld>
  <p:clrMapOvr>
    <a:masterClrMapping/>
  </p:clrMapOvr>
  <p:transition>
    <p:zoom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/>
              <a:t>[</a:t>
            </a:r>
            <a:r>
              <a:rPr lang="ko-KR" altLang="en-US" sz="3600" dirty="0"/>
              <a:t>실습</a:t>
            </a:r>
            <a:r>
              <a:rPr lang="en-US" altLang="ko-KR" sz="3600" dirty="0"/>
              <a:t>6] </a:t>
            </a:r>
            <a:r>
              <a:rPr lang="ko-KR" altLang="en-US" sz="3600" dirty="0"/>
              <a:t>체크박스 활용</a:t>
            </a:r>
            <a:r>
              <a:rPr lang="ko-KR" altLang="en-US" sz="2400" dirty="0"/>
              <a:t> </a:t>
            </a:r>
            <a:r>
              <a:rPr lang="en-US" altLang="ko-KR" sz="2400" dirty="0">
                <a:sym typeface="Wingdings" pitchFamily="2" charset="2"/>
              </a:rPr>
              <a:t> </a:t>
            </a:r>
            <a:r>
              <a:rPr lang="en-US" altLang="ko-KR" sz="2400" dirty="0">
                <a:solidFill>
                  <a:srgbClr val="C00000"/>
                </a:solidFill>
                <a:sym typeface="Wingdings" pitchFamily="2" charset="2"/>
              </a:rPr>
              <a:t>CheckBoxApp.aspx </a:t>
            </a:r>
            <a:r>
              <a:rPr lang="en-US" altLang="ko-KR" sz="2000" dirty="0">
                <a:sym typeface="Wingdings" pitchFamily="2" charset="2"/>
              </a:rPr>
              <a:t>(4)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실행 결과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927" y="1556792"/>
            <a:ext cx="7238370" cy="4608512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82046789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/>
              <a:t>[</a:t>
            </a:r>
            <a:r>
              <a:rPr lang="ko-KR" altLang="en-US" sz="3600" dirty="0"/>
              <a:t>실습</a:t>
            </a:r>
            <a:r>
              <a:rPr lang="en-US" altLang="ko-KR" sz="3600" dirty="0"/>
              <a:t>7] </a:t>
            </a:r>
            <a:r>
              <a:rPr lang="ko-KR" altLang="en-US" sz="3600" dirty="0"/>
              <a:t>라디오버튼</a:t>
            </a:r>
            <a:r>
              <a:rPr lang="ko-KR" altLang="en-US" sz="2400" dirty="0"/>
              <a:t> </a:t>
            </a:r>
            <a:r>
              <a:rPr lang="en-US" altLang="ko-KR" sz="2400" dirty="0">
                <a:sym typeface="Wingdings" pitchFamily="2" charset="2"/>
              </a:rPr>
              <a:t> </a:t>
            </a:r>
            <a:r>
              <a:rPr lang="en-US" altLang="ko-KR" sz="2400" dirty="0">
                <a:solidFill>
                  <a:srgbClr val="C00000"/>
                </a:solidFill>
                <a:sym typeface="Wingdings" pitchFamily="2" charset="2"/>
              </a:rPr>
              <a:t>RadioButtonApp.aspx </a:t>
            </a:r>
            <a:r>
              <a:rPr lang="en-US" altLang="ko-KR" sz="2400" dirty="0">
                <a:sym typeface="Wingdings" pitchFamily="2" charset="2"/>
              </a:rPr>
              <a:t>(1)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폼 디자인</a:t>
            </a:r>
            <a:r>
              <a:rPr lang="en-US" altLang="ko-KR" dirty="0"/>
              <a:t>(UI)</a:t>
            </a:r>
            <a:endParaRPr lang="ko-KR" altLang="en-US" dirty="0"/>
          </a:p>
        </p:txBody>
      </p:sp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8866774"/>
              </p:ext>
            </p:extLst>
          </p:nvPr>
        </p:nvGraphicFramePr>
        <p:xfrm>
          <a:off x="3857625" y="1567052"/>
          <a:ext cx="5072063" cy="444377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784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935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875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0000"/>
                        </a:lnSpc>
                      </a:pPr>
                      <a:r>
                        <a:rPr lang="ko-KR" altLang="en-US" sz="1600" b="1" dirty="0">
                          <a:latin typeface="맑은 고딕" pitchFamily="50" charset="-127"/>
                          <a:ea typeface="맑은 고딕" pitchFamily="50" charset="-127"/>
                        </a:rPr>
                        <a:t>컨트롤이름</a:t>
                      </a:r>
                    </a:p>
                  </a:txBody>
                  <a:tcPr marL="91439" marR="91439" marT="45718" marB="45718"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0000"/>
                        </a:lnSpc>
                      </a:pPr>
                      <a:r>
                        <a:rPr lang="ko-KR" altLang="en-US" sz="1600" b="1" dirty="0">
                          <a:latin typeface="맑은 고딕" pitchFamily="50" charset="-127"/>
                          <a:ea typeface="맑은 고딕" pitchFamily="50" charset="-127"/>
                        </a:rPr>
                        <a:t>속성 지정</a:t>
                      </a:r>
                    </a:p>
                  </a:txBody>
                  <a:tcPr marL="91439" marR="91439" marT="45718" marB="4571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6102">
                <a:tc>
                  <a:txBody>
                    <a:bodyPr/>
                    <a:lstStyle/>
                    <a:p>
                      <a:pPr latinLnBrk="1">
                        <a:lnSpc>
                          <a:spcPct val="110000"/>
                        </a:lnSpc>
                      </a:pPr>
                      <a:r>
                        <a:rPr lang="en-US" altLang="ko-KR" sz="1600" b="1" dirty="0" err="1">
                          <a:latin typeface="맑은 고딕" pitchFamily="50" charset="-127"/>
                          <a:ea typeface="맑은 고딕" pitchFamily="50" charset="-127"/>
                        </a:rPr>
                        <a:t>lblResult</a:t>
                      </a:r>
                      <a:endParaRPr lang="en-US" altLang="ko-KR" sz="16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>
                        <a:lnSpc>
                          <a:spcPct val="110000"/>
                        </a:lnSpc>
                      </a:pPr>
                      <a:r>
                        <a:rPr lang="en-US" altLang="ko-KR" sz="1600" b="1" dirty="0">
                          <a:latin typeface="맑은 고딕" pitchFamily="50" charset="-127"/>
                          <a:ea typeface="맑은 고딕" pitchFamily="50" charset="-127"/>
                        </a:rPr>
                        <a:t>(Label)</a:t>
                      </a:r>
                      <a:endParaRPr lang="ko-KR" altLang="en-US" sz="16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18" marB="45718"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10000"/>
                        </a:lnSpc>
                      </a:pPr>
                      <a:r>
                        <a:rPr lang="en-US" altLang="ko-KR" sz="1600" b="1" dirty="0"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(ID)  </a:t>
                      </a:r>
                      <a:r>
                        <a:rPr lang="en-US" altLang="ko-KR" sz="1600" b="1" dirty="0" err="1">
                          <a:solidFill>
                            <a:srgbClr val="C00000"/>
                          </a:solidFill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lblResult</a:t>
                      </a:r>
                      <a:endParaRPr lang="en-US" altLang="ko-KR" sz="1600" b="1" dirty="0">
                        <a:solidFill>
                          <a:srgbClr val="C00000"/>
                        </a:solidFill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  <a:p>
                      <a:pPr latinLnBrk="1">
                        <a:lnSpc>
                          <a:spcPct val="110000"/>
                        </a:lnSpc>
                      </a:pPr>
                      <a:r>
                        <a:rPr lang="en-US" altLang="ko-KR" sz="1600" b="1" dirty="0"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Text  </a:t>
                      </a:r>
                    </a:p>
                  </a:txBody>
                  <a:tcPr marL="91439" marR="91439" marT="45718" marB="4571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78163">
                <a:tc>
                  <a:txBody>
                    <a:bodyPr/>
                    <a:lstStyle/>
                    <a:p>
                      <a:pPr latinLnBrk="1">
                        <a:lnSpc>
                          <a:spcPct val="110000"/>
                        </a:lnSpc>
                      </a:pPr>
                      <a:r>
                        <a:rPr lang="en-US" altLang="ko-KR" sz="1600" b="1" dirty="0" err="1">
                          <a:latin typeface="맑은 고딕" pitchFamily="50" charset="-127"/>
                          <a:ea typeface="맑은 고딕" pitchFamily="50" charset="-127"/>
                        </a:rPr>
                        <a:t>rdoCs</a:t>
                      </a:r>
                      <a:endParaRPr lang="en-US" altLang="ko-KR" sz="16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>
                        <a:lnSpc>
                          <a:spcPct val="110000"/>
                        </a:lnSpc>
                      </a:pPr>
                      <a:r>
                        <a:rPr lang="en-US" altLang="ko-KR" sz="1600" b="1" dirty="0"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en-US" altLang="ko-KR" sz="1600" b="1" dirty="0" err="1">
                          <a:latin typeface="맑은 고딕" pitchFamily="50" charset="-127"/>
                          <a:ea typeface="맑은 고딕" pitchFamily="50" charset="-127"/>
                        </a:rPr>
                        <a:t>RadioButton</a:t>
                      </a:r>
                      <a:r>
                        <a:rPr lang="en-US" altLang="ko-KR" sz="1600" b="1" dirty="0"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altLang="en-US" sz="16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18" marB="45718"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10000"/>
                        </a:lnSpc>
                      </a:pPr>
                      <a:r>
                        <a:rPr lang="en-US" altLang="ko-KR" sz="1600" b="1" dirty="0"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(ID)  </a:t>
                      </a:r>
                      <a:r>
                        <a:rPr lang="en-US" altLang="ko-KR" sz="1600" b="1" dirty="0" err="1">
                          <a:solidFill>
                            <a:srgbClr val="C00000"/>
                          </a:solidFill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rdoCs</a:t>
                      </a:r>
                      <a:endParaRPr lang="en-US" altLang="ko-KR" sz="1600" b="1" dirty="0">
                        <a:solidFill>
                          <a:srgbClr val="C00000"/>
                        </a:solidFill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  <a:p>
                      <a:pPr latinLnBrk="1">
                        <a:lnSpc>
                          <a:spcPct val="110000"/>
                        </a:lnSpc>
                      </a:pPr>
                      <a:r>
                        <a:rPr lang="en-US" altLang="ko-KR" sz="1600" b="1" dirty="0"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Checked</a:t>
                      </a:r>
                      <a:r>
                        <a:rPr lang="en-US" altLang="ko-KR" sz="1600" b="1" baseline="0" dirty="0"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 </a:t>
                      </a:r>
                      <a:r>
                        <a:rPr lang="en-US" altLang="ko-KR" sz="1600" b="1" baseline="0" dirty="0">
                          <a:solidFill>
                            <a:srgbClr val="0000FF"/>
                          </a:solidFill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true</a:t>
                      </a:r>
                    </a:p>
                    <a:p>
                      <a:pPr latinLnBrk="1">
                        <a:lnSpc>
                          <a:spcPct val="110000"/>
                        </a:lnSpc>
                      </a:pPr>
                      <a:r>
                        <a:rPr lang="en-US" altLang="ko-KR" sz="1600" b="1" baseline="0" dirty="0" err="1"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GroupName</a:t>
                      </a:r>
                      <a:r>
                        <a:rPr lang="en-US" altLang="ko-KR" sz="1600" b="1" baseline="0" dirty="0"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 </a:t>
                      </a:r>
                      <a:r>
                        <a:rPr lang="en-US" altLang="ko-KR" sz="1600" b="1" baseline="0" dirty="0">
                          <a:solidFill>
                            <a:srgbClr val="00B050"/>
                          </a:solidFill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P1</a:t>
                      </a:r>
                      <a:endParaRPr lang="en-US" altLang="ko-KR" sz="1600" b="1" dirty="0">
                        <a:solidFill>
                          <a:srgbClr val="00B050"/>
                        </a:solidFill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  <a:p>
                      <a:pPr latinLnBrk="1">
                        <a:lnSpc>
                          <a:spcPct val="110000"/>
                        </a:lnSpc>
                      </a:pPr>
                      <a:r>
                        <a:rPr lang="en-US" altLang="ko-KR" sz="1600" b="1" dirty="0"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Text  Visual</a:t>
                      </a:r>
                      <a:r>
                        <a:rPr lang="en-US" altLang="ko-KR" sz="1600" b="1" baseline="0" dirty="0"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C# Programming</a:t>
                      </a:r>
                    </a:p>
                  </a:txBody>
                  <a:tcPr marL="91439" marR="91439" marT="45718" marB="4571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72132">
                <a:tc>
                  <a:txBody>
                    <a:bodyPr/>
                    <a:lstStyle/>
                    <a:p>
                      <a:pPr latinLnBrk="1">
                        <a:lnSpc>
                          <a:spcPct val="110000"/>
                        </a:lnSpc>
                      </a:pPr>
                      <a:r>
                        <a:rPr lang="en-US" altLang="ko-KR" sz="1600" b="1" dirty="0" err="1">
                          <a:latin typeface="맑은 고딕" pitchFamily="50" charset="-127"/>
                          <a:ea typeface="맑은 고딕" pitchFamily="50" charset="-127"/>
                        </a:rPr>
                        <a:t>rdoVb</a:t>
                      </a:r>
                      <a:endParaRPr lang="en-US" altLang="ko-KR" sz="16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>
                        <a:lnSpc>
                          <a:spcPct val="110000"/>
                        </a:lnSpc>
                      </a:pPr>
                      <a:r>
                        <a:rPr lang="en-US" altLang="ko-KR" sz="1600" b="1" dirty="0"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en-US" altLang="ko-KR" sz="1600" b="1" dirty="0" err="1">
                          <a:latin typeface="맑은 고딕" pitchFamily="50" charset="-127"/>
                          <a:ea typeface="맑은 고딕" pitchFamily="50" charset="-127"/>
                        </a:rPr>
                        <a:t>RadioButton</a:t>
                      </a:r>
                      <a:r>
                        <a:rPr lang="en-US" altLang="ko-KR" sz="1600" b="1" dirty="0"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altLang="en-US" sz="16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18" marB="45718"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10000"/>
                        </a:lnSpc>
                      </a:pPr>
                      <a:r>
                        <a:rPr lang="en-US" altLang="ko-KR" sz="1600" b="1" dirty="0"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(ID)  </a:t>
                      </a:r>
                      <a:r>
                        <a:rPr lang="en-US" altLang="ko-KR" sz="1600" b="1" dirty="0" err="1">
                          <a:solidFill>
                            <a:srgbClr val="C00000"/>
                          </a:solidFill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rdoVb</a:t>
                      </a:r>
                      <a:endParaRPr lang="en-US" altLang="ko-KR" sz="1600" b="1" dirty="0">
                        <a:solidFill>
                          <a:srgbClr val="C00000"/>
                        </a:solidFill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  <a:p>
                      <a:pPr latinLnBrk="1">
                        <a:lnSpc>
                          <a:spcPct val="110000"/>
                        </a:lnSpc>
                      </a:pPr>
                      <a:r>
                        <a:rPr lang="en-US" altLang="ko-KR" sz="1600" b="1" dirty="0" err="1"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GroupName</a:t>
                      </a:r>
                      <a:r>
                        <a:rPr lang="en-US" altLang="ko-KR" sz="1600" b="1" dirty="0"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 </a:t>
                      </a:r>
                      <a:r>
                        <a:rPr lang="en-US" altLang="ko-KR" sz="1600" b="1" dirty="0">
                          <a:solidFill>
                            <a:srgbClr val="00B050"/>
                          </a:solidFill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P1</a:t>
                      </a:r>
                    </a:p>
                    <a:p>
                      <a:pPr latinLnBrk="1">
                        <a:lnSpc>
                          <a:spcPct val="110000"/>
                        </a:lnSpc>
                      </a:pPr>
                      <a:r>
                        <a:rPr lang="en-US" altLang="ko-KR" sz="1600" b="1" dirty="0"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Text  Visual</a:t>
                      </a:r>
                      <a:r>
                        <a:rPr lang="en-US" altLang="ko-KR" sz="1600" b="1" baseline="0" dirty="0"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Basic Programming</a:t>
                      </a:r>
                      <a:endParaRPr lang="en-US" altLang="ko-KR" sz="1600" b="1" dirty="0"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91439" marR="91439" marT="45718" marB="4571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72132">
                <a:tc>
                  <a:txBody>
                    <a:bodyPr/>
                    <a:lstStyle/>
                    <a:p>
                      <a:pPr latinLnBrk="1">
                        <a:lnSpc>
                          <a:spcPct val="110000"/>
                        </a:lnSpc>
                      </a:pPr>
                      <a:r>
                        <a:rPr lang="en-US" altLang="ko-KR" sz="1600" b="1" dirty="0" err="1">
                          <a:latin typeface="맑은 고딕" pitchFamily="50" charset="-127"/>
                          <a:ea typeface="맑은 고딕" pitchFamily="50" charset="-127"/>
                        </a:rPr>
                        <a:t>rdoJava</a:t>
                      </a:r>
                      <a:endParaRPr lang="en-US" altLang="ko-KR" sz="16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>
                        <a:lnSpc>
                          <a:spcPct val="110000"/>
                        </a:lnSpc>
                      </a:pPr>
                      <a:r>
                        <a:rPr lang="en-US" altLang="ko-KR" sz="1600" b="1" dirty="0"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en-US" altLang="ko-KR" sz="1600" b="1" dirty="0" err="1">
                          <a:latin typeface="맑은 고딕" pitchFamily="50" charset="-127"/>
                          <a:ea typeface="맑은 고딕" pitchFamily="50" charset="-127"/>
                        </a:rPr>
                        <a:t>RadioButton</a:t>
                      </a:r>
                      <a:r>
                        <a:rPr lang="en-US" altLang="ko-KR" sz="1600" b="1" dirty="0"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altLang="en-US" sz="16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18" marB="45718"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10000"/>
                        </a:lnSpc>
                      </a:pPr>
                      <a:r>
                        <a:rPr lang="en-US" altLang="ko-KR" sz="1600" b="1" dirty="0"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(ID)  </a:t>
                      </a:r>
                      <a:r>
                        <a:rPr lang="en-US" altLang="ko-KR" sz="1600" b="1" dirty="0" err="1">
                          <a:solidFill>
                            <a:srgbClr val="C00000"/>
                          </a:solidFill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rdoJava</a:t>
                      </a:r>
                      <a:endParaRPr lang="en-US" altLang="ko-KR" sz="1600" b="1" dirty="0">
                        <a:solidFill>
                          <a:srgbClr val="C00000"/>
                        </a:solidFill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  <a:p>
                      <a:pPr latinLnBrk="1">
                        <a:lnSpc>
                          <a:spcPct val="110000"/>
                        </a:lnSpc>
                      </a:pPr>
                      <a:r>
                        <a:rPr lang="en-US" altLang="ko-KR" sz="1600" b="1" dirty="0" err="1"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GroupName</a:t>
                      </a:r>
                      <a:r>
                        <a:rPr lang="en-US" altLang="ko-KR" sz="1600" b="1" baseline="0" dirty="0"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 </a:t>
                      </a:r>
                      <a:r>
                        <a:rPr lang="en-US" altLang="ko-KR" sz="1600" b="1" baseline="0" dirty="0">
                          <a:solidFill>
                            <a:srgbClr val="00B050"/>
                          </a:solidFill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P1</a:t>
                      </a:r>
                      <a:endParaRPr lang="en-US" altLang="ko-KR" sz="1600" b="1" dirty="0">
                        <a:solidFill>
                          <a:srgbClr val="00B050"/>
                        </a:solidFill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  <a:p>
                      <a:pPr latinLnBrk="1">
                        <a:lnSpc>
                          <a:spcPct val="110000"/>
                        </a:lnSpc>
                      </a:pPr>
                      <a:r>
                        <a:rPr lang="en-US" altLang="ko-KR" sz="1600" b="1" dirty="0"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Text  Java </a:t>
                      </a:r>
                      <a:r>
                        <a:rPr lang="en-US" altLang="ko-KR" sz="1600" b="1" baseline="0" dirty="0"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Programming</a:t>
                      </a:r>
                      <a:endParaRPr lang="en-US" altLang="ko-KR" sz="1600" b="1" dirty="0"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91439" marR="91439" marT="45718" marB="4571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6102">
                <a:tc>
                  <a:txBody>
                    <a:bodyPr/>
                    <a:lstStyle/>
                    <a:p>
                      <a:pPr latinLnBrk="1">
                        <a:lnSpc>
                          <a:spcPct val="110000"/>
                        </a:lnSpc>
                      </a:pPr>
                      <a:r>
                        <a:rPr lang="en-US" altLang="ko-KR" sz="1600" b="1" dirty="0" err="1">
                          <a:latin typeface="맑은 고딕" pitchFamily="50" charset="-127"/>
                          <a:ea typeface="맑은 고딕" pitchFamily="50" charset="-127"/>
                        </a:rPr>
                        <a:t>btnOk</a:t>
                      </a:r>
                      <a:endParaRPr lang="en-US" altLang="ko-KR" sz="16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>
                        <a:lnSpc>
                          <a:spcPct val="110000"/>
                        </a:lnSpc>
                      </a:pPr>
                      <a:r>
                        <a:rPr lang="en-US" altLang="ko-KR" sz="1600" b="1" dirty="0">
                          <a:latin typeface="맑은 고딕" pitchFamily="50" charset="-127"/>
                          <a:ea typeface="맑은 고딕" pitchFamily="50" charset="-127"/>
                        </a:rPr>
                        <a:t>(Button)</a:t>
                      </a:r>
                      <a:endParaRPr lang="ko-KR" altLang="en-US" sz="16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18" marB="45718"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10000"/>
                        </a:lnSpc>
                      </a:pPr>
                      <a:r>
                        <a:rPr lang="en-US" altLang="ko-KR" sz="1600" b="1" dirty="0"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(ID)  </a:t>
                      </a:r>
                      <a:r>
                        <a:rPr lang="en-US" altLang="ko-KR" sz="1600" b="1" dirty="0" err="1">
                          <a:solidFill>
                            <a:srgbClr val="C00000"/>
                          </a:solidFill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btnOK</a:t>
                      </a:r>
                      <a:endParaRPr lang="en-US" altLang="ko-KR" sz="1600" b="1" dirty="0">
                        <a:solidFill>
                          <a:srgbClr val="C00000"/>
                        </a:solidFill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  <a:p>
                      <a:pPr latinLnBrk="1">
                        <a:lnSpc>
                          <a:spcPct val="110000"/>
                        </a:lnSpc>
                      </a:pPr>
                      <a:r>
                        <a:rPr lang="en-US" altLang="ko-KR" sz="1600" b="1" dirty="0"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Text</a:t>
                      </a:r>
                      <a:r>
                        <a:rPr lang="en-US" altLang="ko-KR" sz="1600" b="1" baseline="0" dirty="0"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 </a:t>
                      </a:r>
                      <a:r>
                        <a:rPr lang="ko-KR" altLang="en-US" sz="1600" b="1" baseline="0" dirty="0"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확인</a:t>
                      </a:r>
                      <a:endParaRPr lang="en-US" altLang="ko-KR" sz="1600" b="1" dirty="0"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91439" marR="91439" marT="45718" marB="4571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567052"/>
            <a:ext cx="3161905" cy="1590476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579042261"/>
      </p:ext>
    </p:extLst>
  </p:cSld>
  <p:clrMapOvr>
    <a:masterClrMapping/>
  </p:clrMapOvr>
  <p:transition>
    <p:zoom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/>
              <a:t>[</a:t>
            </a:r>
            <a:r>
              <a:rPr lang="ko-KR" altLang="en-US" sz="3600" dirty="0"/>
              <a:t>실습</a:t>
            </a:r>
            <a:r>
              <a:rPr lang="en-US" altLang="ko-KR" sz="3600" dirty="0"/>
              <a:t>7] </a:t>
            </a:r>
            <a:r>
              <a:rPr lang="ko-KR" altLang="en-US" sz="3600" dirty="0"/>
              <a:t>라디오버튼</a:t>
            </a:r>
            <a:r>
              <a:rPr lang="ko-KR" altLang="en-US" sz="2400" dirty="0"/>
              <a:t> </a:t>
            </a:r>
            <a:r>
              <a:rPr lang="en-US" altLang="ko-KR" sz="2400" dirty="0">
                <a:sym typeface="Wingdings" pitchFamily="2" charset="2"/>
              </a:rPr>
              <a:t> </a:t>
            </a:r>
            <a:r>
              <a:rPr lang="en-US" altLang="ko-KR" sz="2400" dirty="0">
                <a:solidFill>
                  <a:srgbClr val="C00000"/>
                </a:solidFill>
                <a:sym typeface="Wingdings" pitchFamily="2" charset="2"/>
              </a:rPr>
              <a:t>RadioButtonApp.aspx </a:t>
            </a:r>
            <a:r>
              <a:rPr lang="en-US" altLang="ko-KR" sz="2400" dirty="0">
                <a:sym typeface="Wingdings" pitchFamily="2" charset="2"/>
              </a:rPr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디자인</a:t>
            </a:r>
            <a:r>
              <a:rPr lang="en-US" altLang="ko-KR" dirty="0"/>
              <a:t> </a:t>
            </a:r>
            <a:r>
              <a:rPr lang="ko-KR" altLang="en-US" dirty="0"/>
              <a:t>소스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710" y="1484782"/>
            <a:ext cx="8792580" cy="4464498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C38541F7-8BD8-47E8-9156-3E23644ED1FD}"/>
              </a:ext>
            </a:extLst>
          </p:cNvPr>
          <p:cNvSpPr/>
          <p:nvPr/>
        </p:nvSpPr>
        <p:spPr>
          <a:xfrm>
            <a:off x="1331640" y="2132856"/>
            <a:ext cx="7726635" cy="316835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1134314"/>
      </p:ext>
    </p:extLst>
  </p:cSld>
  <p:clrMapOvr>
    <a:masterClrMapping/>
  </p:clrMapOvr>
  <p:transition>
    <p:zoom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/>
              <a:t>[</a:t>
            </a:r>
            <a:r>
              <a:rPr lang="ko-KR" altLang="en-US" sz="3600" dirty="0"/>
              <a:t>실습</a:t>
            </a:r>
            <a:r>
              <a:rPr lang="en-US" altLang="ko-KR" sz="3600" dirty="0"/>
              <a:t>7] </a:t>
            </a:r>
            <a:r>
              <a:rPr lang="ko-KR" altLang="en-US" sz="3600" dirty="0"/>
              <a:t>라디오버튼</a:t>
            </a:r>
            <a:r>
              <a:rPr lang="ko-KR" altLang="en-US" sz="2400" dirty="0"/>
              <a:t> </a:t>
            </a:r>
            <a:r>
              <a:rPr lang="en-US" altLang="ko-KR" sz="2400" dirty="0">
                <a:sym typeface="Wingdings" pitchFamily="2" charset="2"/>
              </a:rPr>
              <a:t> </a:t>
            </a:r>
            <a:r>
              <a:rPr lang="en-US" altLang="ko-KR" sz="2400" dirty="0">
                <a:solidFill>
                  <a:srgbClr val="C00000"/>
                </a:solidFill>
                <a:sym typeface="Wingdings" pitchFamily="2" charset="2"/>
              </a:rPr>
              <a:t>RadioButtonApp.aspx </a:t>
            </a:r>
            <a:r>
              <a:rPr lang="en-US" altLang="ko-KR" sz="2400" dirty="0">
                <a:sym typeface="Wingdings" pitchFamily="2" charset="2"/>
              </a:rPr>
              <a:t>(3)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소스 코드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05" y="1412774"/>
            <a:ext cx="8906590" cy="475253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037111431"/>
      </p:ext>
    </p:extLst>
  </p:cSld>
  <p:clrMapOvr>
    <a:masterClrMapping/>
  </p:clrMapOvr>
  <p:transition>
    <p:zo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51711A-FCC1-B5F1-ADC9-115AD690F1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AE9976-BC87-BC82-155A-5820AC8B9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컨트롤</a:t>
            </a:r>
            <a:r>
              <a:rPr lang="en-US" altLang="ko-KR" dirty="0"/>
              <a:t>(Controls) - 3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BBCAD0-CE1E-3460-1EEE-C87120D4D4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HTML </a:t>
            </a:r>
            <a:r>
              <a:rPr lang="ko-KR" altLang="en-US" dirty="0"/>
              <a:t>서버 컨트롤</a:t>
            </a:r>
            <a:endParaRPr lang="en-US" altLang="ko-KR" dirty="0"/>
          </a:p>
          <a:p>
            <a:pPr lvl="1"/>
            <a:r>
              <a:rPr lang="en-US" altLang="ko-KR" dirty="0"/>
              <a:t>HTML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en-US" altLang="ko-KR" dirty="0"/>
              <a:t>Client-Side</a:t>
            </a:r>
            <a:r>
              <a:rPr lang="ko-KR" altLang="en-US" dirty="0"/>
              <a:t>에서 동작하는 언어</a:t>
            </a:r>
            <a:endParaRPr lang="en-US" altLang="ko-KR" dirty="0"/>
          </a:p>
          <a:p>
            <a:pPr lvl="1"/>
            <a:r>
              <a:rPr lang="en-US" altLang="ko-KR" dirty="0"/>
              <a:t>“</a:t>
            </a:r>
            <a:r>
              <a:rPr lang="ko-KR" altLang="en-US" dirty="0"/>
              <a:t>웹 애플리케이션</a:t>
            </a:r>
            <a:r>
              <a:rPr lang="en-US" altLang="ko-KR" dirty="0"/>
              <a:t>”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en-US" altLang="ko-KR" dirty="0"/>
              <a:t>Server-Side</a:t>
            </a:r>
            <a:r>
              <a:rPr lang="ko-KR" altLang="en-US" dirty="0"/>
              <a:t>에서 동작하는 컨트롤이 요구됨</a:t>
            </a:r>
            <a:endParaRPr lang="en-US" altLang="ko-KR" dirty="0"/>
          </a:p>
          <a:p>
            <a:pPr lvl="1"/>
            <a:r>
              <a:rPr lang="en-US" altLang="ko-KR" dirty="0"/>
              <a:t>HTML </a:t>
            </a:r>
            <a:r>
              <a:rPr lang="ko-KR" altLang="en-US" dirty="0"/>
              <a:t>태그의 속성</a:t>
            </a:r>
            <a:r>
              <a:rPr lang="en-US" altLang="ko-KR" dirty="0"/>
              <a:t>(Attribute)</a:t>
            </a:r>
            <a:r>
              <a:rPr lang="ko-KR" altLang="en-US" dirty="0"/>
              <a:t>에</a:t>
            </a:r>
            <a:r>
              <a:rPr lang="en-US" altLang="ko-KR" dirty="0"/>
              <a:t> </a:t>
            </a:r>
            <a:r>
              <a:rPr lang="en-US" altLang="ko-KR" dirty="0" err="1">
                <a:solidFill>
                  <a:srgbClr val="FF0000"/>
                </a:solidFill>
                <a:highlight>
                  <a:srgbClr val="FFFF00"/>
                </a:highlight>
              </a:rPr>
              <a:t>runat</a:t>
            </a:r>
            <a:r>
              <a:rPr lang="en-US" altLang="ko-KR" dirty="0">
                <a:solidFill>
                  <a:srgbClr val="0000FF"/>
                </a:solidFill>
                <a:highlight>
                  <a:srgbClr val="FFFF00"/>
                </a:highlight>
              </a:rPr>
              <a:t>=“server”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/>
              <a:t>추가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11DF29-EAB6-3273-4556-138174A9BBF7}"/>
              </a:ext>
            </a:extLst>
          </p:cNvPr>
          <p:cNvSpPr txBox="1"/>
          <p:nvPr/>
        </p:nvSpPr>
        <p:spPr>
          <a:xfrm>
            <a:off x="251520" y="3280526"/>
            <a:ext cx="3284874" cy="230832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0000FF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&lt;</a:t>
            </a:r>
            <a:r>
              <a:rPr lang="en-US" altLang="ko-KR" sz="1200" b="1" dirty="0">
                <a:solidFill>
                  <a:srgbClr val="8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html</a:t>
            </a:r>
            <a:r>
              <a:rPr lang="en-US" altLang="ko-KR" sz="1200" b="1" dirty="0">
                <a:solidFill>
                  <a:srgbClr val="0000FF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&gt;</a:t>
            </a:r>
            <a:endParaRPr lang="en-US" altLang="ko-KR" sz="1200" b="1" dirty="0">
              <a:solidFill>
                <a:srgbClr val="000000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r>
              <a:rPr lang="en-US" altLang="ko-KR" sz="1200" b="1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 </a:t>
            </a:r>
            <a:r>
              <a:rPr lang="en-US" altLang="ko-KR" sz="1200" b="1" dirty="0">
                <a:solidFill>
                  <a:srgbClr val="0000FF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&lt;</a:t>
            </a:r>
            <a:r>
              <a:rPr lang="en-US" altLang="ko-KR" sz="1200" b="1" dirty="0">
                <a:solidFill>
                  <a:srgbClr val="8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head</a:t>
            </a:r>
            <a:r>
              <a:rPr lang="en-US" altLang="ko-KR" sz="1200" b="1" dirty="0">
                <a:solidFill>
                  <a:srgbClr val="0000FF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&gt;</a:t>
            </a:r>
            <a:r>
              <a:rPr lang="en-US" altLang="ko-KR" sz="1200" b="1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en-US" altLang="ko-KR" sz="1200" b="1" dirty="0">
                <a:solidFill>
                  <a:srgbClr val="0000FF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&lt;</a:t>
            </a:r>
            <a:r>
              <a:rPr lang="en-US" altLang="ko-KR" sz="1200" b="1" dirty="0">
                <a:solidFill>
                  <a:srgbClr val="8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title</a:t>
            </a:r>
            <a:r>
              <a:rPr lang="en-US" altLang="ko-KR" sz="1200" b="1" dirty="0">
                <a:solidFill>
                  <a:srgbClr val="0000FF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&gt;</a:t>
            </a:r>
            <a:r>
              <a:rPr lang="ko-KR" altLang="en-US" sz="1200" b="1" dirty="0" err="1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체질량</a:t>
            </a:r>
            <a:r>
              <a:rPr lang="ko-KR" altLang="en-US" sz="1200" b="1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지수</a:t>
            </a:r>
            <a:r>
              <a:rPr lang="en-US" altLang="ko-KR" sz="1200" b="1" dirty="0">
                <a:solidFill>
                  <a:srgbClr val="0000FF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&lt;/</a:t>
            </a:r>
            <a:r>
              <a:rPr lang="en-US" altLang="ko-KR" sz="1200" b="1" dirty="0">
                <a:solidFill>
                  <a:srgbClr val="8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title</a:t>
            </a:r>
            <a:r>
              <a:rPr lang="en-US" altLang="ko-KR" sz="1200" b="1" dirty="0">
                <a:solidFill>
                  <a:srgbClr val="0000FF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&gt;&lt;/</a:t>
            </a:r>
            <a:r>
              <a:rPr lang="en-US" altLang="ko-KR" sz="1200" b="1" dirty="0">
                <a:solidFill>
                  <a:srgbClr val="8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head</a:t>
            </a:r>
            <a:r>
              <a:rPr lang="en-US" altLang="ko-KR" sz="1200" b="1" dirty="0">
                <a:solidFill>
                  <a:srgbClr val="0000FF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&gt;</a:t>
            </a:r>
            <a:endParaRPr lang="en-US" altLang="ko-KR" sz="1200" b="1" dirty="0">
              <a:solidFill>
                <a:srgbClr val="000000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r>
              <a:rPr lang="en-US" altLang="ko-KR" sz="1200" b="1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 </a:t>
            </a:r>
            <a:r>
              <a:rPr lang="en-US" altLang="ko-KR" sz="1200" b="1" dirty="0">
                <a:solidFill>
                  <a:srgbClr val="0000FF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&lt;</a:t>
            </a:r>
            <a:r>
              <a:rPr lang="en-US" altLang="ko-KR" sz="1200" b="1" dirty="0">
                <a:solidFill>
                  <a:srgbClr val="8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body</a:t>
            </a:r>
            <a:r>
              <a:rPr lang="en-US" altLang="ko-KR" sz="1200" b="1" dirty="0">
                <a:solidFill>
                  <a:srgbClr val="0000FF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&gt;</a:t>
            </a:r>
            <a:endParaRPr lang="en-US" altLang="ko-KR" sz="1200" b="1" dirty="0">
              <a:solidFill>
                <a:srgbClr val="000000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r>
              <a:rPr lang="en-US" altLang="ko-KR" sz="1200" b="1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   </a:t>
            </a:r>
            <a:r>
              <a:rPr lang="en-US" altLang="ko-KR" sz="1200" b="1" dirty="0">
                <a:solidFill>
                  <a:srgbClr val="0000FF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&lt;</a:t>
            </a:r>
            <a:r>
              <a:rPr lang="en-US" altLang="ko-KR" sz="1200" b="1" dirty="0">
                <a:solidFill>
                  <a:srgbClr val="8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form</a:t>
            </a:r>
            <a:r>
              <a:rPr lang="en-US" altLang="ko-KR" sz="1200" b="1" dirty="0">
                <a:solidFill>
                  <a:srgbClr val="0000FF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&gt;</a:t>
            </a:r>
            <a:endParaRPr lang="en-US" altLang="ko-KR" sz="1200" b="1" dirty="0">
              <a:solidFill>
                <a:srgbClr val="000000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r>
              <a:rPr lang="en-US" altLang="ko-KR" sz="1200" b="1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     </a:t>
            </a:r>
            <a:r>
              <a:rPr lang="en-US" altLang="ko-KR" sz="1200" b="1" dirty="0">
                <a:solidFill>
                  <a:srgbClr val="0000FF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&lt;</a:t>
            </a:r>
            <a:r>
              <a:rPr lang="en-US" altLang="ko-KR" sz="1200" b="1" dirty="0">
                <a:solidFill>
                  <a:srgbClr val="8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div</a:t>
            </a:r>
            <a:r>
              <a:rPr lang="en-US" altLang="ko-KR" sz="1200" b="1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en-US" altLang="ko-KR" sz="1200" b="1" dirty="0">
                <a:solidFill>
                  <a:srgbClr val="FF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align</a:t>
            </a:r>
            <a:r>
              <a:rPr lang="en-US" altLang="ko-KR" sz="1200" b="1" dirty="0">
                <a:solidFill>
                  <a:srgbClr val="0000FF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=“center”&gt;</a:t>
            </a:r>
            <a:endParaRPr lang="en-US" altLang="ko-KR" sz="1200" b="1" dirty="0">
              <a:solidFill>
                <a:srgbClr val="000000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r>
              <a:rPr lang="ko-KR" altLang="en-US" sz="1200" b="1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        신장 </a:t>
            </a:r>
            <a:r>
              <a:rPr lang="en-US" altLang="ko-KR" sz="1200" b="1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: </a:t>
            </a:r>
            <a:r>
              <a:rPr lang="en-US" altLang="ko-KR" sz="1200" b="1" dirty="0">
                <a:solidFill>
                  <a:srgbClr val="0000FF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&lt;</a:t>
            </a:r>
            <a:r>
              <a:rPr lang="en-US" altLang="ko-KR" sz="1200" b="1" dirty="0">
                <a:solidFill>
                  <a:srgbClr val="8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input</a:t>
            </a:r>
            <a:r>
              <a:rPr lang="en-US" altLang="ko-KR" sz="1200" b="1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en-US" altLang="ko-KR" sz="1200" b="1" dirty="0">
                <a:solidFill>
                  <a:srgbClr val="FF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type</a:t>
            </a:r>
            <a:r>
              <a:rPr lang="en-US" altLang="ko-KR" sz="1200" b="1" dirty="0">
                <a:solidFill>
                  <a:srgbClr val="0000FF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=“text”</a:t>
            </a:r>
            <a:r>
              <a:rPr lang="en-US" altLang="ko-KR" sz="1200" b="1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en-US" altLang="ko-KR" sz="1200" b="1" dirty="0">
                <a:solidFill>
                  <a:srgbClr val="0000FF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/&gt;</a:t>
            </a:r>
            <a:r>
              <a:rPr lang="en-US" altLang="ko-KR" sz="1200" b="1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en-US" altLang="ko-KR" sz="1200" b="1" dirty="0">
                <a:solidFill>
                  <a:srgbClr val="0000FF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&lt;</a:t>
            </a:r>
            <a:r>
              <a:rPr lang="en-US" altLang="ko-KR" sz="1200" b="1" dirty="0" err="1">
                <a:solidFill>
                  <a:srgbClr val="8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br</a:t>
            </a:r>
            <a:r>
              <a:rPr lang="en-US" altLang="ko-KR" sz="1200" b="1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en-US" altLang="ko-KR" sz="1200" b="1" dirty="0">
                <a:solidFill>
                  <a:srgbClr val="0000FF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/&gt;</a:t>
            </a:r>
            <a:endParaRPr lang="en-US" altLang="ko-KR" sz="1200" b="1" dirty="0">
              <a:solidFill>
                <a:srgbClr val="000000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r>
              <a:rPr lang="ko-KR" altLang="en-US" sz="1200" b="1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        몸무게 </a:t>
            </a:r>
            <a:r>
              <a:rPr lang="en-US" altLang="ko-KR" sz="1200" b="1" dirty="0">
                <a:solidFill>
                  <a:srgbClr val="0000FF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&lt;</a:t>
            </a:r>
            <a:r>
              <a:rPr lang="en-US" altLang="ko-KR" sz="1200" b="1" dirty="0">
                <a:solidFill>
                  <a:srgbClr val="8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input</a:t>
            </a:r>
            <a:r>
              <a:rPr lang="en-US" altLang="ko-KR" sz="1200" b="1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en-US" altLang="ko-KR" sz="1200" b="1" dirty="0">
                <a:solidFill>
                  <a:srgbClr val="FF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type</a:t>
            </a:r>
            <a:r>
              <a:rPr lang="en-US" altLang="ko-KR" sz="1200" b="1" dirty="0">
                <a:solidFill>
                  <a:srgbClr val="0000FF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=“text”</a:t>
            </a:r>
            <a:r>
              <a:rPr lang="en-US" altLang="ko-KR" sz="1200" b="1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en-US" altLang="ko-KR" sz="1200" b="1" dirty="0">
                <a:solidFill>
                  <a:srgbClr val="0000FF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/&gt;</a:t>
            </a:r>
            <a:r>
              <a:rPr lang="en-US" altLang="ko-KR" sz="1200" b="1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en-US" altLang="ko-KR" sz="1200" b="1" dirty="0">
                <a:solidFill>
                  <a:srgbClr val="0000FF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&lt;</a:t>
            </a:r>
            <a:r>
              <a:rPr lang="en-US" altLang="ko-KR" sz="1200" b="1" dirty="0" err="1">
                <a:solidFill>
                  <a:srgbClr val="8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br</a:t>
            </a:r>
            <a:r>
              <a:rPr lang="en-US" altLang="ko-KR" sz="1200" b="1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en-US" altLang="ko-KR" sz="1200" b="1" dirty="0">
                <a:solidFill>
                  <a:srgbClr val="0000FF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/&gt;</a:t>
            </a:r>
            <a:endParaRPr lang="en-US" altLang="ko-KR" sz="1200" b="1" dirty="0">
              <a:solidFill>
                <a:srgbClr val="000000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r>
              <a:rPr lang="en-US" altLang="ko-KR" sz="1200" b="1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        </a:t>
            </a:r>
            <a:r>
              <a:rPr lang="en-US" altLang="ko-KR" sz="1200" b="1" dirty="0">
                <a:solidFill>
                  <a:srgbClr val="0000FF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&lt;</a:t>
            </a:r>
            <a:r>
              <a:rPr lang="en-US" altLang="ko-KR" sz="1200" b="1" dirty="0">
                <a:solidFill>
                  <a:srgbClr val="8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input</a:t>
            </a:r>
            <a:r>
              <a:rPr lang="en-US" altLang="ko-KR" sz="1200" b="1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en-US" altLang="ko-KR" sz="1200" b="1" dirty="0">
                <a:solidFill>
                  <a:srgbClr val="FF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type</a:t>
            </a:r>
            <a:r>
              <a:rPr lang="en-US" altLang="ko-KR" sz="1200" b="1" dirty="0">
                <a:solidFill>
                  <a:srgbClr val="0000FF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=“submit”</a:t>
            </a:r>
            <a:r>
              <a:rPr lang="en-US" altLang="ko-KR" sz="1200" b="1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en-US" altLang="ko-KR" sz="1200" b="1" dirty="0">
                <a:solidFill>
                  <a:srgbClr val="FF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value</a:t>
            </a:r>
            <a:r>
              <a:rPr lang="en-US" altLang="ko-KR" sz="1200" b="1" dirty="0">
                <a:solidFill>
                  <a:srgbClr val="0000FF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=“</a:t>
            </a:r>
            <a:r>
              <a:rPr lang="ko-KR" altLang="en-US" sz="1200" b="1" dirty="0">
                <a:solidFill>
                  <a:srgbClr val="0000FF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계산”</a:t>
            </a:r>
            <a:r>
              <a:rPr lang="ko-KR" altLang="en-US" sz="1200" b="1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en-US" altLang="ko-KR" sz="1200" b="1" dirty="0">
                <a:solidFill>
                  <a:srgbClr val="0000FF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/&gt;</a:t>
            </a:r>
            <a:endParaRPr lang="ko-KR" altLang="en-US" sz="1200" b="1" dirty="0">
              <a:solidFill>
                <a:srgbClr val="000000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r>
              <a:rPr lang="en-US" altLang="ko-KR" sz="1200" b="1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     </a:t>
            </a:r>
            <a:r>
              <a:rPr lang="en-US" altLang="ko-KR" sz="1200" b="1" dirty="0">
                <a:solidFill>
                  <a:srgbClr val="0000FF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&lt;/</a:t>
            </a:r>
            <a:r>
              <a:rPr lang="en-US" altLang="ko-KR" sz="1200" b="1" dirty="0">
                <a:solidFill>
                  <a:srgbClr val="8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div</a:t>
            </a:r>
            <a:r>
              <a:rPr lang="en-US" altLang="ko-KR" sz="1200" b="1" dirty="0">
                <a:solidFill>
                  <a:srgbClr val="0000FF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&gt;</a:t>
            </a:r>
            <a:endParaRPr lang="en-US" altLang="ko-KR" sz="1200" b="1" dirty="0">
              <a:solidFill>
                <a:srgbClr val="000000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r>
              <a:rPr lang="en-US" altLang="ko-KR" sz="1200" b="1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   </a:t>
            </a:r>
            <a:r>
              <a:rPr lang="en-US" altLang="ko-KR" sz="1200" b="1" dirty="0">
                <a:solidFill>
                  <a:srgbClr val="0000FF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&lt;/</a:t>
            </a:r>
            <a:r>
              <a:rPr lang="en-US" altLang="ko-KR" sz="1200" b="1" dirty="0">
                <a:solidFill>
                  <a:srgbClr val="8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form</a:t>
            </a:r>
            <a:r>
              <a:rPr lang="en-US" altLang="ko-KR" sz="1200" b="1" dirty="0">
                <a:solidFill>
                  <a:srgbClr val="0000FF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&gt;</a:t>
            </a:r>
            <a:endParaRPr lang="en-US" altLang="ko-KR" sz="1200" b="1" dirty="0">
              <a:solidFill>
                <a:srgbClr val="000000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r>
              <a:rPr lang="en-US" altLang="ko-KR" sz="1200" b="1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 </a:t>
            </a:r>
            <a:r>
              <a:rPr lang="en-US" altLang="ko-KR" sz="1200" b="1" dirty="0">
                <a:solidFill>
                  <a:srgbClr val="0000FF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&lt;/</a:t>
            </a:r>
            <a:r>
              <a:rPr lang="en-US" altLang="ko-KR" sz="1200" b="1" dirty="0">
                <a:solidFill>
                  <a:srgbClr val="8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body</a:t>
            </a:r>
            <a:endParaRPr lang="en-US" altLang="ko-KR" sz="1200" b="1" dirty="0">
              <a:solidFill>
                <a:srgbClr val="000000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r>
              <a:rPr lang="en-US" altLang="ko-KR" sz="1200" b="1" dirty="0">
                <a:solidFill>
                  <a:srgbClr val="0000FF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&lt;/</a:t>
            </a:r>
            <a:r>
              <a:rPr lang="en-US" altLang="ko-KR" sz="1200" b="1" dirty="0">
                <a:solidFill>
                  <a:srgbClr val="8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html</a:t>
            </a:r>
            <a:r>
              <a:rPr lang="en-US" altLang="ko-KR" sz="1200" b="1" dirty="0">
                <a:solidFill>
                  <a:srgbClr val="0000FF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&gt;</a:t>
            </a:r>
            <a:endParaRPr lang="en-US" altLang="ko-KR" sz="1200" b="1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DAA66F-7B0A-00CA-50E9-F52A537A204C}"/>
              </a:ext>
            </a:extLst>
          </p:cNvPr>
          <p:cNvSpPr txBox="1"/>
          <p:nvPr/>
        </p:nvSpPr>
        <p:spPr>
          <a:xfrm>
            <a:off x="3851920" y="3280526"/>
            <a:ext cx="4945585" cy="230832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0000FF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&lt;</a:t>
            </a:r>
            <a:r>
              <a:rPr lang="en-US" altLang="ko-KR" sz="1200" b="1" dirty="0">
                <a:solidFill>
                  <a:srgbClr val="8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html</a:t>
            </a:r>
            <a:r>
              <a:rPr lang="en-US" altLang="ko-KR" sz="1200" b="1" dirty="0">
                <a:solidFill>
                  <a:srgbClr val="0000FF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&gt;</a:t>
            </a:r>
            <a:endParaRPr lang="en-US" altLang="ko-KR" sz="1200" b="1" dirty="0">
              <a:solidFill>
                <a:srgbClr val="000000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r>
              <a:rPr lang="en-US" altLang="ko-KR" sz="1200" b="1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 </a:t>
            </a:r>
            <a:r>
              <a:rPr lang="en-US" altLang="ko-KR" sz="1200" b="1" dirty="0">
                <a:solidFill>
                  <a:srgbClr val="0000FF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&lt;</a:t>
            </a:r>
            <a:r>
              <a:rPr lang="en-US" altLang="ko-KR" sz="1200" b="1" dirty="0">
                <a:solidFill>
                  <a:srgbClr val="8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head</a:t>
            </a:r>
            <a:r>
              <a:rPr lang="en-US" altLang="ko-KR" sz="1200" b="1" dirty="0">
                <a:solidFill>
                  <a:srgbClr val="0000FF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&gt;</a:t>
            </a:r>
            <a:r>
              <a:rPr lang="en-US" altLang="ko-KR" sz="1200" b="1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en-US" altLang="ko-KR" sz="1200" b="1" dirty="0">
                <a:solidFill>
                  <a:srgbClr val="0000FF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&lt;</a:t>
            </a:r>
            <a:r>
              <a:rPr lang="en-US" altLang="ko-KR" sz="1200" b="1" dirty="0">
                <a:solidFill>
                  <a:srgbClr val="8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title</a:t>
            </a:r>
            <a:r>
              <a:rPr lang="en-US" altLang="ko-KR" sz="1200" b="1" dirty="0">
                <a:solidFill>
                  <a:srgbClr val="0000FF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&gt;</a:t>
            </a:r>
            <a:r>
              <a:rPr lang="ko-KR" altLang="en-US" sz="1200" b="1" dirty="0" err="1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체질량</a:t>
            </a:r>
            <a:r>
              <a:rPr lang="ko-KR" altLang="en-US" sz="1200" b="1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지수</a:t>
            </a:r>
            <a:r>
              <a:rPr lang="en-US" altLang="ko-KR" sz="1200" b="1" dirty="0">
                <a:solidFill>
                  <a:srgbClr val="0000FF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&lt;/</a:t>
            </a:r>
            <a:r>
              <a:rPr lang="en-US" altLang="ko-KR" sz="1200" b="1" dirty="0">
                <a:solidFill>
                  <a:srgbClr val="8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title</a:t>
            </a:r>
            <a:r>
              <a:rPr lang="en-US" altLang="ko-KR" sz="1200" b="1" dirty="0">
                <a:solidFill>
                  <a:srgbClr val="0000FF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&gt;&lt;/</a:t>
            </a:r>
            <a:r>
              <a:rPr lang="en-US" altLang="ko-KR" sz="1200" b="1" dirty="0">
                <a:solidFill>
                  <a:srgbClr val="8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head</a:t>
            </a:r>
            <a:r>
              <a:rPr lang="en-US" altLang="ko-KR" sz="1200" b="1" dirty="0">
                <a:solidFill>
                  <a:srgbClr val="0000FF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&gt;</a:t>
            </a:r>
            <a:endParaRPr lang="en-US" altLang="ko-KR" sz="1200" b="1" dirty="0">
              <a:solidFill>
                <a:srgbClr val="000000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r>
              <a:rPr lang="en-US" altLang="ko-KR" sz="1200" b="1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 </a:t>
            </a:r>
            <a:r>
              <a:rPr lang="en-US" altLang="ko-KR" sz="1200" b="1" dirty="0">
                <a:solidFill>
                  <a:srgbClr val="0000FF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&lt;</a:t>
            </a:r>
            <a:r>
              <a:rPr lang="en-US" altLang="ko-KR" sz="1200" b="1" dirty="0">
                <a:solidFill>
                  <a:srgbClr val="8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body</a:t>
            </a:r>
            <a:r>
              <a:rPr lang="en-US" altLang="ko-KR" sz="1200" b="1" dirty="0">
                <a:solidFill>
                  <a:srgbClr val="0000FF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&gt;</a:t>
            </a:r>
            <a:endParaRPr lang="en-US" altLang="ko-KR" sz="1200" b="1" dirty="0">
              <a:solidFill>
                <a:srgbClr val="000000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r>
              <a:rPr lang="en-US" altLang="ko-KR" sz="1200" b="1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   </a:t>
            </a:r>
            <a:r>
              <a:rPr lang="en-US" altLang="ko-KR" sz="1200" b="1" dirty="0">
                <a:solidFill>
                  <a:srgbClr val="0000FF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&lt;</a:t>
            </a:r>
            <a:r>
              <a:rPr lang="en-US" altLang="ko-KR" sz="1200" b="1" dirty="0">
                <a:solidFill>
                  <a:srgbClr val="8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form</a:t>
            </a:r>
            <a:r>
              <a:rPr lang="en-US" altLang="ko-KR" sz="1200" b="1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en-US" altLang="ko-KR" sz="1200" b="1" dirty="0">
                <a:solidFill>
                  <a:srgbClr val="FF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id</a:t>
            </a:r>
            <a:r>
              <a:rPr lang="en-US" altLang="ko-KR" sz="1200" b="1" dirty="0">
                <a:solidFill>
                  <a:srgbClr val="0000FF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=“</a:t>
            </a:r>
            <a:r>
              <a:rPr lang="en-US" altLang="ko-KR" sz="1200" b="1" dirty="0" err="1">
                <a:solidFill>
                  <a:srgbClr val="0000FF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WebForm</a:t>
            </a:r>
            <a:r>
              <a:rPr lang="en-US" altLang="ko-KR" sz="1200" b="1" dirty="0">
                <a:solidFill>
                  <a:srgbClr val="0000FF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”</a:t>
            </a:r>
            <a:r>
              <a:rPr lang="en-US" altLang="ko-KR" sz="1200" b="1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en-US" altLang="ko-KR" sz="1200" b="1" dirty="0" err="1">
                <a:solidFill>
                  <a:srgbClr val="FF0000"/>
                </a:solidFill>
                <a:highlight>
                  <a:srgbClr val="FFFF00"/>
                </a:highlight>
                <a:latin typeface="돋움" panose="020B0600000101010101" pitchFamily="50" charset="-127"/>
                <a:ea typeface="돋움" panose="020B0600000101010101" pitchFamily="50" charset="-127"/>
              </a:rPr>
              <a:t>runat</a:t>
            </a:r>
            <a:r>
              <a:rPr lang="en-US" altLang="ko-KR" sz="1200" b="1" dirty="0">
                <a:solidFill>
                  <a:srgbClr val="0000FF"/>
                </a:solidFill>
                <a:highlight>
                  <a:srgbClr val="FFFF00"/>
                </a:highlight>
                <a:latin typeface="돋움" panose="020B0600000101010101" pitchFamily="50" charset="-127"/>
                <a:ea typeface="돋움" panose="020B0600000101010101" pitchFamily="50" charset="-127"/>
              </a:rPr>
              <a:t>=“server”</a:t>
            </a:r>
            <a:r>
              <a:rPr lang="en-US" altLang="ko-KR" sz="1200" b="1" dirty="0">
                <a:solidFill>
                  <a:srgbClr val="0000FF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&gt;</a:t>
            </a:r>
            <a:endParaRPr lang="en-US" altLang="ko-KR" sz="1200" b="1" dirty="0">
              <a:solidFill>
                <a:srgbClr val="000000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r>
              <a:rPr lang="en-US" altLang="ko-KR" sz="1200" b="1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     </a:t>
            </a:r>
            <a:r>
              <a:rPr lang="en-US" altLang="ko-KR" sz="1200" b="1" dirty="0">
                <a:solidFill>
                  <a:srgbClr val="0000FF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&lt;</a:t>
            </a:r>
            <a:r>
              <a:rPr lang="en-US" altLang="ko-KR" sz="1200" b="1" dirty="0">
                <a:solidFill>
                  <a:srgbClr val="8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div</a:t>
            </a:r>
            <a:r>
              <a:rPr lang="en-US" altLang="ko-KR" sz="1200" b="1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en-US" altLang="ko-KR" sz="1200" b="1" dirty="0">
                <a:solidFill>
                  <a:srgbClr val="FF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align</a:t>
            </a:r>
            <a:r>
              <a:rPr lang="en-US" altLang="ko-KR" sz="1200" b="1" dirty="0">
                <a:solidFill>
                  <a:srgbClr val="0000FF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=“center”&gt;</a:t>
            </a:r>
            <a:endParaRPr lang="en-US" altLang="ko-KR" sz="1200" b="1" dirty="0">
              <a:solidFill>
                <a:srgbClr val="000000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r>
              <a:rPr lang="ko-KR" altLang="en-US" sz="1200" b="1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        신장 </a:t>
            </a:r>
            <a:r>
              <a:rPr lang="en-US" altLang="ko-KR" sz="1200" b="1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: </a:t>
            </a:r>
            <a:r>
              <a:rPr lang="en-US" altLang="ko-KR" sz="1200" b="1" dirty="0">
                <a:solidFill>
                  <a:srgbClr val="0000FF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&lt;</a:t>
            </a:r>
            <a:r>
              <a:rPr lang="en-US" altLang="ko-KR" sz="1200" b="1" dirty="0">
                <a:solidFill>
                  <a:srgbClr val="8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input</a:t>
            </a:r>
            <a:r>
              <a:rPr lang="en-US" altLang="ko-KR" sz="1200" b="1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en-US" altLang="ko-KR" sz="1200" b="1" dirty="0">
                <a:solidFill>
                  <a:srgbClr val="FF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id</a:t>
            </a:r>
            <a:r>
              <a:rPr lang="en-US" altLang="ko-KR" sz="1200" b="1" dirty="0">
                <a:solidFill>
                  <a:srgbClr val="0000FF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=“</a:t>
            </a:r>
            <a:r>
              <a:rPr lang="en-US" altLang="ko-KR" sz="1200" b="1" dirty="0" err="1">
                <a:solidFill>
                  <a:srgbClr val="0000FF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ht</a:t>
            </a:r>
            <a:r>
              <a:rPr lang="en-US" altLang="ko-KR" sz="1200" b="1" dirty="0">
                <a:solidFill>
                  <a:srgbClr val="0000FF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”</a:t>
            </a:r>
            <a:r>
              <a:rPr lang="en-US" altLang="ko-KR" sz="1200" b="1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en-US" altLang="ko-KR" sz="1200" b="1" dirty="0">
                <a:solidFill>
                  <a:srgbClr val="FF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type</a:t>
            </a:r>
            <a:r>
              <a:rPr lang="en-US" altLang="ko-KR" sz="1200" b="1" dirty="0">
                <a:solidFill>
                  <a:srgbClr val="0000FF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=“text”</a:t>
            </a:r>
            <a:r>
              <a:rPr lang="en-US" altLang="ko-KR" sz="1200" b="1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en-US" altLang="ko-KR" sz="1200" b="1" dirty="0" err="1">
                <a:solidFill>
                  <a:srgbClr val="FF0000"/>
                </a:solidFill>
                <a:highlight>
                  <a:srgbClr val="FFFF00"/>
                </a:highlight>
                <a:latin typeface="돋움" panose="020B0600000101010101" pitchFamily="50" charset="-127"/>
                <a:ea typeface="돋움" panose="020B0600000101010101" pitchFamily="50" charset="-127"/>
              </a:rPr>
              <a:t>runat</a:t>
            </a:r>
            <a:r>
              <a:rPr lang="en-US" altLang="ko-KR" sz="1200" b="1" dirty="0">
                <a:solidFill>
                  <a:srgbClr val="0000FF"/>
                </a:solidFill>
                <a:highlight>
                  <a:srgbClr val="FFFF00"/>
                </a:highlight>
                <a:latin typeface="돋움" panose="020B0600000101010101" pitchFamily="50" charset="-127"/>
                <a:ea typeface="돋움" panose="020B0600000101010101" pitchFamily="50" charset="-127"/>
              </a:rPr>
              <a:t>=“server”</a:t>
            </a:r>
            <a:r>
              <a:rPr lang="en-US" altLang="ko-KR" sz="1200" b="1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en-US" altLang="ko-KR" sz="1200" b="1" dirty="0">
                <a:solidFill>
                  <a:srgbClr val="0000FF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/&gt;</a:t>
            </a:r>
            <a:r>
              <a:rPr lang="en-US" altLang="ko-KR" sz="1200" b="1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en-US" altLang="ko-KR" sz="1200" b="1" dirty="0">
                <a:solidFill>
                  <a:srgbClr val="0000FF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&lt;</a:t>
            </a:r>
            <a:r>
              <a:rPr lang="en-US" altLang="ko-KR" sz="1200" b="1" dirty="0" err="1">
                <a:solidFill>
                  <a:srgbClr val="8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br</a:t>
            </a:r>
            <a:r>
              <a:rPr lang="en-US" altLang="ko-KR" sz="1200" b="1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en-US" altLang="ko-KR" sz="1200" b="1" dirty="0">
                <a:solidFill>
                  <a:srgbClr val="0000FF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/&gt;</a:t>
            </a:r>
            <a:endParaRPr lang="en-US" altLang="ko-KR" sz="1200" b="1" dirty="0">
              <a:solidFill>
                <a:srgbClr val="000000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r>
              <a:rPr lang="ko-KR" altLang="en-US" sz="1200" b="1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        몸무게 </a:t>
            </a:r>
            <a:r>
              <a:rPr lang="en-US" altLang="ko-KR" sz="1200" b="1" dirty="0">
                <a:solidFill>
                  <a:srgbClr val="0000FF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&lt;</a:t>
            </a:r>
            <a:r>
              <a:rPr lang="en-US" altLang="ko-KR" sz="1200" b="1" dirty="0">
                <a:solidFill>
                  <a:srgbClr val="8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input</a:t>
            </a:r>
            <a:r>
              <a:rPr lang="en-US" altLang="ko-KR" sz="1200" b="1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en-US" altLang="ko-KR" sz="1200" b="1" dirty="0">
                <a:solidFill>
                  <a:srgbClr val="FF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id</a:t>
            </a:r>
            <a:r>
              <a:rPr lang="en-US" altLang="ko-KR" sz="1200" b="1" dirty="0">
                <a:solidFill>
                  <a:srgbClr val="0000FF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=“</a:t>
            </a:r>
            <a:r>
              <a:rPr lang="en-US" altLang="ko-KR" sz="1200" b="1" dirty="0" err="1">
                <a:solidFill>
                  <a:srgbClr val="0000FF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wt</a:t>
            </a:r>
            <a:r>
              <a:rPr lang="en-US" altLang="ko-KR" sz="1200" b="1" dirty="0">
                <a:solidFill>
                  <a:srgbClr val="0000FF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”</a:t>
            </a:r>
            <a:r>
              <a:rPr lang="en-US" altLang="ko-KR" sz="1200" b="1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en-US" altLang="ko-KR" sz="1200" b="1" dirty="0">
                <a:solidFill>
                  <a:srgbClr val="FF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type</a:t>
            </a:r>
            <a:r>
              <a:rPr lang="en-US" altLang="ko-KR" sz="1200" b="1" dirty="0">
                <a:solidFill>
                  <a:srgbClr val="0000FF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=“text”</a:t>
            </a:r>
            <a:r>
              <a:rPr lang="en-US" altLang="ko-KR" sz="1200" b="1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en-US" altLang="ko-KR" sz="1200" b="1" dirty="0" err="1">
                <a:solidFill>
                  <a:srgbClr val="FF0000"/>
                </a:solidFill>
                <a:highlight>
                  <a:srgbClr val="FFFF00"/>
                </a:highlight>
                <a:latin typeface="돋움" panose="020B0600000101010101" pitchFamily="50" charset="-127"/>
                <a:ea typeface="돋움" panose="020B0600000101010101" pitchFamily="50" charset="-127"/>
              </a:rPr>
              <a:t>runat</a:t>
            </a:r>
            <a:r>
              <a:rPr lang="en-US" altLang="ko-KR" sz="1200" b="1" dirty="0">
                <a:solidFill>
                  <a:srgbClr val="0000FF"/>
                </a:solidFill>
                <a:highlight>
                  <a:srgbClr val="FFFF00"/>
                </a:highlight>
                <a:latin typeface="돋움" panose="020B0600000101010101" pitchFamily="50" charset="-127"/>
                <a:ea typeface="돋움" panose="020B0600000101010101" pitchFamily="50" charset="-127"/>
              </a:rPr>
              <a:t>=“server”</a:t>
            </a:r>
            <a:r>
              <a:rPr lang="en-US" altLang="ko-KR" sz="1200" b="1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en-US" altLang="ko-KR" sz="1200" b="1" dirty="0">
                <a:solidFill>
                  <a:srgbClr val="0000FF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/&gt;</a:t>
            </a:r>
            <a:r>
              <a:rPr lang="en-US" altLang="ko-KR" sz="1200" b="1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en-US" altLang="ko-KR" sz="1200" b="1" dirty="0">
                <a:solidFill>
                  <a:srgbClr val="0000FF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&lt;</a:t>
            </a:r>
            <a:r>
              <a:rPr lang="en-US" altLang="ko-KR" sz="1200" b="1" dirty="0" err="1">
                <a:solidFill>
                  <a:srgbClr val="8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br</a:t>
            </a:r>
            <a:r>
              <a:rPr lang="en-US" altLang="ko-KR" sz="1200" b="1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en-US" altLang="ko-KR" sz="1200" b="1" dirty="0">
                <a:solidFill>
                  <a:srgbClr val="0000FF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/&gt;</a:t>
            </a:r>
            <a:endParaRPr lang="en-US" altLang="ko-KR" sz="1200" b="1" dirty="0">
              <a:solidFill>
                <a:srgbClr val="000000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r>
              <a:rPr lang="en-US" altLang="ko-KR" sz="1200" b="1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        </a:t>
            </a:r>
            <a:r>
              <a:rPr lang="en-US" altLang="ko-KR" sz="1200" b="1" dirty="0">
                <a:solidFill>
                  <a:srgbClr val="0000FF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&lt;</a:t>
            </a:r>
            <a:r>
              <a:rPr lang="en-US" altLang="ko-KR" sz="1200" b="1" dirty="0">
                <a:solidFill>
                  <a:srgbClr val="8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input</a:t>
            </a:r>
            <a:r>
              <a:rPr lang="en-US" altLang="ko-KR" sz="1200" b="1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en-US" altLang="ko-KR" sz="1200" b="1" dirty="0">
                <a:solidFill>
                  <a:srgbClr val="FF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id</a:t>
            </a:r>
            <a:r>
              <a:rPr lang="en-US" altLang="ko-KR" sz="1200" b="1" dirty="0">
                <a:solidFill>
                  <a:srgbClr val="0000FF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=“</a:t>
            </a:r>
            <a:r>
              <a:rPr lang="en-US" altLang="ko-KR" sz="1200" b="1" dirty="0" err="1">
                <a:solidFill>
                  <a:srgbClr val="0000FF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cal</a:t>
            </a:r>
            <a:r>
              <a:rPr lang="en-US" altLang="ko-KR" sz="1200" b="1" dirty="0">
                <a:solidFill>
                  <a:srgbClr val="0000FF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”</a:t>
            </a:r>
            <a:r>
              <a:rPr lang="en-US" altLang="ko-KR" sz="1200" b="1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en-US" altLang="ko-KR" sz="1200" b="1" dirty="0">
                <a:solidFill>
                  <a:srgbClr val="FF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type</a:t>
            </a:r>
            <a:r>
              <a:rPr lang="en-US" altLang="ko-KR" sz="1200" b="1" dirty="0">
                <a:solidFill>
                  <a:srgbClr val="0000FF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=“submit”</a:t>
            </a:r>
            <a:r>
              <a:rPr lang="en-US" altLang="ko-KR" sz="1200" b="1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en-US" altLang="ko-KR" sz="1200" b="1" dirty="0" err="1">
                <a:solidFill>
                  <a:srgbClr val="FF0000"/>
                </a:solidFill>
                <a:highlight>
                  <a:srgbClr val="FFFF00"/>
                </a:highlight>
                <a:latin typeface="돋움" panose="020B0600000101010101" pitchFamily="50" charset="-127"/>
                <a:ea typeface="돋움" panose="020B0600000101010101" pitchFamily="50" charset="-127"/>
              </a:rPr>
              <a:t>runat</a:t>
            </a:r>
            <a:r>
              <a:rPr lang="en-US" altLang="ko-KR" sz="1200" b="1" dirty="0">
                <a:solidFill>
                  <a:srgbClr val="0000FF"/>
                </a:solidFill>
                <a:highlight>
                  <a:srgbClr val="FFFF00"/>
                </a:highlight>
                <a:latin typeface="돋움" panose="020B0600000101010101" pitchFamily="50" charset="-127"/>
                <a:ea typeface="돋움" panose="020B0600000101010101" pitchFamily="50" charset="-127"/>
              </a:rPr>
              <a:t>=“server”</a:t>
            </a:r>
            <a:r>
              <a:rPr lang="en-US" altLang="ko-KR" sz="1200" b="1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en-US" altLang="ko-KR" sz="1200" b="1" dirty="0">
                <a:solidFill>
                  <a:srgbClr val="FF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value</a:t>
            </a:r>
            <a:r>
              <a:rPr lang="en-US" altLang="ko-KR" sz="1200" b="1" dirty="0">
                <a:solidFill>
                  <a:srgbClr val="0000FF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=“</a:t>
            </a:r>
            <a:r>
              <a:rPr lang="ko-KR" altLang="en-US" sz="1200" b="1" dirty="0">
                <a:solidFill>
                  <a:srgbClr val="0000FF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계산”</a:t>
            </a:r>
            <a:r>
              <a:rPr lang="ko-KR" altLang="en-US" sz="1200" b="1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en-US" altLang="ko-KR" sz="1200" b="1" dirty="0">
                <a:solidFill>
                  <a:srgbClr val="0000FF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/&gt;</a:t>
            </a:r>
            <a:endParaRPr lang="ko-KR" altLang="en-US" sz="1200" b="1" dirty="0">
              <a:solidFill>
                <a:srgbClr val="000000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r>
              <a:rPr lang="en-US" altLang="ko-KR" sz="1200" b="1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     </a:t>
            </a:r>
            <a:r>
              <a:rPr lang="en-US" altLang="ko-KR" sz="1200" b="1" dirty="0">
                <a:solidFill>
                  <a:srgbClr val="0000FF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&lt;/</a:t>
            </a:r>
            <a:r>
              <a:rPr lang="en-US" altLang="ko-KR" sz="1200" b="1" dirty="0">
                <a:solidFill>
                  <a:srgbClr val="8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div</a:t>
            </a:r>
            <a:r>
              <a:rPr lang="en-US" altLang="ko-KR" sz="1200" b="1" dirty="0">
                <a:solidFill>
                  <a:srgbClr val="0000FF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&gt;</a:t>
            </a:r>
            <a:endParaRPr lang="en-US" altLang="ko-KR" sz="1200" b="1" dirty="0">
              <a:solidFill>
                <a:srgbClr val="000000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r>
              <a:rPr lang="en-US" altLang="ko-KR" sz="1200" b="1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   </a:t>
            </a:r>
            <a:r>
              <a:rPr lang="en-US" altLang="ko-KR" sz="1200" b="1" dirty="0">
                <a:solidFill>
                  <a:srgbClr val="0000FF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&lt;/</a:t>
            </a:r>
            <a:r>
              <a:rPr lang="en-US" altLang="ko-KR" sz="1200" b="1" dirty="0">
                <a:solidFill>
                  <a:srgbClr val="8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form</a:t>
            </a:r>
            <a:r>
              <a:rPr lang="en-US" altLang="ko-KR" sz="1200" b="1" dirty="0">
                <a:solidFill>
                  <a:srgbClr val="0000FF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&gt;</a:t>
            </a:r>
            <a:endParaRPr lang="en-US" altLang="ko-KR" sz="1200" b="1" dirty="0">
              <a:solidFill>
                <a:srgbClr val="000000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r>
              <a:rPr lang="en-US" altLang="ko-KR" sz="1200" b="1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 </a:t>
            </a:r>
            <a:r>
              <a:rPr lang="en-US" altLang="ko-KR" sz="1200" b="1" dirty="0">
                <a:solidFill>
                  <a:srgbClr val="0000FF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&lt;/</a:t>
            </a:r>
            <a:r>
              <a:rPr lang="en-US" altLang="ko-KR" sz="1200" b="1" dirty="0">
                <a:solidFill>
                  <a:srgbClr val="8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body</a:t>
            </a:r>
            <a:endParaRPr lang="en-US" altLang="ko-KR" sz="1200" b="1" dirty="0">
              <a:solidFill>
                <a:srgbClr val="000000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r>
              <a:rPr lang="en-US" altLang="ko-KR" sz="1200" b="1" dirty="0">
                <a:solidFill>
                  <a:srgbClr val="0000FF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&lt;/</a:t>
            </a:r>
            <a:r>
              <a:rPr lang="en-US" altLang="ko-KR" sz="1200" b="1" dirty="0">
                <a:solidFill>
                  <a:srgbClr val="8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html</a:t>
            </a:r>
            <a:r>
              <a:rPr lang="en-US" altLang="ko-KR" sz="1200" b="1" dirty="0">
                <a:solidFill>
                  <a:srgbClr val="0000FF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&gt;</a:t>
            </a:r>
            <a:endParaRPr lang="en-US" altLang="ko-KR" sz="1200" b="1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4B1034-F7B3-46ED-9F3A-08DABD9245E6}"/>
              </a:ext>
            </a:extLst>
          </p:cNvPr>
          <p:cNvSpPr txBox="1"/>
          <p:nvPr/>
        </p:nvSpPr>
        <p:spPr>
          <a:xfrm>
            <a:off x="1481024" y="5553071"/>
            <a:ext cx="9124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&lt;HTML&gt;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99E000-68E9-11A7-0BC9-25D1C66532AB}"/>
              </a:ext>
            </a:extLst>
          </p:cNvPr>
          <p:cNvSpPr txBox="1"/>
          <p:nvPr/>
        </p:nvSpPr>
        <p:spPr>
          <a:xfrm>
            <a:off x="5354577" y="5569495"/>
            <a:ext cx="21524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&lt;HTML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Server Control&gt;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52656892"/>
      </p:ext>
    </p:extLst>
  </p:cSld>
  <p:clrMapOvr>
    <a:masterClrMapping/>
  </p:clrMapOvr>
  <p:transition>
    <p:zoom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/>
              <a:t>[</a:t>
            </a:r>
            <a:r>
              <a:rPr lang="ko-KR" altLang="en-US" sz="3600" dirty="0"/>
              <a:t>실습</a:t>
            </a:r>
            <a:r>
              <a:rPr lang="en-US" altLang="ko-KR" sz="3600" dirty="0"/>
              <a:t>7] </a:t>
            </a:r>
            <a:r>
              <a:rPr lang="ko-KR" altLang="en-US" sz="3600" dirty="0"/>
              <a:t>라디오버튼</a:t>
            </a:r>
            <a:r>
              <a:rPr lang="ko-KR" altLang="en-US" sz="2400" dirty="0"/>
              <a:t> </a:t>
            </a:r>
            <a:r>
              <a:rPr lang="en-US" altLang="ko-KR" sz="2400" dirty="0">
                <a:sym typeface="Wingdings" pitchFamily="2" charset="2"/>
              </a:rPr>
              <a:t> </a:t>
            </a:r>
            <a:r>
              <a:rPr lang="en-US" altLang="ko-KR" sz="2400" dirty="0">
                <a:solidFill>
                  <a:srgbClr val="C00000"/>
                </a:solidFill>
                <a:sym typeface="Wingdings" pitchFamily="2" charset="2"/>
              </a:rPr>
              <a:t>RadioButtonApp.aspx </a:t>
            </a:r>
            <a:r>
              <a:rPr lang="en-US" altLang="ko-KR" sz="2400" dirty="0">
                <a:sym typeface="Wingdings" pitchFamily="2" charset="2"/>
              </a:rPr>
              <a:t>(4)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실행결과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250" y="1628798"/>
            <a:ext cx="7045500" cy="3888434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39841978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과제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실습 내용을 </a:t>
            </a:r>
            <a:r>
              <a:rPr lang="en-US" altLang="ko-KR" dirty="0"/>
              <a:t>LMS </a:t>
            </a:r>
            <a:r>
              <a:rPr lang="ko-KR" altLang="en-US" dirty="0"/>
              <a:t>과제로 제출합니다</a:t>
            </a:r>
            <a:r>
              <a:rPr lang="en-US" altLang="ko-KR" dirty="0"/>
              <a:t>.</a:t>
            </a:r>
          </a:p>
          <a:p>
            <a:pPr marL="889200" lvl="1" indent="-457200">
              <a:buFont typeface="+mj-lt"/>
              <a:buAutoNum type="arabicPeriod"/>
            </a:pPr>
            <a:r>
              <a:rPr lang="en-US" altLang="ko-KR" dirty="0">
                <a:solidFill>
                  <a:srgbClr val="C00000"/>
                </a:solidFill>
              </a:rPr>
              <a:t>Controls </a:t>
            </a:r>
            <a:r>
              <a:rPr lang="ko-KR" altLang="en-US" dirty="0"/>
              <a:t>폴더 전체 압축 파일</a:t>
            </a:r>
            <a:endParaRPr lang="en-US" altLang="ko-KR" dirty="0"/>
          </a:p>
          <a:p>
            <a:pPr marL="889200" lvl="1" indent="-457200">
              <a:buFont typeface="+mj-lt"/>
              <a:buAutoNum type="arabicPeriod"/>
            </a:pPr>
            <a:r>
              <a:rPr lang="ko-KR" altLang="en-US" dirty="0"/>
              <a:t>각 실습의 실행 화면 스크린샷</a:t>
            </a:r>
            <a:endParaRPr lang="en-US" altLang="ko-KR" dirty="0"/>
          </a:p>
          <a:p>
            <a:pPr marL="1249200" lvl="2" indent="-457200">
              <a:buFont typeface="+mj-ea"/>
              <a:buAutoNum type="circleNumDbPlain"/>
            </a:pPr>
            <a:r>
              <a:rPr lang="en-US" altLang="ko-KR" dirty="0">
                <a:solidFill>
                  <a:srgbClr val="6600CC"/>
                </a:solidFill>
                <a:sym typeface="Wingdings" panose="05000000000000000000" pitchFamily="2" charset="2"/>
              </a:rPr>
              <a:t>TextBoxMode.aspx</a:t>
            </a:r>
          </a:p>
          <a:p>
            <a:pPr marL="1249200" lvl="2" indent="-457200">
              <a:buFont typeface="+mj-ea"/>
              <a:buAutoNum type="circleNumDbPlain"/>
            </a:pPr>
            <a:r>
              <a:rPr lang="en-US" altLang="ko-KR" dirty="0">
                <a:solidFill>
                  <a:srgbClr val="6600CC"/>
                </a:solidFill>
                <a:sym typeface="Wingdings" panose="05000000000000000000" pitchFamily="2" charset="2"/>
              </a:rPr>
              <a:t>PasswordApp.aspx</a:t>
            </a:r>
          </a:p>
          <a:p>
            <a:pPr marL="1249200" lvl="2" indent="-457200">
              <a:buFont typeface="+mj-ea"/>
              <a:buAutoNum type="circleNumDbPlain"/>
            </a:pPr>
            <a:r>
              <a:rPr lang="en-US" altLang="ko-KR" dirty="0">
                <a:solidFill>
                  <a:srgbClr val="6600CC"/>
                </a:solidFill>
              </a:rPr>
              <a:t>ButtonApp.aspx</a:t>
            </a:r>
          </a:p>
          <a:p>
            <a:pPr marL="1249200" lvl="2" indent="-457200">
              <a:buFont typeface="+mj-ea"/>
              <a:buAutoNum type="circleNumDbPlain"/>
            </a:pPr>
            <a:r>
              <a:rPr lang="en-US" altLang="ko-KR" dirty="0">
                <a:solidFill>
                  <a:srgbClr val="6600CC"/>
                </a:solidFill>
                <a:sym typeface="Wingdings" panose="05000000000000000000" pitchFamily="2" charset="2"/>
              </a:rPr>
              <a:t>ImageMenuApp.aspx</a:t>
            </a:r>
          </a:p>
          <a:p>
            <a:pPr marL="1249200" lvl="2" indent="-457200">
              <a:buFont typeface="+mj-ea"/>
              <a:buAutoNum type="circleNumDbPlain"/>
            </a:pPr>
            <a:r>
              <a:rPr lang="en-US" altLang="ko-KR" dirty="0">
                <a:solidFill>
                  <a:srgbClr val="6600CC"/>
                </a:solidFill>
                <a:sym typeface="Wingdings" panose="05000000000000000000" pitchFamily="2" charset="2"/>
              </a:rPr>
              <a:t>HyperLinkApp.aspx</a:t>
            </a:r>
          </a:p>
          <a:p>
            <a:pPr marL="1249200" lvl="2" indent="-457200">
              <a:buFont typeface="+mj-ea"/>
              <a:buAutoNum type="circleNumDbPlain"/>
            </a:pPr>
            <a:r>
              <a:rPr lang="en-US" altLang="ko-KR" dirty="0">
                <a:solidFill>
                  <a:srgbClr val="6600CC"/>
                </a:solidFill>
                <a:sym typeface="Wingdings" panose="05000000000000000000" pitchFamily="2" charset="2"/>
              </a:rPr>
              <a:t>CheckBoxApp.aspx</a:t>
            </a:r>
          </a:p>
          <a:p>
            <a:pPr marL="1249200" lvl="2" indent="-457200">
              <a:buFont typeface="+mj-ea"/>
              <a:buAutoNum type="circleNumDbPlain"/>
            </a:pPr>
            <a:r>
              <a:rPr lang="en-US" altLang="ko-KR" dirty="0">
                <a:solidFill>
                  <a:srgbClr val="6600CC"/>
                </a:solidFill>
                <a:sym typeface="Wingdings" panose="05000000000000000000" pitchFamily="2" charset="2"/>
              </a:rPr>
              <a:t>RadioButtonApp.aspx</a:t>
            </a:r>
            <a:endParaRPr lang="en-US" altLang="ko-KR" dirty="0">
              <a:solidFill>
                <a:srgbClr val="6600CC"/>
              </a:solidFill>
            </a:endParaRPr>
          </a:p>
          <a:p>
            <a:pPr marL="432000" lvl="1" indent="0">
              <a:buNone/>
            </a:pPr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49184774"/>
      </p:ext>
    </p:extLst>
  </p:cSld>
  <p:clrMapOvr>
    <a:masterClrMapping/>
  </p:clrMapOvr>
  <p:transition>
    <p:zoom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 요약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30000"/>
              </a:lnSpc>
              <a:buClr>
                <a:srgbClr val="16165D"/>
              </a:buClr>
            </a:pPr>
            <a:r>
              <a:rPr lang="ko-KR" altLang="en-US" dirty="0"/>
              <a:t>기본 컨트롤</a:t>
            </a:r>
          </a:p>
          <a:p>
            <a:pPr lvl="1" eaLnBrk="1" hangingPunct="1">
              <a:lnSpc>
                <a:spcPct val="130000"/>
              </a:lnSpc>
              <a:buClr>
                <a:srgbClr val="16165D"/>
              </a:buClr>
            </a:pPr>
            <a:r>
              <a:rPr lang="ko-KR" altLang="en-US" dirty="0">
                <a:solidFill>
                  <a:srgbClr val="16165D"/>
                </a:solidFill>
              </a:rPr>
              <a:t>텍스트 입출력 </a:t>
            </a:r>
            <a:r>
              <a:rPr lang="en-US" altLang="ko-KR" dirty="0">
                <a:solidFill>
                  <a:srgbClr val="16165D"/>
                </a:solidFill>
              </a:rPr>
              <a:t>: </a:t>
            </a:r>
            <a:r>
              <a:rPr lang="en-US" altLang="ko-KR" dirty="0" err="1">
                <a:solidFill>
                  <a:srgbClr val="16165D"/>
                </a:solidFill>
              </a:rPr>
              <a:t>TextBox</a:t>
            </a:r>
            <a:r>
              <a:rPr lang="en-US" altLang="ko-KR" dirty="0">
                <a:solidFill>
                  <a:srgbClr val="16165D"/>
                </a:solidFill>
              </a:rPr>
              <a:t>, Label</a:t>
            </a:r>
          </a:p>
          <a:p>
            <a:pPr lvl="1" eaLnBrk="1" hangingPunct="1">
              <a:lnSpc>
                <a:spcPct val="130000"/>
              </a:lnSpc>
              <a:buClr>
                <a:srgbClr val="16165D"/>
              </a:buClr>
            </a:pPr>
            <a:r>
              <a:rPr lang="ko-KR" altLang="en-US" dirty="0">
                <a:solidFill>
                  <a:srgbClr val="16165D"/>
                </a:solidFill>
              </a:rPr>
              <a:t>버튼 컨트롤 </a:t>
            </a:r>
            <a:r>
              <a:rPr lang="en-US" altLang="ko-KR" dirty="0">
                <a:solidFill>
                  <a:srgbClr val="16165D"/>
                </a:solidFill>
              </a:rPr>
              <a:t>: Button, </a:t>
            </a:r>
            <a:r>
              <a:rPr lang="en-US" altLang="ko-KR" dirty="0" err="1">
                <a:solidFill>
                  <a:srgbClr val="16165D"/>
                </a:solidFill>
              </a:rPr>
              <a:t>LinkButton</a:t>
            </a:r>
            <a:r>
              <a:rPr lang="en-US" altLang="ko-KR" dirty="0">
                <a:solidFill>
                  <a:srgbClr val="16165D"/>
                </a:solidFill>
              </a:rPr>
              <a:t>, </a:t>
            </a:r>
            <a:r>
              <a:rPr lang="en-US" altLang="ko-KR" dirty="0" err="1">
                <a:solidFill>
                  <a:srgbClr val="16165D"/>
                </a:solidFill>
              </a:rPr>
              <a:t>ImageButton</a:t>
            </a:r>
            <a:endParaRPr lang="en-US" altLang="ko-KR" dirty="0">
              <a:solidFill>
                <a:srgbClr val="16165D"/>
              </a:solidFill>
            </a:endParaRPr>
          </a:p>
          <a:p>
            <a:pPr lvl="1" eaLnBrk="1" hangingPunct="1">
              <a:lnSpc>
                <a:spcPct val="130000"/>
              </a:lnSpc>
              <a:buClr>
                <a:srgbClr val="16165D"/>
              </a:buClr>
            </a:pPr>
            <a:r>
              <a:rPr lang="ko-KR" altLang="en-US" dirty="0">
                <a:solidFill>
                  <a:srgbClr val="16165D"/>
                </a:solidFill>
              </a:rPr>
              <a:t>이미지와 링크 </a:t>
            </a:r>
            <a:r>
              <a:rPr lang="en-US" altLang="ko-KR" dirty="0">
                <a:solidFill>
                  <a:srgbClr val="16165D"/>
                </a:solidFill>
              </a:rPr>
              <a:t>: Image, </a:t>
            </a:r>
            <a:r>
              <a:rPr lang="en-US" altLang="ko-KR" dirty="0" err="1">
                <a:solidFill>
                  <a:srgbClr val="16165D"/>
                </a:solidFill>
              </a:rPr>
              <a:t>HyperLink</a:t>
            </a:r>
            <a:endParaRPr lang="en-US" altLang="ko-KR" dirty="0">
              <a:solidFill>
                <a:srgbClr val="16165D"/>
              </a:solidFill>
            </a:endParaRPr>
          </a:p>
          <a:p>
            <a:pPr lvl="1" eaLnBrk="1" hangingPunct="1">
              <a:lnSpc>
                <a:spcPct val="130000"/>
              </a:lnSpc>
              <a:buClr>
                <a:srgbClr val="16165D"/>
              </a:buClr>
            </a:pPr>
            <a:r>
              <a:rPr lang="ko-KR" altLang="en-US" dirty="0">
                <a:solidFill>
                  <a:srgbClr val="16165D"/>
                </a:solidFill>
              </a:rPr>
              <a:t>체크박스와 라디오 버튼 </a:t>
            </a:r>
            <a:r>
              <a:rPr lang="en-US" altLang="ko-KR" dirty="0">
                <a:solidFill>
                  <a:srgbClr val="16165D"/>
                </a:solidFill>
              </a:rPr>
              <a:t>: </a:t>
            </a:r>
            <a:r>
              <a:rPr lang="en-US" altLang="ko-KR" dirty="0" err="1">
                <a:solidFill>
                  <a:srgbClr val="16165D"/>
                </a:solidFill>
              </a:rPr>
              <a:t>CheckBox</a:t>
            </a:r>
            <a:r>
              <a:rPr lang="en-US" altLang="ko-KR" dirty="0">
                <a:solidFill>
                  <a:srgbClr val="16165D"/>
                </a:solidFill>
              </a:rPr>
              <a:t>, </a:t>
            </a:r>
            <a:r>
              <a:rPr lang="en-US" altLang="ko-KR" dirty="0" err="1">
                <a:solidFill>
                  <a:srgbClr val="16165D"/>
                </a:solidFill>
              </a:rPr>
              <a:t>RadioButton</a:t>
            </a:r>
            <a:endParaRPr lang="en-US" altLang="ko-KR" dirty="0">
              <a:solidFill>
                <a:srgbClr val="16165D"/>
              </a:solidFill>
            </a:endParaRPr>
          </a:p>
          <a:p>
            <a:endParaRPr lang="ko-KR" altLang="en-US" dirty="0"/>
          </a:p>
        </p:txBody>
      </p:sp>
      <p:pic>
        <p:nvPicPr>
          <p:cNvPr id="5" name="Picture 4" descr="BD00146_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3746694"/>
            <a:ext cx="2739727" cy="2706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27957004"/>
      </p:ext>
    </p:extLst>
  </p:cSld>
  <p:clrMapOvr>
    <a:masterClrMapping/>
  </p:clrMapOvr>
  <p:transition>
    <p:zoom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Basic</a:t>
            </a:r>
            <a:r>
              <a:rPr lang="ko-KR" altLang="en-US" dirty="0"/>
              <a:t> </a:t>
            </a:r>
            <a:r>
              <a:rPr lang="en-US" altLang="ko-KR" dirty="0"/>
              <a:t>Controls</a:t>
            </a:r>
            <a:r>
              <a:rPr lang="ko-KR" altLang="en-US" dirty="0"/>
              <a:t> 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660150"/>
              </p:ext>
            </p:extLst>
          </p:nvPr>
        </p:nvGraphicFramePr>
        <p:xfrm>
          <a:off x="107948" y="1049245"/>
          <a:ext cx="8928102" cy="53320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37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01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41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5979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613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단어</a:t>
                      </a: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발음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뜻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단어</a:t>
                      </a:r>
                    </a:p>
                  </a:txBody>
                  <a:tcPr marL="36000" marR="3600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발음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뜻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31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align</a:t>
                      </a:r>
                    </a:p>
                  </a:txBody>
                  <a:tcPr marL="72000" marR="72000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else</a:t>
                      </a:r>
                    </a:p>
                  </a:txBody>
                  <a:tcPr marL="72000" marR="72000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31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alternate</a:t>
                      </a:r>
                    </a:p>
                  </a:txBody>
                  <a:tcPr marL="72000" marR="72000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enable</a:t>
                      </a:r>
                    </a:p>
                  </a:txBody>
                  <a:tcPr marL="72000" marR="72000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55881707"/>
                  </a:ext>
                </a:extLst>
              </a:tr>
              <a:tr h="2531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argument</a:t>
                      </a:r>
                    </a:p>
                  </a:txBody>
                  <a:tcPr marL="72000" marR="72000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event</a:t>
                      </a:r>
                    </a:p>
                  </a:txBody>
                  <a:tcPr marL="72000" marR="72000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31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back</a:t>
                      </a:r>
                    </a:p>
                  </a:txBody>
                  <a:tcPr marL="72000" marR="72000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false</a:t>
                      </a:r>
                    </a:p>
                  </a:txBody>
                  <a:tcPr marL="72000" marR="72000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31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baseline</a:t>
                      </a:r>
                    </a:p>
                  </a:txBody>
                  <a:tcPr marL="72000" marR="72000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font</a:t>
                      </a:r>
                    </a:p>
                  </a:txBody>
                  <a:tcPr marL="72000" marR="72000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31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bind</a:t>
                      </a:r>
                    </a:p>
                  </a:txBody>
                  <a:tcPr marL="72000" marR="72000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fore</a:t>
                      </a:r>
                    </a:p>
                  </a:txBody>
                  <a:tcPr marL="72000" marR="72000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31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border</a:t>
                      </a:r>
                    </a:p>
                  </a:txBody>
                  <a:tcPr marL="72000" marR="72000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format</a:t>
                      </a:r>
                    </a:p>
                  </a:txBody>
                  <a:tcPr marL="72000" marR="72000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31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box</a:t>
                      </a:r>
                    </a:p>
                  </a:txBody>
                  <a:tcPr marL="72000" marR="72000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group</a:t>
                      </a:r>
                    </a:p>
                  </a:txBody>
                  <a:tcPr marL="72000" marR="72000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31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buttom</a:t>
                      </a:r>
                    </a:p>
                  </a:txBody>
                  <a:tcPr marL="72000" marR="72000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height</a:t>
                      </a:r>
                    </a:p>
                  </a:txBody>
                  <a:tcPr marL="72000" marR="72000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31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button</a:t>
                      </a:r>
                    </a:p>
                  </a:txBody>
                  <a:tcPr marL="72000" marR="72000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hyper</a:t>
                      </a:r>
                    </a:p>
                  </a:txBody>
                  <a:tcPr marL="72000" marR="72000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31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change</a:t>
                      </a:r>
                    </a:p>
                  </a:txBody>
                  <a:tcPr marL="72000" marR="72000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hyperlink</a:t>
                      </a:r>
                    </a:p>
                  </a:txBody>
                  <a:tcPr marL="72000" marR="72000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531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check</a:t>
                      </a:r>
                    </a:p>
                  </a:txBody>
                  <a:tcPr marL="72000" marR="72000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if</a:t>
                      </a:r>
                    </a:p>
                  </a:txBody>
                  <a:tcPr marL="72000" marR="72000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531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class</a:t>
                      </a:r>
                    </a:p>
                  </a:txBody>
                  <a:tcPr marL="72000" marR="72000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image</a:t>
                      </a:r>
                    </a:p>
                  </a:txBody>
                  <a:tcPr marL="72000" marR="72000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531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click</a:t>
                      </a:r>
                    </a:p>
                  </a:txBody>
                  <a:tcPr marL="72000" marR="72000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index</a:t>
                      </a:r>
                    </a:p>
                  </a:txBody>
                  <a:tcPr marL="72000" marR="72000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531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color</a:t>
                      </a:r>
                    </a:p>
                  </a:txBody>
                  <a:tcPr marL="72000" marR="72000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label</a:t>
                      </a:r>
                    </a:p>
                  </a:txBody>
                  <a:tcPr marL="72000" marR="72000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531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command</a:t>
                      </a:r>
                    </a:p>
                  </a:txBody>
                  <a:tcPr marL="72000" marR="72000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left</a:t>
                      </a:r>
                    </a:p>
                  </a:txBody>
                  <a:tcPr marL="72000" marR="72000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531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confirm</a:t>
                      </a:r>
                    </a:p>
                  </a:txBody>
                  <a:tcPr marL="72000" marR="72000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length</a:t>
                      </a:r>
                    </a:p>
                  </a:txBody>
                  <a:tcPr marL="72000" marR="72000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531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default</a:t>
                      </a:r>
                    </a:p>
                  </a:txBody>
                  <a:tcPr marL="72000" marR="72000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line</a:t>
                      </a:r>
                    </a:p>
                  </a:txBody>
                  <a:tcPr marL="72000" marR="72000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531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dispose</a:t>
                      </a:r>
                    </a:p>
                  </a:txBody>
                  <a:tcPr marL="72000" marR="72000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link</a:t>
                      </a:r>
                    </a:p>
                  </a:txBody>
                  <a:tcPr marL="72000" marR="72000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604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double</a:t>
                      </a:r>
                    </a:p>
                  </a:txBody>
                  <a:tcPr marL="72000" marR="72000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literal</a:t>
                      </a:r>
                    </a:p>
                  </a:txBody>
                  <a:tcPr marL="72000" marR="72000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5964384"/>
      </p:ext>
    </p:extLst>
  </p:cSld>
  <p:clrMapOvr>
    <a:masterClrMapping/>
  </p:clrMapOvr>
  <p:transition>
    <p:zoom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Basic</a:t>
            </a:r>
            <a:r>
              <a:rPr lang="ko-KR" altLang="en-US" dirty="0"/>
              <a:t> </a:t>
            </a:r>
            <a:r>
              <a:rPr lang="en-US" altLang="ko-KR" dirty="0"/>
              <a:t>Controls</a:t>
            </a:r>
            <a:r>
              <a:rPr lang="ko-KR" altLang="en-US" dirty="0"/>
              <a:t> 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429724"/>
              </p:ext>
            </p:extLst>
          </p:nvPr>
        </p:nvGraphicFramePr>
        <p:xfrm>
          <a:off x="107948" y="1049245"/>
          <a:ext cx="8928102" cy="53320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37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01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41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5979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613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단어</a:t>
                      </a:r>
                    </a:p>
                  </a:txBody>
                  <a:tcPr marL="72000" marR="7200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발음</a:t>
                      </a: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뜻</a:t>
                      </a: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단어</a:t>
                      </a:r>
                    </a:p>
                  </a:txBody>
                  <a:tcPr marL="72000" marR="7200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발음</a:t>
                      </a: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뜻</a:t>
                      </a: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31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load</a:t>
                      </a:r>
                    </a:p>
                  </a:txBody>
                  <a:tcPr marL="72000" marR="72000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render</a:t>
                      </a:r>
                    </a:p>
                  </a:txBody>
                  <a:tcPr marL="72000" marR="72000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31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max</a:t>
                      </a:r>
                    </a:p>
                  </a:txBody>
                  <a:tcPr marL="72000" marR="72000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result</a:t>
                      </a:r>
                    </a:p>
                  </a:txBody>
                  <a:tcPr marL="72000" marR="72000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55881707"/>
                  </a:ext>
                </a:extLst>
              </a:tr>
              <a:tr h="2531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menu</a:t>
                      </a:r>
                    </a:p>
                  </a:txBody>
                  <a:tcPr marL="72000" marR="72000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right</a:t>
                      </a:r>
                    </a:p>
                  </a:txBody>
                  <a:tcPr marL="72000" marR="72000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31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message (msg)</a:t>
                      </a:r>
                    </a:p>
                  </a:txBody>
                  <a:tcPr marL="72000" marR="72000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row</a:t>
                      </a:r>
                    </a:p>
                  </a:txBody>
                  <a:tcPr marL="72000" marR="72000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31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middle</a:t>
                      </a:r>
                    </a:p>
                  </a:txBody>
                  <a:tcPr marL="72000" marR="72000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send</a:t>
                      </a:r>
                    </a:p>
                  </a:txBody>
                  <a:tcPr marL="72000" marR="72000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31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mode</a:t>
                      </a:r>
                    </a:p>
                  </a:txBody>
                  <a:tcPr marL="72000" marR="72000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sender</a:t>
                      </a:r>
                    </a:p>
                  </a:txBody>
                  <a:tcPr marL="72000" marR="72000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31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multiline</a:t>
                      </a:r>
                    </a:p>
                  </a:txBody>
                  <a:tcPr marL="72000" marR="72000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single</a:t>
                      </a:r>
                    </a:p>
                  </a:txBody>
                  <a:tcPr marL="72000" marR="72000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31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name</a:t>
                      </a:r>
                    </a:p>
                  </a:txBody>
                  <a:tcPr marL="72000" marR="72000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skin</a:t>
                      </a:r>
                    </a:p>
                  </a:txBody>
                  <a:tcPr marL="72000" marR="72000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31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navigate</a:t>
                      </a:r>
                    </a:p>
                  </a:txBody>
                  <a:tcPr marL="72000" marR="72000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string</a:t>
                      </a:r>
                    </a:p>
                  </a:txBody>
                  <a:tcPr marL="72000" marR="72000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31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object</a:t>
                      </a:r>
                    </a:p>
                  </a:txBody>
                  <a:tcPr marL="72000" marR="72000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style</a:t>
                      </a:r>
                    </a:p>
                  </a:txBody>
                  <a:tcPr marL="72000" marR="72000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31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only</a:t>
                      </a:r>
                    </a:p>
                  </a:txBody>
                  <a:tcPr marL="72000" marR="72000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tab</a:t>
                      </a:r>
                    </a:p>
                  </a:txBody>
                  <a:tcPr marL="72000" marR="72000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531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output</a:t>
                      </a:r>
                    </a:p>
                  </a:txBody>
                  <a:tcPr marL="72000" marR="72000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target</a:t>
                      </a:r>
                    </a:p>
                  </a:txBody>
                  <a:tcPr marL="72000" marR="72000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531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page</a:t>
                      </a:r>
                    </a:p>
                  </a:txBody>
                  <a:tcPr marL="72000" marR="72000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text</a:t>
                      </a:r>
                    </a:p>
                  </a:txBody>
                  <a:tcPr marL="72000" marR="72000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531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partial</a:t>
                      </a:r>
                    </a:p>
                  </a:txBody>
                  <a:tcPr marL="72000" marR="72000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theme</a:t>
                      </a:r>
                    </a:p>
                  </a:txBody>
                  <a:tcPr marL="72000" marR="72000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531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password</a:t>
                      </a:r>
                    </a:p>
                  </a:txBody>
                  <a:tcPr marL="72000" marR="72000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tip</a:t>
                      </a:r>
                    </a:p>
                  </a:txBody>
                  <a:tcPr marL="72000" marR="72000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531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pre</a:t>
                      </a:r>
                    </a:p>
                  </a:txBody>
                  <a:tcPr marL="72000" marR="72000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tool</a:t>
                      </a:r>
                    </a:p>
                  </a:txBody>
                  <a:tcPr marL="72000" marR="72000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531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protect</a:t>
                      </a:r>
                    </a:p>
                  </a:txBody>
                  <a:tcPr marL="72000" marR="72000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tooltip</a:t>
                      </a:r>
                    </a:p>
                  </a:txBody>
                  <a:tcPr marL="72000" marR="72000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531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public</a:t>
                      </a:r>
                    </a:p>
                  </a:txBody>
                  <a:tcPr marL="72000" marR="72000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top</a:t>
                      </a:r>
                    </a:p>
                  </a:txBody>
                  <a:tcPr marL="72000" marR="72000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531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radiobutton</a:t>
                      </a:r>
                    </a:p>
                  </a:txBody>
                  <a:tcPr marL="72000" marR="72000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true</a:t>
                      </a:r>
                    </a:p>
                  </a:txBody>
                  <a:tcPr marL="72000" marR="72000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604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read</a:t>
                      </a:r>
                    </a:p>
                  </a:txBody>
                  <a:tcPr marL="72000" marR="72000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unload</a:t>
                      </a:r>
                    </a:p>
                  </a:txBody>
                  <a:tcPr marL="72000" marR="72000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0649163"/>
      </p:ext>
    </p:extLst>
  </p:cSld>
  <p:clrMapOvr>
    <a:masterClrMapping/>
  </p:clrMapOvr>
  <p:transition>
    <p:zoom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Basic</a:t>
            </a:r>
            <a:r>
              <a:rPr lang="ko-KR" altLang="en-US" dirty="0"/>
              <a:t> </a:t>
            </a:r>
            <a:r>
              <a:rPr lang="en-US" altLang="ko-KR" dirty="0"/>
              <a:t>Controls</a:t>
            </a:r>
            <a:r>
              <a:rPr lang="ko-KR" altLang="en-US" dirty="0"/>
              <a:t> </a:t>
            </a:r>
            <a:r>
              <a:rPr lang="en-US" altLang="ko-KR" dirty="0"/>
              <a:t>(3)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2321049"/>
              </p:ext>
            </p:extLst>
          </p:nvPr>
        </p:nvGraphicFramePr>
        <p:xfrm>
          <a:off x="107948" y="1049245"/>
          <a:ext cx="8928102" cy="53320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37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01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41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5979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613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단어</a:t>
                      </a:r>
                    </a:p>
                  </a:txBody>
                  <a:tcPr marL="72000" marR="7200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발음</a:t>
                      </a: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뜻</a:t>
                      </a: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단어</a:t>
                      </a:r>
                    </a:p>
                  </a:txBody>
                  <a:tcPr marL="72000" marR="7200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발음</a:t>
                      </a: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뜻</a:t>
                      </a: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31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url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31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visible</a:t>
                      </a:r>
                    </a:p>
                  </a:txBody>
                  <a:tcPr marL="72000" marR="72000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55881707"/>
                  </a:ext>
                </a:extLst>
              </a:tr>
              <a:tr h="2531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void</a:t>
                      </a:r>
                    </a:p>
                  </a:txBody>
                  <a:tcPr marL="72000" marR="72000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31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width</a:t>
                      </a:r>
                    </a:p>
                  </a:txBody>
                  <a:tcPr marL="72000" marR="72000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31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wrap</a:t>
                      </a:r>
                    </a:p>
                  </a:txBody>
                  <a:tcPr marL="72000" marR="72000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3175">
                <a:tc>
                  <a:txBody>
                    <a:bodyPr/>
                    <a:lstStyle/>
                    <a:p>
                      <a:pPr algn="l" fontAlgn="ctr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3175">
                <a:tc>
                  <a:txBody>
                    <a:bodyPr/>
                    <a:lstStyle/>
                    <a:p>
                      <a:pPr algn="l" fontAlgn="ctr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3175">
                <a:tc>
                  <a:txBody>
                    <a:bodyPr/>
                    <a:lstStyle/>
                    <a:p>
                      <a:pPr algn="l" fontAlgn="ctr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3175">
                <a:tc>
                  <a:txBody>
                    <a:bodyPr/>
                    <a:lstStyle/>
                    <a:p>
                      <a:pPr algn="l" fontAlgn="ctr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3175">
                <a:tc>
                  <a:txBody>
                    <a:bodyPr/>
                    <a:lstStyle/>
                    <a:p>
                      <a:pPr algn="l" fontAlgn="ctr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3175">
                <a:tc>
                  <a:txBody>
                    <a:bodyPr/>
                    <a:lstStyle/>
                    <a:p>
                      <a:pPr algn="l" fontAlgn="ctr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53175">
                <a:tc>
                  <a:txBody>
                    <a:bodyPr/>
                    <a:lstStyle/>
                    <a:p>
                      <a:pPr algn="l" fontAlgn="ctr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53175">
                <a:tc>
                  <a:txBody>
                    <a:bodyPr/>
                    <a:lstStyle/>
                    <a:p>
                      <a:pPr algn="l" fontAlgn="ctr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53175">
                <a:tc>
                  <a:txBody>
                    <a:bodyPr/>
                    <a:lstStyle/>
                    <a:p>
                      <a:pPr algn="l" fontAlgn="ctr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53175">
                <a:tc>
                  <a:txBody>
                    <a:bodyPr/>
                    <a:lstStyle/>
                    <a:p>
                      <a:pPr algn="l" fontAlgn="ctr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53175">
                <a:tc>
                  <a:txBody>
                    <a:bodyPr/>
                    <a:lstStyle/>
                    <a:p>
                      <a:pPr algn="l" fontAlgn="ctr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53175">
                <a:tc>
                  <a:txBody>
                    <a:bodyPr/>
                    <a:lstStyle/>
                    <a:p>
                      <a:pPr algn="l" fontAlgn="ctr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53175">
                <a:tc>
                  <a:txBody>
                    <a:bodyPr/>
                    <a:lstStyle/>
                    <a:p>
                      <a:pPr algn="l" fontAlgn="ctr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53175">
                <a:tc>
                  <a:txBody>
                    <a:bodyPr/>
                    <a:lstStyle/>
                    <a:p>
                      <a:pPr algn="l" fontAlgn="ctr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60415">
                <a:tc>
                  <a:txBody>
                    <a:bodyPr/>
                    <a:lstStyle/>
                    <a:p>
                      <a:pPr algn="l" fontAlgn="ctr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0521814"/>
      </p:ext>
    </p:extLst>
  </p:cSld>
  <p:clrMapOvr>
    <a:masterClrMapping/>
  </p:clrMapOvr>
  <p:transition>
    <p:zoom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질의 응답</a:t>
            </a:r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dirty="0"/>
              <a:t>No question, no learning !!!</a:t>
            </a:r>
          </a:p>
          <a:p>
            <a:pPr eaLnBrk="1" hangingPunct="1">
              <a:defRPr/>
            </a:pPr>
            <a:r>
              <a:rPr lang="en-US" altLang="ko-KR" dirty="0"/>
              <a:t>No dumb question !!!</a:t>
            </a:r>
          </a:p>
          <a:p>
            <a:pPr eaLnBrk="1" hangingPunct="1">
              <a:defRPr/>
            </a:pPr>
            <a:r>
              <a:rPr lang="en-US" altLang="ko-KR" dirty="0"/>
              <a:t>I</a:t>
            </a:r>
            <a:r>
              <a:rPr lang="en-US" altLang="ko-KR" dirty="0">
                <a:latin typeface="Times New Roman" pitchFamily="18" charset="0"/>
              </a:rPr>
              <a:t>’</a:t>
            </a:r>
            <a:r>
              <a:rPr lang="en-US" altLang="ko-KR" dirty="0"/>
              <a:t>m here to be interrupted.</a:t>
            </a:r>
          </a:p>
          <a:p>
            <a:pPr eaLnBrk="1" hangingPunct="1">
              <a:defRPr/>
            </a:pPr>
            <a:r>
              <a:rPr lang="en-US" altLang="ko-KR" dirty="0"/>
              <a:t>I</a:t>
            </a:r>
            <a:r>
              <a:rPr lang="en-US" altLang="ko-KR" dirty="0">
                <a:latin typeface="Times New Roman" pitchFamily="18" charset="0"/>
              </a:rPr>
              <a:t>’</a:t>
            </a:r>
            <a:r>
              <a:rPr lang="en-US" altLang="ko-KR" dirty="0"/>
              <a:t>m an interrupt-driven professor.</a:t>
            </a:r>
          </a:p>
          <a:p>
            <a:pPr eaLnBrk="1" hangingPunct="1">
              <a:defRPr/>
            </a:pPr>
            <a:r>
              <a:rPr lang="en-US" altLang="ko-KR" dirty="0"/>
              <a:t>I teach less, </a:t>
            </a:r>
            <a:r>
              <a:rPr lang="en-US" altLang="ko-KR"/>
              <a:t>students learn more.</a:t>
            </a:r>
            <a:endParaRPr lang="ko-KR" altLang="en-US" dirty="0"/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8938" y="3714750"/>
            <a:ext cx="2752725" cy="242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16055139"/>
      </p:ext>
    </p:extLst>
  </p:cSld>
  <p:clrMapOvr>
    <a:masterClrMapping/>
  </p:clrMapOvr>
  <p:transition>
    <p:zo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F96D38-7BE8-0B5B-7219-F14570B095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F8D0BC-0EBB-53D7-42B5-8B69942AA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컨트롤</a:t>
            </a:r>
            <a:r>
              <a:rPr lang="en-US" altLang="ko-KR" dirty="0"/>
              <a:t>(Controls) - 4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93D90C-8B91-E4BD-723A-130C501C05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웹 컨트롤</a:t>
            </a:r>
            <a:endParaRPr lang="en-US" altLang="ko-KR" dirty="0"/>
          </a:p>
          <a:p>
            <a:pPr lvl="1"/>
            <a:r>
              <a:rPr lang="ko-KR" altLang="en-US" dirty="0"/>
              <a:t>도구상자에 정의되어 있음</a:t>
            </a:r>
            <a:endParaRPr lang="en-US" altLang="ko-KR" dirty="0"/>
          </a:p>
          <a:p>
            <a:pPr lvl="1"/>
            <a:r>
              <a:rPr lang="ko-KR" altLang="en-US" dirty="0"/>
              <a:t>표준</a:t>
            </a:r>
            <a:r>
              <a:rPr lang="en-US" altLang="ko-KR" dirty="0"/>
              <a:t>, </a:t>
            </a:r>
            <a:r>
              <a:rPr lang="ko-KR" altLang="en-US" dirty="0"/>
              <a:t>데이터</a:t>
            </a:r>
            <a:r>
              <a:rPr lang="en-US" altLang="ko-KR" dirty="0"/>
              <a:t>, </a:t>
            </a:r>
            <a:r>
              <a:rPr lang="ko-KR" altLang="en-US" dirty="0"/>
              <a:t>유효성 검사</a:t>
            </a:r>
            <a:r>
              <a:rPr lang="en-US" altLang="ko-KR" dirty="0"/>
              <a:t>, </a:t>
            </a:r>
            <a:r>
              <a:rPr lang="ko-KR" altLang="en-US" dirty="0"/>
              <a:t>탐색 등으로 구성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EF4CDF4C-59CA-E51C-36C7-E707107BFE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2636" y="2636912"/>
            <a:ext cx="2780952" cy="2952381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193084852"/>
      </p:ext>
    </p:extLst>
  </p:cSld>
  <p:clrMapOvr>
    <a:masterClrMapping/>
  </p:clrMapOvr>
  <p:transition>
    <p:zo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1D319E-CE5D-91D1-5974-542E3602F8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41ED9C-ADB4-C182-DAA3-CFBE7FE35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컨트롤</a:t>
            </a:r>
            <a:r>
              <a:rPr lang="en-US" altLang="ko-KR" dirty="0"/>
              <a:t>(Controls) - 5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627CA3-A1DF-24E1-B84C-E9F1825D13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HTML</a:t>
            </a:r>
            <a:r>
              <a:rPr lang="ko-KR" altLang="en-US" dirty="0"/>
              <a:t> </a:t>
            </a:r>
            <a:r>
              <a:rPr lang="en-US" altLang="ko-KR" dirty="0"/>
              <a:t>vs.</a:t>
            </a:r>
            <a:r>
              <a:rPr lang="ko-KR" altLang="en-US" dirty="0"/>
              <a:t> </a:t>
            </a:r>
            <a:r>
              <a:rPr lang="en-US" altLang="ko-KR" dirty="0"/>
              <a:t>ASP.NET</a:t>
            </a:r>
            <a:r>
              <a:rPr lang="ko-KR" altLang="en-US" dirty="0"/>
              <a:t> 컨트롤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95186B5F-FF6D-61DA-C76B-4130413C9C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3062305"/>
              </p:ext>
            </p:extLst>
          </p:nvPr>
        </p:nvGraphicFramePr>
        <p:xfrm>
          <a:off x="251520" y="1556795"/>
          <a:ext cx="8640960" cy="46805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0">
                  <a:extLst>
                    <a:ext uri="{9D8B030D-6E8A-4147-A177-3AD203B41FA5}">
                      <a16:colId xmlns:a16="http://schemas.microsoft.com/office/drawing/2014/main" val="4003641117"/>
                    </a:ext>
                  </a:extLst>
                </a:gridCol>
                <a:gridCol w="4320480">
                  <a:extLst>
                    <a:ext uri="{9D8B030D-6E8A-4147-A177-3AD203B41FA5}">
                      <a16:colId xmlns:a16="http://schemas.microsoft.com/office/drawing/2014/main" val="370599826"/>
                    </a:ext>
                  </a:extLst>
                </a:gridCol>
              </a:tblGrid>
              <a:tr h="7582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HTML</a:t>
                      </a:r>
                      <a:r>
                        <a:rPr lang="ko-KR" altLang="en-US" sz="2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Controls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ASP.NET Controls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6254679"/>
                  </a:ext>
                </a:extLst>
              </a:tr>
              <a:tr h="451612">
                <a:tc>
                  <a:txBody>
                    <a:bodyPr/>
                    <a:lstStyle/>
                    <a:p>
                      <a:pPr marL="180000" indent="-18000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b="1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Client side</a:t>
                      </a:r>
                      <a:r>
                        <a:rPr lang="ko-KR" altLang="en-US" b="1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에서 동작</a:t>
                      </a:r>
                    </a:p>
                  </a:txBody>
                  <a:tcPr marL="36000" marR="3600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80000" indent="-18000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b="1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Server side</a:t>
                      </a:r>
                      <a:r>
                        <a:rPr lang="ko-KR" altLang="en-US" b="1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에서 동작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6377063"/>
                  </a:ext>
                </a:extLst>
              </a:tr>
              <a:tr h="779495">
                <a:tc>
                  <a:txBody>
                    <a:bodyPr/>
                    <a:lstStyle/>
                    <a:p>
                      <a:pPr marL="180000" indent="-18000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b="1" dirty="0" err="1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runat</a:t>
                      </a:r>
                      <a:r>
                        <a:rPr lang="en-US" altLang="ko-KR" b="1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=“server” </a:t>
                      </a:r>
                      <a:r>
                        <a:rPr lang="ko-KR" altLang="en-US" b="1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속성</a:t>
                      </a:r>
                      <a:r>
                        <a:rPr lang="en-US" altLang="ko-KR" b="1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(attribute)</a:t>
                      </a:r>
                      <a:r>
                        <a:rPr lang="ko-KR" altLang="en-US" b="1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을 추가하여 </a:t>
                      </a:r>
                      <a:r>
                        <a:rPr lang="en-US" altLang="ko-KR" b="1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server side </a:t>
                      </a:r>
                      <a:r>
                        <a:rPr lang="ko-KR" altLang="en-US" b="1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동작 가능</a:t>
                      </a:r>
                    </a:p>
                  </a:txBody>
                  <a:tcPr marL="36000" marR="3600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80000" indent="-18000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b="1" dirty="0" err="1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runat</a:t>
                      </a:r>
                      <a:r>
                        <a:rPr lang="en-US" altLang="ko-KR" b="1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=“server” </a:t>
                      </a:r>
                      <a:r>
                        <a:rPr lang="ko-KR" altLang="en-US" b="1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속성</a:t>
                      </a:r>
                      <a:r>
                        <a:rPr lang="en-US" altLang="ko-KR" b="1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(attribute)</a:t>
                      </a:r>
                      <a:r>
                        <a:rPr lang="ko-KR" altLang="en-US" b="1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을 기본으로</a:t>
                      </a:r>
                      <a:r>
                        <a:rPr lang="en-US" altLang="ko-KR" b="1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b="1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갖고 있어 </a:t>
                      </a:r>
                      <a:r>
                        <a:rPr lang="en-US" altLang="ko-KR" b="1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client side </a:t>
                      </a:r>
                      <a:r>
                        <a:rPr lang="ko-KR" altLang="en-US" b="1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동작 불가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0530876"/>
                  </a:ext>
                </a:extLst>
              </a:tr>
              <a:tr h="451612">
                <a:tc>
                  <a:txBody>
                    <a:bodyPr/>
                    <a:lstStyle/>
                    <a:p>
                      <a:pPr marL="180000" indent="-18000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b="1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State Management</a:t>
                      </a:r>
                      <a:r>
                        <a:rPr lang="ko-KR" altLang="en-US" b="1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는 불가능</a:t>
                      </a:r>
                    </a:p>
                  </a:txBody>
                  <a:tcPr marL="36000" marR="3600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80000" indent="-18000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b="1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State Management </a:t>
                      </a:r>
                      <a:r>
                        <a:rPr lang="ko-KR" altLang="en-US" b="1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가능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6681395"/>
                  </a:ext>
                </a:extLst>
              </a:tr>
              <a:tr h="451612">
                <a:tc>
                  <a:txBody>
                    <a:bodyPr/>
                    <a:lstStyle/>
                    <a:p>
                      <a:pPr marL="180000" indent="-18000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b="1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동작 속도가 빠름</a:t>
                      </a:r>
                    </a:p>
                  </a:txBody>
                  <a:tcPr marL="36000" marR="3600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80000" indent="-18000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b="1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동작 속도가 늦음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1697862"/>
                  </a:ext>
                </a:extLst>
              </a:tr>
              <a:tr h="451612">
                <a:tc>
                  <a:txBody>
                    <a:bodyPr/>
                    <a:lstStyle/>
                    <a:p>
                      <a:pPr marL="180000" indent="-18000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b="1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별도의 클래스를 갖지 않음</a:t>
                      </a:r>
                    </a:p>
                  </a:txBody>
                  <a:tcPr marL="36000" marR="3600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80000" indent="-18000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b="1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각 컨트롤에 대해 별도의 </a:t>
                      </a:r>
                      <a:r>
                        <a:rPr lang="en-US" altLang="ko-KR" b="1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Class </a:t>
                      </a:r>
                      <a:r>
                        <a:rPr lang="ko-KR" altLang="en-US" b="1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정의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2402173"/>
                  </a:ext>
                </a:extLst>
              </a:tr>
              <a:tr h="445426">
                <a:tc>
                  <a:txBody>
                    <a:bodyPr/>
                    <a:lstStyle/>
                    <a:p>
                      <a:pPr marL="180000" indent="-18000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b="1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객체지향 개념</a:t>
                      </a:r>
                      <a:r>
                        <a:rPr lang="ko-KR" altLang="en-US" b="1" baseline="30000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b="1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미지원</a:t>
                      </a:r>
                    </a:p>
                  </a:txBody>
                  <a:tcPr marL="36000" marR="3600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80000" indent="-18000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b="1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객체지향 개념 완벽 지원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6434290"/>
                  </a:ext>
                </a:extLst>
              </a:tr>
              <a:tr h="445426">
                <a:tc>
                  <a:txBody>
                    <a:bodyPr/>
                    <a:lstStyle/>
                    <a:p>
                      <a:pPr marL="180000" indent="-18000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b="1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Code</a:t>
                      </a:r>
                      <a:r>
                        <a:rPr lang="ko-KR" altLang="en-US" b="1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b="1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Behind </a:t>
                      </a:r>
                      <a:r>
                        <a:rPr lang="ko-KR" altLang="en-US" b="1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파일에 접근 불가</a:t>
                      </a:r>
                    </a:p>
                  </a:txBody>
                  <a:tcPr marL="36000" marR="3600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80000" indent="-18000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b="1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Code Behind </a:t>
                      </a:r>
                      <a:r>
                        <a:rPr lang="ko-KR" altLang="en-US" b="1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파일에 접근 가능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3952559"/>
                  </a:ext>
                </a:extLst>
              </a:tr>
              <a:tr h="445426">
                <a:tc>
                  <a:txBody>
                    <a:bodyPr/>
                    <a:lstStyle/>
                    <a:p>
                      <a:pPr marL="180000" indent="-18000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b="1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제한된 속성과 메서드 사용</a:t>
                      </a:r>
                    </a:p>
                  </a:txBody>
                  <a:tcPr marL="36000" marR="3600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80000" indent="-18000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b="1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풍부한 속성과 메서드 사용 가능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50895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2976592"/>
      </p:ext>
    </p:extLst>
  </p:cSld>
  <p:clrMapOvr>
    <a:masterClrMapping/>
  </p:clrMapOvr>
  <p:transition>
    <p:zo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2A67DF-F6EE-ADFD-917F-253B010F3D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E322D8-B3B4-5DA0-1559-D90C98B1C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컨트롤</a:t>
            </a:r>
            <a:r>
              <a:rPr lang="en-US" altLang="ko-KR" dirty="0"/>
              <a:t>(Controls) - 6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133885-55AB-AECC-B697-02590BF3CE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ASP.NET</a:t>
            </a:r>
            <a:r>
              <a:rPr lang="ko-KR" altLang="en-US" dirty="0"/>
              <a:t> 컨트롤은 객체지향개념을 완벽 지원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20E7370-2133-E1D0-7B92-F9E891EDFB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35" r="7090" b="9501"/>
          <a:stretch/>
        </p:blipFill>
        <p:spPr>
          <a:xfrm>
            <a:off x="424991" y="1903817"/>
            <a:ext cx="906649" cy="39591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08DD27E-3AAC-914C-1ED4-72916EC97B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1629" y="1842238"/>
            <a:ext cx="2032419" cy="4572943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9BA7457-A85E-F194-AEF1-7F81FCEDDA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6988" y="4539936"/>
            <a:ext cx="2232247" cy="1840624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51D5F1C9-1D20-450F-8CF2-A8458A8D5B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5536" y="1484784"/>
            <a:ext cx="8271150" cy="288319"/>
          </a:xfrm>
          <a:prstGeom prst="rect">
            <a:avLst/>
          </a:prstGeom>
        </p:spPr>
      </p:pic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FB390BCF-AF1C-1093-FF3A-6CBCF1134CE3}"/>
              </a:ext>
            </a:extLst>
          </p:cNvPr>
          <p:cNvCxnSpPr>
            <a:stCxn id="7" idx="3"/>
            <a:endCxn id="9" idx="1"/>
          </p:cNvCxnSpPr>
          <p:nvPr/>
        </p:nvCxnSpPr>
        <p:spPr>
          <a:xfrm>
            <a:off x="1331640" y="2101773"/>
            <a:ext cx="5019989" cy="2026937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EF8644DB-85A2-2391-996F-137005E5A754}"/>
              </a:ext>
            </a:extLst>
          </p:cNvPr>
          <p:cNvCxnSpPr>
            <a:cxnSpLocks/>
            <a:stCxn id="7" idx="3"/>
            <a:endCxn id="11" idx="0"/>
          </p:cNvCxnSpPr>
          <p:nvPr/>
        </p:nvCxnSpPr>
        <p:spPr>
          <a:xfrm>
            <a:off x="1331640" y="2101773"/>
            <a:ext cx="3251472" cy="243816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77DEE08-F162-65F8-76DE-42CE8AFCB8D4}"/>
              </a:ext>
            </a:extLst>
          </p:cNvPr>
          <p:cNvSpPr/>
          <p:nvPr/>
        </p:nvSpPr>
        <p:spPr>
          <a:xfrm>
            <a:off x="6629059" y="2080991"/>
            <a:ext cx="198010" cy="21873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81D2067-6AF4-2CC4-E626-F2A37E7688B8}"/>
              </a:ext>
            </a:extLst>
          </p:cNvPr>
          <p:cNvSpPr txBox="1"/>
          <p:nvPr/>
        </p:nvSpPr>
        <p:spPr>
          <a:xfrm>
            <a:off x="220347" y="3426382"/>
            <a:ext cx="3179464" cy="2426883"/>
          </a:xfrm>
          <a:prstGeom prst="rect">
            <a:avLst/>
          </a:prstGeom>
          <a:solidFill>
            <a:srgbClr val="FFFFCC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메서드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(Method)</a:t>
            </a:r>
          </a:p>
          <a:p>
            <a:pPr marL="144000" indent="-1440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객체가</a:t>
            </a:r>
            <a:r>
              <a:rPr lang="en-US" altLang="ko-KR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행하는</a:t>
            </a:r>
            <a:r>
              <a:rPr lang="en-US" altLang="ko-KR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동작</a:t>
            </a:r>
            <a:endParaRPr lang="en-US" altLang="ko-KR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000" indent="-1440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동사로 구성됨</a:t>
            </a:r>
            <a:endParaRPr lang="en-US" altLang="ko-KR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20000"/>
              </a:lnSpc>
            </a:pP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이벤트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(Event)</a:t>
            </a:r>
            <a:endParaRPr lang="en-US" altLang="ko-KR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000" indent="-1440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특정 상황의 발생</a:t>
            </a:r>
            <a:endParaRPr lang="en-US" altLang="ko-KR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000" indent="-1440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컨트롤을 </a:t>
            </a:r>
            <a:r>
              <a:rPr lang="ko-KR" altLang="en-US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더블클릭하면</a:t>
            </a:r>
            <a:r>
              <a:rPr lang="ko-KR" altLang="en-US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이벤트 </a:t>
            </a:r>
            <a:r>
              <a:rPr lang="ko-KR" altLang="en-US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핸들러</a:t>
            </a:r>
            <a:r>
              <a:rPr lang="en-US" altLang="ko-KR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Evevt</a:t>
            </a:r>
            <a:r>
              <a:rPr lang="en-US" altLang="ko-KR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Handler), </a:t>
            </a:r>
            <a:r>
              <a:rPr lang="ko-KR" altLang="en-US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즉 메서드가 추가됨</a:t>
            </a:r>
            <a:endParaRPr lang="en-US" altLang="ko-KR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7D25A4D-9DB2-C20E-F6FB-42ACA638C382}"/>
              </a:ext>
            </a:extLst>
          </p:cNvPr>
          <p:cNvSpPr/>
          <p:nvPr/>
        </p:nvSpPr>
        <p:spPr>
          <a:xfrm>
            <a:off x="3943202" y="4837320"/>
            <a:ext cx="198010" cy="21873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270892A-A0DD-3296-A6DE-5A29B65C082C}"/>
              </a:ext>
            </a:extLst>
          </p:cNvPr>
          <p:cNvSpPr txBox="1"/>
          <p:nvPr/>
        </p:nvSpPr>
        <p:spPr>
          <a:xfrm>
            <a:off x="3466988" y="2137437"/>
            <a:ext cx="2438168" cy="949555"/>
          </a:xfrm>
          <a:prstGeom prst="rect">
            <a:avLst/>
          </a:prstGeom>
          <a:solidFill>
            <a:srgbClr val="FFFFCC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속성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(Property)</a:t>
            </a:r>
          </a:p>
          <a:p>
            <a:pPr marL="144000" indent="-1440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객체가</a:t>
            </a:r>
            <a:r>
              <a:rPr lang="en-US" altLang="ko-KR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갖고 있는 특성</a:t>
            </a:r>
            <a:endParaRPr lang="en-US" altLang="ko-KR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000" indent="-1440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명사로 표현</a:t>
            </a:r>
            <a:r>
              <a:rPr lang="en-US" altLang="ko-KR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값을 가짐</a:t>
            </a:r>
          </a:p>
        </p:txBody>
      </p:sp>
    </p:spTree>
    <p:extLst>
      <p:ext uri="{BB962C8B-B14F-4D97-AF65-F5344CB8AC3E}">
        <p14:creationId xmlns:p14="http://schemas.microsoft.com/office/powerpoint/2010/main" val="3937612682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5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000"/>
                            </p:stCondLst>
                            <p:childTnLst>
                              <p:par>
                                <p:cTn id="4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1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텍스트 출력 </a:t>
            </a:r>
            <a:r>
              <a:rPr lang="en-US" altLang="ko-KR" dirty="0"/>
              <a:t>: Label </a:t>
            </a:r>
            <a:r>
              <a:rPr lang="ko-KR" altLang="en-US" dirty="0"/>
              <a:t>컨트롤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 b="1" dirty="0"/>
              <a:t>Label </a:t>
            </a:r>
            <a:r>
              <a:rPr lang="ko-KR" altLang="en-US" b="1" dirty="0"/>
              <a:t>컨트롤</a:t>
            </a:r>
            <a:endParaRPr lang="en-US" altLang="ko-KR" b="1" dirty="0"/>
          </a:p>
          <a:p>
            <a:pPr lvl="1">
              <a:defRPr/>
            </a:pPr>
            <a:r>
              <a:rPr lang="ko-KR" altLang="en-US" dirty="0"/>
              <a:t>웹 폼에 문자열을 출력할 때 사용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프로그래밍에서 특별히 사용하지 않는 경우 </a:t>
            </a:r>
            <a:r>
              <a:rPr lang="en-US" altLang="ko-KR" dirty="0"/>
              <a:t>(ID) </a:t>
            </a:r>
            <a:r>
              <a:rPr lang="ko-KR" altLang="en-US" dirty="0"/>
              <a:t>지정 않음</a:t>
            </a:r>
            <a:endParaRPr lang="en-US" altLang="ko-KR" dirty="0"/>
          </a:p>
          <a:p>
            <a:pPr lvl="1">
              <a:defRPr/>
            </a:pPr>
            <a:r>
              <a:rPr lang="en-US" altLang="ko-KR" dirty="0"/>
              <a:t>(ID) </a:t>
            </a:r>
            <a:r>
              <a:rPr lang="ko-KR" altLang="en-US" dirty="0"/>
              <a:t>지정 시 </a:t>
            </a:r>
            <a:r>
              <a:rPr lang="en-US" altLang="ko-KR" dirty="0" err="1"/>
              <a:t>lbl</a:t>
            </a:r>
            <a:r>
              <a:rPr lang="en-US" altLang="ko-KR" dirty="0" err="1">
                <a:solidFill>
                  <a:srgbClr val="CC3300"/>
                </a:solidFill>
              </a:rPr>
              <a:t>Xxx</a:t>
            </a:r>
            <a:r>
              <a:rPr lang="en-US" altLang="ko-KR" dirty="0"/>
              <a:t> </a:t>
            </a:r>
            <a:r>
              <a:rPr lang="ko-KR" altLang="en-US" dirty="0"/>
              <a:t>형태로 표현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852936"/>
            <a:ext cx="1041400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163" y="2924373"/>
            <a:ext cx="2628900" cy="355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3156792"/>
              </p:ext>
            </p:extLst>
          </p:nvPr>
        </p:nvGraphicFramePr>
        <p:xfrm>
          <a:off x="4000500" y="3077738"/>
          <a:ext cx="4929188" cy="330359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428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004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607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latin typeface="맑은 고딕" pitchFamily="50" charset="-127"/>
                          <a:ea typeface="맑은 고딕" pitchFamily="50" charset="-127"/>
                        </a:rPr>
                        <a:t>속성</a:t>
                      </a:r>
                    </a:p>
                  </a:txBody>
                  <a:tcPr marL="91439" marR="91439" marT="45714" marB="45714"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</a:p>
                  </a:txBody>
                  <a:tcPr marL="91439" marR="91439" marT="45714" marB="4571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7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맑은 고딕" pitchFamily="50" charset="-127"/>
                          <a:ea typeface="맑은 고딕" pitchFamily="50" charset="-127"/>
                        </a:rPr>
                        <a:t>(ID)</a:t>
                      </a:r>
                      <a:endParaRPr lang="ko-KR" altLang="en-US" sz="1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14" marB="45714"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1" dirty="0">
                          <a:latin typeface="맑은 고딕" pitchFamily="50" charset="-127"/>
                          <a:ea typeface="맑은 고딕" pitchFamily="50" charset="-127"/>
                        </a:rPr>
                        <a:t>컨트롤의</a:t>
                      </a:r>
                      <a:r>
                        <a:rPr lang="en-US" altLang="ko-KR" sz="1800" b="1" dirty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800" b="1" dirty="0">
                          <a:latin typeface="맑은 고딕" pitchFamily="50" charset="-127"/>
                          <a:ea typeface="맑은 고딕" pitchFamily="50" charset="-127"/>
                        </a:rPr>
                        <a:t>프로그래밍 이름</a:t>
                      </a:r>
                    </a:p>
                  </a:txBody>
                  <a:tcPr marL="91439" marR="91439" marT="45714" marB="4571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7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맑은 고딕" pitchFamily="50" charset="-127"/>
                          <a:ea typeface="맑은 고딕" pitchFamily="50" charset="-127"/>
                        </a:rPr>
                        <a:t>Text</a:t>
                      </a:r>
                      <a:endParaRPr lang="ko-KR" altLang="en-US" sz="1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14" marB="45714"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1" dirty="0">
                          <a:latin typeface="맑은 고딕" pitchFamily="50" charset="-127"/>
                          <a:ea typeface="맑은 고딕" pitchFamily="50" charset="-127"/>
                        </a:rPr>
                        <a:t>레이블에 보여줄 문자열</a:t>
                      </a:r>
                    </a:p>
                  </a:txBody>
                  <a:tcPr marL="91439" marR="91439" marT="45714" marB="4571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07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맑은 고딕" pitchFamily="50" charset="-127"/>
                          <a:ea typeface="맑은 고딕" pitchFamily="50" charset="-127"/>
                        </a:rPr>
                        <a:t>Enable</a:t>
                      </a:r>
                      <a:endParaRPr lang="ko-KR" altLang="en-US" sz="1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14" marB="45714"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1" dirty="0">
                          <a:latin typeface="맑은 고딕" pitchFamily="50" charset="-127"/>
                          <a:ea typeface="맑은 고딕" pitchFamily="50" charset="-127"/>
                        </a:rPr>
                        <a:t>컨트롤의 활성화 상태</a:t>
                      </a:r>
                    </a:p>
                  </a:txBody>
                  <a:tcPr marL="91439" marR="91439" marT="45714" marB="4571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07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맑은 고딕" pitchFamily="50" charset="-127"/>
                          <a:ea typeface="맑은 고딕" pitchFamily="50" charset="-127"/>
                        </a:rPr>
                        <a:t>Visible</a:t>
                      </a:r>
                      <a:endParaRPr lang="ko-KR" altLang="en-US" sz="1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14" marB="45714"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1" dirty="0">
                          <a:latin typeface="맑은 고딕" pitchFamily="50" charset="-127"/>
                          <a:ea typeface="맑은 고딕" pitchFamily="50" charset="-127"/>
                        </a:rPr>
                        <a:t>웹 폼에 컨트롤의 표시 여부</a:t>
                      </a:r>
                    </a:p>
                  </a:txBody>
                  <a:tcPr marL="91439" marR="91439" marT="45714" marB="4571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2135682"/>
      </p:ext>
    </p:extLst>
  </p:cSld>
  <p:clrMapOvr>
    <a:masterClrMapping/>
  </p:clrMapOvr>
  <p:transition>
    <p:zoom/>
  </p:transition>
</p:sld>
</file>

<file path=ppt/theme/theme1.xml><?xml version="1.0" encoding="utf-8"?>
<a:theme xmlns:a="http://schemas.openxmlformats.org/drawingml/2006/main" name="1_기본 디자인">
  <a:themeElements>
    <a:clrScheme name="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HY견고딕"/>
        <a:ea typeface="HY견고딕"/>
        <a:cs typeface=""/>
      </a:majorFont>
      <a:minorFont>
        <a:latin typeface="HY견고딕"/>
        <a:ea typeface="HY견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38100">
          <a:solidFill>
            <a:srgbClr val="C0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20405</TotalTime>
  <Words>2251</Words>
  <Application>Microsoft Office PowerPoint</Application>
  <PresentationFormat>화면 슬라이드 쇼(4:3)</PresentationFormat>
  <Paragraphs>546</Paragraphs>
  <Slides>56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56</vt:i4>
      </vt:variant>
    </vt:vector>
  </HeadingPairs>
  <TitlesOfParts>
    <vt:vector size="64" baseType="lpstr">
      <vt:lpstr>HY견고딕</vt:lpstr>
      <vt:lpstr>굴림</vt:lpstr>
      <vt:lpstr>돋움</vt:lpstr>
      <vt:lpstr>맑은 고딕</vt:lpstr>
      <vt:lpstr>Arial</vt:lpstr>
      <vt:lpstr>Times New Roman</vt:lpstr>
      <vt:lpstr>Wingdings</vt:lpstr>
      <vt:lpstr>1_기본 디자인</vt:lpstr>
      <vt:lpstr>기본 컨트롤</vt:lpstr>
      <vt:lpstr>학습 목표</vt:lpstr>
      <vt:lpstr>컨트롤(Controls) - 1</vt:lpstr>
      <vt:lpstr>컨트롤(Controls) - 2</vt:lpstr>
      <vt:lpstr>컨트롤(Controls) - 3</vt:lpstr>
      <vt:lpstr>컨트롤(Controls) - 4</vt:lpstr>
      <vt:lpstr>컨트롤(Controls) - 5</vt:lpstr>
      <vt:lpstr>컨트롤(Controls) - 6</vt:lpstr>
      <vt:lpstr>텍스트 출력 : Label 컨트롤</vt:lpstr>
      <vt:lpstr>텍스트 입출력 : TextBox 컨트롤 (1)</vt:lpstr>
      <vt:lpstr>텍스트 입출력 : TextBox 컨트롤 (2)</vt:lpstr>
      <vt:lpstr>클릭 이벤트 : Button 컨트롤</vt:lpstr>
      <vt:lpstr>클릭 이벤트 : LinkButton</vt:lpstr>
      <vt:lpstr>클릭 이벤트 : ImageButton</vt:lpstr>
      <vt:lpstr>[실습] 실습을 위한 폴더 생성</vt:lpstr>
      <vt:lpstr>[실습] 웹 사이트 열기 </vt:lpstr>
      <vt:lpstr>[실습1] 텍스트박스 모드 (1)</vt:lpstr>
      <vt:lpstr>[실습1] 텍스트박스 모드 (2)</vt:lpstr>
      <vt:lpstr>[실습1] 텍스트박스 모드 (3)</vt:lpstr>
      <vt:lpstr>[실습1] 텍스트박스 모드 (4)</vt:lpstr>
      <vt:lpstr>[실습1] 텍스트박스 모드 (5)</vt:lpstr>
      <vt:lpstr>[실습1] 텍스트박스 모드 (6)</vt:lpstr>
      <vt:lpstr>[실습1] 텍스트박스 모드 (7)</vt:lpstr>
      <vt:lpstr>[실습2] 암호일치 확인 (1)</vt:lpstr>
      <vt:lpstr>[실습2] 암호일치 확인 (2)</vt:lpstr>
      <vt:lpstr>[실습2] 암호일치 확인 (3)</vt:lpstr>
      <vt:lpstr>[실습2] 암호일치 확인 (4)</vt:lpstr>
      <vt:lpstr>[실습3] 버튼 클릭 이벤트 – ButtonApp.aspx (1)</vt:lpstr>
      <vt:lpstr>[실습3] 버튼 클릭 이벤트 – ButtonApp.aspx (2)</vt:lpstr>
      <vt:lpstr>[실습3] 버튼 클릭 이벤트 – ButtonApp.aspx (3)</vt:lpstr>
      <vt:lpstr>[실습3] 버튼 클릭 이벤트 – ButtonApp.aspx (4)</vt:lpstr>
      <vt:lpstr>[실습4] 이미지 메뉴  ImageMenuApp.aspx (1)</vt:lpstr>
      <vt:lpstr>[실습4] 이미지 메뉴  ImageMenuApp.aspx (2)</vt:lpstr>
      <vt:lpstr>[실습4] 이미지 메뉴  ImageMenuApp.aspx (3)</vt:lpstr>
      <vt:lpstr>[실습4] 이미지 메뉴  ImageMenuApp.aspx (4)</vt:lpstr>
      <vt:lpstr>이미지 : Image</vt:lpstr>
      <vt:lpstr>링크 : HyperLink</vt:lpstr>
      <vt:lpstr>[실습5] 하이퍼링크  HyperLinkApp.aspx (1)</vt:lpstr>
      <vt:lpstr>[실습5] 하이퍼링크  HyperLinkApp.aspx (2)</vt:lpstr>
      <vt:lpstr>[실습5] 하이퍼링크  HyperLinkApp.aspx (3)</vt:lpstr>
      <vt:lpstr>다중 선택 : CheckBox</vt:lpstr>
      <vt:lpstr>단일 선택 : RadioButton</vt:lpstr>
      <vt:lpstr>[실습6] 체크박스 활용  CheckBoxApp.aspx (1)</vt:lpstr>
      <vt:lpstr>[실습6] 체크박스 활용  CheckBoxApp.aspx (2)</vt:lpstr>
      <vt:lpstr>[실습6] 체크박스 활용  CheckBoxApp.aspx (3)</vt:lpstr>
      <vt:lpstr>[실습6] 체크박스 활용  CheckBoxApp.aspx (4)</vt:lpstr>
      <vt:lpstr>[실습7] 라디오버튼  RadioButtonApp.aspx (1)</vt:lpstr>
      <vt:lpstr>[실습7] 라디오버튼  RadioButtonApp.aspx (2)</vt:lpstr>
      <vt:lpstr>[실습7] 라디오버튼  RadioButtonApp.aspx (3)</vt:lpstr>
      <vt:lpstr>[실습7] 라디오버튼  RadioButtonApp.aspx (4)</vt:lpstr>
      <vt:lpstr>[과제]</vt:lpstr>
      <vt:lpstr>학습 요약</vt:lpstr>
      <vt:lpstr>Basic Controls (1)</vt:lpstr>
      <vt:lpstr>Basic Controls (2)</vt:lpstr>
      <vt:lpstr>Basic Controls (3)</vt:lpstr>
      <vt:lpstr>질의 응답</vt:lpstr>
    </vt:vector>
  </TitlesOfParts>
  <Company>두원공과대학 인터넷프로그래밍과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김형래</dc:creator>
  <cp:lastModifiedBy>현승렬</cp:lastModifiedBy>
  <cp:revision>492</cp:revision>
  <dcterms:created xsi:type="dcterms:W3CDTF">2003-05-07T20:17:23Z</dcterms:created>
  <dcterms:modified xsi:type="dcterms:W3CDTF">2025-03-17T23:51:55Z</dcterms:modified>
</cp:coreProperties>
</file>