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632" r:id="rId2"/>
    <p:sldId id="682" r:id="rId3"/>
    <p:sldId id="808" r:id="rId4"/>
    <p:sldId id="823" r:id="rId5"/>
    <p:sldId id="824" r:id="rId6"/>
    <p:sldId id="766" r:id="rId7"/>
    <p:sldId id="798" r:id="rId8"/>
    <p:sldId id="767" r:id="rId9"/>
    <p:sldId id="768" r:id="rId10"/>
    <p:sldId id="800" r:id="rId11"/>
    <p:sldId id="769" r:id="rId12"/>
    <p:sldId id="810" r:id="rId13"/>
    <p:sldId id="811" r:id="rId14"/>
    <p:sldId id="770" r:id="rId15"/>
    <p:sldId id="771" r:id="rId16"/>
    <p:sldId id="812" r:id="rId17"/>
    <p:sldId id="825" r:id="rId18"/>
    <p:sldId id="801" r:id="rId19"/>
    <p:sldId id="772" r:id="rId20"/>
    <p:sldId id="813" r:id="rId21"/>
    <p:sldId id="773" r:id="rId22"/>
    <p:sldId id="814" r:id="rId23"/>
    <p:sldId id="774" r:id="rId24"/>
    <p:sldId id="815" r:id="rId25"/>
    <p:sldId id="816" r:id="rId26"/>
    <p:sldId id="817" r:id="rId27"/>
    <p:sldId id="818" r:id="rId28"/>
    <p:sldId id="775" r:id="rId29"/>
    <p:sldId id="776" r:id="rId30"/>
    <p:sldId id="819" r:id="rId31"/>
    <p:sldId id="802" r:id="rId32"/>
    <p:sldId id="820" r:id="rId33"/>
    <p:sldId id="821" r:id="rId34"/>
    <p:sldId id="777" r:id="rId35"/>
    <p:sldId id="799" r:id="rId36"/>
    <p:sldId id="778" r:id="rId37"/>
    <p:sldId id="822" r:id="rId38"/>
    <p:sldId id="857" r:id="rId39"/>
    <p:sldId id="806" r:id="rId40"/>
    <p:sldId id="765" r:id="rId41"/>
    <p:sldId id="807" r:id="rId42"/>
    <p:sldId id="803" r:id="rId43"/>
    <p:sldId id="805" r:id="rId44"/>
    <p:sldId id="703" r:id="rId45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CC"/>
    <a:srgbClr val="0000FF"/>
    <a:srgbClr val="CC6600"/>
    <a:srgbClr val="CC3300"/>
    <a:srgbClr val="0066CC"/>
    <a:srgbClr val="CC0000"/>
    <a:srgbClr val="FFFF00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4148" autoAdjust="0"/>
  </p:normalViewPr>
  <p:slideViewPr>
    <p:cSldViewPr>
      <p:cViewPr varScale="1">
        <p:scale>
          <a:sx n="99" d="100"/>
          <a:sy n="99" d="100"/>
        </p:scale>
        <p:origin x="235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167666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084936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5866472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5217614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05054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8018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626829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0330061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643009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1149137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526188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099564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4265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266204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리스트 컨트롤과 컬렉션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두원공과대학교 컴퓨터공학과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학년</a:t>
            </a:r>
          </a:p>
        </p:txBody>
      </p:sp>
      <p:pic>
        <p:nvPicPr>
          <p:cNvPr id="13" name="Picture 13" descr="장현성(금상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1" b="7675"/>
          <a:stretch>
            <a:fillRect/>
          </a:stretch>
        </p:blipFill>
        <p:spPr bwMode="auto">
          <a:xfrm>
            <a:off x="0" y="1928813"/>
            <a:ext cx="91440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ListBox</a:t>
            </a:r>
            <a:r>
              <a:rPr lang="en-US" altLang="ko-KR" sz="3600" dirty="0"/>
              <a:t> </a:t>
            </a:r>
            <a:r>
              <a:rPr lang="ko-KR" altLang="en-US" sz="3600" dirty="0"/>
              <a:t>컨트롤에 리스트항목 추가하기</a:t>
            </a:r>
            <a:r>
              <a:rPr lang="ko-KR" altLang="en-US" sz="2400" dirty="0"/>
              <a:t> </a:t>
            </a:r>
            <a:r>
              <a:rPr lang="en-US" altLang="ko-KR" sz="24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Items </a:t>
            </a:r>
            <a:r>
              <a:rPr lang="ko-KR" altLang="en-US" dirty="0"/>
              <a:t>컬렉션에 항목 추가 예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ListItem</a:t>
            </a:r>
            <a:r>
              <a:rPr lang="ko-KR" altLang="en-US" dirty="0"/>
              <a:t>을 이용하는 경우 </a:t>
            </a:r>
            <a:r>
              <a:rPr lang="en-US" altLang="ko-KR" dirty="0">
                <a:solidFill>
                  <a:srgbClr val="6600CC"/>
                </a:solidFill>
              </a:rPr>
              <a:t>Text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rgbClr val="6600CC"/>
                </a:solidFill>
              </a:rPr>
              <a:t>Value</a:t>
            </a:r>
            <a:r>
              <a:rPr lang="en-US" altLang="ko-KR" dirty="0"/>
              <a:t> </a:t>
            </a:r>
            <a:r>
              <a:rPr lang="ko-KR" altLang="en-US" dirty="0"/>
              <a:t>쌍으로 입력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70593"/>
            <a:ext cx="5993383" cy="133041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3645219"/>
            <a:ext cx="7747967" cy="273610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041583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ListControls</a:t>
            </a:r>
            <a:r>
              <a:rPr lang="en-US" altLang="ko-KR" dirty="0"/>
              <a:t> -</a:t>
            </a:r>
            <a:r>
              <a:rPr lang="ko-KR" altLang="en-US" dirty="0"/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새 항목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Web Form  </a:t>
            </a:r>
            <a:r>
              <a:rPr lang="en-US" altLang="ko-KR" dirty="0">
                <a:solidFill>
                  <a:srgbClr val="C00000"/>
                </a:solidFill>
              </a:rPr>
              <a:t>ListBoxApp.aspx</a:t>
            </a:r>
            <a:endParaRPr lang="ko-KR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08181"/>
              </p:ext>
            </p:extLst>
          </p:nvPr>
        </p:nvGraphicFramePr>
        <p:xfrm>
          <a:off x="4288532" y="2054572"/>
          <a:ext cx="4603948" cy="4471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단일선택동작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다중선택동작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ListBox1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SelectionMode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Single</a:t>
                      </a:r>
                      <a:endParaRPr lang="en-US" altLang="ko-KR" sz="1800" b="1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Items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ListItem</a:t>
                      </a:r>
                      <a:r>
                        <a:rPr lang="en-US" altLang="ko-KR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컬렉션</a:t>
                      </a:r>
                      <a:r>
                        <a:rPr lang="en-US" altLang="ko-KR" sz="1800" b="1" baseline="0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800" b="1" baseline="0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편집기 이용해서 추가</a:t>
                      </a:r>
                      <a:endParaRPr lang="ko-KR" altLang="en-US" sz="1800" b="1" dirty="0">
                        <a:solidFill>
                          <a:srgbClr val="FFC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ListBox2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SelectionMode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8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Multiple</a:t>
                      </a:r>
                      <a:endParaRPr lang="en-US" altLang="ko-KR" sz="1800" b="1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Items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프로그램에서 추가</a:t>
                      </a:r>
                      <a:endParaRPr lang="ko-KR" altLang="en-US" sz="1800" b="1" dirty="0">
                        <a:solidFill>
                          <a:srgbClr val="FFC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lblResult1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””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lblResult2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””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90000"/>
                        </a:lnSpc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Text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1" marB="457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054572"/>
            <a:ext cx="4020196" cy="1878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ListItem</a:t>
            </a:r>
            <a:r>
              <a:rPr lang="en-US" altLang="ko-KR" dirty="0"/>
              <a:t> </a:t>
            </a:r>
            <a:r>
              <a:rPr lang="ko-KR" altLang="en-US" dirty="0"/>
              <a:t>컬렉션 편집기 이용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Items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“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Text </a:t>
            </a:r>
            <a:r>
              <a:rPr lang="ko-KR" altLang="en-US" dirty="0">
                <a:sym typeface="Wingdings" panose="05000000000000000000" pitchFamily="2" charset="2"/>
              </a:rPr>
              <a:t>속성에 입력 </a:t>
            </a:r>
            <a:r>
              <a:rPr lang="en-US" altLang="ko-KR" dirty="0">
                <a:sym typeface="Wingdings" panose="05000000000000000000" pitchFamily="2" charset="2"/>
              </a:rPr>
              <a:t> Enter”</a:t>
            </a:r>
            <a:r>
              <a:rPr lang="ko-KR" altLang="en-US" dirty="0">
                <a:sym typeface="Wingdings" panose="05000000000000000000" pitchFamily="2" charset="2"/>
              </a:rPr>
              <a:t>과정을</a:t>
            </a:r>
            <a:r>
              <a:rPr lang="en-US" altLang="ko-KR" dirty="0">
                <a:sym typeface="Wingdings" panose="05000000000000000000" pitchFamily="2" charset="2"/>
              </a:rPr>
              <a:t> 3</a:t>
            </a:r>
            <a:r>
              <a:rPr lang="ko-KR" altLang="en-US" dirty="0">
                <a:sym typeface="Wingdings" panose="05000000000000000000" pitchFamily="2" charset="2"/>
              </a:rPr>
              <a:t>번 반복 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71" y="2457519"/>
            <a:ext cx="5428571" cy="3923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979711" y="5572913"/>
            <a:ext cx="1036687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7561" y="3791762"/>
            <a:ext cx="1036687" cy="501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421" y="5984999"/>
            <a:ext cx="87644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641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71BB3-E1AD-4EE5-8C7F-0CD611E2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764704"/>
            <a:ext cx="6768754" cy="5886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0449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 코드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448300"/>
            <a:ext cx="648072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없다면 어떤 결과가 나타날까요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실행하여 확인해 보세요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" y="1772815"/>
            <a:ext cx="8996240" cy="33123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버튼의 </a:t>
            </a:r>
            <a:r>
              <a:rPr lang="ko-KR" altLang="en-US" dirty="0" err="1"/>
              <a:t>클릭이벤트</a:t>
            </a:r>
            <a:r>
              <a:rPr lang="ko-KR" altLang="en-US" dirty="0"/>
              <a:t> 소스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69159"/>
            <a:ext cx="7632848" cy="50090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86" y="1124744"/>
            <a:ext cx="3360374" cy="1440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6914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3357246" cy="19802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564904"/>
            <a:ext cx="3300343" cy="20826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705" y="3573016"/>
            <a:ext cx="3288962" cy="1866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364088" y="3225929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43423-3E05-4F0C-8604-F4B7A40F596F}"/>
              </a:ext>
            </a:extLst>
          </p:cNvPr>
          <p:cNvSpPr txBox="1"/>
          <p:nvPr/>
        </p:nvSpPr>
        <p:spPr>
          <a:xfrm>
            <a:off x="163020" y="5085184"/>
            <a:ext cx="5234125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앞 페이지 </a:t>
            </a:r>
            <a:r>
              <a:rPr lang="en-US" altLang="ko-KR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 29]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(ListBox1.SelectedIndex != -1)</a:t>
            </a:r>
          </a:p>
          <a:p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lblResult1.Text = ListBox1.SelectedItem.Value;</a:t>
            </a:r>
          </a:p>
          <a:p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lblResult1.Text = </a:t>
            </a:r>
            <a:r>
              <a:rPr lang="en-US" altLang="ko-KR" b="1" dirty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“”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3526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19" y="1400799"/>
            <a:ext cx="3288962" cy="1866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987824" y="2636912"/>
            <a:ext cx="2484276" cy="374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1650" y="3499464"/>
            <a:ext cx="5616624" cy="374920"/>
          </a:xfrm>
          <a:prstGeom prst="rect">
            <a:avLst/>
          </a:prstGeom>
          <a:solidFill>
            <a:srgbClr val="FFC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형식이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이유는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지정된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Value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값이 다름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cxnSpLocks/>
            <a:stCxn id="11" idx="2"/>
            <a:endCxn id="12" idx="0"/>
          </p:cNvCxnSpPr>
          <p:nvPr/>
        </p:nvCxnSpPr>
        <p:spPr>
          <a:xfrm>
            <a:off x="4229962" y="3011832"/>
            <a:ext cx="0" cy="4876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4615A05-C0FC-4396-AD17-79CDC4A7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4" y="4000824"/>
            <a:ext cx="3283793" cy="2373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2892C5-481F-4179-A351-C8B21DAD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97" y="4573059"/>
            <a:ext cx="5837703" cy="11955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BF646-37A5-4FEE-8CC5-B55C9EC4D93A}"/>
              </a:ext>
            </a:extLst>
          </p:cNvPr>
          <p:cNvSpPr/>
          <p:nvPr/>
        </p:nvSpPr>
        <p:spPr>
          <a:xfrm>
            <a:off x="1833202" y="4812678"/>
            <a:ext cx="1319420" cy="344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DBB3C3-D61D-440E-9A9B-812B37E3A818}"/>
              </a:ext>
            </a:extLst>
          </p:cNvPr>
          <p:cNvSpPr/>
          <p:nvPr/>
        </p:nvSpPr>
        <p:spPr>
          <a:xfrm>
            <a:off x="6247654" y="5264162"/>
            <a:ext cx="1368284" cy="344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07ABC-71AB-43B0-B84F-E51E4309DD5E}"/>
              </a:ext>
            </a:extLst>
          </p:cNvPr>
          <p:cNvSpPr/>
          <p:nvPr/>
        </p:nvSpPr>
        <p:spPr>
          <a:xfrm>
            <a:off x="7808469" y="5264162"/>
            <a:ext cx="1012004" cy="344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9CDFF-2F95-4EF7-A306-48CD81C40C0C}"/>
              </a:ext>
            </a:extLst>
          </p:cNvPr>
          <p:cNvSpPr txBox="1"/>
          <p:nvPr/>
        </p:nvSpPr>
        <p:spPr>
          <a:xfrm>
            <a:off x="6638799" y="5563671"/>
            <a:ext cx="58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b="1" dirty="0">
              <a:solidFill>
                <a:srgbClr val="66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08907C-7525-4B0D-BD31-BEB12D1452D0}"/>
              </a:ext>
            </a:extLst>
          </p:cNvPr>
          <p:cNvSpPr txBox="1"/>
          <p:nvPr/>
        </p:nvSpPr>
        <p:spPr>
          <a:xfrm>
            <a:off x="8021474" y="5573913"/>
            <a:ext cx="71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lang="ko-KR" altLang="en-US" b="1" dirty="0">
              <a:solidFill>
                <a:srgbClr val="66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058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DropDownList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DropDownList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버튼을 눌렀을 때 선택할 항목이 아래로 펼쳐짐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하나의 항목을 선택하면 펼쳐진 리스트가 닫히게 됨</a:t>
            </a:r>
            <a:endParaRPr lang="en-US" altLang="ko-KR" dirty="0"/>
          </a:p>
          <a:p>
            <a:pPr marL="432000" lvl="1" indent="0"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오로지 </a:t>
            </a:r>
            <a:r>
              <a:rPr lang="ko-KR" altLang="en-US" dirty="0">
                <a:solidFill>
                  <a:srgbClr val="C00000"/>
                </a:solidFill>
              </a:rPr>
              <a:t>단일선택</a:t>
            </a:r>
            <a:r>
              <a:rPr lang="ko-KR" altLang="en-US" dirty="0"/>
              <a:t>만 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컨트롤의 속성은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컨트롤과 동일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357563"/>
            <a:ext cx="23891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29" y="3422476"/>
            <a:ext cx="1781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9124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DropDownListApp.aspx</a:t>
            </a:r>
            <a:r>
              <a:rPr lang="en-US" altLang="ko-KR" sz="1400" dirty="0"/>
              <a:t> 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UI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29859"/>
              </p:ext>
            </p:extLst>
          </p:nvPr>
        </p:nvGraphicFramePr>
        <p:xfrm>
          <a:off x="1000125" y="3463574"/>
          <a:ext cx="7143750" cy="2660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lblResult1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lblResult2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52699"/>
                  </a:ext>
                </a:extLst>
              </a:tr>
              <a:tr h="375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DropDownList1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Items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프로그램 방식으로 입력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40949"/>
            <a:ext cx="3427859" cy="14174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953229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이번 시간을 성공적으로 이수하면 학생들은 다음 컨트롤들을 활용할 수 있다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리스트 컨트롤 </a:t>
            </a:r>
            <a:r>
              <a:rPr lang="en-US" altLang="ko-KR" dirty="0"/>
              <a:t>: </a:t>
            </a:r>
            <a:r>
              <a:rPr lang="en-US" altLang="ko-KR" dirty="0" err="1"/>
              <a:t>ListBox</a:t>
            </a:r>
            <a:r>
              <a:rPr lang="en-US" altLang="ko-KR" dirty="0"/>
              <a:t>, </a:t>
            </a:r>
            <a:r>
              <a:rPr lang="en-US" altLang="ko-KR" dirty="0" err="1"/>
              <a:t>DropDownList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선택 리스트 컨트롤 </a:t>
            </a:r>
            <a:r>
              <a:rPr lang="en-US" altLang="ko-KR" dirty="0"/>
              <a:t>: </a:t>
            </a:r>
            <a:r>
              <a:rPr lang="en-US" altLang="ko-KR" dirty="0" err="1"/>
              <a:t>RadioButtonList</a:t>
            </a:r>
            <a:r>
              <a:rPr lang="en-US" altLang="ko-KR" dirty="0"/>
              <a:t>, </a:t>
            </a:r>
            <a:r>
              <a:rPr lang="en-US" altLang="ko-KR" dirty="0" err="1"/>
              <a:t>CheckBoxList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데이터바인딩</a:t>
            </a:r>
            <a:endParaRPr lang="en-US" altLang="ko-KR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DropDownListApp.aspx</a:t>
            </a:r>
            <a:r>
              <a:rPr lang="en-US" altLang="ko-KR" sz="1400" dirty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 소스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0" y="1556792"/>
            <a:ext cx="8914900" cy="41764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598282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DropDownListApp.aspx</a:t>
            </a:r>
            <a:r>
              <a:rPr lang="en-US" altLang="ko-KR" sz="1400" dirty="0"/>
              <a:t>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프로그램 소스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83431"/>
            <a:ext cx="8909050" cy="5613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292080" y="5157192"/>
            <a:ext cx="3600400" cy="57833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DropDownList1.SelectedItem.Text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접근도 가능</a:t>
            </a:r>
          </a:p>
        </p:txBody>
      </p:sp>
    </p:spTree>
    <p:extLst>
      <p:ext uri="{BB962C8B-B14F-4D97-AF65-F5344CB8AC3E}">
        <p14:creationId xmlns:p14="http://schemas.microsoft.com/office/powerpoint/2010/main" val="20600040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DropDownListApp.aspx</a:t>
            </a:r>
            <a:r>
              <a:rPr lang="en-US" altLang="ko-KR" sz="1400" dirty="0"/>
              <a:t>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C6600"/>
                </a:solidFill>
                <a:sym typeface="Wingdings" panose="05000000000000000000" pitchFamily="2" charset="2"/>
              </a:rPr>
              <a:t>시작 페이지</a:t>
            </a:r>
            <a:r>
              <a:rPr lang="ko-KR" altLang="en-US" dirty="0">
                <a:sym typeface="Wingdings" panose="05000000000000000000" pitchFamily="2" charset="2"/>
              </a:rPr>
              <a:t>로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4085714" cy="14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00" y="3089019"/>
            <a:ext cx="4000000" cy="1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29" y="4529074"/>
            <a:ext cx="4028571" cy="1276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532794" y="3536438"/>
            <a:ext cx="67916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231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AutoPostBack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AutoPostBack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DropDownList</a:t>
            </a:r>
            <a:r>
              <a:rPr lang="ko-KR" altLang="en-US" dirty="0"/>
              <a:t>에는 </a:t>
            </a:r>
            <a:r>
              <a:rPr lang="en-US" altLang="ko-KR" i="1" dirty="0" err="1">
                <a:solidFill>
                  <a:srgbClr val="00B050"/>
                </a:solidFill>
              </a:rPr>
              <a:t>SelectedIndexChanged</a:t>
            </a:r>
            <a:r>
              <a:rPr lang="en-US" altLang="ko-KR" dirty="0"/>
              <a:t> </a:t>
            </a:r>
            <a:r>
              <a:rPr lang="ko-KR" altLang="en-US" dirty="0"/>
              <a:t>이벤트가 존재하는데</a:t>
            </a:r>
            <a:r>
              <a:rPr lang="en-US" altLang="ko-KR" dirty="0"/>
              <a:t>,</a:t>
            </a:r>
            <a:r>
              <a:rPr lang="ko-KR" altLang="en-US" dirty="0"/>
              <a:t> 항목을 선택하였을 때 바로 실행되지 않음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컨트롤의 이벤트 </a:t>
            </a:r>
            <a:r>
              <a:rPr lang="ko-KR" altLang="en-US" dirty="0" err="1"/>
              <a:t>핸들러가</a:t>
            </a:r>
            <a:r>
              <a:rPr lang="ko-KR" altLang="en-US" dirty="0"/>
              <a:t> 바로 불려지는 것이 아님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컨트롤의 </a:t>
            </a:r>
            <a:r>
              <a:rPr lang="en-US" altLang="ko-KR" dirty="0" err="1">
                <a:solidFill>
                  <a:srgbClr val="6600CC"/>
                </a:solidFill>
              </a:rPr>
              <a:t>AutoPostBack</a:t>
            </a:r>
            <a:r>
              <a:rPr lang="ko-KR" altLang="en-US" dirty="0"/>
              <a:t>속성을 변경하면 바로 서버로 전송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97" y="3284611"/>
            <a:ext cx="1781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4442" y="4474542"/>
            <a:ext cx="4425950" cy="357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A598D5-B390-4E3D-A080-8AC356FE7B84}"/>
              </a:ext>
            </a:extLst>
          </p:cNvPr>
          <p:cNvSpPr/>
          <p:nvPr/>
        </p:nvSpPr>
        <p:spPr>
          <a:xfrm>
            <a:off x="1638697" y="4509120"/>
            <a:ext cx="166962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3]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DropDownListApp1.aspx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UI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3129"/>
              </p:ext>
            </p:extLst>
          </p:nvPr>
        </p:nvGraphicFramePr>
        <p:xfrm>
          <a:off x="1000125" y="3212976"/>
          <a:ext cx="7143750" cy="30851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lblResult1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lblResult2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lblResult2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752699"/>
                  </a:ext>
                </a:extLst>
              </a:tr>
              <a:tr h="1293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DropDownList1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AutoPostBack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True</a:t>
                      </a:r>
                      <a:endParaRPr lang="en-US" altLang="ko-KR" sz="18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Items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프로그램 방식으로 입력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디자인 화면 혹은 속성창의 이벤트에서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더블클릭하여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800" b="1" u="sng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SelectedIndexChanged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이벤트 생성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6" y="1544013"/>
            <a:ext cx="4741961" cy="1356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89298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3]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DropDownListApp1.aspx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7" y="1844823"/>
            <a:ext cx="8780866" cy="31683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876255" y="2464321"/>
            <a:ext cx="208617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2752353"/>
            <a:ext cx="61926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005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3]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DropDownListApp1.aspx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프로그램 소스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3" y="1412776"/>
            <a:ext cx="8915534" cy="51845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632" y="4653136"/>
            <a:ext cx="5688632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995EB8-3716-4A79-8BA2-663572B0CFDD}"/>
              </a:ext>
            </a:extLst>
          </p:cNvPr>
          <p:cNvCxnSpPr/>
          <p:nvPr/>
        </p:nvCxnSpPr>
        <p:spPr>
          <a:xfrm>
            <a:off x="5220072" y="5373216"/>
            <a:ext cx="504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64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3] </a:t>
            </a:r>
            <a:r>
              <a:rPr lang="en-US" altLang="ko-KR" sz="2800" dirty="0" err="1"/>
              <a:t>DropDownList</a:t>
            </a:r>
            <a:r>
              <a:rPr lang="en-US" altLang="ko-KR" sz="2800" dirty="0"/>
              <a:t> </a:t>
            </a:r>
            <a:r>
              <a:rPr lang="ko-KR" altLang="en-US" sz="2800" dirty="0"/>
              <a:t>컨트롤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DropDownListApp1.aspx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시작 페이지로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4066667" cy="12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10" y="2852936"/>
            <a:ext cx="4076190" cy="16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77768" y="3284984"/>
            <a:ext cx="1102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3668" y="5216277"/>
            <a:ext cx="5976664" cy="57833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AutoPostBack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변경했을 경우에는 어떤 결과가 나오게 되나요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9158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컨트롤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선택 컨트롤 리스트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RadioButtonList</a:t>
            </a:r>
            <a:r>
              <a:rPr lang="en-US" altLang="ko-KR" dirty="0"/>
              <a:t> : </a:t>
            </a:r>
            <a:r>
              <a:rPr lang="en-US" altLang="ko-KR" dirty="0" err="1"/>
              <a:t>RadioButton</a:t>
            </a:r>
            <a:r>
              <a:rPr lang="ko-KR" altLang="en-US" dirty="0"/>
              <a:t>을 여러 개 모아서 구성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CheckBoxList</a:t>
            </a:r>
            <a:r>
              <a:rPr lang="en-US" altLang="ko-KR" dirty="0"/>
              <a:t> : </a:t>
            </a:r>
            <a:r>
              <a:rPr lang="en-US" altLang="ko-KR" dirty="0" err="1"/>
              <a:t>CheckBox</a:t>
            </a:r>
            <a:r>
              <a:rPr lang="ko-KR" altLang="en-US" dirty="0"/>
              <a:t>를 여러 개 모아서 구성</a:t>
            </a:r>
            <a:endParaRPr lang="en-US" altLang="ko-KR" dirty="0"/>
          </a:p>
          <a:p>
            <a:pPr lvl="1">
              <a:buFont typeface="Wingdings" pitchFamily="2" charset="2"/>
              <a:buChar char="è"/>
              <a:defRPr/>
            </a:pPr>
            <a:r>
              <a:rPr lang="ko-KR" altLang="en-US" dirty="0">
                <a:sym typeface="Wingdings" pitchFamily="2" charset="2"/>
              </a:rPr>
              <a:t>컨트롤의 위치를 세세하게 조절할 수 없다는 단점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멤버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9843"/>
              </p:ext>
            </p:extLst>
          </p:nvPr>
        </p:nvGraphicFramePr>
        <p:xfrm>
          <a:off x="323850" y="3437102"/>
          <a:ext cx="8501063" cy="30162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7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Items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선택항목을 담고 있는 컬렉션 클래스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RepeatColumns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항목을 배치하는데 사용할 열 개수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RepeatLayout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테이블형식 혹은 흐르는 형식으로 반복할 것인지 지정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RepeatDirection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항목을 배치하는 방향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1800" b="1" dirty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Horizontal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CellPadding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각 항목의 안쪽 여백을 지정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CellSpacing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각 항목 사이의 간격을 나타냄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8" marB="45718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레이블 줄 맞춤</a:t>
                      </a:r>
                    </a:p>
                  </a:txBody>
                  <a:tcPr marL="91439" marR="91439" marT="45718" marB="4571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67466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선택 컨트롤 리스트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SelectionListApp.aspx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en-US" altLang="ko-KR" sz="1100" dirty="0"/>
              <a:t>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UI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3627939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535488" y="2348880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488" y="2924944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RadioButtonList1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5488" y="3716685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lblRadio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35488" y="4364410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35488" y="4940474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CheckBoxList1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5488" y="5588199"/>
            <a:ext cx="1980728" cy="288032"/>
          </a:xfrm>
          <a:prstGeom prst="rect">
            <a:avLst/>
          </a:prstGeom>
          <a:solidFill>
            <a:srgbClr val="FFFFCC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lblCheck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932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새</a:t>
            </a:r>
            <a:r>
              <a:rPr lang="en-US" altLang="ko-KR" dirty="0"/>
              <a:t> </a:t>
            </a:r>
            <a:r>
              <a:rPr lang="ko-KR" altLang="en-US" dirty="0"/>
              <a:t>웹사이트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작업 중인 공간에 폴더 생성</a:t>
            </a:r>
            <a:endParaRPr lang="en-US" altLang="ko-KR" dirty="0"/>
          </a:p>
          <a:p>
            <a:pPr lvl="1"/>
            <a:r>
              <a:rPr lang="en-US" altLang="ko-KR" dirty="0"/>
              <a:t>C:\(</a:t>
            </a:r>
            <a:r>
              <a:rPr lang="ko-KR" altLang="en-US" dirty="0"/>
              <a:t>학번</a:t>
            </a:r>
            <a:r>
              <a:rPr lang="en-US" altLang="ko-KR" dirty="0"/>
              <a:t>)\</a:t>
            </a:r>
            <a:r>
              <a:rPr lang="en-US" altLang="ko-KR" dirty="0" err="1">
                <a:solidFill>
                  <a:srgbClr val="C00000"/>
                </a:solidFill>
              </a:rPr>
              <a:t>ListControls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Controls</a:t>
            </a:r>
            <a:r>
              <a:rPr lang="en-US" altLang="ko-KR" dirty="0"/>
              <a:t> </a:t>
            </a:r>
            <a:r>
              <a:rPr lang="ko-KR" altLang="en-US" dirty="0"/>
              <a:t>폴더에서 </a:t>
            </a:r>
            <a:r>
              <a:rPr lang="en-US" altLang="ko-KR" dirty="0" err="1">
                <a:solidFill>
                  <a:srgbClr val="00B050"/>
                </a:solidFill>
              </a:rPr>
              <a:t>Web.config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7ED83-CD97-483E-B154-A9A40472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47" y="2503729"/>
            <a:ext cx="6746530" cy="39922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347864" y="5229200"/>
            <a:ext cx="432048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984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선택 컨트롤 리스트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SelectionListApp.aspx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en-US" altLang="ko-KR" sz="11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29118"/>
              </p:ext>
            </p:extLst>
          </p:nvPr>
        </p:nvGraphicFramePr>
        <p:xfrm>
          <a:off x="234354" y="1664936"/>
          <a:ext cx="8154070" cy="47914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RadioButtonList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활용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Label2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CheckBoxList</a:t>
                      </a:r>
                      <a:r>
                        <a:rPr lang="en-US" altLang="ko-KR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800" b="1" baseline="0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활용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lblRadio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lblRadio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lblCheck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lblCheck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Text 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RadioButtonList1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AutoPostBack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True</a:t>
                      </a:r>
                      <a:endParaRPr lang="en-US" altLang="ko-KR" sz="18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Items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ListItem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컬렉션 편집기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그림참조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디자인 화면 혹은 속성창의 이벤트에서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더블클릭하여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800" b="1" u="sng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SelectedIndexChanged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이벤트 생성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CheckBoxList1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AutoPostBack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True</a:t>
                      </a:r>
                      <a:endParaRPr lang="en-US" altLang="ko-KR" sz="18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Items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800" b="1" dirty="0" err="1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ListItem</a:t>
                      </a:r>
                      <a:r>
                        <a:rPr lang="ko-KR" altLang="en-US" sz="18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컬렉션 편집기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800" b="1" dirty="0" err="1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그림참조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디자인 화면 혹은 속성창의 이벤트에서 </a:t>
                      </a:r>
                      <a:r>
                        <a:rPr lang="ko-KR" altLang="en-US" sz="18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더블클릭하여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800" b="1" u="sng" dirty="0" err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SelectedIndexChanged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이벤트 생성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1" marB="4571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2" y="1660998"/>
            <a:ext cx="3312368" cy="2400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74777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선택 컨트롤 리스트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SelectionListApp.aspx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en-US" altLang="ko-KR" sz="11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9" y="1628799"/>
            <a:ext cx="8932482" cy="36004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267907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도전과제</a:t>
            </a:r>
            <a:r>
              <a:rPr lang="en-US" altLang="ko-KR" sz="3200" dirty="0"/>
              <a:t>1] </a:t>
            </a:r>
            <a:r>
              <a:rPr lang="ko-KR" altLang="en-US" sz="3200" dirty="0"/>
              <a:t>시험을 가정</a:t>
            </a:r>
            <a:r>
              <a:rPr lang="en-US" altLang="ko-KR" sz="3200" dirty="0"/>
              <a:t>, </a:t>
            </a:r>
            <a:r>
              <a:rPr lang="ko-KR" altLang="en-US" sz="3200" dirty="0"/>
              <a:t>답안을 동시에 처리</a:t>
            </a:r>
            <a:r>
              <a:rPr lang="ko-KR" altLang="en-US" sz="1600" dirty="0"/>
              <a:t> </a:t>
            </a:r>
            <a:r>
              <a:rPr lang="en-US" altLang="ko-KR" sz="16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6624290" cy="5519738"/>
          </a:xfrm>
        </p:spPr>
        <p:txBody>
          <a:bodyPr/>
          <a:lstStyle/>
          <a:p>
            <a:r>
              <a:rPr lang="ko-KR" altLang="en-US" dirty="0"/>
              <a:t>문제 힌트</a:t>
            </a:r>
            <a:endParaRPr lang="en-US" altLang="ko-KR" dirty="0"/>
          </a:p>
          <a:p>
            <a:pPr lvl="1"/>
            <a:r>
              <a:rPr lang="en-US" altLang="ko-KR" dirty="0" err="1"/>
              <a:t>RadioButtonList</a:t>
            </a:r>
            <a:r>
              <a:rPr lang="ko-KR" altLang="en-US" dirty="0"/>
              <a:t>나 </a:t>
            </a:r>
            <a:r>
              <a:rPr lang="en-US" altLang="ko-KR" dirty="0" err="1"/>
              <a:t>CheckBoxList</a:t>
            </a:r>
            <a:r>
              <a:rPr lang="ko-KR" altLang="en-US" dirty="0"/>
              <a:t>의 값을 선택하였을 때</a:t>
            </a:r>
            <a:r>
              <a:rPr lang="en-US" altLang="ko-KR" dirty="0"/>
              <a:t>, </a:t>
            </a:r>
            <a:r>
              <a:rPr lang="ko-KR" altLang="en-US" dirty="0"/>
              <a:t>어떤 동작도 발생하지 않아야 함 </a:t>
            </a:r>
            <a:endParaRPr lang="en-US" altLang="ko-KR" dirty="0"/>
          </a:p>
          <a:p>
            <a:pPr marL="7920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AutoPostBack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 변경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이벤트 삭제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btnOk</a:t>
            </a:r>
            <a:r>
              <a:rPr lang="ko-KR" altLang="en-US" dirty="0">
                <a:sym typeface="Wingdings" panose="05000000000000000000" pitchFamily="2" charset="2"/>
              </a:rPr>
              <a:t>를 누르면 동작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920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 err="1">
                <a:sym typeface="Wingdings" panose="05000000000000000000" pitchFamily="2" charset="2"/>
              </a:rPr>
              <a:t>SelectedIndexChanged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이벤트 </a:t>
            </a:r>
            <a:r>
              <a:rPr lang="ko-KR" altLang="en-US" dirty="0" err="1">
                <a:sym typeface="Wingdings" panose="05000000000000000000" pitchFamily="2" charset="2"/>
              </a:rPr>
              <a:t>핸들러</a:t>
            </a:r>
            <a:r>
              <a:rPr lang="ko-KR" altLang="en-US" dirty="0">
                <a:sym typeface="Wingdings" panose="05000000000000000000" pitchFamily="2" charset="2"/>
              </a:rPr>
              <a:t> 내부의 코드를 </a:t>
            </a:r>
            <a:r>
              <a:rPr lang="en-US" altLang="ko-KR" dirty="0" err="1">
                <a:sym typeface="Wingdings" panose="05000000000000000000" pitchFamily="2" charset="2"/>
              </a:rPr>
              <a:t>btnOk_Click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이벤트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핸들러로</a:t>
            </a:r>
            <a:r>
              <a:rPr lang="ko-KR" altLang="en-US" dirty="0">
                <a:sym typeface="Wingdings" panose="05000000000000000000" pitchFamily="2" charset="2"/>
              </a:rPr>
              <a:t> 옮김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48" y="2276872"/>
            <a:ext cx="2580952" cy="3276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539359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도전과제</a:t>
            </a:r>
            <a:r>
              <a:rPr lang="en-US" altLang="ko-KR" sz="3200" dirty="0"/>
              <a:t>1] </a:t>
            </a:r>
            <a:r>
              <a:rPr lang="ko-KR" altLang="en-US" sz="3200" dirty="0"/>
              <a:t>시험을 가정</a:t>
            </a:r>
            <a:r>
              <a:rPr lang="en-US" altLang="ko-KR" sz="3200" dirty="0"/>
              <a:t>, </a:t>
            </a:r>
            <a:r>
              <a:rPr lang="ko-KR" altLang="en-US" sz="3200" dirty="0"/>
              <a:t>답안을 동시에 처리</a:t>
            </a:r>
            <a:r>
              <a:rPr lang="ko-KR" altLang="en-US" sz="1600" dirty="0"/>
              <a:t> </a:t>
            </a:r>
            <a:r>
              <a:rPr lang="en-US" altLang="ko-KR" sz="1600" dirty="0"/>
              <a:t>(2)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6480273" cy="5519738"/>
          </a:xfrm>
        </p:spPr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4047619" cy="36190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2221371"/>
            <a:ext cx="4009524" cy="3580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051720" y="3068960"/>
            <a:ext cx="157659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7450" y="4098912"/>
            <a:ext cx="1576591" cy="498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63181" y="5128864"/>
            <a:ext cx="773044" cy="316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78" y="2763954"/>
            <a:ext cx="4933333" cy="36666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86409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데이터바인딩</a:t>
            </a:r>
            <a:r>
              <a:rPr lang="en-US" altLang="ko-KR" dirty="0"/>
              <a:t>(Data Binding)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리스트 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여러 데이터 항목을 추가하고</a:t>
            </a:r>
            <a:r>
              <a:rPr lang="en-US" altLang="ko-KR" dirty="0"/>
              <a:t>, </a:t>
            </a:r>
            <a:r>
              <a:rPr lang="ko-KR" altLang="en-US" dirty="0"/>
              <a:t>나중에 항목에서 선택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컬렉션에 있는 여러 데이터를 항목에 동시에 넣으려면</a:t>
            </a:r>
            <a:r>
              <a:rPr lang="en-US" altLang="ko-KR" dirty="0"/>
              <a:t>?</a:t>
            </a:r>
          </a:p>
          <a:p>
            <a:pPr lvl="1">
              <a:buFont typeface="Wingdings" pitchFamily="2" charset="2"/>
              <a:buChar char="è"/>
              <a:defRPr/>
            </a:pPr>
            <a:r>
              <a:rPr lang="ko-KR" altLang="en-US" dirty="0">
                <a:sym typeface="Wingdings" pitchFamily="2" charset="2"/>
              </a:rPr>
              <a:t> 데이터 바인딩 이용</a:t>
            </a:r>
            <a:endParaRPr lang="en-US" altLang="ko-KR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è"/>
              <a:defRPr/>
            </a:pP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데이터바인딩</a:t>
            </a:r>
            <a:r>
              <a:rPr lang="en-US" altLang="ko-KR" dirty="0">
                <a:sym typeface="Wingdings" pitchFamily="2" charset="2"/>
              </a:rPr>
              <a:t>(Data Binding)</a:t>
            </a: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데이터 컬렉션과 컨트롤을 연결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예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배열</a:t>
            </a: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(Array) </a:t>
            </a:r>
            <a:r>
              <a:rPr lang="ko-KR" altLang="en-US" dirty="0">
                <a:sym typeface="Wingdings" pitchFamily="2" charset="2"/>
              </a:rPr>
              <a:t>객체와 리스트 컨트롤을 연결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데이터베이스에서 읽어온 자료</a:t>
            </a:r>
            <a:r>
              <a:rPr lang="ko-KR" altLang="en-US" dirty="0">
                <a:sym typeface="Wingdings" pitchFamily="2" charset="2"/>
              </a:rPr>
              <a:t>를 리스트 컨트롤과 연결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추후 학습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중요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63649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데이터바인딩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altLang="ko-KR" sz="2400" dirty="0">
                <a:solidFill>
                  <a:srgbClr val="C00000"/>
                </a:solidFill>
              </a:rPr>
              <a:t>ataBindingApp.aspx</a:t>
            </a:r>
            <a:r>
              <a:rPr lang="en-US" altLang="ko-KR" sz="2400" dirty="0"/>
              <a:t> 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0" y="1539355"/>
            <a:ext cx="3645904" cy="18896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77279"/>
              </p:ext>
            </p:extLst>
          </p:nvPr>
        </p:nvGraphicFramePr>
        <p:xfrm>
          <a:off x="4220591" y="1539355"/>
          <a:ext cx="4845770" cy="3673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L="91439" marR="91439" marT="45722" marB="4572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Label1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20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데이터바인딩예제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배열에서 항목을 가져옴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Label2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lblResult</a:t>
                      </a:r>
                      <a:endParaRPr lang="en-US" altLang="ko-KR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ListBox1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SelectionMode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en-US" altLang="ko-KR" sz="2000" b="1" dirty="0" err="1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Single</a:t>
                      </a:r>
                      <a:endParaRPr lang="en-US" altLang="ko-KR" sz="2000" b="1" dirty="0">
                        <a:solidFill>
                          <a:srgbClr val="00B0F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Items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(</a:t>
                      </a:r>
                      <a:r>
                        <a:rPr lang="ko-KR" altLang="en-US" sz="2000" b="1" dirty="0">
                          <a:solidFill>
                            <a:srgbClr val="FFC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프로그램에서 데이터바인딩을 통해 지정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Button1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(ID)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btnOk</a:t>
                      </a:r>
                      <a:endParaRPr lang="en-US" altLang="ko-KR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8442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데이터바인딩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altLang="ko-KR" sz="2400" dirty="0">
                <a:solidFill>
                  <a:srgbClr val="C00000"/>
                </a:solidFill>
              </a:rPr>
              <a:t>ataBindingApp.aspx</a:t>
            </a:r>
            <a:r>
              <a:rPr lang="en-US" altLang="ko-KR" sz="2400" dirty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 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44437"/>
            <a:ext cx="7992888" cy="505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925536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데이터바인딩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en-US" altLang="ko-KR" sz="2400" dirty="0">
                <a:solidFill>
                  <a:srgbClr val="C00000"/>
                </a:solidFill>
              </a:rPr>
              <a:t>ataBindingApp.aspx</a:t>
            </a:r>
            <a:r>
              <a:rPr lang="en-US" altLang="ko-KR" sz="2400" dirty="0"/>
              <a:t>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1" y="1484784"/>
            <a:ext cx="4114286" cy="234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11760" y="2260168"/>
            <a:ext cx="3060848" cy="79208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Databinding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의해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Items</a:t>
            </a:r>
            <a:r>
              <a:rPr lang="ko-KR" altLang="en-US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항목이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지정되어 있음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33677"/>
            <a:ext cx="4066667" cy="24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399409" y="4488502"/>
            <a:ext cx="864096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53980" y="4851872"/>
            <a:ext cx="532631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69668" y="5253921"/>
            <a:ext cx="157048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884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C00000"/>
                </a:solidFill>
              </a:rPr>
              <a:t>ListControls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폴더 전체 압축 파일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077913" lvl="2" indent="-287338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ListBoxApp.aspx</a:t>
            </a:r>
          </a:p>
          <a:p>
            <a:pPr marL="1077913" lvl="2" indent="-287338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DropDownListApp.aspx</a:t>
            </a:r>
          </a:p>
          <a:p>
            <a:pPr marL="1077913" lvl="2" indent="-287338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DropDownListApp1.aspx</a:t>
            </a:r>
          </a:p>
          <a:p>
            <a:pPr marL="1077913" lvl="2" indent="-287338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SelectionListApp.aspx</a:t>
            </a:r>
          </a:p>
          <a:p>
            <a:pPr marL="1077913" lvl="2" indent="-287338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D</a:t>
            </a:r>
            <a:r>
              <a:rPr lang="en-US" altLang="ko-KR" dirty="0">
                <a:solidFill>
                  <a:srgbClr val="6600CC"/>
                </a:solidFill>
              </a:rPr>
              <a:t>ataBindingApp.aspx</a:t>
            </a:r>
          </a:p>
          <a:p>
            <a:pPr marL="889200" lvl="1" indent="-457200">
              <a:buFont typeface="+mj-ea"/>
              <a:buAutoNum type="arabicPeriod"/>
            </a:pPr>
            <a:r>
              <a:rPr lang="ko-KR" altLang="en-US" dirty="0"/>
              <a:t>도전 과제</a:t>
            </a:r>
            <a:endParaRPr lang="en-US" altLang="ko-KR" dirty="0"/>
          </a:p>
          <a:p>
            <a:pPr marL="1077913" lvl="2" indent="-287338"/>
            <a:r>
              <a:rPr lang="ko-KR" altLang="en-US" dirty="0">
                <a:solidFill>
                  <a:schemeClr val="tx1"/>
                </a:solidFill>
              </a:rPr>
              <a:t>시험의 답안을 동시에 처리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6600CC"/>
                </a:solidFill>
              </a:rPr>
              <a:t>Challenge1.aspx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실습 환경 설정</a:t>
            </a:r>
            <a:endParaRPr lang="en-US" altLang="ko-KR" dirty="0"/>
          </a:p>
          <a:p>
            <a:pPr marL="1077913" lvl="2" indent="-287338"/>
            <a:r>
              <a:rPr lang="ko-KR" altLang="en-US" dirty="0"/>
              <a:t>실습실 및 자신의</a:t>
            </a:r>
            <a:r>
              <a:rPr lang="en-US" altLang="ko-KR" dirty="0"/>
              <a:t> </a:t>
            </a:r>
            <a:r>
              <a:rPr lang="ko-KR" altLang="en-US" dirty="0"/>
              <a:t>집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C00000"/>
                </a:solidFill>
              </a:rPr>
              <a:t>SQL Server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C00000"/>
                </a:solidFill>
              </a:rPr>
              <a:t>SQL Server Management Studio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  <a:endParaRPr lang="en-US" altLang="ko-KR" dirty="0"/>
          </a:p>
          <a:p>
            <a:pPr marL="1249200" lvl="2" indent="-457200">
              <a:buFont typeface="+mj-lt"/>
              <a:buAutoNum type="arabicParenR"/>
            </a:pPr>
            <a:endParaRPr lang="en-US" altLang="ko-KR" dirty="0">
              <a:solidFill>
                <a:schemeClr val="tx1"/>
              </a:solidFill>
            </a:endParaRPr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조사해 볼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클래스들의 네임스페이스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주요 속성</a:t>
            </a:r>
            <a:r>
              <a:rPr lang="en-US" altLang="ko-KR" dirty="0"/>
              <a:t>, </a:t>
            </a:r>
            <a:r>
              <a:rPr lang="ko-KR" altLang="en-US" dirty="0"/>
              <a:t>주요 메서드 등을 조사하고 </a:t>
            </a:r>
            <a:r>
              <a:rPr lang="en-US" altLang="ko-KR" dirty="0"/>
              <a:t>LMS</a:t>
            </a:r>
            <a:r>
              <a:rPr lang="ko-KR" altLang="en-US" dirty="0"/>
              <a:t>에 제출하시오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ListItem</a:t>
            </a:r>
            <a:endParaRPr lang="en-US" altLang="ko-KR" dirty="0"/>
          </a:p>
          <a:p>
            <a:pPr lvl="1"/>
            <a:r>
              <a:rPr lang="en-US" altLang="ko-KR" dirty="0" err="1"/>
              <a:t>ListItemCollection</a:t>
            </a:r>
            <a:r>
              <a:rPr lang="en-US" altLang="ko-KR" dirty="0"/>
              <a:t> (</a:t>
            </a:r>
            <a:r>
              <a:rPr lang="ko-KR" altLang="en-US" dirty="0"/>
              <a:t>리스트컨트롤</a:t>
            </a:r>
            <a:r>
              <a:rPr lang="en-US" altLang="ko-KR" dirty="0"/>
              <a:t>.Items </a:t>
            </a:r>
            <a:r>
              <a:rPr lang="ko-KR" altLang="en-US" dirty="0"/>
              <a:t>객체 생성에 사용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07976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새</a:t>
            </a:r>
            <a:r>
              <a:rPr lang="en-US" altLang="ko-KR" dirty="0"/>
              <a:t> </a:t>
            </a:r>
            <a:r>
              <a:rPr lang="ko-KR" altLang="en-US" dirty="0"/>
              <a:t>웹 사이트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 시작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“</a:t>
            </a:r>
            <a:r>
              <a:rPr lang="ko-KR" altLang="en-US" dirty="0"/>
              <a:t>코드를 사용하지 않고 계속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5A0634-D43E-42B2-AE85-A1D8A9CF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40" y="2004160"/>
            <a:ext cx="6890544" cy="4449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CFF23A-EC2A-4E64-92A8-FA9AE491D963}"/>
              </a:ext>
            </a:extLst>
          </p:cNvPr>
          <p:cNvSpPr/>
          <p:nvPr/>
        </p:nvSpPr>
        <p:spPr>
          <a:xfrm>
            <a:off x="5981716" y="4601181"/>
            <a:ext cx="172819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317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/>
              <a:t>리스트 컨트롤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리스트 컨트롤 </a:t>
            </a:r>
            <a:r>
              <a:rPr lang="en-US" altLang="ko-KR" dirty="0">
                <a:solidFill>
                  <a:srgbClr val="16165D"/>
                </a:solidFill>
              </a:rPr>
              <a:t>: </a:t>
            </a:r>
            <a:r>
              <a:rPr lang="en-US" altLang="ko-KR" dirty="0" err="1">
                <a:solidFill>
                  <a:srgbClr val="16165D"/>
                </a:solidFill>
              </a:rPr>
              <a:t>ListBox</a:t>
            </a:r>
            <a:r>
              <a:rPr lang="en-US" altLang="ko-KR" dirty="0">
                <a:solidFill>
                  <a:srgbClr val="16165D"/>
                </a:solidFill>
              </a:rPr>
              <a:t>, </a:t>
            </a:r>
            <a:r>
              <a:rPr lang="en-US" altLang="ko-KR" dirty="0" err="1">
                <a:solidFill>
                  <a:srgbClr val="16165D"/>
                </a:solidFill>
              </a:rPr>
              <a:t>DropDownList</a:t>
            </a:r>
            <a:endParaRPr lang="en-US" altLang="ko-KR" dirty="0">
              <a:solidFill>
                <a:srgbClr val="16165D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>
                <a:solidFill>
                  <a:srgbClr val="16165D"/>
                </a:solidFill>
              </a:rPr>
              <a:t>선택 리스트 컨트롤 </a:t>
            </a:r>
            <a:r>
              <a:rPr lang="en-US" altLang="ko-KR" dirty="0">
                <a:solidFill>
                  <a:srgbClr val="16165D"/>
                </a:solidFill>
              </a:rPr>
              <a:t>: </a:t>
            </a:r>
            <a:r>
              <a:rPr lang="en-US" altLang="ko-KR" dirty="0" err="1">
                <a:solidFill>
                  <a:srgbClr val="16165D"/>
                </a:solidFill>
              </a:rPr>
              <a:t>RadioButtonList</a:t>
            </a:r>
            <a:r>
              <a:rPr lang="en-US" altLang="ko-KR" dirty="0">
                <a:solidFill>
                  <a:srgbClr val="16165D"/>
                </a:solidFill>
              </a:rPr>
              <a:t>, </a:t>
            </a:r>
            <a:r>
              <a:rPr lang="en-US" altLang="ko-KR" dirty="0" err="1">
                <a:solidFill>
                  <a:srgbClr val="16165D"/>
                </a:solidFill>
              </a:rPr>
              <a:t>CheckBoxList</a:t>
            </a:r>
            <a:endParaRPr lang="en-US" altLang="ko-KR" dirty="0">
              <a:solidFill>
                <a:srgbClr val="16165D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</a:pPr>
            <a:r>
              <a:rPr lang="ko-KR" altLang="en-US" dirty="0" err="1">
                <a:solidFill>
                  <a:srgbClr val="16165D"/>
                </a:solidFill>
              </a:rPr>
              <a:t>데이터바인딩</a:t>
            </a:r>
            <a:r>
              <a:rPr lang="ko-KR" altLang="en-US" dirty="0">
                <a:solidFill>
                  <a:srgbClr val="16165D"/>
                </a:solidFill>
              </a:rPr>
              <a:t> </a:t>
            </a:r>
            <a:r>
              <a:rPr lang="en-US" altLang="ko-KR" dirty="0">
                <a:solidFill>
                  <a:srgbClr val="16165D"/>
                </a:solidFill>
              </a:rPr>
              <a:t>: </a:t>
            </a:r>
            <a:r>
              <a:rPr lang="ko-KR" altLang="en-US" dirty="0">
                <a:solidFill>
                  <a:srgbClr val="16165D"/>
                </a:solidFill>
              </a:rPr>
              <a:t>데이터 컬렉션과 컨트롤의 </a:t>
            </a:r>
            <a:r>
              <a:rPr lang="en-US" altLang="ko-KR" dirty="0">
                <a:solidFill>
                  <a:srgbClr val="16165D"/>
                </a:solidFill>
              </a:rPr>
              <a:t>Items </a:t>
            </a:r>
            <a:r>
              <a:rPr lang="ko-KR" altLang="en-US" dirty="0">
                <a:solidFill>
                  <a:srgbClr val="16165D"/>
                </a:solidFill>
              </a:rPr>
              <a:t>항목을 연결</a:t>
            </a:r>
            <a:endParaRPr lang="en-US" altLang="ko-KR" dirty="0">
              <a:solidFill>
                <a:srgbClr val="16165D"/>
              </a:solidFill>
            </a:endParaRPr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82" y="3212976"/>
            <a:ext cx="306130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실습에서의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웹사이트 시작 </a:t>
            </a:r>
            <a:r>
              <a:rPr lang="en-US" altLang="ko-KR" dirty="0"/>
              <a:t>(VS 2017 </a:t>
            </a:r>
            <a:r>
              <a:rPr lang="ko-KR" altLang="en-US" dirty="0"/>
              <a:t>이후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Web.config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파일</a:t>
            </a:r>
            <a:r>
              <a:rPr lang="en-US" altLang="ko-KR" dirty="0"/>
              <a:t> – </a:t>
            </a:r>
            <a:r>
              <a:rPr lang="ko-KR" altLang="en-US" dirty="0"/>
              <a:t>열기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웹사이트</a:t>
            </a:r>
            <a:r>
              <a:rPr lang="en-US" altLang="ko-KR" dirty="0"/>
              <a:t>”</a:t>
            </a:r>
            <a:r>
              <a:rPr lang="ko-KR" altLang="en-US" dirty="0"/>
              <a:t> 방법으로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ASP.NET </a:t>
            </a:r>
            <a:r>
              <a:rPr lang="ko-KR" altLang="en-US" dirty="0">
                <a:sym typeface="Wingdings" panose="05000000000000000000" pitchFamily="2" charset="2"/>
              </a:rPr>
              <a:t>빈 웹사이트 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솔루션 저장하지 말 것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웹사이트 여는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320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 </a:t>
            </a:r>
            <a:r>
              <a:rPr lang="ko-KR" altLang="en-US" dirty="0">
                <a:sym typeface="Wingdings" panose="05000000000000000000" pitchFamily="2" charset="2"/>
              </a:rPr>
              <a:t>파일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열기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웹사이트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웹사이트 존재하는 폴더 지정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파일명에 한글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특수기호 사용하지 말 것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원치 않는 오류 가능성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특히 그림파일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4010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Controls (1)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09240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cause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dropdown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postback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each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49005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Controls (2)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48324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radiobutton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spacing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tooltip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vertical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78570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</a:t>
            </a:r>
            <a:r>
              <a:rPr lang="en-US" altLang="ko-KR"/>
              <a:t>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새</a:t>
            </a:r>
            <a:r>
              <a:rPr lang="en-US" altLang="ko-KR" dirty="0"/>
              <a:t> </a:t>
            </a:r>
            <a:r>
              <a:rPr lang="ko-KR" altLang="en-US" dirty="0"/>
              <a:t>웹 사이트 추가 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열기 </a:t>
            </a:r>
            <a:r>
              <a:rPr lang="en-US" altLang="ko-KR" dirty="0"/>
              <a:t>– </a:t>
            </a:r>
            <a:r>
              <a:rPr lang="ko-KR" altLang="en-US" dirty="0"/>
              <a:t>웹 사이트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ListControls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2B177-C04E-4A88-A062-62F818BD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5" y="1511876"/>
            <a:ext cx="7174522" cy="4962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95FDD7-AED6-44FD-8C31-BD311A76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0" y="1643711"/>
            <a:ext cx="2305562" cy="2880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AD96E1-EEA0-4B3A-ADE6-42B5356D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521" y="1859735"/>
            <a:ext cx="1933277" cy="6400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D6F59D-D4BD-4BAB-9F29-998BF04F6976}"/>
              </a:ext>
            </a:extLst>
          </p:cNvPr>
          <p:cNvSpPr/>
          <p:nvPr/>
        </p:nvSpPr>
        <p:spPr>
          <a:xfrm>
            <a:off x="2680052" y="2147767"/>
            <a:ext cx="1933277" cy="184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4A88E-6CF3-41C6-9031-64D01A7ED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057" y="2259520"/>
            <a:ext cx="4385195" cy="4076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55A14A-F25B-4EE4-A94C-1E1334581106}"/>
              </a:ext>
            </a:extLst>
          </p:cNvPr>
          <p:cNvSpPr/>
          <p:nvPr/>
        </p:nvSpPr>
        <p:spPr>
          <a:xfrm>
            <a:off x="5849681" y="4797152"/>
            <a:ext cx="9769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640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리스트컨트롤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선택항목을 목록으로 보여주고</a:t>
            </a:r>
            <a:r>
              <a:rPr lang="en-US" altLang="ko-KR" dirty="0"/>
              <a:t>, </a:t>
            </a:r>
            <a:r>
              <a:rPr lang="ko-KR" altLang="en-US" dirty="0"/>
              <a:t>사용자가 선택하는 컨트롤</a:t>
            </a:r>
            <a:endParaRPr lang="en-US" altLang="ko-KR" dirty="0"/>
          </a:p>
          <a:p>
            <a:pPr lvl="2">
              <a:defRPr/>
            </a:pPr>
            <a:r>
              <a:rPr lang="en-US" altLang="ko-KR" sz="2000" dirty="0" err="1"/>
              <a:t>ListBox</a:t>
            </a:r>
            <a:r>
              <a:rPr lang="en-US" altLang="ko-KR" sz="2000" dirty="0"/>
              <a:t>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2000" dirty="0" err="1"/>
              <a:t>DropDownList</a:t>
            </a:r>
            <a:r>
              <a:rPr lang="en-US" altLang="ko-KR" sz="2000" dirty="0"/>
              <a:t>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선택리스트 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단일선택</a:t>
            </a:r>
            <a:r>
              <a:rPr lang="ko-KR" altLang="en-US" dirty="0"/>
              <a:t> 혹은 </a:t>
            </a:r>
            <a:r>
              <a:rPr lang="ko-KR" altLang="en-US" dirty="0" err="1"/>
              <a:t>다중선택</a:t>
            </a:r>
            <a:r>
              <a:rPr lang="ko-KR" altLang="en-US" dirty="0"/>
              <a:t> 기능을 제공하는 선택 목적 컨트롤</a:t>
            </a:r>
            <a:endParaRPr lang="en-US" altLang="ko-KR" dirty="0"/>
          </a:p>
          <a:p>
            <a:pPr lvl="2">
              <a:defRPr/>
            </a:pPr>
            <a:r>
              <a:rPr lang="en-US" altLang="ko-KR" sz="2000" dirty="0" err="1"/>
              <a:t>RadioButtonList</a:t>
            </a:r>
            <a:r>
              <a:rPr lang="en-US" altLang="ko-KR" sz="2000" dirty="0"/>
              <a:t>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2000" dirty="0" err="1"/>
              <a:t>CheckBoxList</a:t>
            </a:r>
            <a:r>
              <a:rPr lang="en-US" altLang="ko-KR" sz="2000" dirty="0"/>
              <a:t> </a:t>
            </a:r>
            <a:r>
              <a:rPr lang="ko-KR" altLang="en-US" sz="2000" dirty="0"/>
              <a:t>컨트롤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데이터바인딩</a:t>
            </a:r>
            <a:r>
              <a:rPr lang="en-US" altLang="ko-KR" dirty="0"/>
              <a:t>(Data Binding)</a:t>
            </a:r>
          </a:p>
          <a:p>
            <a:pPr lvl="1">
              <a:defRPr/>
            </a:pP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컨트롤과 컬렉션 클래스를 연결</a:t>
            </a:r>
            <a:r>
              <a:rPr lang="ko-KR" altLang="en-US" dirty="0"/>
              <a:t>하여 선택항목을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은 하나 이상의 데이터 객체를 가질 수 있는 데이터 구조 객체</a:t>
            </a:r>
          </a:p>
        </p:txBody>
      </p:sp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여러 항목을 나열하고</a:t>
            </a:r>
            <a:r>
              <a:rPr lang="en-US" altLang="ko-KR" dirty="0"/>
              <a:t>, </a:t>
            </a:r>
            <a:r>
              <a:rPr lang="ko-KR" altLang="en-US" dirty="0"/>
              <a:t>하나 또는 그 이상을 선택할 때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srgbClr val="00B050"/>
                </a:solidFill>
              </a:rPr>
              <a:t>단일선택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00B050"/>
                </a:solidFill>
              </a:rPr>
              <a:t>다중선택</a:t>
            </a:r>
            <a:r>
              <a:rPr lang="ko-KR" altLang="en-US" dirty="0"/>
              <a:t> 지정 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여러 항목 지정은 </a:t>
            </a:r>
            <a:r>
              <a:rPr lang="en-US" altLang="ko-KR" dirty="0"/>
              <a:t>Shift</a:t>
            </a:r>
            <a:r>
              <a:rPr lang="ko-KR" altLang="en-US" dirty="0"/>
              <a:t>키 혹은 </a:t>
            </a:r>
            <a:r>
              <a:rPr lang="en-US" altLang="ko-KR" dirty="0"/>
              <a:t>Control</a:t>
            </a:r>
            <a:r>
              <a:rPr lang="ko-KR" altLang="en-US" dirty="0"/>
              <a:t>키 이용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" y="2999804"/>
            <a:ext cx="2070781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"/>
          <a:stretch/>
        </p:blipFill>
        <p:spPr bwMode="auto">
          <a:xfrm>
            <a:off x="2142753" y="3058616"/>
            <a:ext cx="1781175" cy="37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14177"/>
              </p:ext>
            </p:extLst>
          </p:nvPr>
        </p:nvGraphicFramePr>
        <p:xfrm>
          <a:off x="4000500" y="3058615"/>
          <a:ext cx="4929188" cy="29290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1439" marR="91439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(ID)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컨트롤의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 이름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Items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목록에 있는 항목 컬렉션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복수개의 항목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Rows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표시할 행 개수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SelectionMode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목록의 선택모드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800" b="1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Single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1800" b="1" dirty="0">
                          <a:solidFill>
                            <a:srgbClr val="00B0F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Multiple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0837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ListBox</a:t>
            </a:r>
            <a:r>
              <a:rPr lang="en-US" altLang="ko-KR" sz="3600" dirty="0"/>
              <a:t> </a:t>
            </a:r>
            <a:r>
              <a:rPr lang="ko-KR" altLang="en-US" sz="3600" dirty="0"/>
              <a:t>컨트롤에 리스트항목 추가하기</a:t>
            </a:r>
            <a:r>
              <a:rPr lang="ko-KR" altLang="en-US" sz="2400" dirty="0"/>
              <a:t> </a:t>
            </a:r>
            <a:r>
              <a:rPr lang="en-US" altLang="ko-KR" sz="2400" dirty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ListItem</a:t>
            </a:r>
            <a:r>
              <a:rPr lang="en-US" altLang="ko-KR" dirty="0"/>
              <a:t> </a:t>
            </a:r>
            <a:r>
              <a:rPr lang="ko-KR" altLang="en-US" dirty="0"/>
              <a:t>컬렉션 편집기 이용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속성창의 </a:t>
            </a:r>
            <a:r>
              <a:rPr lang="en-US" altLang="ko-KR" sz="2000" dirty="0"/>
              <a:t>Items </a:t>
            </a:r>
            <a:r>
              <a:rPr lang="ko-KR" altLang="en-US" sz="2000" dirty="0"/>
              <a:t>항목의 우측 점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…</a:t>
            </a:r>
            <a:r>
              <a:rPr lang="en-US" altLang="ko-KR" sz="2000" dirty="0"/>
              <a:t>)</a:t>
            </a:r>
            <a:r>
              <a:rPr lang="ko-KR" altLang="en-US" sz="2000" dirty="0"/>
              <a:t> 버튼 클릭 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리스트 컨트롤에 보여주는 항목 데이터는 </a:t>
            </a:r>
            <a:r>
              <a:rPr lang="en-US" altLang="ko-KR" sz="2000" dirty="0">
                <a:solidFill>
                  <a:schemeClr val="tx1"/>
                </a:solidFill>
              </a:rPr>
              <a:t>Items</a:t>
            </a:r>
            <a:r>
              <a:rPr lang="en-US" altLang="ko-KR" sz="2000" dirty="0"/>
              <a:t> </a:t>
            </a:r>
            <a:r>
              <a:rPr lang="ko-KR" altLang="en-US" sz="2000" dirty="0"/>
              <a:t>컬렉션 속성에 저장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추가</a:t>
            </a:r>
            <a:r>
              <a:rPr lang="en-US" altLang="ko-KR" sz="2000" dirty="0"/>
              <a:t>] </a:t>
            </a:r>
            <a:r>
              <a:rPr lang="ko-KR" altLang="en-US" sz="2000" dirty="0"/>
              <a:t>버튼을 누를 때마다 리스트 항목 추가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각 리스트 항목은 </a:t>
            </a:r>
            <a:r>
              <a:rPr lang="en-US" altLang="ko-KR" sz="2000" dirty="0" err="1">
                <a:solidFill>
                  <a:srgbClr val="C00000"/>
                </a:solidFill>
              </a:rPr>
              <a:t>ListItem</a:t>
            </a:r>
            <a:r>
              <a:rPr lang="en-US" altLang="ko-KR" sz="2000" dirty="0"/>
              <a:t> </a:t>
            </a:r>
            <a:r>
              <a:rPr lang="ko-KR" altLang="en-US" sz="2000" dirty="0"/>
              <a:t>객체에 해당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600" dirty="0">
                <a:solidFill>
                  <a:srgbClr val="6600CC"/>
                </a:solidFill>
              </a:rPr>
              <a:t>Text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6600CC"/>
                </a:solidFill>
              </a:rPr>
              <a:t>Value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속성값 지정 가능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49" y="3531534"/>
            <a:ext cx="5441726" cy="313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CB7FD4-B3D3-4D7D-A2F3-8F63050EF5B4}"/>
              </a:ext>
            </a:extLst>
          </p:cNvPr>
          <p:cNvSpPr/>
          <p:nvPr/>
        </p:nvSpPr>
        <p:spPr>
          <a:xfrm>
            <a:off x="4716016" y="4682766"/>
            <a:ext cx="2232248" cy="4320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ListBox</a:t>
            </a:r>
            <a:r>
              <a:rPr lang="en-US" altLang="ko-KR" sz="3600" dirty="0"/>
              <a:t> </a:t>
            </a:r>
            <a:r>
              <a:rPr lang="ko-KR" altLang="en-US" sz="3600" dirty="0"/>
              <a:t>컨트롤에 리스트항목 추가하기</a:t>
            </a:r>
            <a:r>
              <a:rPr lang="ko-KR" altLang="en-US" sz="2400" dirty="0"/>
              <a:t> </a:t>
            </a:r>
            <a:r>
              <a:rPr lang="en-US" altLang="ko-KR" sz="2400" dirty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프로그래밍 방식</a:t>
            </a:r>
            <a:endParaRPr lang="en-US" altLang="ko-KR" dirty="0"/>
          </a:p>
          <a:p>
            <a:pPr lvl="1" indent="-342900">
              <a:defRPr/>
            </a:pPr>
            <a:r>
              <a:rPr lang="en-US" altLang="ko-KR" dirty="0">
                <a:solidFill>
                  <a:srgbClr val="7030A0"/>
                </a:solidFill>
              </a:rPr>
              <a:t>Items</a:t>
            </a:r>
            <a:r>
              <a:rPr lang="en-US" altLang="ko-KR" dirty="0"/>
              <a:t> </a:t>
            </a:r>
            <a:r>
              <a:rPr lang="ko-KR" altLang="en-US" dirty="0"/>
              <a:t>컬렉션 이용</a:t>
            </a:r>
            <a:r>
              <a:rPr lang="en-US" altLang="ko-KR" dirty="0"/>
              <a:t>, </a:t>
            </a:r>
            <a:r>
              <a:rPr lang="ko-KR" altLang="en-US" dirty="0"/>
              <a:t>리스트 항목을 추가하거나 제거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8106"/>
              </p:ext>
            </p:extLst>
          </p:nvPr>
        </p:nvGraphicFramePr>
        <p:xfrm>
          <a:off x="450850" y="2071688"/>
          <a:ext cx="8215313" cy="4165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Count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리스트에 담겨진 항목 개수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맑은 고딕" pitchFamily="50" charset="-127"/>
                          <a:ea typeface="맑은 고딕" pitchFamily="50" charset="-127"/>
                        </a:rPr>
                        <a:t>SelectedIndex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현재 선택된 데이터 항목의 인덱스 값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Add()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새로운 항목을 리스트의 맨 마지막에 추가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Insert()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새로운 항목을 중간에 삽입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Remove()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주어진 항목을 삭제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맑은 고딕" pitchFamily="50" charset="-127"/>
                          <a:ea typeface="맑은 고딕" pitchFamily="50" charset="-127"/>
                        </a:rPr>
                        <a:t>RemoveAt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주어진 인덱스 위치에 있는 항목을 삭제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Clear()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리스트에 담고 있는 모든 데이터를 삭제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맑은 고딕" pitchFamily="50" charset="-127"/>
                          <a:ea typeface="맑은 고딕" pitchFamily="50" charset="-127"/>
                        </a:rPr>
                        <a:t>IndexOf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주어진 항목이 있는 인덱스 값을 알려줌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Contains()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주어진 항목이 리스트에 있는 지 확인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19358</TotalTime>
  <Words>1584</Words>
  <Application>Microsoft Office PowerPoint</Application>
  <PresentationFormat>화면 슬라이드 쇼(4:3)</PresentationFormat>
  <Paragraphs>383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HY견고딕</vt:lpstr>
      <vt:lpstr>굴림</vt:lpstr>
      <vt:lpstr>돋움체</vt:lpstr>
      <vt:lpstr>맑은 고딕</vt:lpstr>
      <vt:lpstr>Times New Roman</vt:lpstr>
      <vt:lpstr>Wingdings</vt:lpstr>
      <vt:lpstr>1_기본 디자인</vt:lpstr>
      <vt:lpstr>리스트 컨트롤과 컬렉션</vt:lpstr>
      <vt:lpstr>학습 목표</vt:lpstr>
      <vt:lpstr>[실습] 새 웹사이트 추가 (1)</vt:lpstr>
      <vt:lpstr>[실습] 새 웹 사이트 추가 (2)</vt:lpstr>
      <vt:lpstr>[실습] 새 웹 사이트 추가  (3)</vt:lpstr>
      <vt:lpstr>리스트 컨트롤</vt:lpstr>
      <vt:lpstr>ListBox 컨트롤</vt:lpstr>
      <vt:lpstr>ListBox 컨트롤에 리스트항목 추가하기 (1)</vt:lpstr>
      <vt:lpstr>ListBox 컨트롤에 리스트항목 추가하기 (2)</vt:lpstr>
      <vt:lpstr>ListBox 컨트롤에 리스트항목 추가하기 (3)</vt:lpstr>
      <vt:lpstr>[실습1] ListBox 활용 (1)</vt:lpstr>
      <vt:lpstr>[실습1] ListBox 활용 (2)</vt:lpstr>
      <vt:lpstr>[실습1] ListBox 활용 (3)</vt:lpstr>
      <vt:lpstr>[실습1] ListBox 활용 (4)</vt:lpstr>
      <vt:lpstr>[실습1] ListBox 활용 (5)</vt:lpstr>
      <vt:lpstr>[실습1] ListBox 활용 (6)</vt:lpstr>
      <vt:lpstr>[실습1] ListBox 활용 (7)</vt:lpstr>
      <vt:lpstr>DropDownList 컨트롤</vt:lpstr>
      <vt:lpstr>[실습2] DropDownList 컨트롤  DropDownListApp.aspx (1)</vt:lpstr>
      <vt:lpstr>[실습2] DropDownList 컨트롤  DropDownListApp.aspx (2)</vt:lpstr>
      <vt:lpstr>[실습2] DropDownList 컨트롤  DropDownListApp.aspx (3)</vt:lpstr>
      <vt:lpstr>[실습2] DropDownList 컨트롤  DropDownListApp.aspx (4)</vt:lpstr>
      <vt:lpstr>AutoPostBack 속성</vt:lpstr>
      <vt:lpstr>[실습3] DropDownList 컨트롤  DropDownListApp1.aspx (1)</vt:lpstr>
      <vt:lpstr>[실습3] DropDownList 컨트롤  DropDownListApp1.aspx (2)</vt:lpstr>
      <vt:lpstr>[실습3] DropDownList 컨트롤  DropDownListApp1.aspx (3)</vt:lpstr>
      <vt:lpstr>[실습3] DropDownList 컨트롤  DropDownListApp1.aspx (4)</vt:lpstr>
      <vt:lpstr>선택 컨트롤 리스트</vt:lpstr>
      <vt:lpstr>[실습4] 선택 컨트롤 리스트  SelectionListApp.aspx (1)</vt:lpstr>
      <vt:lpstr>[실습4] 선택 컨트롤 리스트  SelectionListApp.aspx (2)</vt:lpstr>
      <vt:lpstr>[실습4] 선택 컨트롤 리스트  SelectionListApp.aspx (3)</vt:lpstr>
      <vt:lpstr>[도전과제1] 시험을 가정, 답안을 동시에 처리 (1)</vt:lpstr>
      <vt:lpstr>[도전과제1] 시험을 가정, 답안을 동시에 처리 (2)</vt:lpstr>
      <vt:lpstr>데이터바인딩(Data Binding)</vt:lpstr>
      <vt:lpstr>[실습5] 데이터바인딩  DataBindingApp.aspx (1)</vt:lpstr>
      <vt:lpstr>[실습5] 데이터바인딩  DataBindingApp.aspx (2)</vt:lpstr>
      <vt:lpstr>[실습5] 데이터바인딩  DataBindingApp.aspx (3)</vt:lpstr>
      <vt:lpstr>[과제]</vt:lpstr>
      <vt:lpstr>조사해 볼 클래스</vt:lpstr>
      <vt:lpstr>학습 요약</vt:lpstr>
      <vt:lpstr>실습에서의 주의사항</vt:lpstr>
      <vt:lpstr>List Controls (1)</vt:lpstr>
      <vt:lpstr>List Controls (2)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489</cp:revision>
  <dcterms:created xsi:type="dcterms:W3CDTF">2003-05-07T20:17:23Z</dcterms:created>
  <dcterms:modified xsi:type="dcterms:W3CDTF">2025-03-24T23:38:02Z</dcterms:modified>
</cp:coreProperties>
</file>