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71"/>
  </p:notesMasterIdLst>
  <p:handoutMasterIdLst>
    <p:handoutMasterId r:id="rId72"/>
  </p:handoutMasterIdLst>
  <p:sldIdLst>
    <p:sldId id="632" r:id="rId2"/>
    <p:sldId id="682" r:id="rId3"/>
    <p:sldId id="852" r:id="rId4"/>
    <p:sldId id="766" r:id="rId5"/>
    <p:sldId id="856" r:id="rId6"/>
    <p:sldId id="811" r:id="rId7"/>
    <p:sldId id="767" r:id="rId8"/>
    <p:sldId id="858" r:id="rId9"/>
    <p:sldId id="859" r:id="rId10"/>
    <p:sldId id="860" r:id="rId11"/>
    <p:sldId id="931" r:id="rId12"/>
    <p:sldId id="768" r:id="rId13"/>
    <p:sldId id="798" r:id="rId14"/>
    <p:sldId id="800" r:id="rId15"/>
    <p:sldId id="769" r:id="rId16"/>
    <p:sldId id="770" r:id="rId17"/>
    <p:sldId id="801" r:id="rId18"/>
    <p:sldId id="773" r:id="rId19"/>
    <p:sldId id="774" r:id="rId20"/>
    <p:sldId id="775" r:id="rId21"/>
    <p:sldId id="933" r:id="rId22"/>
    <p:sldId id="776" r:id="rId23"/>
    <p:sldId id="802" r:id="rId24"/>
    <p:sldId id="777" r:id="rId25"/>
    <p:sldId id="799" r:id="rId26"/>
    <p:sldId id="778" r:id="rId27"/>
    <p:sldId id="779" r:id="rId28"/>
    <p:sldId id="803" r:id="rId29"/>
    <p:sldId id="804" r:id="rId30"/>
    <p:sldId id="805" r:id="rId31"/>
    <p:sldId id="806" r:id="rId32"/>
    <p:sldId id="835" r:id="rId33"/>
    <p:sldId id="844" r:id="rId34"/>
    <p:sldId id="807" r:id="rId35"/>
    <p:sldId id="808" r:id="rId36"/>
    <p:sldId id="812" r:id="rId37"/>
    <p:sldId id="814" r:id="rId38"/>
    <p:sldId id="815" r:id="rId39"/>
    <p:sldId id="809" r:id="rId40"/>
    <p:sldId id="841" r:id="rId41"/>
    <p:sldId id="810" r:id="rId42"/>
    <p:sldId id="816" r:id="rId43"/>
    <p:sldId id="817" r:id="rId44"/>
    <p:sldId id="818" r:id="rId45"/>
    <p:sldId id="819" r:id="rId46"/>
    <p:sldId id="820" r:id="rId47"/>
    <p:sldId id="821" r:id="rId48"/>
    <p:sldId id="822" r:id="rId49"/>
    <p:sldId id="843" r:id="rId50"/>
    <p:sldId id="823" r:id="rId51"/>
    <p:sldId id="824" r:id="rId52"/>
    <p:sldId id="845" r:id="rId53"/>
    <p:sldId id="825" r:id="rId54"/>
    <p:sldId id="832" r:id="rId55"/>
    <p:sldId id="833" r:id="rId56"/>
    <p:sldId id="826" r:id="rId57"/>
    <p:sldId id="827" r:id="rId58"/>
    <p:sldId id="828" r:id="rId59"/>
    <p:sldId id="829" r:id="rId60"/>
    <p:sldId id="830" r:id="rId61"/>
    <p:sldId id="847" r:id="rId62"/>
    <p:sldId id="857" r:id="rId63"/>
    <p:sldId id="850" r:id="rId64"/>
    <p:sldId id="932" r:id="rId65"/>
    <p:sldId id="765" r:id="rId66"/>
    <p:sldId id="836" r:id="rId67"/>
    <p:sldId id="838" r:id="rId68"/>
    <p:sldId id="839" r:id="rId69"/>
    <p:sldId id="703" r:id="rId70"/>
  </p:sldIdLst>
  <p:sldSz cx="9144000" cy="6858000" type="screen4x3"/>
  <p:notesSz cx="6669088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6600CC"/>
    <a:srgbClr val="0000FF"/>
    <a:srgbClr val="FFCCFF"/>
    <a:srgbClr val="CC3300"/>
    <a:srgbClr val="CC6600"/>
    <a:srgbClr val="0066CC"/>
    <a:srgbClr val="CC0000"/>
    <a:srgbClr val="FFFF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73" autoAdjust="0"/>
    <p:restoredTop sz="96187" autoAdjust="0"/>
  </p:normalViewPr>
  <p:slideViewPr>
    <p:cSldViewPr>
      <p:cViewPr varScale="1">
        <p:scale>
          <a:sx n="101" d="100"/>
          <a:sy n="101" d="100"/>
        </p:scale>
        <p:origin x="2322" y="72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t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9083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9083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b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9750"/>
            <a:ext cx="289083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8C382E9-E5ED-4CED-B6BC-23B4AA5643F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9321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t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5663" y="746125"/>
            <a:ext cx="49593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9083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b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9750"/>
            <a:ext cx="289083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3C7CC32-617A-4543-9F16-0492C8AD01F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32989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시간에는 데이터베이스 활용에 대해 복습해 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C7CC32-617A-4543-9F16-0492C8AD01FA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457290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개체탐색기를 보면 </a:t>
            </a:r>
            <a:r>
              <a:rPr lang="en-US" altLang="ko-KR" dirty="0" err="1"/>
              <a:t>MyWeSite</a:t>
            </a:r>
            <a:r>
              <a:rPr lang="en-US" altLang="ko-KR" baseline="0" dirty="0"/>
              <a:t> </a:t>
            </a:r>
            <a:r>
              <a:rPr lang="ko-KR" altLang="en-US" baseline="0" dirty="0"/>
              <a:t>데이터베이스가 생성된 것을 볼 수 있다</a:t>
            </a:r>
            <a:r>
              <a:rPr lang="en-US" altLang="ko-KR" baseline="0" dirty="0"/>
              <a:t>. </a:t>
            </a:r>
            <a:r>
              <a:rPr lang="ko-KR" altLang="en-US" dirty="0"/>
              <a:t>우리가 특별한 조치를 취하지 않아도 상당히 많은 개체들이 포함되어 있는데</a:t>
            </a:r>
            <a:r>
              <a:rPr lang="en-US" altLang="ko-KR" dirty="0"/>
              <a:t>, </a:t>
            </a:r>
            <a:r>
              <a:rPr lang="ko-KR" altLang="en-US" dirty="0"/>
              <a:t>시스템 데이터베이스의 </a:t>
            </a:r>
            <a:r>
              <a:rPr lang="en-US" altLang="ko-KR" dirty="0"/>
              <a:t>Model </a:t>
            </a:r>
            <a:r>
              <a:rPr lang="ko-KR" altLang="en-US" dirty="0"/>
              <a:t>을 참고로 하여 </a:t>
            </a:r>
            <a:r>
              <a:rPr lang="en-US" altLang="ko-KR" dirty="0" err="1"/>
              <a:t>MyWebSite</a:t>
            </a:r>
            <a:r>
              <a:rPr lang="en-US" altLang="ko-KR" dirty="0"/>
              <a:t> </a:t>
            </a:r>
            <a:r>
              <a:rPr lang="ko-KR" altLang="en-US" dirty="0"/>
              <a:t>데이터베이스가 만들어진다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C7CC32-617A-4543-9F16-0492C8AD01FA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7615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SQL Server </a:t>
            </a:r>
            <a:r>
              <a:rPr lang="ko-KR" altLang="en-US" dirty="0"/>
              <a:t>인증의 데이터베이스 최고관리자는 </a:t>
            </a:r>
            <a:r>
              <a:rPr lang="en-US" altLang="ko-KR" dirty="0" err="1"/>
              <a:t>sa</a:t>
            </a:r>
            <a:r>
              <a:rPr lang="en-US" altLang="ko-KR" dirty="0"/>
              <a:t>(system administrator) </a:t>
            </a:r>
            <a:r>
              <a:rPr lang="ko-KR" altLang="en-US" dirty="0" err="1"/>
              <a:t>로그인이다</a:t>
            </a:r>
            <a:r>
              <a:rPr lang="en-US" altLang="ko-KR" dirty="0"/>
              <a:t>. </a:t>
            </a:r>
            <a:r>
              <a:rPr lang="en-US" altLang="ko-KR" dirty="0" err="1"/>
              <a:t>sa</a:t>
            </a:r>
            <a:r>
              <a:rPr lang="en-US" altLang="ko-KR" dirty="0"/>
              <a:t> </a:t>
            </a:r>
            <a:r>
              <a:rPr lang="ko-KR" altLang="en-US" dirty="0"/>
              <a:t>로그인의 비밀번호는 </a:t>
            </a:r>
            <a:r>
              <a:rPr lang="en-US" altLang="ko-KR" dirty="0"/>
              <a:t>SQL Server</a:t>
            </a:r>
            <a:r>
              <a:rPr lang="ko-KR" altLang="en-US" dirty="0"/>
              <a:t>를 설치할 때 지정하게 된다</a:t>
            </a:r>
            <a:r>
              <a:rPr lang="en-US" altLang="ko-KR" dirty="0"/>
              <a:t>. </a:t>
            </a:r>
            <a:r>
              <a:rPr lang="en-US" altLang="ko-KR" dirty="0" err="1"/>
              <a:t>sa</a:t>
            </a:r>
            <a:r>
              <a:rPr lang="ko-KR" altLang="en-US" dirty="0"/>
              <a:t>는 모든 데이터베이스의 주인 역할</a:t>
            </a:r>
            <a:r>
              <a:rPr lang="en-US" altLang="ko-KR" dirty="0"/>
              <a:t>(</a:t>
            </a:r>
            <a:r>
              <a:rPr lang="en-US" altLang="ko-KR" dirty="0" err="1"/>
              <a:t>dbo</a:t>
            </a:r>
            <a:r>
              <a:rPr lang="en-US" altLang="ko-KR" dirty="0"/>
              <a:t>)</a:t>
            </a:r>
            <a:r>
              <a:rPr lang="ko-KR" altLang="en-US" dirty="0"/>
              <a:t>을 수행하며</a:t>
            </a:r>
            <a:r>
              <a:rPr lang="en-US" altLang="ko-KR" dirty="0"/>
              <a:t>, </a:t>
            </a:r>
            <a:r>
              <a:rPr lang="ko-KR" altLang="en-US" dirty="0"/>
              <a:t>데이터베이스 내부의 모든 인증을 부여 받은 사람이다</a:t>
            </a:r>
            <a:r>
              <a:rPr lang="en-US" altLang="ko-KR" dirty="0"/>
              <a:t>. </a:t>
            </a:r>
            <a:r>
              <a:rPr lang="ko-KR" altLang="en-US" dirty="0"/>
              <a:t>만약 허가 받지 않은 자가 </a:t>
            </a:r>
            <a:r>
              <a:rPr lang="en-US" altLang="ko-KR" dirty="0" err="1"/>
              <a:t>sa</a:t>
            </a:r>
            <a:r>
              <a:rPr lang="ko-KR" altLang="en-US" dirty="0"/>
              <a:t>의 비밀번호를 알고 있다면</a:t>
            </a:r>
            <a:r>
              <a:rPr lang="en-US" altLang="ko-KR" dirty="0"/>
              <a:t>, </a:t>
            </a:r>
            <a:r>
              <a:rPr lang="ko-KR" altLang="en-US" dirty="0"/>
              <a:t>이는 고양이에게 생선을 맡긴 꼴이다</a:t>
            </a:r>
            <a:r>
              <a:rPr lang="en-US" altLang="ko-KR" dirty="0"/>
              <a:t>. </a:t>
            </a:r>
            <a:r>
              <a:rPr lang="ko-KR" altLang="en-US" dirty="0"/>
              <a:t>그래서 </a:t>
            </a:r>
            <a:r>
              <a:rPr lang="en-US" altLang="ko-KR" dirty="0" err="1"/>
              <a:t>sa</a:t>
            </a:r>
            <a:r>
              <a:rPr lang="ko-KR" altLang="en-US" dirty="0"/>
              <a:t>의 비밀번호는 데이터베이스 관리자만 알고 있어야 한다</a:t>
            </a:r>
            <a:r>
              <a:rPr lang="en-US" altLang="ko-KR" dirty="0"/>
              <a:t>. </a:t>
            </a:r>
            <a:r>
              <a:rPr lang="ko-KR" altLang="en-US" dirty="0"/>
              <a:t>아래의 그림에서 제시한 것처럼 우리가 웹 프로그래밍을 할 때에도 </a:t>
            </a:r>
            <a:r>
              <a:rPr lang="en-US" altLang="ko-KR" dirty="0" err="1"/>
              <a:t>sa</a:t>
            </a:r>
            <a:r>
              <a:rPr lang="en-US" altLang="ko-KR" dirty="0"/>
              <a:t> </a:t>
            </a:r>
            <a:r>
              <a:rPr lang="ko-KR" altLang="en-US" dirty="0"/>
              <a:t>계정으로 </a:t>
            </a:r>
            <a:r>
              <a:rPr lang="en-US" altLang="ko-KR" dirty="0"/>
              <a:t>DB</a:t>
            </a:r>
            <a:r>
              <a:rPr lang="ko-KR" altLang="en-US" dirty="0"/>
              <a:t>를 연결하는 것은 매우 바람직하지 못하다</a:t>
            </a:r>
            <a:r>
              <a:rPr lang="en-US" altLang="ko-KR" dirty="0"/>
              <a:t>.  </a:t>
            </a:r>
            <a:r>
              <a:rPr lang="ko-KR" altLang="en-US" dirty="0"/>
              <a:t>따라서 프로그래머에게는 계정</a:t>
            </a:r>
            <a:r>
              <a:rPr lang="en-US" altLang="ko-KR" dirty="0"/>
              <a:t>(login)</a:t>
            </a:r>
            <a:r>
              <a:rPr lang="ko-KR" altLang="en-US" dirty="0"/>
              <a:t>을 생성하여 특정 데이터베이스에 대해 적합한 역할</a:t>
            </a:r>
            <a:r>
              <a:rPr lang="en-US" altLang="ko-KR" dirty="0"/>
              <a:t>(</a:t>
            </a:r>
            <a:r>
              <a:rPr lang="ko-KR" altLang="en-US" dirty="0"/>
              <a:t>혹은 권한</a:t>
            </a:r>
            <a:r>
              <a:rPr lang="en-US" altLang="ko-KR" dirty="0"/>
              <a:t>)</a:t>
            </a:r>
            <a:r>
              <a:rPr lang="ko-KR" altLang="en-US" dirty="0"/>
              <a:t>을 갖도록 하는 것이 바람직하다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C7CC32-617A-4543-9F16-0492C8AD01FA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1089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새로운 로그인</a:t>
            </a:r>
            <a:r>
              <a:rPr lang="en-US" altLang="ko-KR" dirty="0"/>
              <a:t>(login)</a:t>
            </a:r>
            <a:r>
              <a:rPr lang="ko-KR" altLang="en-US" dirty="0"/>
              <a:t>을 추가하는 과정을 살펴보자</a:t>
            </a:r>
            <a:r>
              <a:rPr lang="en-US" altLang="ko-KR" dirty="0"/>
              <a:t>. SQL Server</a:t>
            </a:r>
            <a:r>
              <a:rPr lang="ko-KR" altLang="en-US" dirty="0"/>
              <a:t>에서는 로그인과 사용자</a:t>
            </a:r>
            <a:r>
              <a:rPr lang="en-US" altLang="ko-KR" dirty="0"/>
              <a:t>(user)</a:t>
            </a:r>
            <a:r>
              <a:rPr lang="ko-KR" altLang="en-US" dirty="0"/>
              <a:t>의 의미가 완전히 다르다는 것을 다시 한번 강조한다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개체탐색기에서 데이터베이스의  </a:t>
            </a:r>
            <a:r>
              <a:rPr lang="en-US" altLang="ko-KR" dirty="0"/>
              <a:t>+</a:t>
            </a:r>
            <a:r>
              <a:rPr lang="ko-KR" altLang="en-US" dirty="0"/>
              <a:t>를 펼치면</a:t>
            </a:r>
            <a:r>
              <a:rPr lang="en-US" altLang="ko-KR" dirty="0"/>
              <a:t>, </a:t>
            </a:r>
            <a:r>
              <a:rPr lang="ko-KR" altLang="en-US" dirty="0"/>
              <a:t>데이터베이스</a:t>
            </a:r>
            <a:r>
              <a:rPr lang="en-US" altLang="ko-KR" dirty="0"/>
              <a:t>, </a:t>
            </a:r>
            <a:r>
              <a:rPr lang="ko-KR" altLang="en-US" dirty="0"/>
              <a:t>보안 등의 서브메뉴가 펼쳐진다</a:t>
            </a:r>
            <a:r>
              <a:rPr lang="en-US" altLang="ko-KR" dirty="0"/>
              <a:t>. </a:t>
            </a:r>
            <a:r>
              <a:rPr lang="ko-KR" altLang="en-US" dirty="0"/>
              <a:t>보안 메뉴를 다시 펼치면 내부에 로그인</a:t>
            </a:r>
            <a:r>
              <a:rPr lang="en-US" altLang="ko-KR" dirty="0"/>
              <a:t>, </a:t>
            </a:r>
            <a:r>
              <a:rPr lang="ko-KR" altLang="en-US" dirty="0"/>
              <a:t>서버역할</a:t>
            </a:r>
            <a:r>
              <a:rPr lang="en-US" altLang="ko-KR" dirty="0"/>
              <a:t>, </a:t>
            </a:r>
            <a:r>
              <a:rPr lang="ko-KR" altLang="en-US" dirty="0"/>
              <a:t>자격증명 등의 서브메뉴가 다시 나타나게 될 것이다</a:t>
            </a:r>
            <a:r>
              <a:rPr lang="en-US" altLang="ko-KR" dirty="0"/>
              <a:t>. </a:t>
            </a:r>
            <a:r>
              <a:rPr lang="ko-KR" altLang="en-US" dirty="0"/>
              <a:t>로그인 위치에서 오른 마우스를 클릭하여 나타난 팝업메뉴에서  </a:t>
            </a:r>
            <a:r>
              <a:rPr lang="en-US" altLang="ko-KR" dirty="0"/>
              <a:t>“</a:t>
            </a:r>
            <a:r>
              <a:rPr lang="ko-KR" altLang="en-US" dirty="0"/>
              <a:t>새 로그인</a:t>
            </a:r>
            <a:r>
              <a:rPr lang="en-US" altLang="ko-KR" dirty="0"/>
              <a:t>＂</a:t>
            </a:r>
            <a:r>
              <a:rPr lang="ko-KR" altLang="en-US" dirty="0"/>
              <a:t>을 취하든지</a:t>
            </a:r>
            <a:r>
              <a:rPr lang="en-US" altLang="ko-KR" dirty="0"/>
              <a:t>, </a:t>
            </a:r>
            <a:r>
              <a:rPr lang="ko-KR" altLang="en-US" dirty="0"/>
              <a:t>아니면 </a:t>
            </a:r>
            <a:r>
              <a:rPr lang="ko-KR" altLang="en-US" dirty="0" err="1"/>
              <a:t>로그인을</a:t>
            </a:r>
            <a:r>
              <a:rPr lang="ko-KR" altLang="en-US" dirty="0"/>
              <a:t> 클릭한 상태에서 우측 빈 공간에서 오른 마우스를 클릭하여 나타난 팝업 메뉴에서 </a:t>
            </a:r>
            <a:r>
              <a:rPr lang="en-US" altLang="ko-KR" dirty="0"/>
              <a:t>“</a:t>
            </a:r>
            <a:r>
              <a:rPr lang="ko-KR" altLang="en-US" dirty="0"/>
              <a:t>새 로그인</a:t>
            </a:r>
            <a:r>
              <a:rPr lang="en-US" altLang="ko-KR" dirty="0"/>
              <a:t>＂</a:t>
            </a:r>
            <a:r>
              <a:rPr lang="ko-KR" altLang="en-US" dirty="0"/>
              <a:t>을 선택한다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C7CC32-617A-4543-9F16-0492C8AD01FA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90364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그러면 </a:t>
            </a:r>
            <a:r>
              <a:rPr lang="en-US" altLang="ko-KR" dirty="0"/>
              <a:t>“</a:t>
            </a:r>
            <a:r>
              <a:rPr lang="ko-KR" altLang="en-US" dirty="0"/>
              <a:t>로그인</a:t>
            </a:r>
            <a:r>
              <a:rPr lang="en-US" altLang="ko-KR" dirty="0"/>
              <a:t>-</a:t>
            </a:r>
            <a:r>
              <a:rPr lang="ko-KR" altLang="en-US" dirty="0"/>
              <a:t>신규</a:t>
            </a:r>
            <a:r>
              <a:rPr lang="en-US" altLang="ko-KR" dirty="0"/>
              <a:t>” </a:t>
            </a:r>
            <a:r>
              <a:rPr lang="ko-KR" altLang="en-US" dirty="0"/>
              <a:t>대화상자가 나타날 것이다</a:t>
            </a:r>
            <a:r>
              <a:rPr lang="en-US" altLang="ko-KR" dirty="0"/>
              <a:t>. </a:t>
            </a:r>
            <a:r>
              <a:rPr lang="ko-KR" altLang="en-US" dirty="0"/>
              <a:t>그런 후 다음 순서로 작업을 진행한다</a:t>
            </a:r>
            <a:r>
              <a:rPr lang="en-US" altLang="ko-KR" dirty="0"/>
              <a:t>.</a:t>
            </a:r>
          </a:p>
          <a:p>
            <a:pPr marL="228600" indent="-228600">
              <a:buAutoNum type="arabicParenBoth"/>
            </a:pPr>
            <a:r>
              <a:rPr lang="ko-KR" altLang="en-US" dirty="0"/>
              <a:t>로그인 이름을 입력한다</a:t>
            </a:r>
            <a:r>
              <a:rPr lang="en-US" altLang="ko-KR" dirty="0"/>
              <a:t>. </a:t>
            </a:r>
            <a:r>
              <a:rPr lang="ko-KR" altLang="en-US" dirty="0"/>
              <a:t>이 예제에서는 </a:t>
            </a:r>
            <a:r>
              <a:rPr lang="en-US" altLang="ko-KR" dirty="0"/>
              <a:t>“programmer”</a:t>
            </a:r>
            <a:r>
              <a:rPr lang="ko-KR" altLang="en-US" dirty="0"/>
              <a:t>라고 입력하였다</a:t>
            </a:r>
            <a:r>
              <a:rPr lang="en-US" altLang="ko-KR" dirty="0"/>
              <a:t>.</a:t>
            </a:r>
          </a:p>
          <a:p>
            <a:pPr marL="228600" indent="-228600">
              <a:buAutoNum type="arabicParenBoth"/>
            </a:pPr>
            <a:r>
              <a:rPr lang="ko-KR" altLang="en-US" dirty="0"/>
              <a:t>앞으로 우리가 웹 프로그래밍이세 활용할 수 있게</a:t>
            </a:r>
            <a:r>
              <a:rPr lang="en-US" altLang="ko-KR" dirty="0"/>
              <a:t>, </a:t>
            </a:r>
            <a:r>
              <a:rPr lang="ko-KR" altLang="en-US" dirty="0"/>
              <a:t>인증모드를 </a:t>
            </a:r>
            <a:r>
              <a:rPr lang="en-US" altLang="ko-KR" dirty="0"/>
              <a:t>“SQL Server </a:t>
            </a:r>
            <a:r>
              <a:rPr lang="ko-KR" altLang="en-US" dirty="0"/>
              <a:t>인증</a:t>
            </a:r>
            <a:r>
              <a:rPr lang="en-US" altLang="ko-KR" dirty="0"/>
              <a:t>“ </a:t>
            </a:r>
            <a:r>
              <a:rPr lang="ko-KR" altLang="en-US" dirty="0"/>
              <a:t>모드로 택한다</a:t>
            </a:r>
            <a:r>
              <a:rPr lang="en-US" altLang="ko-KR" dirty="0"/>
              <a:t>. </a:t>
            </a:r>
            <a:r>
              <a:rPr lang="ko-KR" altLang="en-US" dirty="0"/>
              <a:t>그러면 암호 및 암호확인이 활성화 되는데</a:t>
            </a:r>
            <a:r>
              <a:rPr lang="en-US" altLang="ko-KR" dirty="0"/>
              <a:t>, </a:t>
            </a:r>
            <a:r>
              <a:rPr lang="ko-KR" altLang="en-US" dirty="0"/>
              <a:t>여기에 입력하는 암호는 </a:t>
            </a:r>
            <a:r>
              <a:rPr lang="en-US" altLang="ko-KR" dirty="0"/>
              <a:t>Programmer </a:t>
            </a:r>
            <a:r>
              <a:rPr lang="ko-KR" altLang="en-US" dirty="0"/>
              <a:t>계정의 계정의 비밀번호이다</a:t>
            </a:r>
            <a:r>
              <a:rPr lang="en-US" altLang="ko-KR" dirty="0"/>
              <a:t>. </a:t>
            </a:r>
            <a:r>
              <a:rPr lang="ko-KR" altLang="en-US" dirty="0"/>
              <a:t>앞서 </a:t>
            </a:r>
            <a:r>
              <a:rPr lang="en-US" altLang="ko-KR" dirty="0" err="1"/>
              <a:t>sa</a:t>
            </a:r>
            <a:r>
              <a:rPr lang="ko-KR" altLang="en-US" dirty="0"/>
              <a:t> 비밀번호에서 강조한 것처럼</a:t>
            </a:r>
            <a:r>
              <a:rPr lang="en-US" altLang="ko-KR" dirty="0"/>
              <a:t>, </a:t>
            </a:r>
            <a:r>
              <a:rPr lang="ko-KR" altLang="en-US" dirty="0"/>
              <a:t>계정의 비밀번호는 매우 중요하다</a:t>
            </a:r>
            <a:r>
              <a:rPr lang="en-US" altLang="ko-KR" dirty="0"/>
              <a:t>. </a:t>
            </a:r>
            <a:r>
              <a:rPr lang="ko-KR" altLang="en-US" dirty="0"/>
              <a:t>따라서 반드시 지정하도록 한다</a:t>
            </a:r>
            <a:r>
              <a:rPr lang="en-US" altLang="ko-KR" dirty="0"/>
              <a:t>. </a:t>
            </a:r>
            <a:r>
              <a:rPr lang="ko-KR" altLang="en-US" dirty="0"/>
              <a:t>이 예제에서는 </a:t>
            </a:r>
            <a:r>
              <a:rPr lang="en-US" altLang="ko-KR" dirty="0"/>
              <a:t>“pass”</a:t>
            </a:r>
            <a:r>
              <a:rPr lang="ko-KR" altLang="en-US" dirty="0"/>
              <a:t>라고 입력하였다</a:t>
            </a:r>
            <a:r>
              <a:rPr lang="en-US" altLang="ko-KR" dirty="0"/>
              <a:t>. </a:t>
            </a:r>
            <a:r>
              <a:rPr lang="ko-KR" altLang="en-US" dirty="0"/>
              <a:t>실제 응용에서는 어떤 비밀번호를 사용해도 상관이 없지만</a:t>
            </a:r>
            <a:r>
              <a:rPr lang="en-US" altLang="ko-KR" dirty="0"/>
              <a:t>, </a:t>
            </a:r>
            <a:r>
              <a:rPr lang="ko-KR" altLang="en-US" dirty="0"/>
              <a:t>이 수업에서는 </a:t>
            </a:r>
            <a:r>
              <a:rPr lang="en-US" altLang="ko-KR" dirty="0"/>
              <a:t>pass</a:t>
            </a:r>
            <a:r>
              <a:rPr lang="ko-KR" altLang="en-US" dirty="0"/>
              <a:t>라는 비밀번호를 입력하자</a:t>
            </a:r>
            <a:r>
              <a:rPr lang="en-US" altLang="ko-KR" dirty="0"/>
              <a:t>. </a:t>
            </a:r>
            <a:r>
              <a:rPr lang="ko-KR" altLang="en-US" dirty="0"/>
              <a:t>그래야 차후 내가 과제검사나 디버깅지원이 편리해질 수 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arenBoth"/>
            </a:pPr>
            <a:r>
              <a:rPr lang="en-US" altLang="ko-KR" dirty="0"/>
              <a:t>“</a:t>
            </a:r>
            <a:r>
              <a:rPr lang="ko-KR" altLang="en-US" dirty="0"/>
              <a:t>암호 정책 강제 적용</a:t>
            </a:r>
            <a:r>
              <a:rPr lang="en-US" altLang="ko-KR" dirty="0"/>
              <a:t>“ </a:t>
            </a:r>
            <a:r>
              <a:rPr lang="ko-KR" altLang="en-US" dirty="0"/>
              <a:t>체크박스의 체크를 없앤다</a:t>
            </a:r>
            <a:r>
              <a:rPr lang="en-US" altLang="ko-KR" dirty="0"/>
              <a:t>. </a:t>
            </a:r>
            <a:r>
              <a:rPr lang="ko-KR" altLang="en-US" dirty="0"/>
              <a:t>그러면 아래의 </a:t>
            </a:r>
            <a:r>
              <a:rPr lang="en-US" altLang="ko-KR" dirty="0"/>
              <a:t>“</a:t>
            </a:r>
            <a:r>
              <a:rPr lang="ko-KR" altLang="en-US" dirty="0"/>
              <a:t>암호 만료 강제 적용</a:t>
            </a:r>
            <a:r>
              <a:rPr lang="en-US" altLang="ko-KR" dirty="0"/>
              <a:t>“ </a:t>
            </a:r>
            <a:r>
              <a:rPr lang="ko-KR" altLang="en-US" dirty="0"/>
              <a:t>체크도 없어질 것이다</a:t>
            </a:r>
            <a:r>
              <a:rPr lang="en-US" altLang="ko-KR" dirty="0"/>
              <a:t>. SQL</a:t>
            </a:r>
            <a:r>
              <a:rPr lang="en-US" altLang="ko-KR" baseline="0" dirty="0"/>
              <a:t> Server</a:t>
            </a:r>
            <a:r>
              <a:rPr lang="ko-KR" altLang="en-US" baseline="0" dirty="0"/>
              <a:t>의 암호정책에는 몇 가지 제약사항을 규정하고 있는데</a:t>
            </a:r>
            <a:r>
              <a:rPr lang="en-US" altLang="ko-KR" baseline="0" dirty="0"/>
              <a:t>, </a:t>
            </a:r>
            <a:r>
              <a:rPr lang="ko-KR" altLang="en-US" baseline="0" dirty="0"/>
              <a:t>이 제약사항을 사용하지 않기 위함이다</a:t>
            </a:r>
            <a:r>
              <a:rPr lang="en-US" altLang="ko-KR" baseline="0" dirty="0"/>
              <a:t>.</a:t>
            </a:r>
          </a:p>
          <a:p>
            <a:pPr marL="228600" indent="-228600">
              <a:buAutoNum type="arabicParenBoth"/>
            </a:pPr>
            <a:r>
              <a:rPr lang="ko-KR" altLang="en-US" baseline="0" dirty="0"/>
              <a:t>기본 데이터베이스를 설정한다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우리는 조금 전에 생성한 </a:t>
            </a:r>
            <a:r>
              <a:rPr lang="en-US" altLang="ko-KR" baseline="0" dirty="0" err="1"/>
              <a:t>MyWebSite_khr</a:t>
            </a:r>
            <a:r>
              <a:rPr lang="en-US" altLang="ko-KR" baseline="0" dirty="0"/>
              <a:t> </a:t>
            </a:r>
            <a:r>
              <a:rPr lang="ko-KR" altLang="en-US" baseline="0" dirty="0"/>
              <a:t>데이터베이스를 이용할 것이다</a:t>
            </a:r>
            <a:r>
              <a:rPr lang="en-US" altLang="ko-KR" baseline="0" dirty="0"/>
              <a:t>.</a:t>
            </a:r>
            <a:r>
              <a:rPr lang="ko-KR" altLang="en-US" baseline="0" dirty="0"/>
              <a:t> </a:t>
            </a:r>
            <a:endParaRPr lang="en-US" altLang="ko-KR" baseline="0" dirty="0"/>
          </a:p>
          <a:p>
            <a:pPr marL="0" indent="0">
              <a:buNone/>
            </a:pPr>
            <a:endParaRPr lang="en-US" altLang="ko-KR" baseline="0" dirty="0"/>
          </a:p>
          <a:p>
            <a:pPr marL="0" indent="0">
              <a:buNone/>
            </a:pPr>
            <a:r>
              <a:rPr lang="ko-KR" altLang="en-US" baseline="0" dirty="0"/>
              <a:t>이제 확인 버튼을 눌러 사용자를 생성한다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그러면 로그인 메뉴 아래에 </a:t>
            </a:r>
            <a:r>
              <a:rPr lang="en-US" altLang="ko-KR" baseline="0" dirty="0"/>
              <a:t>Programmer </a:t>
            </a:r>
            <a:r>
              <a:rPr lang="ko-KR" altLang="en-US" baseline="0" dirty="0" err="1"/>
              <a:t>로그인이</a:t>
            </a:r>
            <a:r>
              <a:rPr lang="ko-KR" altLang="en-US" baseline="0" dirty="0"/>
              <a:t> 만들어진 모습을 확인할 수 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C7CC32-617A-4543-9F16-0492C8AD01FA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89224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로그인의 </a:t>
            </a:r>
            <a:r>
              <a:rPr lang="en-US" altLang="ko-KR" dirty="0"/>
              <a:t>Programmer</a:t>
            </a:r>
            <a:r>
              <a:rPr lang="ko-KR" altLang="en-US" dirty="0"/>
              <a:t>에 오른 마우스를 누른 후 팝업메뉴의 속성을 실행한다</a:t>
            </a:r>
            <a:r>
              <a:rPr lang="en-US" altLang="ko-KR" dirty="0"/>
              <a:t>. </a:t>
            </a:r>
            <a:r>
              <a:rPr lang="ko-KR" altLang="en-US" dirty="0"/>
              <a:t>그러면 대화상자가 다시 나타날 것이다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이번에는 메뉴에서 </a:t>
            </a:r>
            <a:r>
              <a:rPr lang="en-US" altLang="ko-KR" dirty="0"/>
              <a:t>“</a:t>
            </a:r>
            <a:r>
              <a:rPr lang="ko-KR" altLang="en-US" dirty="0"/>
              <a:t>사용자 </a:t>
            </a:r>
            <a:r>
              <a:rPr lang="ko-KR" altLang="en-US" dirty="0" err="1"/>
              <a:t>매핑</a:t>
            </a:r>
            <a:r>
              <a:rPr lang="en-US" altLang="ko-KR" dirty="0"/>
              <a:t>＂</a:t>
            </a:r>
            <a:r>
              <a:rPr lang="ko-KR" altLang="en-US" dirty="0"/>
              <a:t>을 클릭한다</a:t>
            </a:r>
            <a:r>
              <a:rPr lang="en-US" altLang="ko-KR" dirty="0"/>
              <a:t>. </a:t>
            </a:r>
            <a:r>
              <a:rPr lang="ko-KR" altLang="en-US" dirty="0"/>
              <a:t>사용자는 특정 데이터베이스에 접근할 수 있는 자격을 말하는데</a:t>
            </a:r>
            <a:r>
              <a:rPr lang="en-US" altLang="ko-KR" dirty="0"/>
              <a:t>, </a:t>
            </a:r>
            <a:r>
              <a:rPr lang="ko-KR" altLang="en-US" dirty="0"/>
              <a:t>이는 별도로 만드는 것이 아니라 </a:t>
            </a:r>
            <a:r>
              <a:rPr lang="ko-KR" altLang="en-US" dirty="0" err="1"/>
              <a:t>로그인을</a:t>
            </a:r>
            <a:r>
              <a:rPr lang="ko-KR" altLang="en-US" dirty="0"/>
              <a:t> 데이터베이스의 사용자로 </a:t>
            </a:r>
            <a:r>
              <a:rPr lang="ko-KR" altLang="en-US" dirty="0" err="1"/>
              <a:t>매핑해</a:t>
            </a:r>
            <a:r>
              <a:rPr lang="ko-KR" altLang="en-US" dirty="0"/>
              <a:t> 주는 방식으로 진행된다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말이 조금 어려운가</a:t>
            </a:r>
            <a:r>
              <a:rPr lang="en-US" altLang="ko-KR" dirty="0"/>
              <a:t>? </a:t>
            </a:r>
            <a:r>
              <a:rPr lang="ko-KR" altLang="en-US" dirty="0"/>
              <a:t>예제를 통해 알아보자</a:t>
            </a:r>
            <a:r>
              <a:rPr lang="en-US" altLang="ko-KR" dirty="0"/>
              <a:t>. </a:t>
            </a:r>
            <a:r>
              <a:rPr lang="ko-KR" altLang="en-US" dirty="0"/>
              <a:t>사용자 </a:t>
            </a:r>
            <a:r>
              <a:rPr lang="ko-KR" altLang="en-US" dirty="0" err="1"/>
              <a:t>매핑</a:t>
            </a:r>
            <a:r>
              <a:rPr lang="ko-KR" altLang="en-US" dirty="0"/>
              <a:t> 메뉴를 누르면 우측 상단에 현재 </a:t>
            </a:r>
            <a:r>
              <a:rPr lang="en-US" altLang="ko-KR" dirty="0"/>
              <a:t>SQL Server</a:t>
            </a:r>
            <a:r>
              <a:rPr lang="ko-KR" altLang="en-US" dirty="0"/>
              <a:t>에 생성되어 있는 모든 데이터베이스의 목록이 나타난다</a:t>
            </a:r>
            <a:r>
              <a:rPr lang="en-US" altLang="ko-KR" dirty="0"/>
              <a:t>. </a:t>
            </a:r>
            <a:r>
              <a:rPr lang="ko-KR" altLang="en-US" dirty="0"/>
              <a:t>우리가 </a:t>
            </a:r>
            <a:r>
              <a:rPr lang="en-US" altLang="ko-KR" dirty="0" err="1"/>
              <a:t>MyWebSite</a:t>
            </a:r>
            <a:r>
              <a:rPr lang="en-US" altLang="ko-KR" dirty="0"/>
              <a:t> </a:t>
            </a:r>
            <a:r>
              <a:rPr lang="ko-KR" altLang="en-US" dirty="0"/>
              <a:t>데이터베이스의 체크박스를 선택하면 사용자 </a:t>
            </a:r>
            <a:r>
              <a:rPr lang="ko-KR" altLang="en-US" dirty="0" err="1"/>
              <a:t>컬럼에</a:t>
            </a:r>
            <a:r>
              <a:rPr lang="ko-KR" altLang="en-US" dirty="0"/>
              <a:t> 자동으로 </a:t>
            </a:r>
            <a:r>
              <a:rPr lang="en-US" altLang="ko-KR" dirty="0"/>
              <a:t>Programmer </a:t>
            </a:r>
            <a:r>
              <a:rPr lang="ko-KR" altLang="en-US" dirty="0"/>
              <a:t>라는 사용자 이름이 생성될 것이다</a:t>
            </a:r>
            <a:r>
              <a:rPr lang="en-US" altLang="ko-KR" dirty="0"/>
              <a:t>. </a:t>
            </a:r>
            <a:r>
              <a:rPr lang="ko-KR" altLang="en-US" dirty="0"/>
              <a:t>물론 이 사용자 이름을 변경하여도 무방하다</a:t>
            </a:r>
            <a:r>
              <a:rPr lang="en-US" altLang="ko-KR" dirty="0"/>
              <a:t>. </a:t>
            </a:r>
            <a:r>
              <a:rPr lang="ko-KR" altLang="en-US" dirty="0"/>
              <a:t>그런 후 아래의 데이터베이스 역할 멤버에서 유</a:t>
            </a:r>
            <a:r>
              <a:rPr lang="en-US" altLang="ko-KR" dirty="0"/>
              <a:t>_owner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선택한다</a:t>
            </a:r>
            <a:r>
              <a:rPr lang="en-US" altLang="ko-KR" dirty="0"/>
              <a:t>. </a:t>
            </a:r>
            <a:r>
              <a:rPr lang="ko-KR" altLang="en-US" dirty="0"/>
              <a:t>프로그래머라면 해당 데이터베이스에 대해서는 </a:t>
            </a:r>
            <a:r>
              <a:rPr lang="en-US" altLang="ko-KR" dirty="0" err="1"/>
              <a:t>dbo</a:t>
            </a:r>
            <a:r>
              <a:rPr lang="ko-KR" altLang="en-US" dirty="0"/>
              <a:t>의 역할을 가질 필요가 있다</a:t>
            </a:r>
            <a:r>
              <a:rPr lang="en-US" altLang="ko-KR" dirty="0"/>
              <a:t>. </a:t>
            </a:r>
            <a:r>
              <a:rPr lang="ko-KR" altLang="en-US" dirty="0"/>
              <a:t>그러나 다른 데이터베이스에 역할을 부여하지 않았기 때문에 다른 데이터베이스에 접속하거나 일을 수행할 수는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데이터베이스 역할 멤버에 대해 요약해 보자</a:t>
            </a:r>
            <a:r>
              <a:rPr lang="en-US" altLang="ko-KR" dirty="0"/>
              <a:t>. </a:t>
            </a:r>
            <a:r>
              <a:rPr lang="ko-KR" altLang="en-US" dirty="0"/>
              <a:t>영어단어를 알고</a:t>
            </a:r>
            <a:r>
              <a:rPr lang="ko-KR" altLang="en-US" baseline="0" dirty="0"/>
              <a:t> 있다면 개념적으로 보다 쉽게 이해할 수 있다</a:t>
            </a:r>
            <a:r>
              <a:rPr lang="en-US" altLang="ko-KR" baseline="0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baseline="0" dirty="0" err="1"/>
              <a:t>db_accessadmin</a:t>
            </a:r>
            <a:r>
              <a:rPr lang="en-US" altLang="ko-KR" baseline="0" dirty="0"/>
              <a:t> : </a:t>
            </a:r>
            <a:r>
              <a:rPr lang="ko-KR" altLang="en-US" baseline="0" dirty="0"/>
              <a:t>데이터베이스의 접근</a:t>
            </a:r>
            <a:r>
              <a:rPr lang="en-US" altLang="ko-KR" baseline="0" dirty="0"/>
              <a:t>(access) </a:t>
            </a:r>
            <a:r>
              <a:rPr lang="ko-KR" altLang="en-US" baseline="0" dirty="0"/>
              <a:t>권한 관리 역할</a:t>
            </a:r>
            <a:endParaRPr lang="en-US" altLang="ko-KR" baseline="0" dirty="0"/>
          </a:p>
          <a:p>
            <a:pPr marL="171450" marR="0" indent="-17145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baseline="0" dirty="0" err="1"/>
              <a:t>db_backupoperator</a:t>
            </a:r>
            <a:r>
              <a:rPr lang="en-US" altLang="ko-KR" baseline="0" dirty="0"/>
              <a:t> : </a:t>
            </a:r>
            <a:r>
              <a:rPr lang="ko-KR" altLang="en-US" baseline="0" dirty="0"/>
              <a:t>데이터베이스의  백업</a:t>
            </a:r>
            <a:r>
              <a:rPr lang="en-US" altLang="ko-KR" baseline="0" dirty="0"/>
              <a:t>(backup)</a:t>
            </a:r>
            <a:r>
              <a:rPr lang="ko-KR" altLang="en-US" baseline="0" dirty="0"/>
              <a:t>을 수행할 수 있는 역할</a:t>
            </a:r>
            <a:r>
              <a:rPr lang="en-US" altLang="ko-KR" baseline="0" dirty="0"/>
              <a:t>(operator)</a:t>
            </a:r>
            <a:endParaRPr lang="ko-KR" altLang="en-US" dirty="0"/>
          </a:p>
          <a:p>
            <a:pPr marL="171450" marR="0" indent="-17145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baseline="0" dirty="0" err="1"/>
              <a:t>db_accessadmin</a:t>
            </a:r>
            <a:r>
              <a:rPr lang="en-US" altLang="ko-KR" baseline="0" dirty="0"/>
              <a:t> : </a:t>
            </a:r>
            <a:r>
              <a:rPr lang="ko-KR" altLang="en-US" baseline="0" dirty="0"/>
              <a:t>데이터베이스의 접근</a:t>
            </a:r>
            <a:r>
              <a:rPr lang="en-US" altLang="ko-KR" baseline="0" dirty="0"/>
              <a:t>(access) </a:t>
            </a:r>
            <a:r>
              <a:rPr lang="ko-KR" altLang="en-US" baseline="0" dirty="0"/>
              <a:t>권한 관리자 역할</a:t>
            </a:r>
            <a:endParaRPr lang="ko-KR" altLang="en-US" dirty="0"/>
          </a:p>
          <a:p>
            <a:pPr marL="171450" marR="0" indent="-17145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baseline="0" dirty="0" err="1"/>
              <a:t>db_datereader</a:t>
            </a:r>
            <a:r>
              <a:rPr lang="en-US" altLang="ko-KR" baseline="0" dirty="0"/>
              <a:t> : </a:t>
            </a:r>
            <a:r>
              <a:rPr lang="ko-KR" altLang="en-US" baseline="0" dirty="0"/>
              <a:t>데이터베이스에서 데이터를 읽을 수 있는 역할</a:t>
            </a:r>
            <a:r>
              <a:rPr lang="en-US" altLang="ko-KR" baseline="0" dirty="0"/>
              <a:t>(reader), SELECT</a:t>
            </a:r>
            <a:r>
              <a:rPr lang="ko-KR" altLang="en-US" baseline="0" dirty="0"/>
              <a:t>를 통해 데이터 추출 가능</a:t>
            </a:r>
            <a:endParaRPr lang="en-US" altLang="ko-KR" baseline="0" dirty="0"/>
          </a:p>
          <a:p>
            <a:pPr marL="171450" marR="0" indent="-17145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baseline="0" dirty="0" err="1"/>
              <a:t>db_datawriter</a:t>
            </a:r>
            <a:r>
              <a:rPr lang="en-US" altLang="ko-KR" baseline="0" dirty="0"/>
              <a:t> : </a:t>
            </a:r>
            <a:r>
              <a:rPr lang="ko-KR" altLang="en-US" baseline="0" dirty="0"/>
              <a:t>데이터베이스에서</a:t>
            </a:r>
            <a:r>
              <a:rPr lang="en-US" altLang="ko-KR" baseline="0" dirty="0"/>
              <a:t> </a:t>
            </a:r>
            <a:r>
              <a:rPr lang="ko-KR" altLang="en-US" baseline="0" dirty="0"/>
              <a:t>데이터를 기록할 수 있는 역할</a:t>
            </a:r>
            <a:r>
              <a:rPr lang="en-US" altLang="ko-KR" baseline="0" dirty="0"/>
              <a:t>(writer), INSERT, UPDATE, DELETE </a:t>
            </a:r>
            <a:r>
              <a:rPr lang="ko-KR" altLang="en-US" baseline="0" dirty="0" err="1"/>
              <a:t>쿼리문</a:t>
            </a:r>
            <a:r>
              <a:rPr lang="ko-KR" altLang="en-US" baseline="0" dirty="0"/>
              <a:t> 실행 가능</a:t>
            </a:r>
            <a:endParaRPr lang="ko-KR" altLang="en-US" dirty="0"/>
          </a:p>
          <a:p>
            <a:pPr marL="171450" marR="0" indent="-17145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baseline="0" dirty="0" err="1"/>
              <a:t>db_ddladmin</a:t>
            </a:r>
            <a:r>
              <a:rPr lang="en-US" altLang="ko-KR" baseline="0" dirty="0"/>
              <a:t> : </a:t>
            </a:r>
            <a:r>
              <a:rPr lang="en-US" altLang="ko-KR" baseline="0" dirty="0" err="1"/>
              <a:t>ddl</a:t>
            </a:r>
            <a:r>
              <a:rPr lang="ko-KR" altLang="en-US" baseline="0" dirty="0"/>
              <a:t>은 </a:t>
            </a:r>
            <a:r>
              <a:rPr lang="en-US" altLang="ko-KR" baseline="0" dirty="0"/>
              <a:t>data</a:t>
            </a:r>
            <a:r>
              <a:rPr lang="ko-KR" altLang="en-US" baseline="0" dirty="0"/>
              <a:t> </a:t>
            </a:r>
            <a:r>
              <a:rPr lang="en-US" altLang="ko-KR" baseline="0" dirty="0"/>
              <a:t>definition language</a:t>
            </a:r>
            <a:r>
              <a:rPr lang="ko-KR" altLang="en-US" baseline="0" dirty="0"/>
              <a:t>의 두문자어로 데이터를 정의</a:t>
            </a:r>
            <a:r>
              <a:rPr lang="en-US" altLang="ko-KR" baseline="0" dirty="0"/>
              <a:t>(definition)</a:t>
            </a:r>
            <a:r>
              <a:rPr lang="ko-KR" altLang="en-US" baseline="0" dirty="0"/>
              <a:t>할 수 있는 언어를 말함</a:t>
            </a:r>
            <a:r>
              <a:rPr lang="en-US" altLang="ko-KR" baseline="0" dirty="0"/>
              <a:t>. </a:t>
            </a:r>
            <a:r>
              <a:rPr lang="ko-KR" altLang="en-US" baseline="0" dirty="0"/>
              <a:t>결국 </a:t>
            </a:r>
            <a:r>
              <a:rPr lang="en-US" altLang="ko-KR" baseline="0" dirty="0" err="1"/>
              <a:t>ddladmin</a:t>
            </a:r>
            <a:r>
              <a:rPr lang="ko-KR" altLang="en-US" baseline="0" dirty="0"/>
              <a:t>은 데이터를 정의할 수 있는 역할로 고급 관리자만 사용 가능한 기능에 해당함</a:t>
            </a:r>
            <a:r>
              <a:rPr lang="en-US" altLang="ko-KR" baseline="0" dirty="0"/>
              <a:t>. </a:t>
            </a:r>
            <a:r>
              <a:rPr lang="ko-KR" altLang="en-US" baseline="0" dirty="0"/>
              <a:t>우리 수업에서는 </a:t>
            </a:r>
            <a:r>
              <a:rPr lang="en-US" altLang="ko-KR" baseline="0" dirty="0"/>
              <a:t>d</a:t>
            </a:r>
            <a:r>
              <a:rPr lang="ko-KR" altLang="en-US" baseline="0" dirty="0"/>
              <a:t>이</a:t>
            </a:r>
            <a:r>
              <a:rPr lang="en-US" altLang="ko-KR" baseline="0" dirty="0"/>
              <a:t> </a:t>
            </a:r>
            <a:r>
              <a:rPr lang="ko-KR" altLang="en-US" baseline="0" dirty="0"/>
              <a:t>영역은 다루지 않음</a:t>
            </a:r>
            <a:r>
              <a:rPr lang="en-US" altLang="ko-KR" baseline="0" dirty="0"/>
              <a:t>.</a:t>
            </a:r>
          </a:p>
          <a:p>
            <a:pPr marL="171450" marR="0" indent="-17145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baseline="0" dirty="0" err="1"/>
              <a:t>db_denydatareader</a:t>
            </a:r>
            <a:r>
              <a:rPr lang="en-US" altLang="ko-KR" baseline="0" dirty="0"/>
              <a:t>, </a:t>
            </a:r>
            <a:r>
              <a:rPr lang="en-US" altLang="ko-KR" baseline="0" dirty="0" err="1"/>
              <a:t>db_denydatawriter</a:t>
            </a:r>
            <a:r>
              <a:rPr lang="ko-KR" altLang="en-US" baseline="0" dirty="0"/>
              <a:t> </a:t>
            </a:r>
            <a:r>
              <a:rPr lang="en-US" altLang="ko-KR" baseline="0" dirty="0"/>
              <a:t> : deny(</a:t>
            </a:r>
            <a:r>
              <a:rPr lang="ko-KR" altLang="en-US" baseline="0" dirty="0" err="1"/>
              <a:t>디나이로</a:t>
            </a:r>
            <a:r>
              <a:rPr lang="ko-KR" altLang="en-US" baseline="0" dirty="0"/>
              <a:t> 읽음</a:t>
            </a:r>
            <a:r>
              <a:rPr lang="en-US" altLang="ko-KR" baseline="0" dirty="0"/>
              <a:t>)</a:t>
            </a:r>
            <a:r>
              <a:rPr lang="ko-KR" altLang="en-US" baseline="0" dirty="0"/>
              <a:t>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거절한다는 뜻으로</a:t>
            </a:r>
            <a:r>
              <a:rPr lang="en-US" altLang="ko-KR" baseline="0" dirty="0"/>
              <a:t>, </a:t>
            </a:r>
            <a:r>
              <a:rPr lang="ko-KR" altLang="en-US" baseline="0" dirty="0"/>
              <a:t>명시적으로</a:t>
            </a:r>
            <a:r>
              <a:rPr lang="en-US" altLang="ko-KR" baseline="0" dirty="0"/>
              <a:t> </a:t>
            </a:r>
            <a:r>
              <a:rPr lang="ko-KR" altLang="en-US" baseline="0" dirty="0"/>
              <a:t>권한이 없음을 지정함</a:t>
            </a:r>
            <a:r>
              <a:rPr lang="en-US" altLang="ko-KR" baseline="0" dirty="0"/>
              <a:t>.</a:t>
            </a:r>
            <a:endParaRPr lang="ko-KR" altLang="en-US" dirty="0"/>
          </a:p>
          <a:p>
            <a:pPr marL="171450" marR="0" indent="-17145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baseline="0" dirty="0" err="1"/>
              <a:t>db_owner</a:t>
            </a:r>
            <a:r>
              <a:rPr lang="en-US" altLang="ko-KR" baseline="0" dirty="0"/>
              <a:t> : </a:t>
            </a:r>
            <a:r>
              <a:rPr lang="ko-KR" altLang="en-US" baseline="0" dirty="0"/>
              <a:t>데이터베이스의 주인</a:t>
            </a:r>
            <a:r>
              <a:rPr lang="en-US" altLang="ko-KR" baseline="0" dirty="0"/>
              <a:t>(owner) </a:t>
            </a:r>
            <a:r>
              <a:rPr lang="ko-KR" altLang="en-US" baseline="0" dirty="0"/>
              <a:t>역할</a:t>
            </a:r>
            <a:r>
              <a:rPr lang="en-US" altLang="ko-KR" baseline="0" dirty="0"/>
              <a:t>, </a:t>
            </a:r>
            <a:r>
              <a:rPr lang="ko-KR" altLang="en-US" baseline="0" dirty="0"/>
              <a:t>해당 데이터베이스에 대해서는 모든 권한을 가짐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그러면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sa</a:t>
            </a:r>
            <a:r>
              <a:rPr lang="ko-KR" altLang="en-US" baseline="0" dirty="0"/>
              <a:t>는</a:t>
            </a:r>
            <a:r>
              <a:rPr lang="en-US" altLang="ko-KR" baseline="0" dirty="0"/>
              <a:t>? </a:t>
            </a:r>
            <a:r>
              <a:rPr lang="en-US" altLang="ko-KR" baseline="0" dirty="0" err="1"/>
              <a:t>sa</a:t>
            </a:r>
            <a:r>
              <a:rPr lang="ko-KR" altLang="en-US" baseline="0" dirty="0"/>
              <a:t>는 모든 데이터베이스에 대해 유</a:t>
            </a:r>
            <a:r>
              <a:rPr lang="en-US" altLang="ko-KR" baseline="0" dirty="0"/>
              <a:t>_owner</a:t>
            </a:r>
            <a:r>
              <a:rPr lang="ko-KR" altLang="en-US" baseline="0" dirty="0"/>
              <a:t>의</a:t>
            </a:r>
            <a:r>
              <a:rPr lang="en-US" altLang="ko-KR" baseline="0" dirty="0"/>
              <a:t> </a:t>
            </a:r>
            <a:r>
              <a:rPr lang="ko-KR" altLang="en-US" baseline="0" dirty="0"/>
              <a:t>역할을 갖게 됨</a:t>
            </a:r>
            <a:r>
              <a:rPr lang="en-US" altLang="ko-KR" baseline="0" dirty="0"/>
              <a:t>.</a:t>
            </a:r>
            <a:endParaRPr lang="ko-KR" altLang="en-US" dirty="0"/>
          </a:p>
          <a:p>
            <a:pPr marL="171450" marR="0" indent="-17145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baseline="0" dirty="0" err="1"/>
              <a:t>db_securityadmin</a:t>
            </a:r>
            <a:r>
              <a:rPr lang="en-US" altLang="ko-KR" baseline="0" dirty="0"/>
              <a:t> : </a:t>
            </a:r>
            <a:r>
              <a:rPr lang="ko-KR" altLang="en-US" baseline="0" dirty="0"/>
              <a:t>데이터베이스의 보안</a:t>
            </a:r>
            <a:r>
              <a:rPr lang="en-US" altLang="ko-KR" baseline="0" dirty="0"/>
              <a:t>(security) </a:t>
            </a:r>
            <a:r>
              <a:rPr lang="ko-KR" altLang="en-US" baseline="0" dirty="0"/>
              <a:t>관리자 역할</a:t>
            </a:r>
            <a:r>
              <a:rPr lang="en-US" altLang="ko-KR" baseline="0" dirty="0"/>
              <a:t>.</a:t>
            </a:r>
            <a:endParaRPr lang="ko-KR" altLang="en-US" dirty="0"/>
          </a:p>
          <a:p>
            <a:pPr marL="171450" marR="0" indent="-17145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baseline="0" dirty="0"/>
              <a:t>public : </a:t>
            </a:r>
            <a:r>
              <a:rPr lang="ko-KR" altLang="en-US" baseline="0" dirty="0"/>
              <a:t>공개</a:t>
            </a:r>
            <a:r>
              <a:rPr lang="en-US" altLang="ko-KR" baseline="0" dirty="0"/>
              <a:t>(public) </a:t>
            </a:r>
            <a:r>
              <a:rPr lang="ko-KR" altLang="en-US" baseline="0" dirty="0"/>
              <a:t>데이터베이스</a:t>
            </a:r>
            <a:r>
              <a:rPr lang="en-US" altLang="ko-KR" baseline="0" dirty="0"/>
              <a:t> </a:t>
            </a:r>
            <a:r>
              <a:rPr lang="ko-KR" altLang="en-US" baseline="0" dirty="0"/>
              <a:t>역할로</a:t>
            </a:r>
            <a:r>
              <a:rPr lang="en-US" altLang="ko-KR" baseline="0" dirty="0"/>
              <a:t> </a:t>
            </a:r>
            <a:r>
              <a:rPr lang="ko-KR" altLang="en-US" baseline="0" dirty="0"/>
              <a:t>일반적으로는 접근</a:t>
            </a:r>
            <a:r>
              <a:rPr lang="en-US" altLang="ko-KR" baseline="0" dirty="0"/>
              <a:t>(access)</a:t>
            </a:r>
            <a:r>
              <a:rPr lang="ko-KR" altLang="en-US" baseline="0" dirty="0"/>
              <a:t>만 가능</a:t>
            </a:r>
            <a:r>
              <a:rPr lang="en-US" altLang="ko-KR" baseline="0" dirty="0"/>
              <a:t>.</a:t>
            </a:r>
            <a:endParaRPr lang="ko-KR" altLang="en-US" dirty="0"/>
          </a:p>
          <a:p>
            <a:pPr marL="171450" indent="-171450">
              <a:buFontTx/>
              <a:buChar char="-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C7CC32-617A-4543-9F16-0492C8AD01FA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703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사용자 </a:t>
            </a:r>
            <a:r>
              <a:rPr lang="ko-KR" altLang="en-US" dirty="0" err="1"/>
              <a:t>매핑</a:t>
            </a:r>
            <a:r>
              <a:rPr lang="ko-KR" altLang="en-US" dirty="0"/>
              <a:t> 결과를 확인하기 위해 </a:t>
            </a:r>
            <a:r>
              <a:rPr lang="en-US" altLang="ko-KR" dirty="0"/>
              <a:t>[</a:t>
            </a:r>
            <a:r>
              <a:rPr lang="ko-KR" altLang="en-US" dirty="0"/>
              <a:t>데이터베이스</a:t>
            </a:r>
            <a:r>
              <a:rPr lang="en-US" altLang="ko-KR" dirty="0"/>
              <a:t>]-[</a:t>
            </a:r>
            <a:r>
              <a:rPr lang="en-US" altLang="ko-KR" dirty="0" err="1"/>
              <a:t>MyWebSite_khr</a:t>
            </a:r>
            <a:r>
              <a:rPr lang="en-US" altLang="ko-KR" dirty="0"/>
              <a:t>]-[</a:t>
            </a:r>
            <a:r>
              <a:rPr lang="ko-KR" altLang="en-US" dirty="0"/>
              <a:t>보안</a:t>
            </a:r>
            <a:r>
              <a:rPr lang="en-US" altLang="ko-KR" baseline="0" dirty="0"/>
              <a:t>]-[</a:t>
            </a:r>
            <a:r>
              <a:rPr lang="ko-KR" altLang="en-US" baseline="0" dirty="0"/>
              <a:t>사용자</a:t>
            </a:r>
            <a:r>
              <a:rPr lang="en-US" altLang="ko-KR" baseline="0" dirty="0"/>
              <a:t>]</a:t>
            </a:r>
            <a:r>
              <a:rPr lang="ko-KR" altLang="en-US" baseline="0" dirty="0"/>
              <a:t>를</a:t>
            </a:r>
            <a:r>
              <a:rPr lang="en-US" altLang="ko-KR" baseline="0" dirty="0"/>
              <a:t> </a:t>
            </a:r>
            <a:r>
              <a:rPr lang="ko-KR" altLang="en-US" baseline="0" dirty="0"/>
              <a:t>확인해 보자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그러면 </a:t>
            </a:r>
            <a:r>
              <a:rPr lang="en-US" altLang="ko-KR" baseline="0" dirty="0"/>
              <a:t>programmer </a:t>
            </a:r>
            <a:r>
              <a:rPr lang="ko-KR" altLang="en-US" baseline="0" dirty="0"/>
              <a:t>사용자가 생성되어 있음을 확인할 수 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보안 메뉴는 서버 차원의 보안 메뉴와 데이터베이스 차원의 보안 메뉴로 구성되는데</a:t>
            </a:r>
            <a:r>
              <a:rPr lang="en-US" altLang="ko-KR" baseline="0" dirty="0"/>
              <a:t>, </a:t>
            </a:r>
            <a:r>
              <a:rPr lang="ko-KR" altLang="en-US" baseline="0" dirty="0"/>
              <a:t>서버 차원의 보안에서는 로그인</a:t>
            </a:r>
            <a:r>
              <a:rPr lang="en-US" altLang="ko-KR" baseline="0" dirty="0"/>
              <a:t>(login)</a:t>
            </a:r>
            <a:r>
              <a:rPr lang="ko-KR" altLang="en-US" baseline="0" dirty="0"/>
              <a:t>을 관리하고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데이터베이스 차원의 보안에서는 사용자</a:t>
            </a:r>
            <a:r>
              <a:rPr lang="en-US" altLang="ko-KR" baseline="0" dirty="0"/>
              <a:t>(user)</a:t>
            </a:r>
            <a:r>
              <a:rPr lang="ko-KR" altLang="en-US" baseline="0" dirty="0"/>
              <a:t>를 관리한다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C7CC32-617A-4543-9F16-0492C8AD01FA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35915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개체탐색기 바로 아래의 </a:t>
            </a:r>
            <a:r>
              <a:rPr lang="en-US" altLang="ko-KR" dirty="0"/>
              <a:t>X </a:t>
            </a:r>
            <a:r>
              <a:rPr lang="ko-KR" altLang="en-US" dirty="0"/>
              <a:t>툴을 눌러 </a:t>
            </a:r>
            <a:r>
              <a:rPr lang="en-US" altLang="ko-KR" dirty="0"/>
              <a:t>“</a:t>
            </a:r>
            <a:r>
              <a:rPr lang="ko-KR" altLang="en-US" dirty="0"/>
              <a:t>연결 끊기</a:t>
            </a:r>
            <a:r>
              <a:rPr lang="en-US" altLang="ko-KR" dirty="0"/>
              <a:t>＂</a:t>
            </a:r>
            <a:r>
              <a:rPr lang="ko-KR" altLang="en-US" dirty="0"/>
              <a:t>를 실행하고</a:t>
            </a:r>
            <a:r>
              <a:rPr lang="en-US" altLang="ko-KR" dirty="0"/>
              <a:t>, </a:t>
            </a:r>
            <a:r>
              <a:rPr lang="ko-KR" altLang="en-US" dirty="0"/>
              <a:t>이어 왼쪽의 </a:t>
            </a:r>
            <a:r>
              <a:rPr lang="en-US" altLang="ko-KR" dirty="0"/>
              <a:t>“</a:t>
            </a:r>
            <a:r>
              <a:rPr lang="ko-KR" altLang="en-US" dirty="0"/>
              <a:t>개체 탐색기 연결</a:t>
            </a:r>
            <a:r>
              <a:rPr lang="en-US" altLang="ko-KR" dirty="0"/>
              <a:t>＂</a:t>
            </a:r>
            <a:r>
              <a:rPr lang="ko-KR" altLang="en-US" dirty="0"/>
              <a:t>툴을 클릭한다</a:t>
            </a:r>
            <a:r>
              <a:rPr lang="en-US" altLang="ko-KR" dirty="0"/>
              <a:t>. </a:t>
            </a:r>
            <a:r>
              <a:rPr lang="ko-KR" altLang="en-US" dirty="0"/>
              <a:t>그러면 </a:t>
            </a:r>
            <a:r>
              <a:rPr lang="en-US" altLang="ko-KR" dirty="0"/>
              <a:t>“</a:t>
            </a:r>
            <a:r>
              <a:rPr lang="ko-KR" altLang="en-US" dirty="0"/>
              <a:t>서버에 연결</a:t>
            </a:r>
            <a:r>
              <a:rPr lang="en-US" altLang="ko-KR" dirty="0"/>
              <a:t>“ </a:t>
            </a:r>
            <a:r>
              <a:rPr lang="ko-KR" altLang="en-US" dirty="0"/>
              <a:t>대화상자가 나타날 것이다</a:t>
            </a:r>
            <a:r>
              <a:rPr lang="en-US" altLang="ko-KR" dirty="0"/>
              <a:t>. </a:t>
            </a:r>
            <a:r>
              <a:rPr lang="ko-KR" altLang="en-US" dirty="0"/>
              <a:t>여기서 우리가 사용할 서버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인증에는 </a:t>
            </a:r>
            <a:r>
              <a:rPr lang="en-US" altLang="ko-KR" baseline="0" dirty="0"/>
              <a:t>“SQL Server </a:t>
            </a:r>
            <a:r>
              <a:rPr lang="ko-KR" altLang="en-US" baseline="0" dirty="0"/>
              <a:t>인증</a:t>
            </a:r>
            <a:r>
              <a:rPr lang="en-US" altLang="ko-KR" baseline="0" dirty="0"/>
              <a:t>“, </a:t>
            </a:r>
            <a:r>
              <a:rPr lang="ko-KR" altLang="en-US" baseline="0" dirty="0"/>
              <a:t>로그인과</a:t>
            </a:r>
            <a:r>
              <a:rPr lang="en-US" altLang="ko-KR" baseline="0" dirty="0"/>
              <a:t> </a:t>
            </a:r>
            <a:r>
              <a:rPr lang="ko-KR" altLang="en-US" baseline="0" dirty="0"/>
              <a:t>암호를 입력하고 연결 버튼을 누른다</a:t>
            </a:r>
            <a:r>
              <a:rPr lang="en-US" altLang="ko-KR" baseline="0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C7CC32-617A-4543-9F16-0492C8AD01FA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74007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데이터베이스와 연결이 이루어진 모습이다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이제 데이터베이스 내부에 새로운 테이블을 생성해 보자</a:t>
            </a:r>
            <a:r>
              <a:rPr lang="en-US" altLang="ko-KR" dirty="0"/>
              <a:t>. Programmer </a:t>
            </a:r>
            <a:r>
              <a:rPr lang="ko-KR" altLang="en-US" dirty="0" err="1"/>
              <a:t>로그인은</a:t>
            </a:r>
            <a:r>
              <a:rPr lang="ko-KR" altLang="en-US" dirty="0"/>
              <a:t> </a:t>
            </a:r>
            <a:r>
              <a:rPr lang="en-US" altLang="ko-KR" dirty="0" err="1"/>
              <a:t>MyWebSite</a:t>
            </a:r>
            <a:r>
              <a:rPr lang="en-US" altLang="ko-KR" baseline="0" dirty="0"/>
              <a:t> </a:t>
            </a:r>
            <a:r>
              <a:rPr lang="ko-KR" altLang="en-US" baseline="0" dirty="0"/>
              <a:t>데이터베이스의 </a:t>
            </a:r>
            <a:r>
              <a:rPr lang="en-US" altLang="ko-KR" baseline="0" dirty="0" err="1"/>
              <a:t>db_owner</a:t>
            </a:r>
            <a:r>
              <a:rPr lang="en-US" altLang="ko-KR" baseline="0" dirty="0"/>
              <a:t> </a:t>
            </a:r>
            <a:r>
              <a:rPr lang="ko-KR" altLang="en-US" baseline="0" dirty="0"/>
              <a:t>역할을 부여 받았으므로 </a:t>
            </a:r>
            <a:r>
              <a:rPr lang="en-US" altLang="ko-KR" baseline="0" dirty="0" err="1"/>
              <a:t>MyWebSite</a:t>
            </a:r>
            <a:r>
              <a:rPr lang="en-US" altLang="ko-KR" baseline="0" dirty="0"/>
              <a:t> </a:t>
            </a:r>
            <a:r>
              <a:rPr lang="ko-KR" altLang="en-US" baseline="0" dirty="0"/>
              <a:t>내에서는 모든 권한을 갖는다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그러므로 테이블을 생성할 수 있다</a:t>
            </a:r>
            <a:r>
              <a:rPr lang="en-US" altLang="ko-KR" baseline="0" dirty="0"/>
              <a:t>.</a:t>
            </a:r>
            <a:r>
              <a:rPr lang="ko-KR" altLang="en-US" baseline="0" dirty="0"/>
              <a:t> </a:t>
            </a:r>
            <a:endParaRPr lang="en-US" altLang="ko-KR" baseline="0" dirty="0"/>
          </a:p>
          <a:p>
            <a:r>
              <a:rPr lang="en-US" altLang="ko-KR" baseline="0" dirty="0"/>
              <a:t>[</a:t>
            </a:r>
            <a:r>
              <a:rPr lang="en-US" altLang="ko-KR" baseline="0" dirty="0" err="1"/>
              <a:t>MyWebSite</a:t>
            </a:r>
            <a:r>
              <a:rPr lang="en-US" altLang="ko-KR" baseline="0" dirty="0"/>
              <a:t>]-[</a:t>
            </a:r>
            <a:r>
              <a:rPr lang="ko-KR" altLang="en-US" baseline="0" dirty="0"/>
              <a:t>테이블</a:t>
            </a:r>
            <a:r>
              <a:rPr lang="en-US" altLang="ko-KR" baseline="0" dirty="0"/>
              <a:t>]</a:t>
            </a:r>
            <a:r>
              <a:rPr lang="ko-KR" altLang="en-US" baseline="0" dirty="0"/>
              <a:t>에서</a:t>
            </a:r>
            <a:r>
              <a:rPr lang="en-US" altLang="ko-KR" baseline="0" dirty="0"/>
              <a:t> </a:t>
            </a:r>
            <a:r>
              <a:rPr lang="ko-KR" altLang="en-US" baseline="0" dirty="0"/>
              <a:t>오른 마우스 혹은 우측 빈 곳에서 오른 마우스를 클릭하고 팝업메뉴에서 </a:t>
            </a:r>
            <a:r>
              <a:rPr lang="en-US" altLang="ko-KR" baseline="0" dirty="0"/>
              <a:t>“</a:t>
            </a:r>
            <a:r>
              <a:rPr lang="ko-KR" altLang="en-US" baseline="0" dirty="0"/>
              <a:t>테이블</a:t>
            </a:r>
            <a:r>
              <a:rPr lang="en-US" altLang="ko-KR" baseline="0" dirty="0"/>
              <a:t>＂</a:t>
            </a:r>
            <a:r>
              <a:rPr lang="ko-KR" altLang="en-US" baseline="0" dirty="0"/>
              <a:t>을 실행한다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C7CC32-617A-4543-9F16-0492C8AD01FA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18727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그러면 우측에 테이블을 설계할 수 있는 화면이 나타난다</a:t>
            </a:r>
            <a:r>
              <a:rPr lang="en-US" altLang="ko-KR" dirty="0"/>
              <a:t>. </a:t>
            </a:r>
            <a:r>
              <a:rPr lang="ko-KR" altLang="en-US" dirty="0"/>
              <a:t>여기에서 확대된 그림에 보인 것처럼 테이블을 디자인한다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userId</a:t>
            </a:r>
            <a:r>
              <a:rPr lang="ko-KR" altLang="en-US" dirty="0"/>
              <a:t>는 유니코드</a:t>
            </a:r>
            <a:r>
              <a:rPr lang="en-US" altLang="ko-KR" dirty="0"/>
              <a:t>(</a:t>
            </a:r>
            <a:r>
              <a:rPr lang="en-US" altLang="ko-KR" dirty="0" err="1"/>
              <a:t>nchar</a:t>
            </a:r>
            <a:r>
              <a:rPr lang="en-US" altLang="ko-KR" dirty="0"/>
              <a:t>) </a:t>
            </a:r>
            <a:r>
              <a:rPr lang="ko-KR" altLang="en-US" dirty="0"/>
              <a:t>형식의 </a:t>
            </a:r>
            <a:r>
              <a:rPr lang="en-US" altLang="ko-KR" dirty="0"/>
              <a:t>10</a:t>
            </a:r>
            <a:r>
              <a:rPr lang="ko-KR" altLang="en-US" dirty="0"/>
              <a:t>자리 글자로 지정되며</a:t>
            </a:r>
            <a:r>
              <a:rPr lang="en-US" altLang="ko-KR" dirty="0"/>
              <a:t>, </a:t>
            </a:r>
            <a:r>
              <a:rPr lang="ko-KR" altLang="en-US" dirty="0"/>
              <a:t>널</a:t>
            </a:r>
            <a:r>
              <a:rPr lang="en-US" altLang="ko-KR" dirty="0"/>
              <a:t>(null) </a:t>
            </a:r>
            <a:r>
              <a:rPr lang="ko-KR" altLang="en-US" dirty="0"/>
              <a:t>값은 허용하지 않으며</a:t>
            </a:r>
            <a:r>
              <a:rPr lang="en-US" altLang="ko-KR" dirty="0"/>
              <a:t>, </a:t>
            </a:r>
            <a:r>
              <a:rPr lang="ko-KR" altLang="en-US" dirty="0" err="1"/>
              <a:t>기본키</a:t>
            </a:r>
            <a:r>
              <a:rPr lang="en-US" altLang="ko-KR" dirty="0"/>
              <a:t>(Primary Key)</a:t>
            </a:r>
            <a:r>
              <a:rPr lang="ko-KR" altLang="en-US" dirty="0"/>
              <a:t>가 설정되어 있다</a:t>
            </a:r>
            <a:r>
              <a:rPr lang="en-US" altLang="ko-KR" dirty="0"/>
              <a:t>. </a:t>
            </a:r>
            <a:r>
              <a:rPr lang="ko-KR" altLang="en-US" dirty="0"/>
              <a:t>기본 키를 설정하는 방법은 </a:t>
            </a:r>
            <a:r>
              <a:rPr lang="en-US" altLang="ko-KR" dirty="0" err="1"/>
              <a:t>userId</a:t>
            </a:r>
            <a:r>
              <a:rPr lang="en-US" altLang="ko-KR" dirty="0"/>
              <a:t> </a:t>
            </a:r>
            <a:r>
              <a:rPr lang="ko-KR" altLang="en-US" dirty="0"/>
              <a:t>필드를 정의한 후</a:t>
            </a:r>
            <a:r>
              <a:rPr lang="en-US" altLang="ko-KR" dirty="0"/>
              <a:t>, </a:t>
            </a:r>
            <a:r>
              <a:rPr lang="ko-KR" altLang="en-US" dirty="0"/>
              <a:t>오른 마우스를 눌러 나타난 팝업 메뉴에 </a:t>
            </a:r>
            <a:r>
              <a:rPr lang="en-US" altLang="ko-KR" dirty="0"/>
              <a:t>“</a:t>
            </a:r>
            <a:r>
              <a:rPr lang="ko-KR" altLang="en-US" dirty="0"/>
              <a:t>기본 키 설정</a:t>
            </a:r>
            <a:r>
              <a:rPr lang="en-US" altLang="ko-KR" dirty="0"/>
              <a:t>＂</a:t>
            </a:r>
            <a:r>
              <a:rPr lang="ko-KR" altLang="en-US" dirty="0"/>
              <a:t>을 선택하면 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passwd</a:t>
            </a:r>
            <a:r>
              <a:rPr lang="ko-KR" altLang="en-US" dirty="0"/>
              <a:t>와 </a:t>
            </a:r>
            <a:r>
              <a:rPr lang="en-US" altLang="ko-KR" dirty="0"/>
              <a:t>name</a:t>
            </a:r>
            <a:r>
              <a:rPr lang="ko-KR" altLang="en-US" dirty="0"/>
              <a:t>의 설명은 생략한다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Address</a:t>
            </a:r>
            <a:r>
              <a:rPr lang="ko-KR" altLang="en-US" dirty="0"/>
              <a:t>는 </a:t>
            </a:r>
            <a:r>
              <a:rPr lang="en-US" altLang="ko-KR" dirty="0" err="1"/>
              <a:t>nvarchar</a:t>
            </a:r>
            <a:r>
              <a:rPr lang="en-US" altLang="ko-KR" dirty="0"/>
              <a:t>(50)</a:t>
            </a:r>
            <a:r>
              <a:rPr lang="ko-KR" altLang="en-US" dirty="0"/>
              <a:t>으로 설정되었는데</a:t>
            </a:r>
            <a:r>
              <a:rPr lang="en-US" altLang="ko-KR" dirty="0"/>
              <a:t>, </a:t>
            </a:r>
            <a:r>
              <a:rPr lang="ko-KR" altLang="en-US" dirty="0"/>
              <a:t>이는 유니코드</a:t>
            </a:r>
            <a:r>
              <a:rPr lang="en-US" altLang="ko-KR" dirty="0"/>
              <a:t>(n), </a:t>
            </a:r>
            <a:r>
              <a:rPr lang="ko-KR" altLang="en-US" dirty="0"/>
              <a:t>가변크기</a:t>
            </a:r>
            <a:r>
              <a:rPr lang="en-US" altLang="ko-KR" dirty="0"/>
              <a:t>(variable)</a:t>
            </a:r>
            <a:r>
              <a:rPr lang="ko-KR" altLang="en-US" dirty="0"/>
              <a:t>의 글자</a:t>
            </a:r>
            <a:r>
              <a:rPr lang="en-US" altLang="ko-KR" dirty="0"/>
              <a:t>(character) </a:t>
            </a:r>
            <a:r>
              <a:rPr lang="ko-KR" altLang="en-US" dirty="0" err="1"/>
              <a:t>자료형으로</a:t>
            </a:r>
            <a:r>
              <a:rPr lang="ko-KR" altLang="en-US" dirty="0"/>
              <a:t> 설정된 것이며</a:t>
            </a:r>
            <a:r>
              <a:rPr lang="en-US" altLang="ko-KR" dirty="0"/>
              <a:t>, </a:t>
            </a:r>
            <a:r>
              <a:rPr lang="ko-KR" altLang="en-US" dirty="0"/>
              <a:t>최대 크기는 </a:t>
            </a:r>
            <a:r>
              <a:rPr lang="en-US" altLang="ko-KR" dirty="0"/>
              <a:t>50</a:t>
            </a:r>
            <a:r>
              <a:rPr lang="ko-KR" altLang="en-US" dirty="0"/>
              <a:t>자이다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C7CC32-617A-4543-9F16-0492C8AD01FA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07282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우측 상단의 </a:t>
            </a:r>
            <a:r>
              <a:rPr lang="en-US" altLang="ko-KR" dirty="0"/>
              <a:t>X</a:t>
            </a:r>
            <a:r>
              <a:rPr lang="ko-KR" altLang="en-US" dirty="0"/>
              <a:t>를 눌러 빠져 나오면 저장할 것인 지 묻는데</a:t>
            </a:r>
            <a:r>
              <a:rPr lang="en-US" altLang="ko-KR" dirty="0"/>
              <a:t>, </a:t>
            </a:r>
            <a:r>
              <a:rPr lang="ko-KR" altLang="en-US" dirty="0"/>
              <a:t>이때 저장하고 테이블 이름을 지정하면 된다</a:t>
            </a:r>
            <a:r>
              <a:rPr lang="en-US" altLang="ko-KR" dirty="0"/>
              <a:t>. </a:t>
            </a:r>
            <a:r>
              <a:rPr lang="ko-KR" altLang="en-US" dirty="0"/>
              <a:t>이 예제에서는 </a:t>
            </a:r>
            <a:r>
              <a:rPr lang="en-US" altLang="ko-KR" dirty="0" err="1"/>
              <a:t>MemberTbl</a:t>
            </a:r>
            <a:r>
              <a:rPr lang="ko-KR" altLang="en-US" dirty="0"/>
              <a:t>라는 이름으로 테이블을 만들었다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C7CC32-617A-4543-9F16-0492C8AD01FA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5566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시간을 이수하면 데이터베이스에 대해 설명할 수 있으며</a:t>
            </a:r>
            <a:r>
              <a:rPr lang="en-US" altLang="ko-KR" dirty="0"/>
              <a:t>, </a:t>
            </a:r>
            <a:r>
              <a:rPr lang="ko-KR" altLang="en-US" dirty="0"/>
              <a:t>데이터베이스의 기본 동작을 실행할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중 데이터베이스 만들기</a:t>
            </a:r>
            <a:r>
              <a:rPr lang="en-US" altLang="ko-KR" dirty="0"/>
              <a:t>, </a:t>
            </a:r>
            <a:r>
              <a:rPr lang="ko-KR" altLang="en-US" dirty="0"/>
              <a:t>로그인 생성 및 사용자 등록</a:t>
            </a:r>
            <a:r>
              <a:rPr lang="en-US" altLang="ko-KR" dirty="0"/>
              <a:t>, </a:t>
            </a:r>
            <a:r>
              <a:rPr lang="ko-KR" altLang="en-US" dirty="0"/>
              <a:t>테이블 만들기 등은 </a:t>
            </a:r>
            <a:r>
              <a:rPr lang="en-US" altLang="ko-KR" dirty="0"/>
              <a:t>MS-SQL Server</a:t>
            </a:r>
            <a:r>
              <a:rPr lang="ko-KR" altLang="en-US" dirty="0"/>
              <a:t>의 기본 클라이언트 도구인 </a:t>
            </a:r>
            <a:r>
              <a:rPr lang="en-US" altLang="ko-KR" dirty="0"/>
              <a:t>Management Studio</a:t>
            </a:r>
            <a:r>
              <a:rPr lang="ko-KR" altLang="en-US" dirty="0"/>
              <a:t>를 이용하고</a:t>
            </a:r>
            <a:r>
              <a:rPr lang="en-US" altLang="ko-KR" dirty="0"/>
              <a:t>, SELECT, INSERT, DELETE, UPDATE </a:t>
            </a:r>
            <a:r>
              <a:rPr lang="ko-KR" altLang="en-US" dirty="0"/>
              <a:t>등의 동작은 우리가 프로그램에서 직접 구현하여야 하기 대문에 </a:t>
            </a:r>
            <a:r>
              <a:rPr lang="ko-KR" altLang="en-US" dirty="0" err="1"/>
              <a:t>쿼리문으로</a:t>
            </a:r>
            <a:r>
              <a:rPr lang="ko-KR" altLang="en-US" dirty="0"/>
              <a:t> 작성하는 방법을 익힌다</a:t>
            </a:r>
            <a:r>
              <a:rPr lang="en-US" altLang="ko-KR" dirty="0"/>
              <a:t>. </a:t>
            </a:r>
            <a:r>
              <a:rPr lang="ko-KR" altLang="en-US" dirty="0"/>
              <a:t>저장 프로시저 및 </a:t>
            </a:r>
            <a:r>
              <a:rPr lang="ko-KR" altLang="en-US" dirty="0" err="1"/>
              <a:t>뷰의</a:t>
            </a:r>
            <a:r>
              <a:rPr lang="ko-KR" altLang="en-US" dirty="0"/>
              <a:t> 동작은 쿼리문과 </a:t>
            </a:r>
            <a:r>
              <a:rPr lang="en-US" altLang="ko-KR" dirty="0"/>
              <a:t>Management Studio</a:t>
            </a:r>
            <a:r>
              <a:rPr lang="ko-KR" altLang="en-US" dirty="0"/>
              <a:t>의 기능을 혼용하여 사용하기로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C7CC32-617A-4543-9F16-0492C8AD01FA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35531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MemberTbl</a:t>
            </a:r>
            <a:r>
              <a:rPr lang="en-US" altLang="ko-KR" baseline="0" dirty="0"/>
              <a:t> </a:t>
            </a:r>
            <a:r>
              <a:rPr lang="ko-KR" altLang="en-US" baseline="0" dirty="0"/>
              <a:t>테이블이 추가된 모습은 그림과 같다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C7CC32-617A-4543-9F16-0492C8AD01FA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83744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SQL </a:t>
            </a:r>
            <a:r>
              <a:rPr lang="ko-KR" altLang="en-US" dirty="0" err="1"/>
              <a:t>쿼리문으로</a:t>
            </a:r>
            <a:r>
              <a:rPr lang="ko-KR" altLang="en-US" dirty="0"/>
              <a:t> 테이블을 생성할 수 있는데</a:t>
            </a:r>
            <a:r>
              <a:rPr lang="en-US" altLang="ko-KR" dirty="0"/>
              <a:t>, </a:t>
            </a:r>
            <a:r>
              <a:rPr lang="ko-KR" altLang="en-US" dirty="0"/>
              <a:t>기본 문법은 그림과 같다</a:t>
            </a:r>
            <a:r>
              <a:rPr lang="en-US" altLang="ko-KR" dirty="0"/>
              <a:t>. </a:t>
            </a:r>
            <a:r>
              <a:rPr lang="ko-KR" altLang="en-US" dirty="0"/>
              <a:t>우리는 테이블 생성과 관련하여서는 </a:t>
            </a:r>
            <a:r>
              <a:rPr lang="en-US" altLang="ko-KR" dirty="0"/>
              <a:t>Management Studio</a:t>
            </a:r>
            <a:r>
              <a:rPr lang="ko-KR" altLang="en-US" dirty="0"/>
              <a:t>를 이용하기 때문에 자세한 설명을 하지는 않는다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다만 기호 몇 가지만 알아두자</a:t>
            </a:r>
            <a:r>
              <a:rPr lang="en-US" altLang="ko-KR" dirty="0"/>
              <a:t>. [ ] 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옵션을 표시한다</a:t>
            </a:r>
            <a:r>
              <a:rPr lang="en-US" altLang="ko-KR" dirty="0"/>
              <a:t>. { }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그룹을 표시한다</a:t>
            </a:r>
            <a:r>
              <a:rPr lang="en-US" altLang="ko-KR" dirty="0"/>
              <a:t>. | </a:t>
            </a:r>
            <a:r>
              <a:rPr lang="ko-KR" altLang="en-US" dirty="0"/>
              <a:t>는 둘 중 하나 선택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OR</a:t>
            </a:r>
            <a:r>
              <a:rPr lang="ko-KR" altLang="en-US" dirty="0"/>
              <a:t>에 해당한다</a:t>
            </a:r>
            <a:r>
              <a:rPr lang="en-US" altLang="ko-KR" dirty="0"/>
              <a:t>. &lt; &gt;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정의를 의미한다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C7CC32-617A-4543-9F16-0492C8AD01FA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91700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데이터베이스 다이어그램에 대해 알아보자</a:t>
            </a:r>
            <a:r>
              <a:rPr lang="en-US" altLang="ko-KR" dirty="0"/>
              <a:t>. </a:t>
            </a:r>
            <a:r>
              <a:rPr lang="en-US" altLang="ko-KR" dirty="0" err="1"/>
              <a:t>MyWebSite</a:t>
            </a:r>
            <a:r>
              <a:rPr lang="ko-KR" altLang="en-US" dirty="0"/>
              <a:t>의 데이터베이스다이어그램 혹은 데이터베이스다이어그램 선택 후 오른쪽 빈 영역에서 오른 마우스 클릭 후 새 데이터베이스다이어그램을 선택한다</a:t>
            </a:r>
            <a:r>
              <a:rPr lang="en-US" altLang="ko-KR" dirty="0"/>
              <a:t>.</a:t>
            </a:r>
            <a:r>
              <a:rPr lang="ko-KR" altLang="en-US" dirty="0"/>
              <a:t> 그러면 </a:t>
            </a:r>
            <a:r>
              <a:rPr lang="en-US" altLang="ko-KR" dirty="0"/>
              <a:t>“</a:t>
            </a:r>
            <a:r>
              <a:rPr lang="ko-KR" altLang="en-US" dirty="0"/>
              <a:t>테이블 추가</a:t>
            </a:r>
            <a:r>
              <a:rPr lang="en-US" altLang="ko-KR" dirty="0"/>
              <a:t>” </a:t>
            </a:r>
            <a:r>
              <a:rPr lang="ko-KR" altLang="en-US" dirty="0"/>
              <a:t>대화상자가 나타날 것이다</a:t>
            </a:r>
            <a:r>
              <a:rPr lang="en-US" altLang="ko-KR" dirty="0"/>
              <a:t>. </a:t>
            </a:r>
            <a:r>
              <a:rPr lang="ko-KR" altLang="en-US" dirty="0"/>
              <a:t>현재 </a:t>
            </a:r>
            <a:r>
              <a:rPr lang="en-US" altLang="ko-KR" dirty="0" err="1"/>
              <a:t>MyWebSite</a:t>
            </a:r>
            <a:r>
              <a:rPr lang="ko-KR" altLang="en-US" dirty="0"/>
              <a:t>에는 </a:t>
            </a:r>
            <a:r>
              <a:rPr lang="en-US" altLang="ko-KR" dirty="0" err="1"/>
              <a:t>MemberTbl</a:t>
            </a:r>
            <a:r>
              <a:rPr lang="en-US" altLang="ko-KR" dirty="0"/>
              <a:t> </a:t>
            </a:r>
            <a:r>
              <a:rPr lang="ko-KR" altLang="en-US" dirty="0"/>
              <a:t>테이블만 존재한다</a:t>
            </a:r>
            <a:r>
              <a:rPr lang="en-US" altLang="ko-KR" dirty="0"/>
              <a:t>. </a:t>
            </a:r>
            <a:r>
              <a:rPr lang="en-US" altLang="ko-KR" dirty="0" err="1"/>
              <a:t>MemberTbl</a:t>
            </a:r>
            <a:r>
              <a:rPr lang="en-US" altLang="ko-KR" dirty="0"/>
              <a:t> </a:t>
            </a:r>
            <a:r>
              <a:rPr lang="ko-KR" altLang="en-US" dirty="0"/>
              <a:t>테이블을 선택하고 추가</a:t>
            </a:r>
            <a:r>
              <a:rPr lang="en-US" altLang="ko-KR" dirty="0"/>
              <a:t>, </a:t>
            </a:r>
            <a:r>
              <a:rPr lang="ko-KR" altLang="en-US" dirty="0"/>
              <a:t>닫기 버튼을 누른다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C7CC32-617A-4543-9F16-0492C8AD01FA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8441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데이터베이스다이어그램에</a:t>
            </a:r>
            <a:r>
              <a:rPr lang="ko-KR" altLang="en-US" dirty="0"/>
              <a:t> </a:t>
            </a:r>
            <a:r>
              <a:rPr lang="en-US" altLang="ko-KR" dirty="0" err="1"/>
              <a:t>MemberTbl</a:t>
            </a:r>
            <a:r>
              <a:rPr lang="en-US" altLang="ko-KR" dirty="0"/>
              <a:t> </a:t>
            </a:r>
            <a:r>
              <a:rPr lang="ko-KR" altLang="en-US" dirty="0"/>
              <a:t>테이블이 추가된 모습이다</a:t>
            </a:r>
            <a:r>
              <a:rPr lang="en-US" altLang="ko-KR" dirty="0"/>
              <a:t>. </a:t>
            </a:r>
            <a:r>
              <a:rPr lang="ko-KR" altLang="en-US" dirty="0"/>
              <a:t>가장 위에 테이블 이름이 나타나고</a:t>
            </a:r>
            <a:r>
              <a:rPr lang="en-US" altLang="ko-KR" dirty="0"/>
              <a:t>, </a:t>
            </a:r>
            <a:r>
              <a:rPr lang="ko-KR" altLang="en-US" dirty="0"/>
              <a:t>아래 내용 영역에 테이블의 필드이름이 보이고 있다</a:t>
            </a:r>
            <a:r>
              <a:rPr lang="en-US" altLang="ko-KR" dirty="0"/>
              <a:t>. </a:t>
            </a:r>
            <a:r>
              <a:rPr lang="ko-KR" altLang="en-US" dirty="0"/>
              <a:t>현재 각 필드에는 어떤 </a:t>
            </a:r>
            <a:r>
              <a:rPr lang="ko-KR" altLang="en-US" dirty="0" err="1"/>
              <a:t>자료형의</a:t>
            </a:r>
            <a:r>
              <a:rPr lang="ko-KR" altLang="en-US" dirty="0"/>
              <a:t> 데이터를 입력해야 하는 지가 나타나 있지 않다</a:t>
            </a:r>
            <a:r>
              <a:rPr lang="en-US" altLang="ko-KR" dirty="0"/>
              <a:t>. </a:t>
            </a:r>
            <a:r>
              <a:rPr lang="ko-KR" altLang="en-US" dirty="0"/>
              <a:t>그래서 </a:t>
            </a:r>
            <a:r>
              <a:rPr lang="en-US" altLang="ko-KR"/>
              <a:t>MemberTbl </a:t>
            </a:r>
            <a:r>
              <a:rPr lang="ko-KR" altLang="en-US" dirty="0"/>
              <a:t>테이블 제목에서 오른 마우스를 누르고</a:t>
            </a:r>
            <a:r>
              <a:rPr lang="en-US" altLang="ko-KR" dirty="0"/>
              <a:t>, </a:t>
            </a:r>
            <a:r>
              <a:rPr lang="ko-KR" altLang="en-US" dirty="0"/>
              <a:t>팝업메뉴에서 </a:t>
            </a:r>
            <a:r>
              <a:rPr lang="en-US" altLang="ko-KR" dirty="0"/>
              <a:t>[</a:t>
            </a:r>
            <a:r>
              <a:rPr lang="ko-KR" altLang="en-US" dirty="0"/>
              <a:t>테이블 보기</a:t>
            </a:r>
            <a:r>
              <a:rPr lang="en-US" altLang="ko-KR" dirty="0"/>
              <a:t>]-[</a:t>
            </a:r>
            <a:r>
              <a:rPr lang="ko-KR" altLang="en-US" dirty="0"/>
              <a:t>표준</a:t>
            </a:r>
            <a:r>
              <a:rPr lang="en-US" altLang="ko-KR" dirty="0"/>
              <a:t>]</a:t>
            </a:r>
            <a:r>
              <a:rPr lang="ko-KR" altLang="en-US" dirty="0"/>
              <a:t>을 선택한다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C7CC32-617A-4543-9F16-0492C8AD01FA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07662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그러면 데이터 형식과 </a:t>
            </a:r>
            <a:r>
              <a:rPr lang="en-US" altLang="ko-KR" dirty="0"/>
              <a:t>null </a:t>
            </a:r>
            <a:r>
              <a:rPr lang="ko-KR" altLang="en-US" dirty="0"/>
              <a:t>값 허용여부를 포함한 테이블 내용을 볼 수 있다</a:t>
            </a:r>
            <a:r>
              <a:rPr lang="en-US" altLang="ko-KR" dirty="0"/>
              <a:t>. </a:t>
            </a:r>
            <a:r>
              <a:rPr lang="ko-KR" altLang="en-US" dirty="0"/>
              <a:t>데이터베이스 다이어그램은</a:t>
            </a:r>
            <a:r>
              <a:rPr lang="ko-KR" altLang="en-US" baseline="0" dirty="0"/>
              <a:t> 새 테이블을 추가하거나 테이블 사이의 관계를 설정하는 데에도 사용할 수 있다</a:t>
            </a:r>
            <a:r>
              <a:rPr lang="en-US" altLang="ko-KR" baseline="0" dirty="0"/>
              <a:t>.</a:t>
            </a:r>
            <a:r>
              <a:rPr lang="ko-KR" altLang="en-US" dirty="0"/>
              <a:t> 앞으로 테이블 수가 늘어감에 따라 관계를 설정하는 방법에 대해서도 학습할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C7CC32-617A-4543-9F16-0492C8AD01FA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1177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X</a:t>
            </a:r>
            <a:r>
              <a:rPr lang="ko-KR" altLang="en-US" dirty="0"/>
              <a:t>를 통해 종료하면</a:t>
            </a:r>
            <a:r>
              <a:rPr lang="en-US" altLang="ko-KR" dirty="0"/>
              <a:t>, </a:t>
            </a:r>
            <a:r>
              <a:rPr lang="ko-KR" altLang="en-US" dirty="0" err="1"/>
              <a:t>저장여부를</a:t>
            </a:r>
            <a:r>
              <a:rPr lang="ko-KR" altLang="en-US" dirty="0"/>
              <a:t> 확인하게 된다</a:t>
            </a:r>
            <a:r>
              <a:rPr lang="en-US" altLang="ko-KR" dirty="0"/>
              <a:t>. </a:t>
            </a:r>
            <a:r>
              <a:rPr lang="ko-KR" altLang="en-US" dirty="0"/>
              <a:t>이때 이름을 </a:t>
            </a:r>
            <a:r>
              <a:rPr lang="en-US" altLang="ko-KR" dirty="0" err="1"/>
              <a:t>erd</a:t>
            </a:r>
            <a:r>
              <a:rPr lang="ko-KR" altLang="en-US" dirty="0"/>
              <a:t>라고 입력한다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C7CC32-617A-4543-9F16-0492C8AD01FA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62886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만약 테이블을 저장하는 과정에서 </a:t>
            </a:r>
            <a:r>
              <a:rPr lang="en-US" altLang="ko-KR" dirty="0"/>
              <a:t>“</a:t>
            </a:r>
            <a:r>
              <a:rPr lang="ko-KR" altLang="en-US" dirty="0"/>
              <a:t>테이블을 다시 만들어야 </a:t>
            </a:r>
            <a:r>
              <a:rPr lang="en-US" altLang="ko-KR" dirty="0"/>
              <a:t>…”</a:t>
            </a:r>
            <a:r>
              <a:rPr lang="ko-KR" altLang="en-US" dirty="0"/>
              <a:t>의 메시지가 나오면서 저장이 되지 않을 때에는 </a:t>
            </a:r>
            <a:r>
              <a:rPr lang="en-US" altLang="ko-KR" dirty="0"/>
              <a:t>Management Studio</a:t>
            </a:r>
            <a:r>
              <a:rPr lang="ko-KR" altLang="en-US" dirty="0"/>
              <a:t>의 </a:t>
            </a:r>
            <a:r>
              <a:rPr lang="en-US" altLang="ko-KR" dirty="0"/>
              <a:t>[</a:t>
            </a:r>
            <a:r>
              <a:rPr lang="ko-KR" altLang="en-US" dirty="0"/>
              <a:t>도구</a:t>
            </a:r>
            <a:r>
              <a:rPr lang="en-US" altLang="ko-KR" dirty="0"/>
              <a:t>]-[</a:t>
            </a:r>
            <a:r>
              <a:rPr lang="ko-KR" altLang="en-US" dirty="0"/>
              <a:t>옵션</a:t>
            </a:r>
            <a:r>
              <a:rPr lang="en-US" altLang="ko-KR" dirty="0"/>
              <a:t>]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선택하고</a:t>
            </a:r>
            <a:r>
              <a:rPr lang="en-US" altLang="ko-KR" dirty="0"/>
              <a:t>, </a:t>
            </a:r>
            <a:r>
              <a:rPr lang="ko-KR" altLang="en-US" dirty="0"/>
              <a:t>대화상자 메뉴의 디자이너를 클릭한 후 </a:t>
            </a:r>
            <a:r>
              <a:rPr lang="en-US" altLang="ko-KR" dirty="0"/>
              <a:t>“</a:t>
            </a:r>
            <a:r>
              <a:rPr lang="ko-KR" altLang="en-US" dirty="0"/>
              <a:t>테이블을 다시 만들어야 하는 변경내용 저장 안 함</a:t>
            </a:r>
            <a:r>
              <a:rPr lang="en-US" altLang="ko-KR" dirty="0"/>
              <a:t>“ </a:t>
            </a:r>
            <a:r>
              <a:rPr lang="ko-KR" altLang="en-US" dirty="0"/>
              <a:t>체크를 한 후 다시 실행해 보기 바란다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C7CC32-617A-4543-9F16-0492C8AD01FA}" type="slidenum">
              <a:rPr lang="en-US" altLang="ko-KR" smtClean="0"/>
              <a:pPr>
                <a:defRPr/>
              </a:pPr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608352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ko-KR" altLang="en-US" dirty="0" err="1"/>
              <a:t>쿼리문에</a:t>
            </a:r>
            <a:r>
              <a:rPr lang="ko-KR" altLang="en-US" dirty="0"/>
              <a:t> 대해 알아보자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쿼리문은</a:t>
            </a:r>
            <a:r>
              <a:rPr lang="ko-KR" altLang="en-US" dirty="0"/>
              <a:t> </a:t>
            </a:r>
            <a:r>
              <a:rPr lang="en-US" altLang="ko-KR" dirty="0"/>
              <a:t>SEQUEL(</a:t>
            </a:r>
            <a:r>
              <a:rPr lang="ko-KR" altLang="en-US" dirty="0" err="1"/>
              <a:t>시퀄이라</a:t>
            </a:r>
            <a:r>
              <a:rPr lang="en-US" altLang="ko-KR" dirty="0"/>
              <a:t> </a:t>
            </a:r>
            <a:r>
              <a:rPr lang="ko-KR" altLang="en-US" dirty="0"/>
              <a:t>읽음</a:t>
            </a:r>
            <a:r>
              <a:rPr lang="en-US" altLang="ko-KR" dirty="0"/>
              <a:t>)</a:t>
            </a:r>
            <a:r>
              <a:rPr lang="ko-KR" altLang="en-US" dirty="0"/>
              <a:t>이라 부르기도 하며</a:t>
            </a:r>
            <a:r>
              <a:rPr lang="en-US" altLang="ko-KR" dirty="0"/>
              <a:t>, </a:t>
            </a:r>
            <a:r>
              <a:rPr lang="ko-KR" altLang="en-US" dirty="0"/>
              <a:t>구조적으로 설계된 질의 전용 언어이다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SQL </a:t>
            </a:r>
            <a:r>
              <a:rPr lang="ko-KR" altLang="en-US" dirty="0"/>
              <a:t>문은 크게 세 가지 종류로 구분할 수 있는데</a:t>
            </a:r>
            <a:r>
              <a:rPr lang="en-US" altLang="ko-KR" dirty="0"/>
              <a:t>, </a:t>
            </a:r>
            <a:r>
              <a:rPr lang="ko-KR" altLang="en-US" dirty="0"/>
              <a:t>우리가 관심을 가져야 할 영역은 </a:t>
            </a:r>
            <a:r>
              <a:rPr lang="en-US" altLang="ko-KR" dirty="0"/>
              <a:t>DML</a:t>
            </a:r>
            <a:r>
              <a:rPr lang="ko-KR" altLang="en-US" dirty="0"/>
              <a:t>이다</a:t>
            </a:r>
            <a:r>
              <a:rPr lang="en-US" altLang="ko-KR" dirty="0"/>
              <a:t>, </a:t>
            </a:r>
            <a:r>
              <a:rPr lang="ko-KR" altLang="en-US" dirty="0"/>
              <a:t>새로운 데이터를 삽입하거나</a:t>
            </a:r>
            <a:r>
              <a:rPr lang="en-US" altLang="ko-KR" dirty="0"/>
              <a:t>, </a:t>
            </a:r>
            <a:r>
              <a:rPr lang="ko-KR" altLang="en-US" dirty="0"/>
              <a:t>기존 데이터의 추출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 등의 기능을 하는 것이다</a:t>
            </a:r>
            <a:r>
              <a:rPr lang="en-US" altLang="ko-KR" dirty="0"/>
              <a:t>. </a:t>
            </a:r>
            <a:r>
              <a:rPr lang="en-US" altLang="ko-KR" baseline="0" dirty="0"/>
              <a:t>DCL</a:t>
            </a:r>
            <a:r>
              <a:rPr lang="ko-KR" altLang="en-US" baseline="0" dirty="0"/>
              <a:t>과 </a:t>
            </a:r>
            <a:r>
              <a:rPr lang="en-US" altLang="ko-KR" baseline="0" dirty="0"/>
              <a:t>DDL</a:t>
            </a:r>
            <a:r>
              <a:rPr lang="ko-KR" altLang="en-US" baseline="0" dirty="0"/>
              <a:t>은 고급 데이터베이스 관리자 영역이라 여기서는 생략한다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C7CC32-617A-4543-9F16-0492C8AD01FA}" type="slidenum">
              <a:rPr lang="en-US" altLang="ko-KR" smtClean="0"/>
              <a:pPr>
                <a:defRPr/>
              </a:pPr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81901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DML</a:t>
            </a:r>
            <a:r>
              <a:rPr lang="ko-KR" altLang="en-US" dirty="0"/>
              <a:t>은 </a:t>
            </a:r>
            <a:r>
              <a:rPr lang="en-US" altLang="ko-KR" dirty="0"/>
              <a:t>Data Manipulation Language</a:t>
            </a:r>
            <a:r>
              <a:rPr lang="ko-KR" altLang="en-US" dirty="0"/>
              <a:t>의 두문자어로</a:t>
            </a:r>
            <a:r>
              <a:rPr lang="en-US" altLang="ko-KR" dirty="0"/>
              <a:t>, </a:t>
            </a:r>
            <a:r>
              <a:rPr lang="ko-KR" altLang="en-US" dirty="0"/>
              <a:t>데이터를 다루는</a:t>
            </a:r>
            <a:r>
              <a:rPr lang="en-US" altLang="ko-KR" dirty="0"/>
              <a:t>(manipulate) </a:t>
            </a:r>
            <a:r>
              <a:rPr lang="ko-KR" altLang="en-US" dirty="0"/>
              <a:t>언어이다</a:t>
            </a:r>
            <a:r>
              <a:rPr lang="en-US" altLang="ko-KR" dirty="0"/>
              <a:t>. </a:t>
            </a:r>
            <a:r>
              <a:rPr lang="ko-KR" altLang="en-US" dirty="0"/>
              <a:t>총 네 가지인데</a:t>
            </a:r>
            <a:r>
              <a:rPr lang="en-US" altLang="ko-KR" dirty="0"/>
              <a:t>, INSERT INTO, SELECT, UPDATE,</a:t>
            </a:r>
            <a:r>
              <a:rPr lang="en-US" altLang="ko-KR" baseline="0" dirty="0"/>
              <a:t> DELETE </a:t>
            </a:r>
            <a:r>
              <a:rPr lang="ko-KR" altLang="en-US" baseline="0" dirty="0"/>
              <a:t>등이다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중</a:t>
            </a:r>
            <a:r>
              <a:rPr lang="en-US" altLang="ko-KR" baseline="0" dirty="0"/>
              <a:t> SELECT </a:t>
            </a:r>
            <a:r>
              <a:rPr lang="ko-KR" altLang="en-US" baseline="0" dirty="0"/>
              <a:t>문은 사용법이 약간 다양하고 복잡하나 다른 세 가지 명령어는 너무 단순하여 어려울 것이 하나도 없다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프로그래머들은 데이터베이스와 항상 데이터를 주고 받으면서 작업하게 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따라서 </a:t>
            </a:r>
            <a:r>
              <a:rPr lang="en-US" altLang="ko-KR" baseline="0" dirty="0"/>
              <a:t>DML</a:t>
            </a:r>
            <a:r>
              <a:rPr lang="ko-KR" altLang="en-US" baseline="0" dirty="0"/>
              <a:t>에 익숙해져야 할 필요가 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C7CC32-617A-4543-9F16-0492C8AD01FA}" type="slidenum">
              <a:rPr lang="en-US" altLang="ko-KR" smtClean="0"/>
              <a:pPr>
                <a:defRPr/>
              </a:pPr>
              <a:t>35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56007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새로운 </a:t>
            </a:r>
            <a:r>
              <a:rPr lang="ko-KR" altLang="en-US" dirty="0" err="1"/>
              <a:t>쿼리문을</a:t>
            </a:r>
            <a:r>
              <a:rPr lang="ko-KR" altLang="en-US" dirty="0"/>
              <a:t> 작성하여 실행해 보기 위해서는 </a:t>
            </a:r>
            <a:r>
              <a:rPr lang="en-US" altLang="ko-KR" dirty="0"/>
              <a:t>[</a:t>
            </a:r>
            <a:r>
              <a:rPr lang="ko-KR" altLang="en-US" dirty="0"/>
              <a:t>파일</a:t>
            </a:r>
            <a:r>
              <a:rPr lang="en-US" altLang="ko-KR" dirty="0"/>
              <a:t>]</a:t>
            </a:r>
            <a:r>
              <a:rPr lang="ko-KR" altLang="en-US" dirty="0"/>
              <a:t>메뉴 아래의 </a:t>
            </a:r>
            <a:r>
              <a:rPr lang="en-US" altLang="ko-KR" dirty="0"/>
              <a:t>“</a:t>
            </a:r>
            <a:r>
              <a:rPr lang="ko-KR" altLang="en-US" dirty="0"/>
              <a:t>새 쿼리</a:t>
            </a:r>
            <a:r>
              <a:rPr lang="en-US" altLang="ko-KR" dirty="0"/>
              <a:t>“ </a:t>
            </a:r>
            <a:r>
              <a:rPr lang="ko-KR" altLang="en-US" dirty="0"/>
              <a:t>버튼을 누르면 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C7CC32-617A-4543-9F16-0492C8AD01FA}" type="slidenum">
              <a:rPr lang="en-US" altLang="ko-KR" smtClean="0"/>
              <a:pPr>
                <a:defRPr/>
              </a:pPr>
              <a:t>36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550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데이터베이스란 데이터</a:t>
            </a:r>
            <a:r>
              <a:rPr lang="en-US" altLang="ko-KR" dirty="0"/>
              <a:t>(Data)</a:t>
            </a:r>
            <a:r>
              <a:rPr lang="ko-KR" altLang="en-US" dirty="0"/>
              <a:t>와 기지</a:t>
            </a:r>
            <a:r>
              <a:rPr lang="en-US" altLang="ko-KR" dirty="0"/>
              <a:t>(Base)</a:t>
            </a:r>
            <a:r>
              <a:rPr lang="ko-KR" altLang="en-US" dirty="0"/>
              <a:t>를 합성하여 만든 용어로 데이터를 저장하는 곳을 가리킨다</a:t>
            </a:r>
            <a:r>
              <a:rPr lang="en-US" altLang="ko-KR" dirty="0"/>
              <a:t>. </a:t>
            </a:r>
            <a:r>
              <a:rPr lang="ko-KR" altLang="en-US" dirty="0"/>
              <a:t>일반적으로 데이터베이스라고 하면 관리도구를 포함한 복잡한 </a:t>
            </a:r>
            <a:r>
              <a:rPr lang="en-US" altLang="ko-KR" dirty="0"/>
              <a:t>DB </a:t>
            </a:r>
            <a:r>
              <a:rPr lang="ko-KR" altLang="en-US" dirty="0"/>
              <a:t>시스템을 말하는데</a:t>
            </a:r>
            <a:r>
              <a:rPr lang="en-US" altLang="ko-KR" dirty="0"/>
              <a:t>, </a:t>
            </a:r>
            <a:r>
              <a:rPr lang="ko-KR" altLang="en-US" dirty="0"/>
              <a:t>웹 사이트 구축에서 없어서는 안 될 중요한 구성요소이다</a:t>
            </a:r>
            <a:r>
              <a:rPr lang="en-US" altLang="ko-KR" dirty="0"/>
              <a:t>.</a:t>
            </a:r>
            <a:r>
              <a:rPr lang="en-US" altLang="ko-KR" baseline="0" dirty="0"/>
              <a:t> </a:t>
            </a:r>
            <a:r>
              <a:rPr lang="ko-KR" altLang="en-US" baseline="0" dirty="0"/>
              <a:t>우리가 구현하는 웹사이트에서는 대부분의 데이터를 </a:t>
            </a:r>
            <a:r>
              <a:rPr lang="en-US" altLang="ko-KR" baseline="0" dirty="0"/>
              <a:t>DB </a:t>
            </a:r>
            <a:r>
              <a:rPr lang="ko-KR" altLang="en-US" baseline="0" dirty="0"/>
              <a:t>시스템에 저장해 두고 필요 시 불러 쓰거나 기록할 수 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현재 소프트웨어에서 취급하는 데이터의 양은 기존의 파일시스템으로는 도저히 관리할 수 없다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데이터베이스로는 </a:t>
            </a:r>
            <a:r>
              <a:rPr lang="en-US" altLang="ko-KR" baseline="0" dirty="0"/>
              <a:t>Oracle</a:t>
            </a:r>
            <a:r>
              <a:rPr lang="ko-KR" altLang="en-US" baseline="0" dirty="0"/>
              <a:t>이 대용량의 시스템에서 가장 널리 이용하며</a:t>
            </a:r>
            <a:r>
              <a:rPr lang="en-US" altLang="ko-KR" baseline="0" dirty="0"/>
              <a:t>, </a:t>
            </a:r>
            <a:r>
              <a:rPr lang="ko-KR" altLang="en-US" baseline="0" dirty="0"/>
              <a:t>그 다음으로 </a:t>
            </a:r>
            <a:r>
              <a:rPr lang="en-US" altLang="ko-KR" baseline="0" dirty="0"/>
              <a:t>Microsoft SQL Server</a:t>
            </a:r>
            <a:r>
              <a:rPr lang="ko-KR" altLang="en-US" baseline="0" dirty="0"/>
              <a:t>가 많이 이용된다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무료로 구할 수 있는 </a:t>
            </a:r>
            <a:r>
              <a:rPr lang="en-US" altLang="ko-KR" baseline="0" dirty="0" err="1"/>
              <a:t>MySql</a:t>
            </a:r>
            <a:r>
              <a:rPr lang="ko-KR" altLang="en-US" baseline="0" dirty="0"/>
              <a:t>은 소규모 혹은 중소기업에서 널리 이용한다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무료로 구할 수 있다고 해서 그리 성능이 뒤떨어지지는 않는다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일반적으로 </a:t>
            </a:r>
            <a:r>
              <a:rPr lang="en-US" altLang="ko-KR" baseline="0" dirty="0" err="1"/>
              <a:t>MySql</a:t>
            </a:r>
            <a:r>
              <a:rPr lang="ko-KR" altLang="en-US" baseline="0" dirty="0"/>
              <a:t>은 </a:t>
            </a:r>
            <a:r>
              <a:rPr lang="en-US" altLang="ko-KR" baseline="0" dirty="0"/>
              <a:t>Apache </a:t>
            </a:r>
            <a:r>
              <a:rPr lang="ko-KR" altLang="en-US" baseline="0" dirty="0" err="1"/>
              <a:t>웹서버에서</a:t>
            </a:r>
            <a:r>
              <a:rPr lang="ko-KR" altLang="en-US" baseline="0" dirty="0"/>
              <a:t> </a:t>
            </a:r>
            <a:r>
              <a:rPr lang="en-US" altLang="ko-KR" baseline="0" dirty="0" err="1"/>
              <a:t>php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웹프로그래밍</a:t>
            </a:r>
            <a:r>
              <a:rPr lang="ko-KR" altLang="en-US" baseline="0" dirty="0"/>
              <a:t> 언어를 이용하여 구현한 사이트에서 사용하는 경우가 많다</a:t>
            </a:r>
            <a:r>
              <a:rPr lang="en-US" altLang="ko-KR" baseline="0" dirty="0"/>
              <a:t>. Microsoft Office</a:t>
            </a:r>
            <a:r>
              <a:rPr lang="ko-KR" altLang="en-US" baseline="0" dirty="0"/>
              <a:t>에 포함되어 있는 </a:t>
            </a:r>
            <a:r>
              <a:rPr lang="en-US" altLang="ko-KR" baseline="0" dirty="0"/>
              <a:t>Access</a:t>
            </a:r>
            <a:r>
              <a:rPr lang="ko-KR" altLang="en-US" baseline="0" dirty="0"/>
              <a:t>도 데이터베이스의 일종이며</a:t>
            </a:r>
            <a:r>
              <a:rPr lang="en-US" altLang="ko-KR" baseline="0" dirty="0"/>
              <a:t>, </a:t>
            </a:r>
            <a:r>
              <a:rPr lang="ko-KR" altLang="en-US" baseline="0" dirty="0"/>
              <a:t>이는 주로 휴대용 데이터베이스</a:t>
            </a:r>
            <a:r>
              <a:rPr lang="en-US" altLang="ko-KR" baseline="0" dirty="0"/>
              <a:t> </a:t>
            </a:r>
            <a:r>
              <a:rPr lang="ko-KR" altLang="en-US" baseline="0" dirty="0"/>
              <a:t>시스템으로 많이 이용한다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C7CC32-617A-4543-9F16-0492C8AD01FA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84580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그러면 우측에 </a:t>
            </a:r>
            <a:r>
              <a:rPr lang="ko-KR" altLang="en-US" dirty="0" err="1"/>
              <a:t>쿼리문을</a:t>
            </a:r>
            <a:r>
              <a:rPr lang="ko-KR" altLang="en-US" dirty="0"/>
              <a:t> 작성하는 </a:t>
            </a:r>
            <a:r>
              <a:rPr lang="ko-KR" altLang="en-US" dirty="0" err="1"/>
              <a:t>편집창이</a:t>
            </a:r>
            <a:r>
              <a:rPr lang="ko-KR" altLang="en-US" dirty="0"/>
              <a:t> 나타난다</a:t>
            </a:r>
            <a:r>
              <a:rPr lang="en-US" altLang="ko-KR" dirty="0"/>
              <a:t>. </a:t>
            </a:r>
            <a:r>
              <a:rPr lang="ko-KR" altLang="en-US" dirty="0"/>
              <a:t>여기서 확대그림과 같은 코드를 입력하자</a:t>
            </a:r>
            <a:r>
              <a:rPr lang="en-US" altLang="ko-KR" dirty="0"/>
              <a:t>. use</a:t>
            </a:r>
            <a:r>
              <a:rPr lang="en-US" altLang="ko-KR" baseline="0" dirty="0"/>
              <a:t> </a:t>
            </a:r>
            <a:r>
              <a:rPr lang="ko-KR" altLang="en-US" baseline="0" dirty="0"/>
              <a:t>문은 사용할 데이터베이스를 선택하는 것이다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이는 </a:t>
            </a:r>
            <a:r>
              <a:rPr lang="en-US" altLang="ko-KR" baseline="0" dirty="0"/>
              <a:t>“</a:t>
            </a:r>
            <a:r>
              <a:rPr lang="ko-KR" altLang="en-US" baseline="0" dirty="0"/>
              <a:t>새 쿼리 </a:t>
            </a:r>
            <a:r>
              <a:rPr lang="en-US" altLang="ko-KR" baseline="0" dirty="0"/>
              <a:t>“ </a:t>
            </a:r>
            <a:r>
              <a:rPr lang="ko-KR" altLang="en-US" baseline="0" dirty="0"/>
              <a:t>버튼 아래에 있는 </a:t>
            </a:r>
            <a:r>
              <a:rPr lang="en-US" altLang="ko-KR" baseline="0" dirty="0" err="1"/>
              <a:t>DropDownList</a:t>
            </a:r>
            <a:r>
              <a:rPr lang="ko-KR" altLang="en-US" baseline="0" dirty="0"/>
              <a:t>에서 사용할 데이터베이스를 선택하는 것과 같은 기능을 한다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 err="1"/>
              <a:t>쿼리문을</a:t>
            </a:r>
            <a:r>
              <a:rPr lang="ko-KR" altLang="en-US" baseline="0" dirty="0"/>
              <a:t> 실행하려면 빨간 네모로 표시된 </a:t>
            </a:r>
            <a:r>
              <a:rPr lang="en-US" altLang="ko-KR" baseline="0" dirty="0"/>
              <a:t>“</a:t>
            </a:r>
            <a:r>
              <a:rPr lang="ko-KR" altLang="en-US" baseline="0" dirty="0"/>
              <a:t>실행</a:t>
            </a:r>
            <a:r>
              <a:rPr lang="en-US" altLang="ko-KR" baseline="0" dirty="0"/>
              <a:t>“ </a:t>
            </a:r>
            <a:r>
              <a:rPr lang="ko-KR" altLang="en-US" baseline="0" dirty="0"/>
              <a:t>버튼을 클릭하면 된다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C7CC32-617A-4543-9F16-0492C8AD01FA}" type="slidenum">
              <a:rPr lang="en-US" altLang="ko-KR" smtClean="0"/>
              <a:pPr>
                <a:defRPr/>
              </a:pPr>
              <a:t>37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97895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오류가 있으면 오류메시지가 나타날 것이고</a:t>
            </a:r>
            <a:r>
              <a:rPr lang="en-US" altLang="ko-KR" dirty="0"/>
              <a:t>, </a:t>
            </a:r>
            <a:r>
              <a:rPr lang="ko-KR" altLang="en-US" dirty="0"/>
              <a:t>오류가 없으면 하단 빨간 네모 영역에 실행 결과가 나타난다</a:t>
            </a:r>
            <a:r>
              <a:rPr lang="en-US" altLang="ko-KR" dirty="0"/>
              <a:t>. </a:t>
            </a:r>
            <a:r>
              <a:rPr lang="ko-KR" altLang="en-US" dirty="0"/>
              <a:t>현재는 어떠한 데이터도 입력하지 않았기 때문에 테이블의 필드명만 나타나게 될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C7CC32-617A-4543-9F16-0492C8AD01FA}" type="slidenum">
              <a:rPr lang="en-US" altLang="ko-KR" smtClean="0"/>
              <a:pPr>
                <a:defRPr/>
              </a:pPr>
              <a:t>38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18415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데이터의 입력에 대해 알아보자</a:t>
            </a:r>
            <a:r>
              <a:rPr lang="en-US" altLang="ko-KR" dirty="0"/>
              <a:t>.</a:t>
            </a:r>
            <a:r>
              <a:rPr lang="en-US" altLang="ko-KR" baseline="0" dirty="0"/>
              <a:t> </a:t>
            </a:r>
            <a:r>
              <a:rPr lang="ko-KR" altLang="en-US" baseline="0" dirty="0"/>
              <a:t>데이터 입력의 가장 기본 형태는 위의 그림과 같다</a:t>
            </a:r>
            <a:r>
              <a:rPr lang="en-US" altLang="ko-KR" baseline="0" dirty="0"/>
              <a:t>. SQL Server</a:t>
            </a:r>
            <a:r>
              <a:rPr lang="ko-KR" altLang="en-US" baseline="0" dirty="0"/>
              <a:t>에서는 </a:t>
            </a:r>
            <a:r>
              <a:rPr lang="en-US" altLang="ko-KR" baseline="0" dirty="0"/>
              <a:t>[INTO]</a:t>
            </a:r>
            <a:r>
              <a:rPr lang="ko-KR" altLang="en-US" baseline="0" dirty="0"/>
              <a:t>가 옵션이라 있어도 좋고 없어도 좋다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그러나 일부 데이터베이스 시스템에서는 </a:t>
            </a:r>
            <a:r>
              <a:rPr lang="en-US" altLang="ko-KR" baseline="0" dirty="0"/>
              <a:t>INTO</a:t>
            </a:r>
            <a:r>
              <a:rPr lang="ko-KR" altLang="en-US" baseline="0" dirty="0"/>
              <a:t>가 반드시 있어야 하므로 늘 </a:t>
            </a:r>
            <a:r>
              <a:rPr lang="en-US" altLang="ko-KR" baseline="0" dirty="0"/>
              <a:t>[INTO]</a:t>
            </a:r>
            <a:r>
              <a:rPr lang="ko-KR" altLang="en-US" baseline="0" dirty="0"/>
              <a:t>의 사용을 권장한다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또한 필드명도 옵션이기에 생략가능하나</a:t>
            </a:r>
            <a:r>
              <a:rPr lang="en-US" altLang="ko-KR" baseline="0" dirty="0"/>
              <a:t>, </a:t>
            </a:r>
            <a:r>
              <a:rPr lang="ko-KR" altLang="en-US" baseline="0" dirty="0"/>
              <a:t>논리의 명확성을 위해 </a:t>
            </a:r>
            <a:r>
              <a:rPr lang="ko-KR" altLang="en-US" baseline="0" dirty="0" err="1"/>
              <a:t>쿼리문에</a:t>
            </a:r>
            <a:r>
              <a:rPr lang="ko-KR" altLang="en-US" baseline="0" dirty="0"/>
              <a:t> 포함할 것을 권장한다 </a:t>
            </a:r>
            <a:r>
              <a:rPr lang="en-US" altLang="ko-KR" baseline="0" dirty="0"/>
              <a:t>.</a:t>
            </a:r>
            <a:r>
              <a:rPr lang="ko-KR" altLang="en-US" baseline="0" dirty="0"/>
              <a:t>때에 따라 기본값</a:t>
            </a:r>
            <a:r>
              <a:rPr lang="en-US" altLang="ko-KR" baseline="0" dirty="0"/>
              <a:t>(DEFAULT)</a:t>
            </a:r>
            <a:r>
              <a:rPr lang="ko-KR" altLang="en-US" baseline="0" dirty="0"/>
              <a:t>이나 널 값</a:t>
            </a:r>
            <a:r>
              <a:rPr lang="en-US" altLang="ko-KR" baseline="0" dirty="0"/>
              <a:t>(NULL)</a:t>
            </a:r>
            <a:r>
              <a:rPr lang="ko-KR" altLang="en-US" baseline="0" dirty="0"/>
              <a:t>을 입력할 수도 있다</a:t>
            </a:r>
            <a:r>
              <a:rPr lang="en-US" altLang="ko-KR" baseline="0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C7CC32-617A-4543-9F16-0492C8AD01FA}" type="slidenum">
              <a:rPr lang="en-US" altLang="ko-KR" smtClean="0"/>
              <a:pPr>
                <a:defRPr/>
              </a:pPr>
              <a:t>39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78190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INSERT </a:t>
            </a:r>
            <a:r>
              <a:rPr lang="ko-KR" altLang="en-US" dirty="0"/>
              <a:t>문의 </a:t>
            </a:r>
            <a:r>
              <a:rPr lang="ko-KR" altLang="en-US" dirty="0" err="1"/>
              <a:t>젙체</a:t>
            </a:r>
            <a:r>
              <a:rPr lang="ko-KR" altLang="en-US" dirty="0"/>
              <a:t> 구조는 그림과 같다</a:t>
            </a:r>
            <a:r>
              <a:rPr lang="en-US" altLang="ko-KR" dirty="0"/>
              <a:t>. </a:t>
            </a:r>
            <a:r>
              <a:rPr lang="ko-KR" altLang="en-US" dirty="0"/>
              <a:t>이에 대한 자세한 내용은 데이터베이스 수업시간에 학습하기로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C7CC32-617A-4543-9F16-0492C8AD01FA}" type="slidenum">
              <a:rPr lang="en-US" altLang="ko-KR" smtClean="0"/>
              <a:pPr>
                <a:defRPr/>
              </a:pPr>
              <a:t>40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37380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이번에는 실제 입력구문을 작성해 보자</a:t>
            </a:r>
            <a:r>
              <a:rPr lang="en-US" altLang="ko-KR" dirty="0"/>
              <a:t>. </a:t>
            </a:r>
            <a:r>
              <a:rPr lang="ko-KR" altLang="en-US" dirty="0"/>
              <a:t>세 가기 형식의 입력구문을 작성했는데</a:t>
            </a:r>
            <a:r>
              <a:rPr lang="en-US" altLang="ko-KR" dirty="0"/>
              <a:t>, </a:t>
            </a:r>
            <a:r>
              <a:rPr lang="ko-KR" altLang="en-US" dirty="0"/>
              <a:t>모두 동작 가능한 구문이다</a:t>
            </a:r>
            <a:r>
              <a:rPr lang="en-US" altLang="ko-KR" dirty="0"/>
              <a:t>. </a:t>
            </a:r>
            <a:r>
              <a:rPr lang="ko-KR" altLang="en-US" dirty="0"/>
              <a:t>다만</a:t>
            </a:r>
            <a:r>
              <a:rPr lang="en-US" altLang="ko-KR" dirty="0"/>
              <a:t>, </a:t>
            </a:r>
            <a:r>
              <a:rPr lang="en-US" altLang="ko-KR" dirty="0" err="1"/>
              <a:t>userId</a:t>
            </a:r>
            <a:r>
              <a:rPr lang="ko-KR" altLang="en-US" dirty="0"/>
              <a:t>에 </a:t>
            </a:r>
            <a:r>
              <a:rPr lang="ko-KR" altLang="en-US" dirty="0" err="1"/>
              <a:t>기본키가</a:t>
            </a:r>
            <a:r>
              <a:rPr lang="ko-KR" altLang="en-US" dirty="0"/>
              <a:t> 지정되어 있다면</a:t>
            </a:r>
            <a:r>
              <a:rPr lang="en-US" altLang="ko-KR" dirty="0"/>
              <a:t>, </a:t>
            </a:r>
            <a:r>
              <a:rPr lang="ko-KR" altLang="en-US" dirty="0"/>
              <a:t>세 번째 입력구문에서 데이터 중복으로 입력될 수 없다</a:t>
            </a:r>
            <a:r>
              <a:rPr lang="en-US" altLang="ko-KR" dirty="0"/>
              <a:t>. </a:t>
            </a:r>
            <a:r>
              <a:rPr lang="ko-KR" altLang="en-US" dirty="0"/>
              <a:t>우리는 가급적 </a:t>
            </a:r>
            <a:r>
              <a:rPr lang="en-US" altLang="ko-KR" dirty="0"/>
              <a:t>INTO</a:t>
            </a:r>
            <a:r>
              <a:rPr lang="ko-KR" altLang="en-US" dirty="0"/>
              <a:t>도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필드명도 포함한 </a:t>
            </a:r>
            <a:r>
              <a:rPr lang="ko-KR" altLang="en-US" dirty="0"/>
              <a:t>첫 번째 방식을 기억하도록 하자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C7CC32-617A-4543-9F16-0492C8AD01FA}" type="slidenum">
              <a:rPr lang="en-US" altLang="ko-KR" smtClean="0"/>
              <a:pPr>
                <a:defRPr/>
              </a:pPr>
              <a:t>41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84247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SELECT </a:t>
            </a:r>
            <a:r>
              <a:rPr lang="ko-KR" altLang="en-US" dirty="0"/>
              <a:t>문은 데이터베이스에 있는 값을 조회하는 구문이다</a:t>
            </a:r>
            <a:r>
              <a:rPr lang="en-US" altLang="ko-KR" dirty="0"/>
              <a:t>. DBMS(</a:t>
            </a:r>
            <a:r>
              <a:rPr lang="en-US" altLang="ko-KR" dirty="0" err="1"/>
              <a:t>DataBase</a:t>
            </a:r>
            <a:r>
              <a:rPr lang="en-US" altLang="ko-KR" dirty="0"/>
              <a:t> Management System)</a:t>
            </a:r>
            <a:r>
              <a:rPr lang="ko-KR" altLang="en-US" dirty="0"/>
              <a:t>에서는 </a:t>
            </a:r>
            <a:r>
              <a:rPr lang="ko-KR" altLang="en-US" dirty="0" err="1"/>
              <a:t>필드명</a:t>
            </a:r>
            <a:r>
              <a:rPr lang="ko-KR" altLang="en-US" dirty="0"/>
              <a:t> 자체를 기준으로 검색을 하거나 정렬을 할 수 있다</a:t>
            </a:r>
            <a:r>
              <a:rPr lang="en-US" altLang="ko-KR" dirty="0"/>
              <a:t>. </a:t>
            </a:r>
            <a:r>
              <a:rPr lang="ko-KR" altLang="en-US" dirty="0"/>
              <a:t>따라서 파일시스템을 이용하는 경우보다 훨씬 빠르고 쉽게 원하는 데이터를 추출할 수가 있다</a:t>
            </a:r>
            <a:r>
              <a:rPr lang="en-US" altLang="ko-KR" dirty="0"/>
              <a:t>. SELECT</a:t>
            </a:r>
            <a:r>
              <a:rPr lang="ko-KR" altLang="en-US" dirty="0"/>
              <a:t>의 경우 조건에 맞는다면 복수개의 결과를 가져오게 된다</a:t>
            </a:r>
            <a:r>
              <a:rPr lang="en-US" altLang="ko-KR" dirty="0"/>
              <a:t>. </a:t>
            </a:r>
            <a:r>
              <a:rPr lang="ko-KR" altLang="en-US" dirty="0"/>
              <a:t>첫 번째 </a:t>
            </a:r>
            <a:r>
              <a:rPr lang="en-US" altLang="ko-KR" dirty="0"/>
              <a:t>SELECT </a:t>
            </a:r>
            <a:r>
              <a:rPr lang="ko-KR" altLang="en-US" dirty="0"/>
              <a:t>문에서 </a:t>
            </a:r>
            <a:r>
              <a:rPr lang="en-US" altLang="ko-KR" dirty="0"/>
              <a:t>*(</a:t>
            </a:r>
            <a:r>
              <a:rPr lang="ko-KR" altLang="en-US" dirty="0"/>
              <a:t>별표</a:t>
            </a:r>
            <a:r>
              <a:rPr lang="en-US" altLang="ko-KR" dirty="0"/>
              <a:t>,</a:t>
            </a:r>
            <a:r>
              <a:rPr lang="en-US" altLang="ko-KR" baseline="0" dirty="0"/>
              <a:t> asterisk)</a:t>
            </a:r>
            <a:r>
              <a:rPr lang="ko-KR" altLang="en-US" baseline="0" dirty="0"/>
              <a:t>는 와일드카드</a:t>
            </a:r>
            <a:r>
              <a:rPr lang="en-US" altLang="ko-KR" baseline="0" dirty="0"/>
              <a:t>(wild card)</a:t>
            </a:r>
            <a:r>
              <a:rPr lang="ko-KR" altLang="en-US" baseline="0" dirty="0"/>
              <a:t>를 나타내며</a:t>
            </a:r>
            <a:r>
              <a:rPr lang="en-US" altLang="ko-KR" baseline="0" dirty="0"/>
              <a:t>, </a:t>
            </a:r>
            <a:r>
              <a:rPr lang="ko-KR" altLang="en-US" baseline="0" dirty="0"/>
              <a:t>그 위치의 모든 값을 대표한다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별표 위치는 원래 </a:t>
            </a:r>
            <a:r>
              <a:rPr lang="ko-KR" altLang="en-US" baseline="0" dirty="0" err="1"/>
              <a:t>필드명을</a:t>
            </a:r>
            <a:r>
              <a:rPr lang="ko-KR" altLang="en-US" baseline="0" dirty="0"/>
              <a:t> 기술하는 곳이다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따라서 </a:t>
            </a:r>
            <a:r>
              <a:rPr lang="en-US" altLang="ko-KR" baseline="0" dirty="0"/>
              <a:t>*</a:t>
            </a:r>
            <a:r>
              <a:rPr lang="ko-KR" altLang="en-US" baseline="0" dirty="0"/>
              <a:t>는 모든 필드의 자료를 가져오라는 의미이다</a:t>
            </a:r>
            <a:r>
              <a:rPr lang="en-US" altLang="ko-KR" baseline="0" dirty="0"/>
              <a:t>. FROM </a:t>
            </a:r>
            <a:r>
              <a:rPr lang="ko-KR" altLang="en-US" baseline="0" dirty="0"/>
              <a:t>키워드 다음에는 테이블 이름</a:t>
            </a:r>
            <a:r>
              <a:rPr lang="en-US" altLang="ko-KR" baseline="0" dirty="0"/>
              <a:t>(</a:t>
            </a:r>
            <a:r>
              <a:rPr lang="en-US" altLang="ko-KR" baseline="0" dirty="0" err="1"/>
              <a:t>MemberTbl</a:t>
            </a:r>
            <a:r>
              <a:rPr lang="en-US" altLang="ko-KR" baseline="0" dirty="0"/>
              <a:t>)</a:t>
            </a:r>
            <a:r>
              <a:rPr lang="ko-KR" altLang="en-US" baseline="0" dirty="0"/>
              <a:t>을 기술한다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두 번째 예제는 일부 필드만 추출하는 것이며</a:t>
            </a:r>
            <a:r>
              <a:rPr lang="en-US" altLang="ko-KR" baseline="0" dirty="0"/>
              <a:t>, </a:t>
            </a:r>
            <a:r>
              <a:rPr lang="ko-KR" altLang="en-US" baseline="0" dirty="0"/>
              <a:t>마지막은 필드명의 순서를 변경하여 추출하는 것이다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C7CC32-617A-4543-9F16-0492C8AD01FA}" type="slidenum">
              <a:rPr lang="en-US" altLang="ko-KR" smtClean="0"/>
              <a:pPr>
                <a:defRPr/>
              </a:pPr>
              <a:t>42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36639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데이터베이스의 중요한 특징 중 하나는 원하는 조건에 부합되는 자료만 추출할 수 있다는 점이다</a:t>
            </a:r>
            <a:r>
              <a:rPr lang="en-US" altLang="ko-KR" dirty="0"/>
              <a:t>. </a:t>
            </a:r>
            <a:r>
              <a:rPr lang="ko-KR" altLang="en-US" dirty="0"/>
              <a:t>검색조건의 부가는 </a:t>
            </a:r>
            <a:r>
              <a:rPr lang="en-US" altLang="ko-KR" dirty="0"/>
              <a:t>WHERE </a:t>
            </a:r>
            <a:r>
              <a:rPr lang="ko-KR" altLang="en-US" dirty="0"/>
              <a:t>키워드를 이용한다</a:t>
            </a:r>
            <a:r>
              <a:rPr lang="en-US" altLang="ko-KR" dirty="0"/>
              <a:t>. </a:t>
            </a:r>
            <a:r>
              <a:rPr lang="ko-KR" altLang="en-US" dirty="0"/>
              <a:t>현재 예제는 </a:t>
            </a:r>
            <a:r>
              <a:rPr lang="en-US" altLang="ko-KR" dirty="0" err="1"/>
              <a:t>userid</a:t>
            </a:r>
            <a:r>
              <a:rPr lang="ko-KR" altLang="en-US" dirty="0"/>
              <a:t>값이 </a:t>
            </a:r>
            <a:r>
              <a:rPr lang="en-US" altLang="ko-KR" dirty="0"/>
              <a:t>“sky”</a:t>
            </a:r>
            <a:r>
              <a:rPr lang="ko-KR" altLang="en-US" dirty="0"/>
              <a:t>에 해당하는 모든 자료를 가져오라는 의미이다</a:t>
            </a:r>
            <a:r>
              <a:rPr lang="en-US" altLang="ko-KR" dirty="0"/>
              <a:t>. </a:t>
            </a:r>
            <a:r>
              <a:rPr lang="ko-KR" altLang="en-US" dirty="0"/>
              <a:t>참고로 </a:t>
            </a:r>
            <a:r>
              <a:rPr lang="en-US" altLang="ko-KR" dirty="0"/>
              <a:t>C# </a:t>
            </a:r>
            <a:r>
              <a:rPr lang="ko-KR" altLang="en-US" dirty="0"/>
              <a:t>프로그래밍과 달리</a:t>
            </a:r>
            <a:r>
              <a:rPr lang="en-US" altLang="ko-KR" dirty="0"/>
              <a:t>, </a:t>
            </a:r>
            <a:r>
              <a:rPr lang="ko-KR" altLang="en-US" dirty="0" err="1"/>
              <a:t>쿼리문</a:t>
            </a:r>
            <a:r>
              <a:rPr lang="ko-KR" altLang="en-US" dirty="0"/>
              <a:t> 작성에 있어서는 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소문자를 구분하지 않는다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또한 문자를 나타낼 때에는 작은 따옴표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(‘ ‘)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나중에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쿼리문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작성할 때 이 부분을 주의 깊게 살펴보아야 할 것이다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C7CC32-617A-4543-9F16-0492C8AD01FA}" type="slidenum">
              <a:rPr lang="en-US" altLang="ko-KR" smtClean="0"/>
              <a:pPr>
                <a:defRPr/>
              </a:pPr>
              <a:t>43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25891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완전한 문자열이 아닌 부분문자열 혹은 유사문자열을 비교하여 추출할 때에는 </a:t>
            </a:r>
            <a:r>
              <a:rPr lang="en-US" altLang="ko-KR" dirty="0"/>
              <a:t>LIKE </a:t>
            </a:r>
            <a:r>
              <a:rPr lang="ko-KR" altLang="en-US" dirty="0"/>
              <a:t>키워드를 사용한다</a:t>
            </a:r>
            <a:r>
              <a:rPr lang="en-US" altLang="ko-KR" dirty="0"/>
              <a:t>. </a:t>
            </a:r>
            <a:r>
              <a:rPr lang="ko-KR" altLang="en-US" dirty="0"/>
              <a:t>이를 </a:t>
            </a:r>
            <a:r>
              <a:rPr lang="ko-KR" altLang="en-US" dirty="0" err="1"/>
              <a:t>패턴매칭</a:t>
            </a:r>
            <a:r>
              <a:rPr lang="en-US" altLang="ko-KR" dirty="0"/>
              <a:t>(Pattern Matching)</a:t>
            </a:r>
            <a:r>
              <a:rPr lang="ko-KR" altLang="en-US" dirty="0"/>
              <a:t>이라 한다</a:t>
            </a:r>
            <a:r>
              <a:rPr lang="en-US" altLang="ko-KR" dirty="0"/>
              <a:t>. </a:t>
            </a:r>
            <a:r>
              <a:rPr lang="ko-KR" altLang="en-US" dirty="0"/>
              <a:t>키워드를 기술할 때에는 와일드카드의 개념인 </a:t>
            </a:r>
            <a:r>
              <a:rPr lang="en-US" altLang="ko-KR" dirty="0"/>
              <a:t>‘%’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이용한다</a:t>
            </a:r>
            <a:r>
              <a:rPr lang="en-US" altLang="ko-KR" dirty="0"/>
              <a:t>. ‘%’</a:t>
            </a:r>
            <a:r>
              <a:rPr lang="ko-KR" altLang="en-US" dirty="0"/>
              <a:t>는 그 위치의 모든 글자 수의 모든 글자를 대표한다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C7CC32-617A-4543-9F16-0492C8AD01FA}" type="slidenum">
              <a:rPr lang="en-US" altLang="ko-KR" smtClean="0"/>
              <a:pPr>
                <a:defRPr/>
              </a:pPr>
              <a:t>44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11246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데이터를 추출함에 있어 원하는 순서대로 정렬할 수 있다</a:t>
            </a:r>
            <a:r>
              <a:rPr lang="en-US" altLang="ko-KR" dirty="0"/>
              <a:t>. </a:t>
            </a:r>
            <a:r>
              <a:rPr lang="ko-KR" altLang="en-US" dirty="0"/>
              <a:t>정렬은 오름차순 정렬</a:t>
            </a:r>
            <a:r>
              <a:rPr lang="en-US" altLang="ko-KR" dirty="0"/>
              <a:t>(ascending</a:t>
            </a:r>
            <a:r>
              <a:rPr lang="ko-KR" altLang="en-US" dirty="0"/>
              <a:t> </a:t>
            </a:r>
            <a:r>
              <a:rPr lang="en-US" altLang="ko-KR" dirty="0"/>
              <a:t>order)</a:t>
            </a:r>
            <a:r>
              <a:rPr lang="ko-KR" altLang="en-US" dirty="0"/>
              <a:t>과 내림차순 정렬</a:t>
            </a:r>
            <a:r>
              <a:rPr lang="en-US" altLang="ko-KR" dirty="0"/>
              <a:t>(descending order)</a:t>
            </a:r>
            <a:r>
              <a:rPr lang="ko-KR" altLang="en-US" dirty="0"/>
              <a:t>이 있으며</a:t>
            </a:r>
            <a:r>
              <a:rPr lang="en-US" altLang="ko-KR" dirty="0"/>
              <a:t>, </a:t>
            </a:r>
            <a:r>
              <a:rPr lang="ko-KR" altLang="en-US" dirty="0"/>
              <a:t>키워드는 </a:t>
            </a:r>
            <a:r>
              <a:rPr lang="en-US" altLang="ko-KR" dirty="0"/>
              <a:t>ORDER BY</a:t>
            </a:r>
            <a:r>
              <a:rPr lang="ko-KR" altLang="en-US" dirty="0"/>
              <a:t>를 사용하며</a:t>
            </a:r>
            <a:r>
              <a:rPr lang="en-US" altLang="ko-KR" dirty="0"/>
              <a:t>,</a:t>
            </a:r>
            <a:r>
              <a:rPr lang="ko-KR" altLang="en-US" dirty="0"/>
              <a:t> 정렬기준으로는 </a:t>
            </a:r>
            <a:r>
              <a:rPr lang="ko-KR" altLang="en-US" dirty="0" err="1"/>
              <a:t>필드명을</a:t>
            </a:r>
            <a:r>
              <a:rPr lang="ko-KR" altLang="en-US" dirty="0"/>
              <a:t> 적어</a:t>
            </a:r>
            <a:r>
              <a:rPr lang="en-US" altLang="ko-KR" dirty="0"/>
              <a:t> </a:t>
            </a:r>
            <a:r>
              <a:rPr lang="ko-KR" altLang="en-US" dirty="0"/>
              <a:t>둠으로써 해당 필드의 자료를 기준으로 정렬함을 나타낸다</a:t>
            </a:r>
            <a:r>
              <a:rPr lang="en-US" altLang="ko-KR" dirty="0"/>
              <a:t>. </a:t>
            </a:r>
            <a:r>
              <a:rPr lang="ko-KR" altLang="en-US" dirty="0"/>
              <a:t>이 예제에서는 </a:t>
            </a:r>
            <a:r>
              <a:rPr lang="en-US" altLang="ko-KR" dirty="0" err="1"/>
              <a:t>userId</a:t>
            </a:r>
            <a:r>
              <a:rPr lang="ko-KR" altLang="en-US" dirty="0"/>
              <a:t>를 기준으로 오름차순 혹은 내림차순으로 정렬한다</a:t>
            </a:r>
            <a:r>
              <a:rPr lang="en-US" altLang="ko-KR" dirty="0"/>
              <a:t>. </a:t>
            </a:r>
            <a:r>
              <a:rPr lang="ko-KR" altLang="en-US" dirty="0"/>
              <a:t>오름차순으로 정렬하는 경우 </a:t>
            </a:r>
            <a:r>
              <a:rPr lang="en-US" altLang="ko-KR" dirty="0"/>
              <a:t>ASC</a:t>
            </a:r>
            <a:r>
              <a:rPr lang="ko-KR" altLang="en-US" dirty="0"/>
              <a:t>를 키워드로 사용하고</a:t>
            </a:r>
            <a:r>
              <a:rPr lang="en-US" altLang="ko-KR" dirty="0"/>
              <a:t>(</a:t>
            </a:r>
            <a:r>
              <a:rPr lang="ko-KR" altLang="en-US" dirty="0"/>
              <a:t>두 번째 예제</a:t>
            </a:r>
            <a:r>
              <a:rPr lang="en-US" altLang="ko-KR" dirty="0"/>
              <a:t>), </a:t>
            </a:r>
            <a:r>
              <a:rPr lang="ko-KR" altLang="en-US" dirty="0"/>
              <a:t>내림차순의</a:t>
            </a:r>
            <a:r>
              <a:rPr lang="en-US" altLang="ko-KR" dirty="0"/>
              <a:t> </a:t>
            </a:r>
            <a:r>
              <a:rPr lang="ko-KR" altLang="en-US" dirty="0"/>
              <a:t>경우 </a:t>
            </a:r>
            <a:r>
              <a:rPr lang="en-US" altLang="ko-KR" dirty="0"/>
              <a:t>DESC</a:t>
            </a:r>
            <a:r>
              <a:rPr lang="ko-KR" altLang="en-US" dirty="0"/>
              <a:t>를 키워드로 사용한다</a:t>
            </a:r>
            <a:r>
              <a:rPr lang="en-US" altLang="ko-KR" dirty="0"/>
              <a:t>(</a:t>
            </a:r>
            <a:r>
              <a:rPr lang="ko-KR" altLang="en-US" dirty="0"/>
              <a:t>세 번째 예제</a:t>
            </a:r>
            <a:r>
              <a:rPr lang="en-US" altLang="ko-KR" dirty="0"/>
              <a:t>). </a:t>
            </a:r>
            <a:r>
              <a:rPr lang="ko-KR" altLang="en-US" dirty="0"/>
              <a:t>첫 번째 예제처럼 정렬형식을 생략한 경우는 오름차순정렬에 해당한다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C7CC32-617A-4543-9F16-0492C8AD01FA}" type="slidenum">
              <a:rPr lang="en-US" altLang="ko-KR" smtClean="0"/>
              <a:pPr>
                <a:defRPr/>
              </a:pPr>
              <a:t>45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09307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UPDATE </a:t>
            </a:r>
            <a:r>
              <a:rPr lang="ko-KR" altLang="en-US" dirty="0"/>
              <a:t>문은 기존 레코드의 값을 변경하고자 할 때 사용한다</a:t>
            </a:r>
            <a:r>
              <a:rPr lang="en-US" altLang="ko-KR" dirty="0"/>
              <a:t>. UPDATE</a:t>
            </a:r>
            <a:r>
              <a:rPr lang="ko-KR" altLang="en-US" dirty="0"/>
              <a:t>문의 기본 형식은 위의 그림과 같다</a:t>
            </a:r>
            <a:r>
              <a:rPr lang="en-US" altLang="ko-KR" dirty="0"/>
              <a:t>. </a:t>
            </a:r>
            <a:r>
              <a:rPr lang="ko-KR" altLang="en-US" dirty="0"/>
              <a:t>먼저 </a:t>
            </a:r>
            <a:r>
              <a:rPr lang="en-US" altLang="ko-KR" dirty="0"/>
              <a:t>UPDATE </a:t>
            </a:r>
            <a:r>
              <a:rPr lang="ko-KR" altLang="en-US" dirty="0"/>
              <a:t>키워드를 쓰고</a:t>
            </a:r>
            <a:r>
              <a:rPr lang="en-US" altLang="ko-KR" dirty="0"/>
              <a:t>, </a:t>
            </a:r>
            <a:r>
              <a:rPr lang="ko-KR" altLang="en-US" dirty="0"/>
              <a:t>이어 테이블 이름을 나타내며</a:t>
            </a:r>
            <a:r>
              <a:rPr lang="en-US" altLang="ko-KR" dirty="0"/>
              <a:t>, SET </a:t>
            </a:r>
            <a:r>
              <a:rPr lang="ko-KR" altLang="en-US" dirty="0"/>
              <a:t>키워드로 </a:t>
            </a:r>
            <a:r>
              <a:rPr lang="en-US" altLang="ko-KR" dirty="0"/>
              <a:t>“</a:t>
            </a:r>
            <a:r>
              <a:rPr lang="ko-KR" altLang="en-US" dirty="0" err="1"/>
              <a:t>필드명</a:t>
            </a:r>
            <a:r>
              <a:rPr lang="en-US" altLang="ko-KR" dirty="0"/>
              <a:t>=</a:t>
            </a:r>
            <a:r>
              <a:rPr lang="ko-KR" altLang="en-US" dirty="0"/>
              <a:t>값</a:t>
            </a:r>
            <a:r>
              <a:rPr lang="en-US" altLang="ko-KR" dirty="0"/>
              <a:t>”</a:t>
            </a:r>
            <a:r>
              <a:rPr lang="ko-KR" altLang="en-US" dirty="0"/>
              <a:t>의 형식으로 기술한다</a:t>
            </a:r>
            <a:r>
              <a:rPr lang="en-US" altLang="ko-KR" dirty="0"/>
              <a:t>. </a:t>
            </a:r>
            <a:r>
              <a:rPr lang="ko-KR" altLang="en-US" dirty="0"/>
              <a:t>마지막으로 검색 조건이 있으면 </a:t>
            </a:r>
            <a:r>
              <a:rPr lang="en-US" altLang="ko-KR" dirty="0"/>
              <a:t>SELECT </a:t>
            </a:r>
            <a:r>
              <a:rPr lang="ko-KR" altLang="en-US" dirty="0"/>
              <a:t>문에서와</a:t>
            </a:r>
            <a:r>
              <a:rPr lang="en-US" altLang="ko-KR" dirty="0"/>
              <a:t> </a:t>
            </a:r>
            <a:r>
              <a:rPr lang="ko-KR" altLang="en-US" dirty="0"/>
              <a:t>마찬가지로 </a:t>
            </a:r>
            <a:r>
              <a:rPr lang="en-US" altLang="ko-KR" dirty="0"/>
              <a:t>WHERE </a:t>
            </a:r>
            <a:r>
              <a:rPr lang="ko-KR" altLang="en-US" dirty="0"/>
              <a:t>조건 식에서 기술하면 된다</a:t>
            </a:r>
            <a:r>
              <a:rPr lang="en-US" altLang="ko-KR" dirty="0"/>
              <a:t>. </a:t>
            </a:r>
            <a:r>
              <a:rPr lang="ko-KR" altLang="en-US" dirty="0"/>
              <a:t>만약 여러 필드의 값을 수정하여야 한다면</a:t>
            </a:r>
            <a:r>
              <a:rPr lang="en-US" altLang="ko-KR" dirty="0"/>
              <a:t>, </a:t>
            </a:r>
            <a:r>
              <a:rPr lang="ko-KR" altLang="en-US" dirty="0"/>
              <a:t>쉼표</a:t>
            </a:r>
            <a:r>
              <a:rPr lang="en-US" altLang="ko-KR" dirty="0"/>
              <a:t>(,)</a:t>
            </a:r>
            <a:r>
              <a:rPr lang="ko-KR" altLang="en-US" dirty="0"/>
              <a:t>를 이용하여 </a:t>
            </a:r>
            <a:r>
              <a:rPr lang="en-US" altLang="ko-KR" dirty="0"/>
              <a:t>“</a:t>
            </a:r>
            <a:r>
              <a:rPr lang="ko-KR" altLang="en-US" dirty="0"/>
              <a:t>필드</a:t>
            </a:r>
            <a:r>
              <a:rPr lang="en-US" altLang="ko-KR" dirty="0"/>
              <a:t>1=</a:t>
            </a:r>
            <a:r>
              <a:rPr lang="ko-KR" altLang="en-US" dirty="0"/>
              <a:t>값</a:t>
            </a:r>
            <a:r>
              <a:rPr lang="en-US" altLang="ko-KR" dirty="0"/>
              <a:t>1, </a:t>
            </a:r>
            <a:r>
              <a:rPr lang="ko-KR" altLang="en-US" dirty="0"/>
              <a:t>필드</a:t>
            </a:r>
            <a:r>
              <a:rPr lang="en-US" altLang="ko-KR" dirty="0"/>
              <a:t>2=</a:t>
            </a:r>
            <a:r>
              <a:rPr lang="ko-KR" altLang="en-US" dirty="0"/>
              <a:t>값</a:t>
            </a:r>
            <a:r>
              <a:rPr lang="en-US" altLang="ko-KR" dirty="0"/>
              <a:t>2” </a:t>
            </a:r>
            <a:r>
              <a:rPr lang="ko-KR" altLang="en-US" dirty="0"/>
              <a:t>형식으로 기술하면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C7CC32-617A-4543-9F16-0492C8AD01FA}" type="slidenum">
              <a:rPr lang="en-US" altLang="ko-KR" smtClean="0"/>
              <a:pPr>
                <a:defRPr/>
              </a:pPr>
              <a:t>46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3153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테이블</a:t>
            </a:r>
            <a:r>
              <a:rPr lang="en-US" altLang="ko-KR" dirty="0"/>
              <a:t>(Table)</a:t>
            </a:r>
            <a:r>
              <a:rPr lang="ko-KR" altLang="en-US" dirty="0"/>
              <a:t>은 </a:t>
            </a:r>
            <a:r>
              <a:rPr lang="en-US" altLang="ko-KR" dirty="0"/>
              <a:t>Excel</a:t>
            </a:r>
            <a:r>
              <a:rPr lang="ko-KR" altLang="en-US" dirty="0"/>
              <a:t>의 </a:t>
            </a:r>
            <a:r>
              <a:rPr lang="en-US" altLang="ko-KR" dirty="0"/>
              <a:t>Sheet</a:t>
            </a:r>
            <a:r>
              <a:rPr lang="ko-KR" altLang="en-US" dirty="0"/>
              <a:t>와 같은 모습으로</a:t>
            </a:r>
            <a:r>
              <a:rPr lang="en-US" altLang="ko-KR" dirty="0"/>
              <a:t>, </a:t>
            </a:r>
            <a:r>
              <a:rPr lang="ko-KR" altLang="en-US" dirty="0"/>
              <a:t>행</a:t>
            </a:r>
            <a:r>
              <a:rPr lang="en-US" altLang="ko-KR" dirty="0"/>
              <a:t>(row)</a:t>
            </a:r>
            <a:r>
              <a:rPr lang="ko-KR" altLang="en-US" dirty="0"/>
              <a:t>과 열</a:t>
            </a:r>
            <a:r>
              <a:rPr lang="en-US" altLang="ko-KR" dirty="0"/>
              <a:t>(column)</a:t>
            </a:r>
            <a:r>
              <a:rPr lang="ko-KR" altLang="en-US" dirty="0"/>
              <a:t>로 구성되어 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세로 방향의 자료 묶음을 필드</a:t>
            </a:r>
            <a:r>
              <a:rPr lang="en-US" altLang="ko-KR" dirty="0"/>
              <a:t>(Field)</a:t>
            </a:r>
            <a:r>
              <a:rPr lang="ko-KR" altLang="en-US" dirty="0"/>
              <a:t>라 하며</a:t>
            </a:r>
            <a:r>
              <a:rPr lang="en-US" altLang="ko-KR" dirty="0"/>
              <a:t>, </a:t>
            </a:r>
            <a:r>
              <a:rPr lang="ko-KR" altLang="en-US" dirty="0"/>
              <a:t>가장</a:t>
            </a:r>
            <a:r>
              <a:rPr lang="en-US" altLang="ko-KR" dirty="0"/>
              <a:t> </a:t>
            </a:r>
            <a:r>
              <a:rPr lang="ko-KR" altLang="en-US" dirty="0"/>
              <a:t>위의 </a:t>
            </a:r>
            <a:r>
              <a:rPr lang="en-US" altLang="ko-KR" dirty="0" err="1"/>
              <a:t>userId</a:t>
            </a:r>
            <a:r>
              <a:rPr lang="en-US" altLang="ko-KR" dirty="0"/>
              <a:t>, </a:t>
            </a:r>
            <a:r>
              <a:rPr lang="en-US" altLang="ko-KR" dirty="0" err="1"/>
              <a:t>passwd</a:t>
            </a:r>
            <a:r>
              <a:rPr lang="en-US" altLang="ko-KR" dirty="0"/>
              <a:t>, name, address </a:t>
            </a:r>
            <a:r>
              <a:rPr lang="ko-KR" altLang="en-US" dirty="0"/>
              <a:t>등을 </a:t>
            </a:r>
            <a:r>
              <a:rPr lang="ko-KR" altLang="en-US" dirty="0" err="1"/>
              <a:t>필드명</a:t>
            </a:r>
            <a:r>
              <a:rPr lang="en-US" altLang="ko-KR" dirty="0"/>
              <a:t>(Field name)</a:t>
            </a:r>
            <a:r>
              <a:rPr lang="ko-KR" altLang="en-US" dirty="0"/>
              <a:t>이라 한다</a:t>
            </a:r>
            <a:r>
              <a:rPr lang="en-US" altLang="ko-KR" dirty="0"/>
              <a:t>. </a:t>
            </a:r>
            <a:r>
              <a:rPr lang="ko-KR" altLang="en-US" dirty="0"/>
              <a:t>각 필드는 어떤 자료를 저장할 것인 지에 대해 사전에 정의해 두며</a:t>
            </a:r>
            <a:r>
              <a:rPr lang="en-US" altLang="ko-KR" dirty="0"/>
              <a:t>, </a:t>
            </a:r>
            <a:r>
              <a:rPr lang="ko-KR" altLang="en-US" dirty="0"/>
              <a:t>만약 </a:t>
            </a:r>
            <a:r>
              <a:rPr lang="ko-KR" altLang="en-US" dirty="0" err="1"/>
              <a:t>자료형이</a:t>
            </a:r>
            <a:r>
              <a:rPr lang="ko-KR" altLang="en-US" dirty="0"/>
              <a:t> 상이한 자료를 입력하려고 하면 오류가 발생한다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가로 방향의 자료 묶음을 레코드</a:t>
            </a:r>
            <a:r>
              <a:rPr lang="en-US" altLang="ko-KR" dirty="0"/>
              <a:t>(record)</a:t>
            </a:r>
            <a:r>
              <a:rPr lang="ko-KR" altLang="en-US" dirty="0"/>
              <a:t>라 하며</a:t>
            </a:r>
            <a:r>
              <a:rPr lang="en-US" altLang="ko-KR" dirty="0"/>
              <a:t>, </a:t>
            </a:r>
            <a:r>
              <a:rPr lang="ko-KR" altLang="en-US" dirty="0"/>
              <a:t>지금의 예를 이용하여 설명하자면 레코드는 한 사람의 자료 전부에 해당한다</a:t>
            </a:r>
            <a:r>
              <a:rPr lang="en-US" altLang="ko-KR" dirty="0"/>
              <a:t>. </a:t>
            </a:r>
            <a:r>
              <a:rPr lang="ko-KR" altLang="en-US" dirty="0"/>
              <a:t>모든</a:t>
            </a:r>
            <a:r>
              <a:rPr lang="en-US" altLang="ko-KR" dirty="0"/>
              <a:t> </a:t>
            </a:r>
            <a:r>
              <a:rPr lang="ko-KR" altLang="en-US" dirty="0"/>
              <a:t>동작은 레코드 단위로 이루어진다</a:t>
            </a:r>
            <a:r>
              <a:rPr lang="en-US" altLang="ko-KR" dirty="0"/>
              <a:t>. </a:t>
            </a:r>
            <a:r>
              <a:rPr lang="ko-KR" altLang="en-US" dirty="0"/>
              <a:t>다시 말하면 데이터를 입력할 때에도</a:t>
            </a:r>
            <a:r>
              <a:rPr lang="en-US" altLang="ko-KR" dirty="0"/>
              <a:t>, </a:t>
            </a:r>
            <a:r>
              <a:rPr lang="ko-KR" altLang="en-US" dirty="0"/>
              <a:t>수정할 때에도</a:t>
            </a:r>
            <a:r>
              <a:rPr lang="en-US" altLang="ko-KR" dirty="0"/>
              <a:t>, </a:t>
            </a:r>
            <a:r>
              <a:rPr lang="ko-KR" altLang="en-US" dirty="0"/>
              <a:t>추출할 때에도 모두 레코드 단위를 기반으로 동작이 이루어진다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C7CC32-617A-4543-9F16-0492C8AD01FA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52097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기존의 레코드를 삭제하고자 할 때에는 </a:t>
            </a:r>
            <a:r>
              <a:rPr lang="en-US" altLang="ko-KR" dirty="0"/>
              <a:t>DELETE</a:t>
            </a:r>
            <a:r>
              <a:rPr lang="en-US" altLang="ko-KR" baseline="0" dirty="0"/>
              <a:t> </a:t>
            </a:r>
            <a:r>
              <a:rPr lang="ko-KR" altLang="en-US" baseline="0" dirty="0"/>
              <a:t>명령어를 사용하면 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기본 형식은 </a:t>
            </a:r>
            <a:r>
              <a:rPr lang="en-US" altLang="ko-KR" baseline="0" dirty="0"/>
              <a:t>“DELETE FROM </a:t>
            </a:r>
            <a:r>
              <a:rPr lang="ko-KR" altLang="en-US" baseline="0" dirty="0" err="1"/>
              <a:t>테이블명</a:t>
            </a:r>
            <a:r>
              <a:rPr lang="en-US" altLang="ko-KR" baseline="0" dirty="0"/>
              <a:t> WHERE </a:t>
            </a:r>
            <a:r>
              <a:rPr lang="ko-KR" altLang="en-US" baseline="0" dirty="0"/>
              <a:t>삭제조건</a:t>
            </a:r>
            <a:r>
              <a:rPr lang="en-US" altLang="ko-KR" baseline="0" dirty="0"/>
              <a:t>” </a:t>
            </a:r>
            <a:r>
              <a:rPr lang="ko-KR" altLang="en-US" baseline="0" dirty="0"/>
              <a:t>형식이다</a:t>
            </a:r>
            <a:r>
              <a:rPr lang="en-US" altLang="ko-KR" baseline="0" dirty="0"/>
              <a:t>.</a:t>
            </a:r>
            <a:r>
              <a:rPr lang="ko-KR" altLang="en-US" baseline="0" dirty="0"/>
              <a:t>첫 번째 예에서 </a:t>
            </a:r>
            <a:r>
              <a:rPr lang="en-US" altLang="ko-KR" baseline="0" dirty="0"/>
              <a:t>‘sky’</a:t>
            </a:r>
            <a:r>
              <a:rPr lang="ko-KR" altLang="en-US" baseline="0" dirty="0"/>
              <a:t>라는 </a:t>
            </a:r>
            <a:r>
              <a:rPr lang="en-US" altLang="ko-KR" baseline="0" dirty="0" err="1"/>
              <a:t>userid</a:t>
            </a:r>
            <a:r>
              <a:rPr lang="ko-KR" altLang="en-US" baseline="0" dirty="0"/>
              <a:t>의</a:t>
            </a:r>
            <a:r>
              <a:rPr lang="en-US" altLang="ko-KR" baseline="0" dirty="0"/>
              <a:t> </a:t>
            </a:r>
            <a:r>
              <a:rPr lang="ko-KR" altLang="en-US" baseline="0" dirty="0"/>
              <a:t>모든 자료를 삭제한다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두 번째 예제처럼 </a:t>
            </a:r>
            <a:r>
              <a:rPr lang="en-US" altLang="ko-KR" baseline="0" dirty="0"/>
              <a:t>WHERE </a:t>
            </a:r>
            <a:r>
              <a:rPr lang="ko-KR" altLang="en-US" baseline="0" dirty="0"/>
              <a:t>조건이 없으면 무슨 일이 생길까</a:t>
            </a:r>
            <a:r>
              <a:rPr lang="en-US" altLang="ko-KR" baseline="0" dirty="0"/>
              <a:t>? </a:t>
            </a:r>
            <a:r>
              <a:rPr lang="ko-KR" altLang="en-US" baseline="0" dirty="0"/>
              <a:t>테이블 내부의 모든 데이터가 삭제된다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데이터베이스 시스템에는 </a:t>
            </a:r>
            <a:r>
              <a:rPr lang="en-US" altLang="ko-KR" baseline="0" dirty="0"/>
              <a:t>“</a:t>
            </a:r>
            <a:r>
              <a:rPr lang="ko-KR" altLang="en-US" baseline="0" dirty="0"/>
              <a:t>실행취소</a:t>
            </a:r>
            <a:r>
              <a:rPr lang="en-US" altLang="ko-KR" baseline="0" dirty="0"/>
              <a:t>(Undo)＂</a:t>
            </a:r>
            <a:r>
              <a:rPr lang="ko-KR" altLang="en-US" baseline="0" dirty="0"/>
              <a:t>의 개념이 없다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따라서 한번 지워지면 복구가 불가능하다</a:t>
            </a:r>
            <a:r>
              <a:rPr lang="en-US" altLang="ko-KR" baseline="0" dirty="0"/>
              <a:t>. (</a:t>
            </a:r>
            <a:r>
              <a:rPr lang="ko-KR" altLang="en-US" baseline="0" dirty="0"/>
              <a:t>물론 최후의 수단으로 백업</a:t>
            </a:r>
            <a:r>
              <a:rPr lang="en-US" altLang="ko-KR" baseline="0" dirty="0"/>
              <a:t>(Backup)</a:t>
            </a:r>
            <a:r>
              <a:rPr lang="ko-KR" altLang="en-US" baseline="0" dirty="0"/>
              <a:t>한 자료로부터 복구</a:t>
            </a:r>
            <a:r>
              <a:rPr lang="en-US" altLang="ko-KR" baseline="0" dirty="0"/>
              <a:t>(restore)</a:t>
            </a:r>
            <a:r>
              <a:rPr lang="ko-KR" altLang="en-US" baseline="0" dirty="0"/>
              <a:t>할 수는 있지만</a:t>
            </a:r>
            <a:r>
              <a:rPr lang="en-US" altLang="ko-KR" baseline="0" dirty="0"/>
              <a:t>, </a:t>
            </a:r>
            <a:r>
              <a:rPr lang="ko-KR" altLang="en-US" baseline="0" dirty="0"/>
              <a:t>백업 이후에 변경된 자료가 있다면 이를 포함하지 못할 수도 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따라서 테이블의 자료를 삭제할 때에는 신중을 기하여야 하며</a:t>
            </a:r>
            <a:r>
              <a:rPr lang="en-US" altLang="ko-KR" baseline="0" dirty="0"/>
              <a:t>, </a:t>
            </a:r>
            <a:r>
              <a:rPr lang="ko-KR" altLang="en-US" baseline="0" dirty="0"/>
              <a:t>보통 프로그램 실행에서 정말로 지울 것인지 확인하는 과정들은 이를 대비하기 위한 것이다</a:t>
            </a:r>
            <a:r>
              <a:rPr lang="en-US" altLang="ko-KR" baseline="0" dirty="0"/>
              <a:t>.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C7CC32-617A-4543-9F16-0492C8AD01FA}" type="slidenum">
              <a:rPr lang="en-US" altLang="ko-KR" smtClean="0"/>
              <a:pPr>
                <a:defRPr/>
              </a:pPr>
              <a:t>47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649570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테이블을 작성하는데 있어서 기본 키</a:t>
            </a:r>
            <a:r>
              <a:rPr lang="en-US" altLang="ko-KR" dirty="0"/>
              <a:t>(Key)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정의한다</a:t>
            </a:r>
            <a:r>
              <a:rPr lang="en-US" altLang="ko-KR" dirty="0"/>
              <a:t>. </a:t>
            </a:r>
            <a:r>
              <a:rPr lang="ko-KR" altLang="en-US" dirty="0"/>
              <a:t>기본 키는 테이블의 각 행을 고유하게 구분할 수 있는 열 또는 열 조합을 말한다</a:t>
            </a:r>
            <a:r>
              <a:rPr lang="en-US" altLang="ko-KR" dirty="0"/>
              <a:t>. </a:t>
            </a:r>
            <a:r>
              <a:rPr lang="ko-KR" altLang="en-US" dirty="0"/>
              <a:t>보통 테이블을 만들거나 수정할 때 기본 키 제약조건</a:t>
            </a:r>
            <a:r>
              <a:rPr lang="en-US" altLang="ko-KR" dirty="0"/>
              <a:t>(Primary Key Constraints)</a:t>
            </a:r>
            <a:r>
              <a:rPr lang="ko-KR" altLang="en-US" dirty="0"/>
              <a:t>을 정의한다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기본 키는 핵심적인 두 가지의 특징을 갖는다</a:t>
            </a:r>
            <a:r>
              <a:rPr lang="en-US" altLang="ko-KR" dirty="0"/>
              <a:t>. (1) </a:t>
            </a:r>
            <a:r>
              <a:rPr lang="ko-KR" altLang="en-US" dirty="0"/>
              <a:t>기본 키로 사용할 필드는 널 값</a:t>
            </a:r>
            <a:r>
              <a:rPr lang="en-US" altLang="ko-KR" dirty="0"/>
              <a:t>(Null)</a:t>
            </a:r>
            <a:r>
              <a:rPr lang="ko-KR" altLang="en-US" dirty="0"/>
              <a:t>을 사용할 수 없다</a:t>
            </a:r>
            <a:r>
              <a:rPr lang="en-US" altLang="ko-KR" dirty="0"/>
              <a:t>. (2) </a:t>
            </a:r>
            <a:r>
              <a:rPr lang="ko-KR" altLang="en-US" dirty="0"/>
              <a:t>기본 키로 정의되는 필드의 값을 확인해 보면 유일성이 보장되어야 하며</a:t>
            </a:r>
            <a:r>
              <a:rPr lang="en-US" altLang="ko-KR" dirty="0"/>
              <a:t>, </a:t>
            </a:r>
            <a:r>
              <a:rPr lang="ko-KR" altLang="en-US" dirty="0"/>
              <a:t>이</a:t>
            </a:r>
            <a:r>
              <a:rPr lang="ko-KR" altLang="en-US" baseline="0" dirty="0"/>
              <a:t> 특징은 </a:t>
            </a:r>
            <a:r>
              <a:rPr lang="en-US" altLang="ko-KR" dirty="0"/>
              <a:t>unique</a:t>
            </a:r>
            <a:r>
              <a:rPr lang="ko-KR" altLang="en-US" dirty="0"/>
              <a:t>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기본 키는 인덱스가 설정되어 매우 빠르게 데이터에 접근</a:t>
            </a:r>
            <a:r>
              <a:rPr lang="en-US" altLang="ko-KR" dirty="0"/>
              <a:t>(Access)</a:t>
            </a:r>
            <a:r>
              <a:rPr lang="ko-KR" altLang="en-US" dirty="0"/>
              <a:t>할</a:t>
            </a:r>
            <a:r>
              <a:rPr lang="en-US" altLang="ko-KR" dirty="0"/>
              <a:t> </a:t>
            </a:r>
            <a:r>
              <a:rPr lang="ko-KR" altLang="en-US" dirty="0"/>
              <a:t>수 있다</a:t>
            </a:r>
            <a:r>
              <a:rPr lang="en-US" altLang="ko-KR" dirty="0"/>
              <a:t>. </a:t>
            </a:r>
            <a:r>
              <a:rPr lang="ko-KR" altLang="en-US" dirty="0"/>
              <a:t>또한 두 개 이상의 열을 이용하여 기본 키를 정의할 수 있는데</a:t>
            </a:r>
            <a:r>
              <a:rPr lang="en-US" altLang="ko-KR" dirty="0"/>
              <a:t>, </a:t>
            </a:r>
            <a:r>
              <a:rPr lang="ko-KR" altLang="en-US" dirty="0"/>
              <a:t>열 하나씩으로 보면 중복이 될 수 있으나 여러 열을 이용하여</a:t>
            </a:r>
            <a:r>
              <a:rPr lang="ko-KR" altLang="en-US" baseline="0" dirty="0"/>
              <a:t> 유일성을 보장할 수 있는 경우 사용 가능하다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예를 들어 우리 학과의 반을 생각해 보자</a:t>
            </a:r>
            <a:r>
              <a:rPr lang="en-US" altLang="ko-KR" baseline="0" dirty="0"/>
              <a:t>. 1</a:t>
            </a:r>
            <a:r>
              <a:rPr lang="ko-KR" altLang="en-US" baseline="0" dirty="0"/>
              <a:t>학년이라 그러면 </a:t>
            </a:r>
            <a:r>
              <a:rPr lang="en-US" altLang="ko-KR" baseline="0" dirty="0"/>
              <a:t>A</a:t>
            </a:r>
            <a:r>
              <a:rPr lang="ko-KR" altLang="en-US" baseline="0" dirty="0"/>
              <a:t>반과 </a:t>
            </a:r>
            <a:r>
              <a:rPr lang="en-US" altLang="ko-KR" baseline="0" dirty="0"/>
              <a:t>B</a:t>
            </a:r>
            <a:r>
              <a:rPr lang="ko-KR" altLang="en-US" baseline="0" dirty="0"/>
              <a:t>반이 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따라서 학년을 기본 키로 택한다면 두 반이 있어 중복이 발생한다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반을 기본 키로 잡는 다면 </a:t>
            </a:r>
            <a:r>
              <a:rPr lang="en-US" altLang="ko-KR" baseline="0" dirty="0"/>
              <a:t>1</a:t>
            </a:r>
            <a:r>
              <a:rPr lang="ko-KR" altLang="en-US" baseline="0" dirty="0"/>
              <a:t>학년에도</a:t>
            </a:r>
            <a:r>
              <a:rPr lang="en-US" altLang="ko-KR" baseline="0" dirty="0"/>
              <a:t>, 2</a:t>
            </a:r>
            <a:r>
              <a:rPr lang="ko-KR" altLang="en-US" baseline="0" dirty="0"/>
              <a:t>학년에도 </a:t>
            </a:r>
            <a:r>
              <a:rPr lang="en-US" altLang="ko-KR" baseline="0" dirty="0"/>
              <a:t>A</a:t>
            </a:r>
            <a:r>
              <a:rPr lang="ko-KR" altLang="en-US" baseline="0" dirty="0"/>
              <a:t>반이 있어 중복이 발생한다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그러나 학년과 반을 동시에 기본 키로 정의하는 경우 </a:t>
            </a:r>
            <a:r>
              <a:rPr lang="en-US" altLang="ko-KR" baseline="0" dirty="0"/>
              <a:t>1</a:t>
            </a:r>
            <a:r>
              <a:rPr lang="ko-KR" altLang="en-US" baseline="0" dirty="0"/>
              <a:t>학년 </a:t>
            </a:r>
            <a:r>
              <a:rPr lang="en-US" altLang="ko-KR" baseline="0" dirty="0"/>
              <a:t>A</a:t>
            </a:r>
            <a:r>
              <a:rPr lang="ko-KR" altLang="en-US" baseline="0" dirty="0"/>
              <a:t>반</a:t>
            </a:r>
            <a:r>
              <a:rPr lang="en-US" altLang="ko-KR" baseline="0" dirty="0"/>
              <a:t>, 1</a:t>
            </a:r>
            <a:r>
              <a:rPr lang="ko-KR" altLang="en-US" baseline="0" dirty="0"/>
              <a:t>학년</a:t>
            </a:r>
            <a:r>
              <a:rPr lang="en-US" altLang="ko-KR" baseline="0" dirty="0"/>
              <a:t> B</a:t>
            </a:r>
            <a:r>
              <a:rPr lang="ko-KR" altLang="en-US" baseline="0" dirty="0"/>
              <a:t>반</a:t>
            </a:r>
            <a:r>
              <a:rPr lang="en-US" altLang="ko-KR" baseline="0" dirty="0"/>
              <a:t>, 2</a:t>
            </a:r>
            <a:r>
              <a:rPr lang="ko-KR" altLang="en-US" baseline="0" dirty="0"/>
              <a:t>학년 </a:t>
            </a:r>
            <a:r>
              <a:rPr lang="en-US" altLang="ko-KR" baseline="0" dirty="0"/>
              <a:t>A</a:t>
            </a:r>
            <a:r>
              <a:rPr lang="ko-KR" altLang="en-US" baseline="0" dirty="0"/>
              <a:t>반</a:t>
            </a:r>
            <a:r>
              <a:rPr lang="en-US" altLang="ko-KR" baseline="0" dirty="0"/>
              <a:t>, 2</a:t>
            </a:r>
            <a:r>
              <a:rPr lang="ko-KR" altLang="en-US" baseline="0" dirty="0"/>
              <a:t>학년 </a:t>
            </a:r>
            <a:r>
              <a:rPr lang="en-US" altLang="ko-KR" baseline="0" dirty="0"/>
              <a:t>B</a:t>
            </a:r>
            <a:r>
              <a:rPr lang="ko-KR" altLang="en-US" baseline="0" dirty="0"/>
              <a:t>반</a:t>
            </a:r>
            <a:r>
              <a:rPr lang="en-US" altLang="ko-KR" baseline="0" dirty="0"/>
              <a:t> </a:t>
            </a:r>
            <a:r>
              <a:rPr lang="ko-KR" altLang="en-US" baseline="0" dirty="0"/>
              <a:t>등으로</a:t>
            </a:r>
            <a:r>
              <a:rPr lang="en-US" altLang="ko-KR" baseline="0" dirty="0"/>
              <a:t> </a:t>
            </a:r>
            <a:r>
              <a:rPr lang="ko-KR" altLang="en-US" baseline="0" dirty="0"/>
              <a:t>표시할 수 있으며 각 데이터간 독립성이 보장된다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C7CC32-617A-4543-9F16-0492C8AD01FA}" type="slidenum">
              <a:rPr lang="en-US" altLang="ko-KR" smtClean="0"/>
              <a:pPr>
                <a:defRPr/>
              </a:pPr>
              <a:t>48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701298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테이블을 작성하는데 있어서 기본 키</a:t>
            </a:r>
            <a:r>
              <a:rPr lang="en-US" altLang="ko-KR" dirty="0"/>
              <a:t>(Key)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정의한다</a:t>
            </a:r>
            <a:r>
              <a:rPr lang="en-US" altLang="ko-KR" dirty="0"/>
              <a:t>. </a:t>
            </a:r>
            <a:r>
              <a:rPr lang="ko-KR" altLang="en-US" dirty="0"/>
              <a:t>기본 키는 테이블의 각 행을 고유하게 구분할 수 있는 열 또는 열 조합을 말한다</a:t>
            </a:r>
            <a:r>
              <a:rPr lang="en-US" altLang="ko-KR" dirty="0"/>
              <a:t>. </a:t>
            </a:r>
            <a:r>
              <a:rPr lang="ko-KR" altLang="en-US" dirty="0"/>
              <a:t>보통 테이블을 만들거나 수정할 때 기본 키 제약조건</a:t>
            </a:r>
            <a:r>
              <a:rPr lang="en-US" altLang="ko-KR" dirty="0"/>
              <a:t>(Primary Key Constraints)</a:t>
            </a:r>
            <a:r>
              <a:rPr lang="ko-KR" altLang="en-US" dirty="0"/>
              <a:t>을 정의한다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기본 키는 핵심적인 두 가지의 특징을 갖는다</a:t>
            </a:r>
            <a:r>
              <a:rPr lang="en-US" altLang="ko-KR" dirty="0"/>
              <a:t>. (1) </a:t>
            </a:r>
            <a:r>
              <a:rPr lang="ko-KR" altLang="en-US" dirty="0"/>
              <a:t>기본 키로 사용할 필드는 널 값</a:t>
            </a:r>
            <a:r>
              <a:rPr lang="en-US" altLang="ko-KR" dirty="0"/>
              <a:t>(Null)</a:t>
            </a:r>
            <a:r>
              <a:rPr lang="ko-KR" altLang="en-US" dirty="0"/>
              <a:t>을 사용할 수 없다</a:t>
            </a:r>
            <a:r>
              <a:rPr lang="en-US" altLang="ko-KR" dirty="0"/>
              <a:t>. (2) </a:t>
            </a:r>
            <a:r>
              <a:rPr lang="ko-KR" altLang="en-US" dirty="0"/>
              <a:t>기본 키로 정의되는 필드의 값을 확인해 보면 유일성이 보장되어야 하며</a:t>
            </a:r>
            <a:r>
              <a:rPr lang="en-US" altLang="ko-KR" dirty="0"/>
              <a:t>, </a:t>
            </a:r>
            <a:r>
              <a:rPr lang="ko-KR" altLang="en-US" dirty="0"/>
              <a:t>이</a:t>
            </a:r>
            <a:r>
              <a:rPr lang="ko-KR" altLang="en-US" baseline="0" dirty="0"/>
              <a:t> 특징은 </a:t>
            </a:r>
            <a:r>
              <a:rPr lang="en-US" altLang="ko-KR" dirty="0"/>
              <a:t>unique</a:t>
            </a:r>
            <a:r>
              <a:rPr lang="ko-KR" altLang="en-US" dirty="0"/>
              <a:t>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기본 키는 인덱스가 설정되어 매우 빠르게 데이터에 접근</a:t>
            </a:r>
            <a:r>
              <a:rPr lang="en-US" altLang="ko-KR" dirty="0"/>
              <a:t>(Access)</a:t>
            </a:r>
            <a:r>
              <a:rPr lang="ko-KR" altLang="en-US" dirty="0"/>
              <a:t>할</a:t>
            </a:r>
            <a:r>
              <a:rPr lang="en-US" altLang="ko-KR" dirty="0"/>
              <a:t> </a:t>
            </a:r>
            <a:r>
              <a:rPr lang="ko-KR" altLang="en-US" dirty="0"/>
              <a:t>수 있다</a:t>
            </a:r>
            <a:r>
              <a:rPr lang="en-US" altLang="ko-KR" dirty="0"/>
              <a:t>. </a:t>
            </a:r>
            <a:r>
              <a:rPr lang="ko-KR" altLang="en-US" dirty="0"/>
              <a:t>또한 두 개 이상의 열을 이용하여 기본 키를 정의할 수 있는데</a:t>
            </a:r>
            <a:r>
              <a:rPr lang="en-US" altLang="ko-KR" dirty="0"/>
              <a:t>, </a:t>
            </a:r>
            <a:r>
              <a:rPr lang="ko-KR" altLang="en-US" dirty="0"/>
              <a:t>열 하나씩으로 보면 중복이 될 수 있으나 여러 열을 이용하여</a:t>
            </a:r>
            <a:r>
              <a:rPr lang="ko-KR" altLang="en-US" baseline="0" dirty="0"/>
              <a:t> 유일성을 보장할 수 있는 경우 사용 가능하다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예를 들어 우리 학과의 반을 생각해 보자</a:t>
            </a:r>
            <a:r>
              <a:rPr lang="en-US" altLang="ko-KR" baseline="0" dirty="0"/>
              <a:t>. 1</a:t>
            </a:r>
            <a:r>
              <a:rPr lang="ko-KR" altLang="en-US" baseline="0" dirty="0"/>
              <a:t>학년이라 그러면 </a:t>
            </a:r>
            <a:r>
              <a:rPr lang="en-US" altLang="ko-KR" baseline="0" dirty="0"/>
              <a:t>A</a:t>
            </a:r>
            <a:r>
              <a:rPr lang="ko-KR" altLang="en-US" baseline="0" dirty="0"/>
              <a:t>반과 </a:t>
            </a:r>
            <a:r>
              <a:rPr lang="en-US" altLang="ko-KR" baseline="0" dirty="0"/>
              <a:t>B</a:t>
            </a:r>
            <a:r>
              <a:rPr lang="ko-KR" altLang="en-US" baseline="0" dirty="0"/>
              <a:t>반이 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따라서 학년을 기본 키로 택한다면 두 반이 있어 중복이 발생한다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반을 기본 키로 잡는 다면 </a:t>
            </a:r>
            <a:r>
              <a:rPr lang="en-US" altLang="ko-KR" baseline="0" dirty="0"/>
              <a:t>1</a:t>
            </a:r>
            <a:r>
              <a:rPr lang="ko-KR" altLang="en-US" baseline="0" dirty="0"/>
              <a:t>학년에도</a:t>
            </a:r>
            <a:r>
              <a:rPr lang="en-US" altLang="ko-KR" baseline="0" dirty="0"/>
              <a:t>, 2</a:t>
            </a:r>
            <a:r>
              <a:rPr lang="ko-KR" altLang="en-US" baseline="0" dirty="0"/>
              <a:t>학년에도 </a:t>
            </a:r>
            <a:r>
              <a:rPr lang="en-US" altLang="ko-KR" baseline="0" dirty="0"/>
              <a:t>A</a:t>
            </a:r>
            <a:r>
              <a:rPr lang="ko-KR" altLang="en-US" baseline="0" dirty="0"/>
              <a:t>반이 있어 중복이 발생한다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그러나 학년과 반을 동시에 기본 키로 정의하는 경우 </a:t>
            </a:r>
            <a:r>
              <a:rPr lang="en-US" altLang="ko-KR" baseline="0" dirty="0"/>
              <a:t>1</a:t>
            </a:r>
            <a:r>
              <a:rPr lang="ko-KR" altLang="en-US" baseline="0" dirty="0"/>
              <a:t>학년 </a:t>
            </a:r>
            <a:r>
              <a:rPr lang="en-US" altLang="ko-KR" baseline="0" dirty="0"/>
              <a:t>A</a:t>
            </a:r>
            <a:r>
              <a:rPr lang="ko-KR" altLang="en-US" baseline="0" dirty="0"/>
              <a:t>반</a:t>
            </a:r>
            <a:r>
              <a:rPr lang="en-US" altLang="ko-KR" baseline="0" dirty="0"/>
              <a:t>, 1</a:t>
            </a:r>
            <a:r>
              <a:rPr lang="ko-KR" altLang="en-US" baseline="0" dirty="0"/>
              <a:t>학년</a:t>
            </a:r>
            <a:r>
              <a:rPr lang="en-US" altLang="ko-KR" baseline="0" dirty="0"/>
              <a:t> B</a:t>
            </a:r>
            <a:r>
              <a:rPr lang="ko-KR" altLang="en-US" baseline="0" dirty="0"/>
              <a:t>반</a:t>
            </a:r>
            <a:r>
              <a:rPr lang="en-US" altLang="ko-KR" baseline="0" dirty="0"/>
              <a:t>, 2</a:t>
            </a:r>
            <a:r>
              <a:rPr lang="ko-KR" altLang="en-US" baseline="0" dirty="0"/>
              <a:t>학년 </a:t>
            </a:r>
            <a:r>
              <a:rPr lang="en-US" altLang="ko-KR" baseline="0" dirty="0"/>
              <a:t>A</a:t>
            </a:r>
            <a:r>
              <a:rPr lang="ko-KR" altLang="en-US" baseline="0" dirty="0"/>
              <a:t>반</a:t>
            </a:r>
            <a:r>
              <a:rPr lang="en-US" altLang="ko-KR" baseline="0" dirty="0"/>
              <a:t>, 2</a:t>
            </a:r>
            <a:r>
              <a:rPr lang="ko-KR" altLang="en-US" baseline="0" dirty="0"/>
              <a:t>학년 </a:t>
            </a:r>
            <a:r>
              <a:rPr lang="en-US" altLang="ko-KR" baseline="0" dirty="0"/>
              <a:t>B</a:t>
            </a:r>
            <a:r>
              <a:rPr lang="ko-KR" altLang="en-US" baseline="0" dirty="0"/>
              <a:t>반</a:t>
            </a:r>
            <a:r>
              <a:rPr lang="en-US" altLang="ko-KR" baseline="0" dirty="0"/>
              <a:t> </a:t>
            </a:r>
            <a:r>
              <a:rPr lang="ko-KR" altLang="en-US" baseline="0" dirty="0"/>
              <a:t>등으로</a:t>
            </a:r>
            <a:r>
              <a:rPr lang="en-US" altLang="ko-KR" baseline="0" dirty="0"/>
              <a:t> </a:t>
            </a:r>
            <a:r>
              <a:rPr lang="ko-KR" altLang="en-US" baseline="0" dirty="0"/>
              <a:t>표시할 수 있으며 각 데이터간 독립성이 보장된다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C7CC32-617A-4543-9F16-0492C8AD01FA}" type="slidenum">
              <a:rPr lang="en-US" altLang="ko-KR" smtClean="0"/>
              <a:pPr>
                <a:defRPr/>
              </a:pPr>
              <a:t>49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94271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만약 테이블에 기본 키가 설정되어 있지 않다면</a:t>
            </a:r>
            <a:r>
              <a:rPr lang="en-US" altLang="ko-KR" dirty="0"/>
              <a:t>, </a:t>
            </a:r>
            <a:r>
              <a:rPr lang="ko-KR" altLang="en-US" dirty="0"/>
              <a:t>테이블의 설계 내용을 변경하여야 한다</a:t>
            </a:r>
            <a:r>
              <a:rPr lang="en-US" altLang="ko-KR" dirty="0"/>
              <a:t>. </a:t>
            </a:r>
            <a:r>
              <a:rPr lang="ko-KR" altLang="en-US" dirty="0"/>
              <a:t>테이블의 설계를 변경하려면</a:t>
            </a:r>
            <a:r>
              <a:rPr lang="en-US" altLang="ko-KR" dirty="0"/>
              <a:t>, </a:t>
            </a:r>
            <a:r>
              <a:rPr lang="ko-KR" altLang="en-US" dirty="0"/>
              <a:t>개체탐색기의 테이블 명에서 오른 마우스를 클릭한 후</a:t>
            </a:r>
            <a:r>
              <a:rPr lang="en-US" altLang="ko-KR" dirty="0"/>
              <a:t>,</a:t>
            </a:r>
            <a:r>
              <a:rPr lang="ko-KR" altLang="en-US" dirty="0"/>
              <a:t> 나타난 팝업메뉴에서 디자인을 선택한다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C7CC32-617A-4543-9F16-0492C8AD01FA}" type="slidenum">
              <a:rPr lang="en-US" altLang="ko-KR" smtClean="0"/>
              <a:pPr>
                <a:defRPr/>
              </a:pPr>
              <a:t>50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800569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그런 후 기본</a:t>
            </a:r>
            <a:r>
              <a:rPr lang="ko-KR" altLang="en-US" baseline="0" dirty="0"/>
              <a:t> </a:t>
            </a:r>
            <a:r>
              <a:rPr lang="ko-KR" altLang="en-US" dirty="0"/>
              <a:t>키를 설정할 필드를 선택하고</a:t>
            </a:r>
            <a:r>
              <a:rPr lang="en-US" altLang="ko-KR" dirty="0"/>
              <a:t>, </a:t>
            </a:r>
            <a:r>
              <a:rPr lang="ko-KR" altLang="en-US" dirty="0"/>
              <a:t>오른</a:t>
            </a:r>
            <a:r>
              <a:rPr lang="en-US" altLang="ko-KR" dirty="0"/>
              <a:t> </a:t>
            </a:r>
            <a:r>
              <a:rPr lang="ko-KR" altLang="en-US" dirty="0"/>
              <a:t>마우스 클릭한 다음</a:t>
            </a:r>
            <a:r>
              <a:rPr lang="en-US" altLang="ko-KR" dirty="0"/>
              <a:t> “</a:t>
            </a:r>
            <a:r>
              <a:rPr lang="ko-KR" altLang="en-US" dirty="0"/>
              <a:t>기본 키 설정</a:t>
            </a:r>
            <a:r>
              <a:rPr lang="en-US" altLang="ko-KR" dirty="0"/>
              <a:t>＂</a:t>
            </a:r>
            <a:r>
              <a:rPr lang="ko-KR" altLang="en-US" dirty="0"/>
              <a:t>을 실행하면 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C7CC32-617A-4543-9F16-0492C8AD01FA}" type="slidenum">
              <a:rPr lang="en-US" altLang="ko-KR" smtClean="0"/>
              <a:pPr>
                <a:defRPr/>
              </a:pPr>
              <a:t>51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382661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그러면 왼쪽에 </a:t>
            </a:r>
            <a:r>
              <a:rPr lang="ko-KR" altLang="en-US" dirty="0" err="1"/>
              <a:t>홤금</a:t>
            </a:r>
            <a:r>
              <a:rPr lang="ko-KR" altLang="en-US" dirty="0"/>
              <a:t> 열쇠가 나타난다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C7CC32-617A-4543-9F16-0492C8AD01FA}" type="slidenum">
              <a:rPr lang="en-US" altLang="ko-KR" smtClean="0"/>
              <a:pPr>
                <a:defRPr/>
              </a:pPr>
              <a:t>52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056408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저장 프로시저</a:t>
            </a:r>
            <a:r>
              <a:rPr lang="en-US" altLang="ko-KR" dirty="0"/>
              <a:t>(stored procedure)</a:t>
            </a:r>
            <a:r>
              <a:rPr lang="ko-KR" altLang="en-US" dirty="0"/>
              <a:t>는</a:t>
            </a:r>
            <a:r>
              <a:rPr lang="en-US" altLang="ko-KR" dirty="0"/>
              <a:t> C# </a:t>
            </a:r>
            <a:r>
              <a:rPr lang="ko-KR" altLang="en-US" dirty="0"/>
              <a:t>프로그래밍의 </a:t>
            </a:r>
            <a:r>
              <a:rPr lang="ko-KR" altLang="en-US" dirty="0" err="1"/>
              <a:t>메서드처럼</a:t>
            </a:r>
            <a:r>
              <a:rPr lang="ko-KR" altLang="en-US" dirty="0"/>
              <a:t> 입력을 주고 계산처리를 하여 출력을 전달 받는 것으로</a:t>
            </a:r>
            <a:r>
              <a:rPr lang="en-US" altLang="ko-KR" dirty="0"/>
              <a:t>, </a:t>
            </a:r>
            <a:r>
              <a:rPr lang="ko-KR" altLang="en-US" dirty="0"/>
              <a:t>프로시저 내부에 </a:t>
            </a:r>
            <a:r>
              <a:rPr lang="en-US" altLang="ko-KR" dirty="0"/>
              <a:t>SQL</a:t>
            </a:r>
            <a:r>
              <a:rPr lang="ko-KR" altLang="en-US" dirty="0"/>
              <a:t>문이 기술되어 있다</a:t>
            </a:r>
            <a:r>
              <a:rPr lang="en-US" altLang="ko-KR" dirty="0"/>
              <a:t>. </a:t>
            </a:r>
            <a:r>
              <a:rPr lang="ko-KR" altLang="en-US" dirty="0"/>
              <a:t>저장 프로시저는 데이터베이스 서버에서 정의되고 서버에서 실행된다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프로그램 코드가 실행되는 웹 서버에서 동작하는 것이 아니기에</a:t>
            </a:r>
            <a:r>
              <a:rPr lang="en-US" altLang="ko-KR" dirty="0"/>
              <a:t>, </a:t>
            </a:r>
            <a:r>
              <a:rPr lang="ko-KR" altLang="en-US" dirty="0"/>
              <a:t>웹 서버의 업무분산</a:t>
            </a:r>
            <a:r>
              <a:rPr lang="en-US" altLang="ko-KR" dirty="0"/>
              <a:t>(load balancing)</a:t>
            </a:r>
            <a:r>
              <a:rPr lang="ko-KR" altLang="en-US" dirty="0"/>
              <a:t>이 가능하다</a:t>
            </a:r>
            <a:r>
              <a:rPr lang="en-US" altLang="ko-KR" dirty="0"/>
              <a:t>.</a:t>
            </a:r>
            <a:r>
              <a:rPr lang="en-US" altLang="ko-KR" baseline="0" dirty="0"/>
              <a:t> </a:t>
            </a:r>
          </a:p>
          <a:p>
            <a:r>
              <a:rPr lang="ko-KR" altLang="en-US" baseline="0" dirty="0"/>
              <a:t>저장 프로시저는 </a:t>
            </a:r>
            <a:r>
              <a:rPr lang="en-US" altLang="ko-KR" baseline="0" dirty="0"/>
              <a:t>SQL </a:t>
            </a:r>
            <a:r>
              <a:rPr lang="ko-KR" altLang="en-US" baseline="0" dirty="0"/>
              <a:t>명령문들을 모아 둔 것이며</a:t>
            </a:r>
            <a:r>
              <a:rPr lang="en-US" altLang="ko-KR" baseline="0" dirty="0"/>
              <a:t>, </a:t>
            </a:r>
            <a:r>
              <a:rPr lang="ko-KR" altLang="en-US" baseline="0" dirty="0"/>
              <a:t>수정작업도 동적 </a:t>
            </a:r>
            <a:r>
              <a:rPr lang="en-US" altLang="ko-KR" baseline="0" dirty="0"/>
              <a:t>SQL </a:t>
            </a:r>
            <a:r>
              <a:rPr lang="ko-KR" altLang="en-US" baseline="0" dirty="0"/>
              <a:t>문을 사용하는 경우보다 훨씬 간단하다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저장 프로시저의 동작에 필요한 입력은 인수객체</a:t>
            </a:r>
            <a:r>
              <a:rPr lang="en-US" altLang="ko-KR" baseline="0" dirty="0"/>
              <a:t>(</a:t>
            </a:r>
            <a:r>
              <a:rPr lang="en-US" altLang="ko-KR" baseline="0" dirty="0" err="1"/>
              <a:t>SqlParameter</a:t>
            </a:r>
            <a:r>
              <a:rPr lang="en-US" altLang="ko-KR" baseline="0" dirty="0"/>
              <a:t>)</a:t>
            </a:r>
            <a:r>
              <a:rPr lang="ko-KR" altLang="en-US" baseline="0" dirty="0"/>
              <a:t>로 정의되며</a:t>
            </a:r>
            <a:r>
              <a:rPr lang="en-US" altLang="ko-KR" baseline="0" dirty="0"/>
              <a:t>, </a:t>
            </a:r>
            <a:r>
              <a:rPr lang="ko-KR" altLang="en-US" baseline="0" dirty="0"/>
              <a:t>출력</a:t>
            </a:r>
            <a:r>
              <a:rPr lang="en-US" altLang="ko-KR" baseline="0" dirty="0"/>
              <a:t>(</a:t>
            </a:r>
            <a:r>
              <a:rPr lang="ko-KR" altLang="en-US" baseline="0" dirty="0"/>
              <a:t>결과</a:t>
            </a:r>
            <a:r>
              <a:rPr lang="en-US" altLang="ko-KR" baseline="0" dirty="0"/>
              <a:t>)</a:t>
            </a:r>
            <a:r>
              <a:rPr lang="ko-KR" altLang="en-US" baseline="0" dirty="0"/>
              <a:t>은 </a:t>
            </a:r>
            <a:r>
              <a:rPr lang="en-US" altLang="ko-KR" baseline="0" dirty="0" err="1"/>
              <a:t>DataSet</a:t>
            </a:r>
            <a:r>
              <a:rPr lang="en-US" altLang="ko-KR" baseline="0" dirty="0"/>
              <a:t> </a:t>
            </a:r>
            <a:r>
              <a:rPr lang="ko-KR" altLang="en-US" baseline="0" dirty="0"/>
              <a:t>객체 혹은 </a:t>
            </a:r>
            <a:r>
              <a:rPr lang="en-US" altLang="ko-KR" baseline="0" dirty="0" err="1"/>
              <a:t>SqlParameter</a:t>
            </a:r>
            <a:r>
              <a:rPr lang="ko-KR" altLang="en-US" baseline="0" dirty="0"/>
              <a:t>의 </a:t>
            </a:r>
            <a:r>
              <a:rPr lang="en-US" altLang="ko-KR" baseline="0" dirty="0"/>
              <a:t>OUTPUT </a:t>
            </a:r>
            <a:r>
              <a:rPr lang="ko-KR" altLang="en-US" baseline="0" dirty="0"/>
              <a:t>인수를 이용하여 전달 받을 수 있다</a:t>
            </a:r>
            <a:r>
              <a:rPr lang="en-US" altLang="ko-KR" baseline="0" dirty="0"/>
              <a:t>.</a:t>
            </a:r>
            <a:r>
              <a:rPr lang="ko-KR" altLang="en-US" baseline="0" dirty="0"/>
              <a:t>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C7CC32-617A-4543-9F16-0492C8AD01FA}" type="slidenum">
              <a:rPr lang="en-US" altLang="ko-KR" smtClean="0"/>
              <a:pPr>
                <a:defRPr/>
              </a:pPr>
              <a:t>53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397706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저장 프로시저를 사용하는 경우 다음과 같은 강점이 생긴다</a:t>
            </a:r>
            <a:r>
              <a:rPr lang="en-US" altLang="ko-KR" dirty="0"/>
              <a:t>.</a:t>
            </a:r>
          </a:p>
          <a:p>
            <a:pPr marL="228600" indent="-228600">
              <a:buAutoNum type="arabicParenBoth"/>
            </a:pPr>
            <a:r>
              <a:rPr lang="ko-KR" altLang="en-US" dirty="0"/>
              <a:t>웹 서버와 </a:t>
            </a:r>
            <a:r>
              <a:rPr lang="en-US" altLang="ko-KR" dirty="0"/>
              <a:t>DB </a:t>
            </a:r>
            <a:r>
              <a:rPr lang="ko-KR" altLang="en-US" dirty="0"/>
              <a:t>서버가 업무를 분산처리</a:t>
            </a:r>
            <a:r>
              <a:rPr lang="en-US" altLang="ko-KR" dirty="0"/>
              <a:t>(load balancing)</a:t>
            </a:r>
            <a:r>
              <a:rPr lang="ko-KR" altLang="en-US" dirty="0"/>
              <a:t>함으로써 동작속도가 빨라진다</a:t>
            </a:r>
            <a:r>
              <a:rPr lang="en-US" altLang="ko-KR" dirty="0"/>
              <a:t>. </a:t>
            </a:r>
            <a:r>
              <a:rPr lang="ko-KR" altLang="en-US" dirty="0"/>
              <a:t>일반적으로 웹 서버는 다수의 사용자가 접속하기 때문에 늘 바쁘다</a:t>
            </a:r>
            <a:r>
              <a:rPr lang="en-US" altLang="ko-KR" dirty="0"/>
              <a:t>(busy). </a:t>
            </a:r>
            <a:r>
              <a:rPr lang="ko-KR" altLang="en-US" dirty="0"/>
              <a:t>반면</a:t>
            </a:r>
            <a:r>
              <a:rPr lang="en-US" altLang="ko-KR" dirty="0"/>
              <a:t> DB </a:t>
            </a:r>
            <a:r>
              <a:rPr lang="ko-KR" altLang="en-US" dirty="0"/>
              <a:t>서버는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웹 서버에서 요청하는 업무만 처리하여 전달해 줌으로 인해 비교적 여유가 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업무분산은 전반적으로 동작속도 향상에 도움이 된다</a:t>
            </a:r>
            <a:r>
              <a:rPr lang="en-US" altLang="ko-KR" baseline="0" dirty="0"/>
              <a:t>.</a:t>
            </a:r>
          </a:p>
          <a:p>
            <a:pPr marL="228600" indent="-228600">
              <a:buAutoNum type="arabicParenBoth"/>
            </a:pPr>
            <a:r>
              <a:rPr lang="ko-KR" altLang="en-US" baseline="0" dirty="0"/>
              <a:t>네트워크 </a:t>
            </a:r>
            <a:r>
              <a:rPr lang="ko-KR" altLang="en-US" baseline="0" dirty="0" err="1"/>
              <a:t>트래픽</a:t>
            </a:r>
            <a:r>
              <a:rPr lang="en-US" altLang="ko-KR" baseline="0" dirty="0"/>
              <a:t>(traffic)</a:t>
            </a:r>
            <a:r>
              <a:rPr lang="ko-KR" altLang="en-US" baseline="0" dirty="0"/>
              <a:t>이 감소한다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저장</a:t>
            </a:r>
            <a:r>
              <a:rPr lang="en-US" altLang="ko-KR" baseline="0" dirty="0"/>
              <a:t> </a:t>
            </a:r>
            <a:r>
              <a:rPr lang="ko-KR" altLang="en-US" baseline="0" dirty="0"/>
              <a:t>프로시저는 내부적으로 여러 </a:t>
            </a:r>
            <a:r>
              <a:rPr lang="en-US" altLang="ko-KR" baseline="0" dirty="0"/>
              <a:t>SQL </a:t>
            </a:r>
            <a:r>
              <a:rPr lang="ko-KR" altLang="en-US" baseline="0" dirty="0"/>
              <a:t>문이 실행되지만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입력을 건네주고 출력만 받아온다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동적 </a:t>
            </a:r>
            <a:r>
              <a:rPr lang="en-US" altLang="ko-KR" baseline="0" dirty="0"/>
              <a:t>SQL</a:t>
            </a:r>
            <a:r>
              <a:rPr lang="ko-KR" altLang="en-US" baseline="0" dirty="0"/>
              <a:t>문으로 중간과정의 자료까지 네트워크를 이용하여 주고받는 경우보다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입출력만 주고 받음으로 인해 </a:t>
            </a:r>
            <a:r>
              <a:rPr lang="ko-KR" altLang="en-US" baseline="0" dirty="0" err="1"/>
              <a:t>트래픽이</a:t>
            </a:r>
            <a:r>
              <a:rPr lang="ko-KR" altLang="en-US" baseline="0" dirty="0"/>
              <a:t> 감소하게 된다</a:t>
            </a:r>
            <a:r>
              <a:rPr lang="en-US" altLang="ko-KR" baseline="0" dirty="0"/>
              <a:t>.</a:t>
            </a:r>
          </a:p>
          <a:p>
            <a:pPr marL="228600" indent="-228600">
              <a:buAutoNum type="arabicParenBoth"/>
            </a:pPr>
            <a:r>
              <a:rPr lang="ko-KR" altLang="en-US" baseline="0" dirty="0"/>
              <a:t>저장 </a:t>
            </a:r>
            <a:r>
              <a:rPr lang="ko-KR" altLang="en-US" baseline="0" dirty="0" err="1"/>
              <a:t>프로시더를</a:t>
            </a:r>
            <a:r>
              <a:rPr lang="ko-KR" altLang="en-US" baseline="0" dirty="0"/>
              <a:t> 이용하면 보안에 유리하다</a:t>
            </a:r>
            <a:r>
              <a:rPr lang="en-US" altLang="ko-KR" baseline="0" dirty="0"/>
              <a:t>. </a:t>
            </a:r>
            <a:r>
              <a:rPr lang="ko-KR" altLang="en-US" baseline="0" dirty="0" err="1"/>
              <a:t>트래픽</a:t>
            </a:r>
            <a:r>
              <a:rPr lang="ko-KR" altLang="en-US" baseline="0" dirty="0"/>
              <a:t> 공격자들은 네트워크를 이동하는 패키지를 잡아 분석하는 경우가 많다</a:t>
            </a:r>
            <a:r>
              <a:rPr lang="en-US" altLang="ko-KR" baseline="0" dirty="0"/>
              <a:t>. SQL </a:t>
            </a:r>
            <a:r>
              <a:rPr lang="ko-KR" altLang="en-US" baseline="0" dirty="0"/>
              <a:t>문을 찾아내게 되면 테이블의 이름이나</a:t>
            </a:r>
            <a:r>
              <a:rPr lang="en-US" altLang="ko-KR" baseline="0" dirty="0"/>
              <a:t>, </a:t>
            </a:r>
            <a:r>
              <a:rPr lang="ko-KR" altLang="en-US" baseline="0" dirty="0"/>
              <a:t>필드 구조 등을 알아낼 수 있는 방법이 생긴다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그러나 저장 프로시저를 이용하게 되면 모든 </a:t>
            </a:r>
            <a:r>
              <a:rPr lang="en-US" altLang="ko-KR" baseline="0" dirty="0"/>
              <a:t>SQL </a:t>
            </a:r>
            <a:r>
              <a:rPr lang="ko-KR" altLang="en-US" baseline="0" dirty="0"/>
              <a:t>문은 저장 프로시저 내부에 존재하고 입출력만 주고 받는다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따라서 내부의 구조를 파악할 수 있는 방법이 없다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C7CC32-617A-4543-9F16-0492C8AD01FA}" type="slidenum">
              <a:rPr lang="en-US" altLang="ko-KR" smtClean="0"/>
              <a:pPr>
                <a:defRPr/>
              </a:pPr>
              <a:t>54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597550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새 저장프로시저를 생성하기 위한 쿼리문의 작성구문은 그림과 같다</a:t>
            </a:r>
            <a:r>
              <a:rPr lang="en-US" altLang="ko-KR" dirty="0"/>
              <a:t>. </a:t>
            </a:r>
            <a:r>
              <a:rPr lang="ko-KR" altLang="en-US" dirty="0"/>
              <a:t>키워드로는 </a:t>
            </a:r>
            <a:r>
              <a:rPr lang="en-US" altLang="ko-KR" dirty="0"/>
              <a:t>“CREATE PROCEDURE＂</a:t>
            </a:r>
            <a:r>
              <a:rPr lang="ko-KR" altLang="en-US" dirty="0"/>
              <a:t>를 사용하며</a:t>
            </a:r>
            <a:r>
              <a:rPr lang="en-US" altLang="ko-KR" dirty="0"/>
              <a:t>, </a:t>
            </a:r>
            <a:r>
              <a:rPr lang="ko-KR" altLang="en-US" dirty="0"/>
              <a:t>프로시저 이름과</a:t>
            </a:r>
            <a:r>
              <a:rPr lang="en-US" altLang="ko-KR" dirty="0"/>
              <a:t>, </a:t>
            </a:r>
            <a:r>
              <a:rPr lang="ko-KR" altLang="en-US" dirty="0"/>
              <a:t>인수</a:t>
            </a:r>
            <a:r>
              <a:rPr lang="en-US" altLang="ko-KR" dirty="0"/>
              <a:t>, </a:t>
            </a:r>
            <a:r>
              <a:rPr lang="ko-KR" altLang="en-US" dirty="0"/>
              <a:t>그리고 실행할 </a:t>
            </a:r>
            <a:r>
              <a:rPr lang="ko-KR" altLang="en-US" dirty="0" err="1"/>
              <a:t>쿼리문</a:t>
            </a:r>
            <a:r>
              <a:rPr lang="ko-KR" altLang="en-US" dirty="0"/>
              <a:t> 순으로 작성하면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C7CC32-617A-4543-9F16-0492C8AD01FA}" type="slidenum">
              <a:rPr lang="en-US" altLang="ko-KR" smtClean="0"/>
              <a:pPr>
                <a:defRPr/>
              </a:pPr>
              <a:t>55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140396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Management</a:t>
            </a:r>
            <a:r>
              <a:rPr lang="en-US" altLang="ko-KR" baseline="0" dirty="0"/>
              <a:t> Studio</a:t>
            </a:r>
            <a:r>
              <a:rPr lang="ko-KR" altLang="en-US" baseline="0" dirty="0"/>
              <a:t> 개체탐색기의 </a:t>
            </a:r>
            <a:r>
              <a:rPr lang="en-US" altLang="ko-KR" baseline="0" dirty="0"/>
              <a:t>“</a:t>
            </a:r>
            <a:r>
              <a:rPr lang="ko-KR" altLang="en-US" baseline="0" dirty="0"/>
              <a:t>데이터베이스</a:t>
            </a:r>
            <a:r>
              <a:rPr lang="en-US" altLang="ko-KR" baseline="0" dirty="0"/>
              <a:t>-</a:t>
            </a:r>
            <a:r>
              <a:rPr lang="en-US" altLang="ko-KR" baseline="0" dirty="0" err="1"/>
              <a:t>MyWebSite</a:t>
            </a:r>
            <a:r>
              <a:rPr lang="en-US" altLang="ko-KR" baseline="0" dirty="0"/>
              <a:t>-</a:t>
            </a:r>
            <a:r>
              <a:rPr lang="ko-KR" altLang="en-US" baseline="0" dirty="0"/>
              <a:t>프로그래밍 기능</a:t>
            </a:r>
            <a:r>
              <a:rPr lang="en-US" altLang="ko-KR" baseline="0" dirty="0"/>
              <a:t>-</a:t>
            </a:r>
            <a:r>
              <a:rPr lang="ko-KR" altLang="en-US" baseline="0" dirty="0"/>
              <a:t>저장 프로시저</a:t>
            </a:r>
            <a:r>
              <a:rPr lang="en-US" altLang="ko-KR" baseline="0" dirty="0"/>
              <a:t>”</a:t>
            </a:r>
            <a:r>
              <a:rPr lang="ko-KR" altLang="en-US" baseline="0" dirty="0"/>
              <a:t>에서 오른 마우스를 누르고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팝업메뉴의 </a:t>
            </a:r>
            <a:r>
              <a:rPr lang="en-US" altLang="ko-KR" baseline="0" dirty="0"/>
              <a:t>“</a:t>
            </a:r>
            <a:r>
              <a:rPr lang="ko-KR" altLang="en-US" baseline="0" dirty="0"/>
              <a:t>새 저장프로시저</a:t>
            </a:r>
            <a:r>
              <a:rPr lang="en-US" altLang="ko-KR" baseline="0" dirty="0"/>
              <a:t>＂</a:t>
            </a:r>
            <a:r>
              <a:rPr lang="ko-KR" altLang="en-US" baseline="0" dirty="0"/>
              <a:t>를 선택하면 새로운 저장 프로시저를 생성하기 위한 창이 열린다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그러면 자동적으로 저장프로시저의 가장 기본적인 코드들은 작성이 되어 있음을 볼 수 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C7CC32-617A-4543-9F16-0492C8AD01FA}" type="slidenum">
              <a:rPr lang="en-US" altLang="ko-KR" smtClean="0"/>
              <a:pPr>
                <a:defRPr/>
              </a:pPr>
              <a:t>56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2243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C7CC32-617A-4543-9F16-0492C8AD01FA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834615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실습에서는 작성되어 있는 내용을 모두 지우고 그림과 같이 코드를 입력하자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저장 프로시저의 이름은 </a:t>
            </a:r>
            <a:r>
              <a:rPr lang="en-US" altLang="ko-KR" dirty="0"/>
              <a:t>“</a:t>
            </a:r>
            <a:r>
              <a:rPr lang="en-US" altLang="ko-KR" dirty="0" err="1"/>
              <a:t>proc_AddMember</a:t>
            </a:r>
            <a:r>
              <a:rPr lang="en-US" altLang="ko-KR" dirty="0"/>
              <a:t>”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인수는</a:t>
            </a:r>
            <a:r>
              <a:rPr lang="en-US" altLang="ko-KR" dirty="0"/>
              <a:t> 4</a:t>
            </a:r>
            <a:r>
              <a:rPr lang="ko-KR" altLang="en-US" dirty="0"/>
              <a:t>개가 있으며</a:t>
            </a:r>
            <a:r>
              <a:rPr lang="en-US" altLang="ko-KR" dirty="0"/>
              <a:t>, </a:t>
            </a:r>
            <a:r>
              <a:rPr lang="ko-KR" altLang="en-US" dirty="0"/>
              <a:t>저장 프로시저의 역할은 테이블에 자료를 입력하는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인수로 사용된 </a:t>
            </a:r>
            <a:r>
              <a:rPr lang="en-US" altLang="ko-KR" dirty="0"/>
              <a:t>@</a:t>
            </a:r>
            <a:r>
              <a:rPr lang="en-US" altLang="ko-KR" dirty="0" err="1"/>
              <a:t>userid</a:t>
            </a:r>
            <a:r>
              <a:rPr lang="en-US" altLang="ko-KR" dirty="0"/>
              <a:t> </a:t>
            </a:r>
            <a:r>
              <a:rPr lang="ko-KR" altLang="en-US" dirty="0"/>
              <a:t>등은 데이터베이스 프로그래밍에서 변수를 의미한다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en-US" altLang="ko-KR" dirty="0" err="1"/>
              <a:t>nchar</a:t>
            </a:r>
            <a:r>
              <a:rPr lang="en-US" altLang="ko-KR" dirty="0"/>
              <a:t> (2</a:t>
            </a:r>
            <a:r>
              <a:rPr lang="en-US" altLang="ko-KR" baseline="0" dirty="0"/>
              <a:t> </a:t>
            </a:r>
            <a:r>
              <a:rPr lang="ko-KR" altLang="en-US" baseline="0" dirty="0"/>
              <a:t>바이트</a:t>
            </a:r>
            <a:r>
              <a:rPr lang="en-US" altLang="ko-KR" baseline="0" dirty="0"/>
              <a:t> </a:t>
            </a:r>
            <a:r>
              <a:rPr lang="ko-KR" altLang="en-US" baseline="0" dirty="0"/>
              <a:t>유니코드 문자열</a:t>
            </a:r>
            <a:r>
              <a:rPr lang="en-US" altLang="ko-KR" baseline="0" dirty="0"/>
              <a:t>) </a:t>
            </a:r>
            <a:r>
              <a:rPr lang="ko-KR" altLang="en-US" baseline="0" dirty="0"/>
              <a:t>형의 </a:t>
            </a:r>
            <a:r>
              <a:rPr lang="en-US" altLang="ko-KR" baseline="0" dirty="0"/>
              <a:t>10</a:t>
            </a:r>
            <a:r>
              <a:rPr lang="ko-KR" altLang="en-US" baseline="0" dirty="0"/>
              <a:t>자리로 </a:t>
            </a:r>
            <a:r>
              <a:rPr lang="en-US" altLang="ko-KR" baseline="0" dirty="0"/>
              <a:t>@</a:t>
            </a:r>
            <a:r>
              <a:rPr lang="en-US" altLang="ko-KR" baseline="0" dirty="0" err="1"/>
              <a:t>userid</a:t>
            </a:r>
            <a:r>
              <a:rPr lang="ko-KR" altLang="en-US" baseline="0" dirty="0"/>
              <a:t>를 선언한 것이다</a:t>
            </a:r>
            <a:r>
              <a:rPr lang="en-US" altLang="ko-KR" baseline="0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C7CC32-617A-4543-9F16-0492C8AD01FA}" type="slidenum">
              <a:rPr lang="en-US" altLang="ko-KR" smtClean="0"/>
              <a:pPr>
                <a:defRPr/>
              </a:pPr>
              <a:t>57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739828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쿼리문을</a:t>
            </a:r>
            <a:r>
              <a:rPr lang="ko-KR" altLang="en-US" dirty="0"/>
              <a:t> 실행하면 </a:t>
            </a:r>
            <a:r>
              <a:rPr lang="en-US" altLang="ko-KR" dirty="0"/>
              <a:t>“</a:t>
            </a:r>
            <a:r>
              <a:rPr lang="ko-KR" altLang="en-US" dirty="0"/>
              <a:t>데이터베이스</a:t>
            </a:r>
            <a:r>
              <a:rPr lang="en-US" altLang="ko-KR" dirty="0"/>
              <a:t>-</a:t>
            </a:r>
            <a:r>
              <a:rPr lang="en-US" altLang="ko-KR" dirty="0" err="1"/>
              <a:t>MywebSite</a:t>
            </a:r>
            <a:r>
              <a:rPr lang="en-US" altLang="ko-KR" dirty="0"/>
              <a:t>-</a:t>
            </a:r>
            <a:r>
              <a:rPr lang="ko-KR" altLang="en-US" dirty="0"/>
              <a:t>프로그래밍 기능</a:t>
            </a:r>
            <a:r>
              <a:rPr lang="en-US" altLang="ko-KR" dirty="0"/>
              <a:t>-</a:t>
            </a:r>
            <a:r>
              <a:rPr lang="ko-KR" altLang="en-US" dirty="0"/>
              <a:t>저장 프로시저</a:t>
            </a:r>
            <a:r>
              <a:rPr lang="en-US" altLang="ko-KR" dirty="0"/>
              <a:t>“ </a:t>
            </a:r>
            <a:r>
              <a:rPr lang="ko-KR" altLang="en-US" dirty="0"/>
              <a:t>아래에 </a:t>
            </a:r>
            <a:r>
              <a:rPr lang="en-US" altLang="ko-KR" dirty="0" err="1"/>
              <a:t>proc_AddMember</a:t>
            </a:r>
            <a:r>
              <a:rPr lang="ko-KR" altLang="en-US" dirty="0"/>
              <a:t>라는 저장 프로시저가 생성된 것을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C7CC32-617A-4543-9F16-0492C8AD01FA}" type="slidenum">
              <a:rPr lang="en-US" altLang="ko-KR" smtClean="0"/>
              <a:pPr>
                <a:defRPr/>
              </a:pPr>
              <a:t>58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412438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저장 프로시저를 생성한 이후에는 항상 저장 프로시저의 동작이 제대로 수행되는 지를 확인해 보자</a:t>
            </a:r>
            <a:r>
              <a:rPr lang="en-US" altLang="ko-KR" dirty="0"/>
              <a:t>. </a:t>
            </a:r>
            <a:r>
              <a:rPr lang="ko-KR" altLang="en-US" dirty="0"/>
              <a:t>앞서 설명한 것처럼 </a:t>
            </a:r>
            <a:r>
              <a:rPr lang="en-US" altLang="ko-KR" dirty="0"/>
              <a:t>Visual Studio</a:t>
            </a:r>
            <a:r>
              <a:rPr lang="ko-KR" altLang="en-US" dirty="0"/>
              <a:t>가 세상에서 가장 훌륭한 </a:t>
            </a:r>
            <a:r>
              <a:rPr lang="en-US" altLang="ko-KR" dirty="0"/>
              <a:t>IDE(</a:t>
            </a:r>
            <a:r>
              <a:rPr lang="ko-KR" altLang="en-US" dirty="0"/>
              <a:t>통합개발환경</a:t>
            </a:r>
            <a:r>
              <a:rPr lang="en-US" altLang="ko-KR" dirty="0"/>
              <a:t>)</a:t>
            </a:r>
            <a:r>
              <a:rPr lang="ko-KR" altLang="en-US" dirty="0"/>
              <a:t>이기는 하지만</a:t>
            </a:r>
            <a:r>
              <a:rPr lang="en-US" altLang="ko-KR" dirty="0"/>
              <a:t>, </a:t>
            </a:r>
            <a:r>
              <a:rPr lang="ko-KR" altLang="en-US" dirty="0"/>
              <a:t>데이터베이스 동작의 오류를 점검할 수는 없다</a:t>
            </a:r>
            <a:r>
              <a:rPr lang="en-US" altLang="ko-KR" dirty="0"/>
              <a:t>. </a:t>
            </a:r>
            <a:r>
              <a:rPr lang="ko-KR" altLang="en-US" dirty="0"/>
              <a:t>따라서 프로그래밍에 들어가기 전에 데이터베이스의 동작여부를 확인한다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키워드 </a:t>
            </a:r>
            <a:r>
              <a:rPr lang="en-US" altLang="ko-KR" dirty="0"/>
              <a:t>EXEC</a:t>
            </a:r>
            <a:r>
              <a:rPr lang="ko-KR" altLang="en-US" dirty="0"/>
              <a:t>를 쓰고</a:t>
            </a:r>
            <a:r>
              <a:rPr lang="en-US" altLang="ko-KR" dirty="0"/>
              <a:t>, </a:t>
            </a:r>
            <a:r>
              <a:rPr lang="ko-KR" altLang="en-US" dirty="0"/>
              <a:t>저장프로시저 이름</a:t>
            </a:r>
            <a:r>
              <a:rPr lang="en-US" altLang="ko-KR" dirty="0"/>
              <a:t>(</a:t>
            </a:r>
            <a:r>
              <a:rPr lang="en-US" altLang="ko-KR" dirty="0" err="1"/>
              <a:t>proc_AddMember</a:t>
            </a:r>
            <a:r>
              <a:rPr lang="en-US" altLang="ko-KR" dirty="0"/>
              <a:t>)</a:t>
            </a:r>
            <a:r>
              <a:rPr lang="ko-KR" altLang="en-US" dirty="0"/>
              <a:t>을 적은 후 필요한 인수들을 나열하면 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마지막 줄의 오류는 이미 </a:t>
            </a:r>
            <a:r>
              <a:rPr lang="en-US" altLang="ko-KR" dirty="0"/>
              <a:t>‘sky’</a:t>
            </a:r>
            <a:r>
              <a:rPr lang="ko-KR" altLang="en-US" dirty="0"/>
              <a:t>라는 </a:t>
            </a:r>
            <a:r>
              <a:rPr lang="en-US" altLang="ko-KR" dirty="0" err="1"/>
              <a:t>userId</a:t>
            </a:r>
            <a:r>
              <a:rPr lang="ko-KR" altLang="en-US" dirty="0"/>
              <a:t>를 사용하고 있기 때문에 사용할 수 없다는 메시지이다</a:t>
            </a:r>
            <a:r>
              <a:rPr lang="en-US" altLang="ko-KR" dirty="0"/>
              <a:t>. </a:t>
            </a:r>
            <a:r>
              <a:rPr lang="en-US" altLang="ko-KR" dirty="0" err="1"/>
              <a:t>userId</a:t>
            </a:r>
            <a:r>
              <a:rPr lang="ko-KR" altLang="en-US" dirty="0"/>
              <a:t>에 </a:t>
            </a:r>
            <a:r>
              <a:rPr lang="ko-KR" altLang="en-US" dirty="0" err="1"/>
              <a:t>기본키</a:t>
            </a:r>
            <a:r>
              <a:rPr lang="ko-KR" altLang="en-US" dirty="0"/>
              <a:t> 설정을 해 두었기</a:t>
            </a:r>
            <a:r>
              <a:rPr lang="ko-KR" altLang="en-US" baseline="0" dirty="0"/>
              <a:t> </a:t>
            </a:r>
            <a:r>
              <a:rPr lang="ko-KR" altLang="en-US" dirty="0"/>
              <a:t>때문에 </a:t>
            </a:r>
            <a:r>
              <a:rPr lang="en-US" altLang="ko-KR" dirty="0" err="1"/>
              <a:t>userId</a:t>
            </a:r>
            <a:r>
              <a:rPr lang="en-US" altLang="ko-KR" dirty="0"/>
              <a:t> </a:t>
            </a:r>
            <a:r>
              <a:rPr lang="ko-KR" altLang="en-US" dirty="0" err="1"/>
              <a:t>필드애는</a:t>
            </a:r>
            <a:r>
              <a:rPr lang="ko-KR" altLang="en-US" dirty="0"/>
              <a:t> 자료를 중복하여 입력할 수 없음을 뜻한다</a:t>
            </a:r>
            <a:r>
              <a:rPr lang="en-US" altLang="ko-KR" dirty="0"/>
              <a:t>. </a:t>
            </a:r>
            <a:r>
              <a:rPr lang="ko-KR" altLang="en-US" dirty="0"/>
              <a:t>보통 회원가입에서 아이디 중복검사 기능이 들어 있는데</a:t>
            </a:r>
            <a:r>
              <a:rPr lang="en-US" altLang="ko-KR" dirty="0"/>
              <a:t>, </a:t>
            </a:r>
            <a:r>
              <a:rPr lang="ko-KR" altLang="en-US" dirty="0"/>
              <a:t>그 이유가 여기에 있다</a:t>
            </a:r>
            <a:r>
              <a:rPr lang="en-US" altLang="ko-KR" dirty="0"/>
              <a:t>.</a:t>
            </a:r>
            <a:r>
              <a:rPr lang="ko-KR" altLang="en-US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C7CC32-617A-4543-9F16-0492C8AD01FA}" type="slidenum">
              <a:rPr lang="en-US" altLang="ko-KR" smtClean="0"/>
              <a:pPr>
                <a:defRPr/>
              </a:pPr>
              <a:t>59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694277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SELECT</a:t>
            </a:r>
            <a:r>
              <a:rPr lang="ko-KR" altLang="en-US" dirty="0"/>
              <a:t>문을 이용하여 </a:t>
            </a:r>
            <a:r>
              <a:rPr lang="en-US" altLang="ko-KR" dirty="0" err="1"/>
              <a:t>MemberTbl</a:t>
            </a:r>
            <a:r>
              <a:rPr lang="en-US" altLang="ko-KR" dirty="0"/>
              <a:t> </a:t>
            </a:r>
            <a:r>
              <a:rPr lang="ko-KR" altLang="en-US" dirty="0"/>
              <a:t>테이블을 검색해보면</a:t>
            </a:r>
            <a:r>
              <a:rPr lang="en-US" altLang="ko-KR" dirty="0"/>
              <a:t>, 3</a:t>
            </a:r>
            <a:r>
              <a:rPr lang="ko-KR" altLang="en-US" dirty="0"/>
              <a:t>개의 자료</a:t>
            </a:r>
            <a:r>
              <a:rPr lang="en-US" altLang="ko-KR" dirty="0"/>
              <a:t>(</a:t>
            </a:r>
            <a:r>
              <a:rPr lang="ko-KR" altLang="en-US" dirty="0"/>
              <a:t>레코드</a:t>
            </a:r>
            <a:r>
              <a:rPr lang="en-US" altLang="ko-KR" dirty="0"/>
              <a:t>)</a:t>
            </a:r>
            <a:r>
              <a:rPr lang="ko-KR" altLang="en-US" dirty="0"/>
              <a:t>가 입력된 것을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C7CC32-617A-4543-9F16-0492C8AD01FA}" type="slidenum">
              <a:rPr lang="en-US" altLang="ko-KR" smtClean="0"/>
              <a:pPr>
                <a:defRPr/>
              </a:pPr>
              <a:t>60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425152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SELECT</a:t>
            </a:r>
            <a:r>
              <a:rPr lang="ko-KR" altLang="en-US" dirty="0"/>
              <a:t>문을 이용하여 </a:t>
            </a:r>
            <a:r>
              <a:rPr lang="en-US" altLang="ko-KR" dirty="0" err="1"/>
              <a:t>MemberTbl</a:t>
            </a:r>
            <a:r>
              <a:rPr lang="en-US" altLang="ko-KR" dirty="0"/>
              <a:t> </a:t>
            </a:r>
            <a:r>
              <a:rPr lang="ko-KR" altLang="en-US" dirty="0"/>
              <a:t>테이블을 검색해보면</a:t>
            </a:r>
            <a:r>
              <a:rPr lang="en-US" altLang="ko-KR" dirty="0"/>
              <a:t>, 3</a:t>
            </a:r>
            <a:r>
              <a:rPr lang="ko-KR" altLang="en-US" dirty="0"/>
              <a:t>개의 자료</a:t>
            </a:r>
            <a:r>
              <a:rPr lang="en-US" altLang="ko-KR" dirty="0"/>
              <a:t>(</a:t>
            </a:r>
            <a:r>
              <a:rPr lang="ko-KR" altLang="en-US" dirty="0"/>
              <a:t>레코드</a:t>
            </a:r>
            <a:r>
              <a:rPr lang="en-US" altLang="ko-KR" dirty="0"/>
              <a:t>)</a:t>
            </a:r>
            <a:r>
              <a:rPr lang="ko-KR" altLang="en-US" dirty="0"/>
              <a:t>가 입력된 것을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C7CC32-617A-4543-9F16-0492C8AD01FA}" type="slidenum">
              <a:rPr lang="en-US" altLang="ko-KR" smtClean="0"/>
              <a:pPr>
                <a:defRPr/>
              </a:pPr>
              <a:t>61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4802351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시간에는 데이터베이스 활용에 대해 학습하였다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C7CC32-617A-4543-9F16-0492C8AD01FA}" type="slidenum">
              <a:rPr lang="en-US" altLang="ko-KR" smtClean="0"/>
              <a:pPr>
                <a:defRPr/>
              </a:pPr>
              <a:t>65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414889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C7CC32-617A-4543-9F16-0492C8AD01FA}" type="slidenum">
              <a:rPr lang="en-US" altLang="ko-KR" smtClean="0"/>
              <a:pPr>
                <a:defRPr/>
              </a:pPr>
              <a:t>66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506866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C7CC32-617A-4543-9F16-0492C8AD01FA}" type="slidenum">
              <a:rPr lang="en-US" altLang="ko-KR" smtClean="0"/>
              <a:pPr>
                <a:defRPr/>
              </a:pPr>
              <a:t>67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8074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C7CC32-617A-4543-9F16-0492C8AD01FA}" type="slidenum">
              <a:rPr lang="en-US" altLang="ko-KR" smtClean="0"/>
              <a:pPr>
                <a:defRPr/>
              </a:pPr>
              <a:t>68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3714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그림은 </a:t>
            </a:r>
            <a:r>
              <a:rPr lang="en-US" altLang="ko-KR" dirty="0"/>
              <a:t>Microsoft</a:t>
            </a:r>
            <a:r>
              <a:rPr lang="ko-KR" altLang="en-US" dirty="0"/>
              <a:t>에서 제공하는 클라이언트 도구</a:t>
            </a:r>
            <a:r>
              <a:rPr lang="en-US" altLang="ko-KR" dirty="0"/>
              <a:t>(</a:t>
            </a:r>
            <a:r>
              <a:rPr lang="ko-KR" altLang="en-US" dirty="0"/>
              <a:t>관리도구</a:t>
            </a:r>
            <a:r>
              <a:rPr lang="en-US" altLang="ko-KR" dirty="0"/>
              <a:t>)</a:t>
            </a:r>
            <a:r>
              <a:rPr lang="ko-KR" altLang="en-US" dirty="0"/>
              <a:t>인 </a:t>
            </a:r>
            <a:r>
              <a:rPr lang="en-US" altLang="ko-KR" dirty="0"/>
              <a:t>Management Studio</a:t>
            </a:r>
            <a:r>
              <a:rPr lang="ko-KR" altLang="en-US" dirty="0"/>
              <a:t>를 나타내고 있다</a:t>
            </a:r>
            <a:r>
              <a:rPr lang="en-US" altLang="ko-KR" dirty="0"/>
              <a:t>. </a:t>
            </a:r>
            <a:r>
              <a:rPr lang="ko-KR" altLang="en-US" dirty="0"/>
              <a:t>관리도구이기 때문에 데이터베이스</a:t>
            </a:r>
            <a:r>
              <a:rPr lang="ko-KR" altLang="en-US" baseline="0" dirty="0"/>
              <a:t> 만들기</a:t>
            </a:r>
            <a:r>
              <a:rPr lang="en-US" altLang="ko-KR" baseline="0" dirty="0"/>
              <a:t>, </a:t>
            </a:r>
            <a:r>
              <a:rPr lang="ko-KR" altLang="en-US" baseline="0" dirty="0"/>
              <a:t>삭제</a:t>
            </a:r>
            <a:r>
              <a:rPr lang="en-US" altLang="ko-KR" baseline="0" dirty="0"/>
              <a:t>, </a:t>
            </a:r>
            <a:r>
              <a:rPr lang="ko-KR" altLang="en-US" baseline="0" dirty="0"/>
              <a:t>백업</a:t>
            </a:r>
            <a:r>
              <a:rPr lang="en-US" altLang="ko-KR" baseline="0" dirty="0"/>
              <a:t>, SQL</a:t>
            </a:r>
            <a:r>
              <a:rPr lang="ko-KR" altLang="en-US" baseline="0" dirty="0"/>
              <a:t>문 편집 및 실행 등 전반적인 작업을 수행할 수 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네트워크로 연결되어 있다면 </a:t>
            </a:r>
            <a:r>
              <a:rPr lang="en-US" altLang="ko-KR" baseline="0" dirty="0"/>
              <a:t>Management Studio</a:t>
            </a:r>
            <a:r>
              <a:rPr lang="ko-KR" altLang="en-US" baseline="0" dirty="0"/>
              <a:t>를 이용하여 원격지의 데이터베이스 서버도 관리할 수 있다</a:t>
            </a:r>
            <a:r>
              <a:rPr lang="en-US" altLang="ko-KR" baseline="0" dirty="0"/>
              <a:t>.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Management Studio</a:t>
            </a:r>
            <a:r>
              <a:rPr lang="ko-KR" altLang="en-US" dirty="0"/>
              <a:t>의 구성은 두 영역으로 나누어지는데</a:t>
            </a:r>
            <a:r>
              <a:rPr lang="en-US" altLang="ko-KR" dirty="0"/>
              <a:t>, </a:t>
            </a:r>
            <a:r>
              <a:rPr lang="ko-KR" altLang="en-US" dirty="0"/>
              <a:t>좌측은 앞서 설명한 바 있는 개체탐색기이며</a:t>
            </a:r>
            <a:r>
              <a:rPr lang="en-US" altLang="ko-KR" dirty="0"/>
              <a:t>, </a:t>
            </a:r>
            <a:r>
              <a:rPr lang="ko-KR" altLang="en-US" dirty="0"/>
              <a:t>우측에는 우리가 선택한 동작의 결과 혹은 명령을 편집할 수 있는 화면이 나타난다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C7CC32-617A-4543-9F16-0492C8AD01FA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1821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우측 그림은 </a:t>
            </a:r>
            <a:r>
              <a:rPr lang="en-US" altLang="ko-KR" dirty="0"/>
              <a:t>Management Studio</a:t>
            </a:r>
            <a:r>
              <a:rPr lang="ko-KR" altLang="en-US" dirty="0"/>
              <a:t>의 좌측에 나타나는 개체탐색기이다</a:t>
            </a:r>
            <a:r>
              <a:rPr lang="en-US" altLang="ko-KR" dirty="0"/>
              <a:t>. </a:t>
            </a:r>
            <a:r>
              <a:rPr lang="ko-KR" altLang="en-US" dirty="0"/>
              <a:t>개체탐색기는 관리하고자 하는 데이터베이스 서버에 존재하는 다양한 개체</a:t>
            </a:r>
            <a:r>
              <a:rPr lang="en-US" altLang="ko-KR" dirty="0"/>
              <a:t>(Entity)</a:t>
            </a:r>
            <a:r>
              <a:rPr lang="ko-KR" altLang="en-US" dirty="0"/>
              <a:t>들의 목록을 보여줌으로써 보다 쉽게 관리할 수 있도록 해 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데이터베이스서버 내부에는 여러 개의 데이터베이스가 있을 수 있으며</a:t>
            </a:r>
            <a:r>
              <a:rPr lang="en-US" altLang="ko-KR" dirty="0"/>
              <a:t>, </a:t>
            </a:r>
            <a:r>
              <a:rPr lang="ko-KR" altLang="en-US" dirty="0"/>
              <a:t>보통 하나의 웹 사이트에 하나의 데이터베이스를 이용하는 것이 일반적이다</a:t>
            </a:r>
            <a:r>
              <a:rPr lang="en-US" altLang="ko-KR" dirty="0"/>
              <a:t>.</a:t>
            </a:r>
            <a:r>
              <a:rPr lang="ko-KR" altLang="en-US" dirty="0"/>
              <a:t> 하나의 데이터베이스 내부에는 다시 여러 개의 테이블로 구성되어 있으며</a:t>
            </a:r>
            <a:r>
              <a:rPr lang="en-US" altLang="ko-KR" dirty="0"/>
              <a:t>, </a:t>
            </a:r>
            <a:r>
              <a:rPr lang="ko-KR" altLang="en-US" dirty="0" err="1"/>
              <a:t>관계형</a:t>
            </a:r>
            <a:r>
              <a:rPr lang="ko-KR" altLang="en-US" dirty="0"/>
              <a:t> 데이터베이스 시스템의 테이블은 꼭 </a:t>
            </a:r>
            <a:r>
              <a:rPr lang="en-US" altLang="ko-KR" dirty="0"/>
              <a:t>Excel</a:t>
            </a:r>
            <a:r>
              <a:rPr lang="ko-KR" altLang="en-US" dirty="0"/>
              <a:t>의 </a:t>
            </a:r>
            <a:r>
              <a:rPr lang="en-US" altLang="ko-KR" dirty="0"/>
              <a:t>Sheet</a:t>
            </a:r>
            <a:r>
              <a:rPr lang="ko-KR" altLang="en-US" dirty="0"/>
              <a:t>와 같은 모습을 갖는다</a:t>
            </a:r>
            <a:r>
              <a:rPr lang="en-US" altLang="ko-KR" dirty="0"/>
              <a:t>. </a:t>
            </a:r>
            <a:r>
              <a:rPr lang="ko-KR" altLang="en-US" dirty="0"/>
              <a:t>각각의 테이블에는 어떤 데이터를 저장할 것인지</a:t>
            </a:r>
            <a:r>
              <a:rPr lang="en-US" altLang="ko-KR" dirty="0"/>
              <a:t>, </a:t>
            </a:r>
            <a:r>
              <a:rPr lang="ko-KR" altLang="en-US" dirty="0"/>
              <a:t>데이터 포맷을 정의하여 사용한다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C7CC32-617A-4543-9F16-0492C8AD01FA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2165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이번에는 데이터베이스를 만들어 본다</a:t>
            </a:r>
            <a:r>
              <a:rPr lang="en-US" altLang="ko-KR" dirty="0"/>
              <a:t>. </a:t>
            </a:r>
            <a:r>
              <a:rPr lang="ko-KR" altLang="en-US" dirty="0"/>
              <a:t>개체탐색기의 </a:t>
            </a:r>
            <a:r>
              <a:rPr lang="en-US" altLang="ko-KR" dirty="0"/>
              <a:t>[</a:t>
            </a:r>
            <a:r>
              <a:rPr lang="ko-KR" altLang="en-US" dirty="0"/>
              <a:t>데이터베이스</a:t>
            </a:r>
            <a:r>
              <a:rPr lang="en-US" altLang="ko-KR" dirty="0"/>
              <a:t>]</a:t>
            </a:r>
            <a:r>
              <a:rPr lang="ko-KR" altLang="en-US" dirty="0"/>
              <a:t>에서 오른 마우스를 클릭하거나</a:t>
            </a:r>
            <a:r>
              <a:rPr lang="en-US" altLang="ko-KR" dirty="0"/>
              <a:t>, </a:t>
            </a:r>
            <a:r>
              <a:rPr lang="ko-KR" altLang="en-US" dirty="0"/>
              <a:t>개체탐색기에서 </a:t>
            </a:r>
            <a:r>
              <a:rPr lang="en-US" altLang="ko-KR" dirty="0"/>
              <a:t>[</a:t>
            </a:r>
            <a:r>
              <a:rPr lang="ko-KR" altLang="en-US" dirty="0"/>
              <a:t>데이터베이스</a:t>
            </a:r>
            <a:r>
              <a:rPr lang="en-US" altLang="ko-KR" dirty="0"/>
              <a:t>]</a:t>
            </a:r>
            <a:r>
              <a:rPr lang="ko-KR" altLang="en-US" dirty="0"/>
              <a:t>를 선택한 후 오른 쪽 영역의 빈 곳에서 오른 마우스를 클릭하여</a:t>
            </a:r>
            <a:r>
              <a:rPr lang="en-US" altLang="ko-KR" dirty="0"/>
              <a:t>, </a:t>
            </a:r>
            <a:r>
              <a:rPr lang="ko-KR" altLang="en-US" dirty="0"/>
              <a:t>나타난 </a:t>
            </a:r>
            <a:r>
              <a:rPr lang="ko-KR" altLang="en-US" dirty="0" err="1"/>
              <a:t>컨텍스트</a:t>
            </a:r>
            <a:r>
              <a:rPr lang="ko-KR" altLang="en-US" dirty="0"/>
              <a:t> 메뉴에서 </a:t>
            </a:r>
            <a:r>
              <a:rPr lang="en-US" altLang="ko-KR" dirty="0"/>
              <a:t>[</a:t>
            </a:r>
            <a:r>
              <a:rPr lang="ko-KR" altLang="en-US" dirty="0"/>
              <a:t>새 데이터베이스</a:t>
            </a:r>
            <a:r>
              <a:rPr lang="en-US" altLang="ko-KR" dirty="0"/>
              <a:t>]</a:t>
            </a:r>
            <a:r>
              <a:rPr lang="ko-KR" altLang="en-US" dirty="0"/>
              <a:t>를 선택한다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C7CC32-617A-4543-9F16-0492C8AD01FA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9306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그러면 </a:t>
            </a:r>
            <a:r>
              <a:rPr lang="en-US" altLang="ko-KR" dirty="0"/>
              <a:t>“</a:t>
            </a:r>
            <a:r>
              <a:rPr lang="ko-KR" altLang="en-US" dirty="0"/>
              <a:t>새 데이터베이스</a:t>
            </a:r>
            <a:r>
              <a:rPr lang="en-US" altLang="ko-KR" dirty="0"/>
              <a:t>“ </a:t>
            </a:r>
            <a:r>
              <a:rPr lang="ko-KR" altLang="en-US" dirty="0"/>
              <a:t>대화상자가 나타난다</a:t>
            </a:r>
            <a:r>
              <a:rPr lang="en-US" altLang="ko-KR" dirty="0"/>
              <a:t>. </a:t>
            </a:r>
            <a:r>
              <a:rPr lang="ko-KR" altLang="en-US" dirty="0"/>
              <a:t>데이터베이스 이름으로 </a:t>
            </a:r>
            <a:r>
              <a:rPr lang="en-US" altLang="ko-KR" dirty="0"/>
              <a:t>“</a:t>
            </a:r>
            <a:r>
              <a:rPr lang="en-US" altLang="ko-KR" dirty="0" err="1"/>
              <a:t>MyWebSite</a:t>
            </a:r>
            <a:r>
              <a:rPr lang="en-US" altLang="ko-KR" dirty="0"/>
              <a:t>”</a:t>
            </a:r>
            <a:r>
              <a:rPr lang="ko-KR" altLang="en-US" dirty="0"/>
              <a:t> 지정한다</a:t>
            </a:r>
            <a:r>
              <a:rPr lang="en-US" altLang="ko-KR" dirty="0"/>
              <a:t>. </a:t>
            </a:r>
            <a:r>
              <a:rPr lang="ko-KR" altLang="en-US" dirty="0"/>
              <a:t>소유자는 </a:t>
            </a:r>
            <a:r>
              <a:rPr lang="en-US" altLang="ko-KR" dirty="0"/>
              <a:t>&lt;</a:t>
            </a:r>
            <a:r>
              <a:rPr lang="ko-KR" altLang="en-US" dirty="0"/>
              <a:t>기본값</a:t>
            </a:r>
            <a:r>
              <a:rPr lang="en-US" altLang="ko-KR" dirty="0"/>
              <a:t>&gt;</a:t>
            </a:r>
            <a:r>
              <a:rPr lang="ko-KR" altLang="en-US" dirty="0"/>
              <a:t>으로 두어도 되지만</a:t>
            </a:r>
            <a:r>
              <a:rPr lang="en-US" altLang="ko-KR" dirty="0"/>
              <a:t>, </a:t>
            </a:r>
            <a:r>
              <a:rPr lang="ko-KR" altLang="en-US" dirty="0"/>
              <a:t>나중에 일부 기능에서 문제가 될 수 있어 </a:t>
            </a:r>
            <a:r>
              <a:rPr lang="en-US" altLang="ko-KR" dirty="0"/>
              <a:t>“</a:t>
            </a:r>
            <a:r>
              <a:rPr lang="en-US" altLang="ko-KR" dirty="0" err="1"/>
              <a:t>sa</a:t>
            </a:r>
            <a:r>
              <a:rPr lang="en-US" altLang="ko-KR" dirty="0"/>
              <a:t>”</a:t>
            </a:r>
            <a:r>
              <a:rPr lang="ko-KR" altLang="en-US" dirty="0"/>
              <a:t>로 선택해 두기로 하자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데이터베이스 파일에는 두 가지가 있는데</a:t>
            </a:r>
            <a:r>
              <a:rPr lang="en-US" altLang="ko-KR" dirty="0"/>
              <a:t>, </a:t>
            </a:r>
            <a:r>
              <a:rPr lang="en-US" altLang="ko-KR" dirty="0" err="1"/>
              <a:t>MyWebSite.mdf</a:t>
            </a:r>
            <a:r>
              <a:rPr lang="ko-KR" altLang="en-US" dirty="0"/>
              <a:t>는 데이터가 저장되는 파일이고</a:t>
            </a:r>
            <a:r>
              <a:rPr lang="en-US" altLang="ko-KR" dirty="0"/>
              <a:t>, </a:t>
            </a:r>
            <a:r>
              <a:rPr lang="en-US" altLang="ko-KR" dirty="0" err="1"/>
              <a:t>MyWebSite_log.ldf</a:t>
            </a:r>
            <a:r>
              <a:rPr lang="ko-KR" altLang="en-US" dirty="0"/>
              <a:t>는 트랜잭션 로그</a:t>
            </a:r>
            <a:r>
              <a:rPr lang="en-US" altLang="ko-KR" dirty="0"/>
              <a:t>(transaction log), </a:t>
            </a:r>
            <a:r>
              <a:rPr lang="ko-KR" altLang="en-US" dirty="0"/>
              <a:t>즉 거래 기록이 저장되는 파일이다</a:t>
            </a:r>
            <a:r>
              <a:rPr lang="en-US" altLang="ko-KR" dirty="0"/>
              <a:t>. </a:t>
            </a:r>
            <a:r>
              <a:rPr lang="ko-KR" altLang="en-US" dirty="0"/>
              <a:t>트랜잭션 로그는 데이터베이스에 문제가 발생하였을 경우 복구하는데 중요한 역할을 한다</a:t>
            </a:r>
            <a:r>
              <a:rPr lang="en-US" altLang="ko-KR" dirty="0"/>
              <a:t>. </a:t>
            </a:r>
            <a:r>
              <a:rPr lang="ko-KR" altLang="en-US" dirty="0"/>
              <a:t>트랜잭션 로드에 대해서는 차후 다시 다루기로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문서를 작성하는 경우에는 작업이 종료되고 저장하는 것이 일반적이지만</a:t>
            </a:r>
            <a:r>
              <a:rPr lang="en-US" altLang="ko-KR" dirty="0"/>
              <a:t>, </a:t>
            </a:r>
            <a:r>
              <a:rPr lang="ko-KR" altLang="en-US" dirty="0"/>
              <a:t>데이터베이스는 사전에 하드디스크 내에 공간을 확보해 두고 데이터가 축적되는 형태로 동작한다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데이터베이스 파일은 지정된 위치에 저장하는 습관을 기르자</a:t>
            </a:r>
            <a:r>
              <a:rPr lang="en-US" altLang="ko-KR" dirty="0"/>
              <a:t>. </a:t>
            </a:r>
            <a:r>
              <a:rPr lang="ko-KR" altLang="en-US" dirty="0"/>
              <a:t>두 데이터베이스 파일은</a:t>
            </a:r>
            <a:r>
              <a:rPr lang="ko-KR" altLang="en-US" baseline="0" dirty="0"/>
              <a:t> 두 파일이 동시에 망가지는 것을 방지하기 위해</a:t>
            </a:r>
            <a:r>
              <a:rPr lang="ko-KR" altLang="en-US" dirty="0"/>
              <a:t> 물리적으로 다른 하드디스크에 저장해 두는 것이 좋다</a:t>
            </a:r>
            <a:r>
              <a:rPr lang="en-US" altLang="ko-KR" dirty="0"/>
              <a:t>. </a:t>
            </a:r>
            <a:r>
              <a:rPr lang="ko-KR" altLang="en-US" dirty="0"/>
              <a:t>다만 우리는 실습 목적으로 사용하기에 동일한 위치에 저장한다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데이터베이스 파일은 데이터가 축적되어감에 따라 자동적으로 용량이 증가한다</a:t>
            </a:r>
            <a:r>
              <a:rPr lang="en-US" altLang="ko-KR" dirty="0"/>
              <a:t>. </a:t>
            </a:r>
            <a:r>
              <a:rPr lang="ko-KR" altLang="en-US" dirty="0"/>
              <a:t>데이터 파일은 </a:t>
            </a:r>
            <a:r>
              <a:rPr lang="en-US" altLang="ko-KR" dirty="0"/>
              <a:t>1M </a:t>
            </a:r>
            <a:r>
              <a:rPr lang="ko-KR" altLang="en-US" dirty="0"/>
              <a:t>단위로 증가하며</a:t>
            </a:r>
            <a:r>
              <a:rPr lang="en-US" altLang="ko-KR" dirty="0"/>
              <a:t>, </a:t>
            </a:r>
            <a:r>
              <a:rPr lang="ko-KR" altLang="en-US" dirty="0"/>
              <a:t>트랜잭션 로그 파일은 </a:t>
            </a:r>
            <a:r>
              <a:rPr lang="en-US" altLang="ko-KR" dirty="0"/>
              <a:t>15</a:t>
            </a:r>
            <a:r>
              <a:rPr lang="en-US" altLang="ko-KR" baseline="0" dirty="0"/>
              <a:t> % </a:t>
            </a:r>
            <a:r>
              <a:rPr lang="ko-KR" altLang="en-US" baseline="0" dirty="0"/>
              <a:t>단위로 증가한다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참고로 </a:t>
            </a:r>
            <a:r>
              <a:rPr lang="en-US" altLang="ko-KR" baseline="0" dirty="0"/>
              <a:t>Express </a:t>
            </a:r>
            <a:r>
              <a:rPr lang="ko-KR" altLang="en-US" baseline="0" dirty="0" err="1"/>
              <a:t>에디션에서는</a:t>
            </a:r>
            <a:r>
              <a:rPr lang="ko-KR" altLang="en-US" baseline="0" dirty="0"/>
              <a:t> 데이터 파일의 크기가 </a:t>
            </a:r>
            <a:r>
              <a:rPr lang="en-US" altLang="ko-KR" baseline="0" dirty="0"/>
              <a:t>4GB</a:t>
            </a:r>
            <a:r>
              <a:rPr lang="ko-KR" altLang="en-US" baseline="0" dirty="0"/>
              <a:t>로 제한되어 있다</a:t>
            </a:r>
            <a:r>
              <a:rPr lang="en-US" altLang="ko-KR" baseline="0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확인 버튼을 누르면 데이터베이스가 형성된다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C7CC32-617A-4543-9F16-0492C8AD01FA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2402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noFill/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94372711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42164320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401088489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21488" y="188913"/>
            <a:ext cx="2236787" cy="6373812"/>
          </a:xfrm>
        </p:spPr>
        <p:txBody>
          <a:bodyPr vert="eaVert"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7950" y="188913"/>
            <a:ext cx="6561138" cy="63738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41032197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제목, 텍스트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950" y="188913"/>
            <a:ext cx="8928100" cy="5461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07950" y="981075"/>
            <a:ext cx="4398963" cy="55816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차트 개체 틀 3"/>
          <p:cNvSpPr>
            <a:spLocks noGrp="1"/>
          </p:cNvSpPr>
          <p:nvPr>
            <p:ph type="chart" sz="half" idx="2"/>
          </p:nvPr>
        </p:nvSpPr>
        <p:spPr>
          <a:xfrm>
            <a:off x="4659313" y="981075"/>
            <a:ext cx="4398962" cy="5581650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994275513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영단어 과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16632"/>
            <a:ext cx="5004048" cy="685800"/>
          </a:xfrm>
        </p:spPr>
        <p:txBody>
          <a:bodyPr/>
          <a:lstStyle>
            <a:lvl1pPr>
              <a:defRPr sz="2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D9252-850D-49CC-AAF0-4834565B6B9E}"/>
              </a:ext>
            </a:extLst>
          </p:cNvPr>
          <p:cNvSpPr txBox="1"/>
          <p:nvPr userDrawn="1"/>
        </p:nvSpPr>
        <p:spPr>
          <a:xfrm>
            <a:off x="1475656" y="6525344"/>
            <a:ext cx="5832648" cy="33265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♥ 이 슬라이드를 출력한 후 발음과 뜻을 써서 </a:t>
            </a:r>
            <a:r>
              <a:rPr lang="ko-KR" altLang="en-US" sz="1000" dirty="0" err="1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제출하시오</a:t>
            </a:r>
            <a:r>
              <a:rPr lang="en-US" altLang="ko-KR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(!</a:t>
            </a:r>
            <a:r>
              <a:rPr lang="ko-KR" altLang="en-US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뒷면은 연습 </a:t>
            </a:r>
            <a:r>
              <a:rPr lang="ko-KR" altLang="en-US" sz="1000" dirty="0" err="1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깜지</a:t>
            </a:r>
            <a:r>
              <a:rPr lang="en-US" altLang="ko-KR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!)</a:t>
            </a:r>
            <a:r>
              <a:rPr lang="ko-KR" altLang="en-US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♥ </a:t>
            </a:r>
            <a:endParaRPr lang="en-US" altLang="ko-KR" sz="1000" dirty="0">
              <a:solidFill>
                <a:srgbClr val="3333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출력에 어려움이 있는 경우에는 빈 용지 사용해도 됩니다</a:t>
            </a:r>
            <a:r>
              <a:rPr lang="en-US" altLang="ko-KR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FC6DD0ED-1AEA-4B62-B727-75EC2BBFB91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04048" y="123528"/>
            <a:ext cx="208823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r>
              <a:rPr lang="ko-KR" altLang="en-US" kern="0" dirty="0">
                <a:solidFill>
                  <a:srgbClr val="C00000"/>
                </a:solidFill>
              </a:rPr>
              <a:t>관련 </a:t>
            </a:r>
            <a:r>
              <a:rPr lang="ko-KR" altLang="en-US" kern="0" dirty="0" err="1">
                <a:solidFill>
                  <a:srgbClr val="C00000"/>
                </a:solidFill>
              </a:rPr>
              <a:t>영단어</a:t>
            </a:r>
            <a:endParaRPr lang="ko-KR" altLang="en-US" kern="0" dirty="0">
              <a:solidFill>
                <a:srgbClr val="C00000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6999958-8B24-41B6-AC8F-E8F77A8BE51C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7056784" y="155104"/>
          <a:ext cx="2051720" cy="6096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3927066873"/>
                    </a:ext>
                  </a:extLst>
                </a:gridCol>
                <a:gridCol w="1403648">
                  <a:extLst>
                    <a:ext uri="{9D8B030D-6E8A-4147-A177-3AD203B41FA5}">
                      <a16:colId xmlns:a16="http://schemas.microsoft.com/office/drawing/2014/main" val="1734211722"/>
                    </a:ext>
                  </a:extLst>
                </a:gridCol>
              </a:tblGrid>
              <a:tr h="2992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220716"/>
                  </a:ext>
                </a:extLst>
              </a:tr>
              <a:tr h="2992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286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826589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첫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2D15BC9-D2C3-4757-A436-46133D5B7898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FE75523-90E6-470D-9E06-C157B47B3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022871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91A158E7-2BE3-4F64-8D2E-D278246512C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71600" y="4797152"/>
            <a:ext cx="6400800" cy="1752600"/>
          </a:xfrm>
        </p:spPr>
        <p:txBody>
          <a:bodyPr anchor="b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5795191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6">
                  <a:lumMod val="50000"/>
                </a:schemeClr>
              </a:buClr>
              <a:defRPr b="1">
                <a:latin typeface="맑은 고딕" pitchFamily="50" charset="-127"/>
                <a:ea typeface="맑은 고딕" pitchFamily="50" charset="-127"/>
              </a:defRPr>
            </a:lvl1pPr>
            <a:lvl2pPr marL="648000" indent="-216000">
              <a:buClr>
                <a:schemeClr val="accent6">
                  <a:lumMod val="50000"/>
                </a:schemeClr>
              </a:buClr>
              <a:defRPr sz="2200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008000"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3pPr>
            <a:lvl4pPr>
              <a:defRPr sz="1800" b="1">
                <a:latin typeface="맑은 고딕" pitchFamily="50" charset="-127"/>
                <a:ea typeface="맑은 고딕" pitchFamily="50" charset="-127"/>
              </a:defRPr>
            </a:lvl4pPr>
            <a:lvl5pPr>
              <a:defRPr sz="1800" b="1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06862558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34577826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7950" y="981075"/>
            <a:ext cx="4398963" cy="5581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981075"/>
            <a:ext cx="4398962" cy="5581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093140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20412334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34875138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5341413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725105157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174" y="6500813"/>
            <a:ext cx="91408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14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0"/>
            <a:ext cx="9144000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55672"/>
            <a:ext cx="8928100" cy="807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981075"/>
            <a:ext cx="8950325" cy="551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6512359"/>
            <a:ext cx="2267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꿈     은 이루어진다</a:t>
            </a:r>
            <a:endParaRPr lang="ko-KR" altLang="en-US" dirty="0">
              <a:solidFill>
                <a:srgbClr val="CC33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포인트가 5개인 별 9"/>
          <p:cNvSpPr/>
          <p:nvPr userDrawn="1"/>
        </p:nvSpPr>
        <p:spPr>
          <a:xfrm>
            <a:off x="286457" y="6453336"/>
            <a:ext cx="360040" cy="380578"/>
          </a:xfrm>
          <a:prstGeom prst="star5">
            <a:avLst/>
          </a:prstGeom>
          <a:solidFill>
            <a:srgbClr val="FF0000"/>
          </a:solidFill>
          <a:ln w="3175"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26FFA3C-7595-4C86-87F4-C06DE0A46941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6804248" y="6519445"/>
            <a:ext cx="1847108" cy="3385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57E278-D0FE-4AD1-9DF2-BE13B491595C}"/>
              </a:ext>
            </a:extLst>
          </p:cNvPr>
          <p:cNvSpPr txBox="1"/>
          <p:nvPr userDrawn="1"/>
        </p:nvSpPr>
        <p:spPr>
          <a:xfrm>
            <a:off x="8676456" y="6525344"/>
            <a:ext cx="465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F4B3D055-F832-423F-BD54-54E88AE94F6E}" type="slidenum">
              <a:rPr lang="ko-KR" altLang="en-US" smtClean="0">
                <a:solidFill>
                  <a:srgbClr val="333399"/>
                </a:solidFill>
              </a:rPr>
              <a:pPr algn="ctr"/>
              <a:t>‹#›</a:t>
            </a:fld>
            <a:endParaRPr lang="ko-KR" altLang="en-US" dirty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648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ransition>
    <p:zoom/>
  </p:transition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rgbClr val="333399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3366"/>
        </a:buClr>
        <a:buFont typeface="Wingdings" pitchFamily="2" charset="2"/>
        <a:buChar char="v"/>
        <a:defRPr kumimoji="1" sz="24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Font typeface="Wingdings" pitchFamily="2" charset="2"/>
        <a:buChar char="§"/>
        <a:defRPr kumimoji="1" sz="2000" b="1">
          <a:solidFill>
            <a:srgbClr val="0070C0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kumimoji="1" sz="2000" b="1">
          <a:solidFill>
            <a:srgbClr val="404040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Blip>
          <a:blip r:embed="rId19"/>
        </a:buBlip>
        <a:defRPr kumimoji="1" sz="2000">
          <a:solidFill>
            <a:srgbClr val="5F5F5F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Blip>
          <a:blip r:embed="rId19"/>
        </a:buBlip>
        <a:defRPr kumimoji="1" sz="2000">
          <a:solidFill>
            <a:srgbClr val="5F5F5F"/>
          </a:solidFill>
          <a:latin typeface="+mn-lt"/>
          <a:ea typeface="+mn-ea"/>
        </a:defRPr>
      </a:lvl5pPr>
      <a:lvl6pPr marL="25146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Blip>
          <a:blip r:embed="rId19"/>
        </a:buBlip>
        <a:defRPr kumimoji="1">
          <a:solidFill>
            <a:srgbClr val="5F5F5F"/>
          </a:solidFill>
          <a:latin typeface="+mn-lt"/>
          <a:ea typeface="+mn-ea"/>
        </a:defRPr>
      </a:lvl6pPr>
      <a:lvl7pPr marL="29718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Blip>
          <a:blip r:embed="rId19"/>
        </a:buBlip>
        <a:defRPr kumimoji="1">
          <a:solidFill>
            <a:srgbClr val="5F5F5F"/>
          </a:solidFill>
          <a:latin typeface="+mn-lt"/>
          <a:ea typeface="+mn-ea"/>
        </a:defRPr>
      </a:lvl7pPr>
      <a:lvl8pPr marL="34290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Blip>
          <a:blip r:embed="rId19"/>
        </a:buBlip>
        <a:defRPr kumimoji="1">
          <a:solidFill>
            <a:srgbClr val="5F5F5F"/>
          </a:solidFill>
          <a:latin typeface="+mn-lt"/>
          <a:ea typeface="+mn-ea"/>
        </a:defRPr>
      </a:lvl8pPr>
      <a:lvl9pPr marL="38862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Blip>
          <a:blip r:embed="rId19"/>
        </a:buBlip>
        <a:defRPr kumimoji="1">
          <a:solidFill>
            <a:srgbClr val="5F5F5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5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png"/><Relationship Id="rId4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2.png"/><Relationship Id="rId4" Type="http://schemas.openxmlformats.org/officeDocument/2006/relationships/image" Target="../media/image56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8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0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hyperlink" Target="https://search.shopping.naver.com/search/all.nhn?origQuery=PC&amp;pagingIndex=1&amp;pagingSize=40&amp;productSet=window&amp;viewType=list&amp;sort=rel&amp;frm=NVSHCAT&amp;query=PC&amp;iq=%EC%82%AC%EB%AC%B4%EC%9A%A9%EC%BB%B4%ED%93%A8%ED%84%B0" TargetMode="Externa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3" y="1"/>
            <a:ext cx="911158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제목 9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threePt" dir="t"/>
            </a:scene3d>
            <a:sp3d extrusionH="6350" contourW="6350">
              <a:contourClr>
                <a:schemeClr val="tx1"/>
              </a:contourClr>
            </a:sp3d>
          </a:bodyPr>
          <a:lstStyle/>
          <a:p>
            <a:pPr algn="ctr">
              <a:defRPr/>
            </a:pPr>
            <a:r>
              <a:rPr lang="ko-KR" altLang="en-US" sz="4000" dirty="0">
                <a:solidFill>
                  <a:srgbClr val="FFC000"/>
                </a:solidFill>
              </a:rPr>
              <a:t>데이터베이스</a:t>
            </a:r>
            <a:r>
              <a:rPr lang="en-US" altLang="ko-KR" sz="4000" dirty="0">
                <a:solidFill>
                  <a:srgbClr val="FFC000"/>
                </a:solidFill>
              </a:rPr>
              <a:t>(</a:t>
            </a:r>
            <a:r>
              <a:rPr lang="en-US" altLang="ko-KR" sz="4000">
                <a:solidFill>
                  <a:srgbClr val="FFC000"/>
                </a:solidFill>
              </a:rPr>
              <a:t>Database)</a:t>
            </a:r>
            <a:endParaRPr lang="ko-KR" altLang="en-US" sz="4000" dirty="0">
              <a:solidFill>
                <a:srgbClr val="FFC000"/>
              </a:solidFill>
            </a:endParaRP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scene3d>
              <a:camera prst="orthographicFront"/>
              <a:lightRig rig="threePt" dir="t"/>
            </a:scene3d>
            <a:sp3d extrusionH="6350" contourW="6350"/>
          </a:bodyPr>
          <a:lstStyle/>
          <a:p>
            <a:pPr eaLnBrk="1" hangingPunct="1">
              <a:defRPr/>
            </a:pPr>
            <a:r>
              <a:rPr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두원공과대학교 컴퓨터공학과 </a:t>
            </a:r>
            <a:r>
              <a:rPr lang="en-US" altLang="ko-K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학년</a:t>
            </a: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</a:t>
            </a:r>
            <a:r>
              <a:rPr lang="ko-KR" altLang="en-US" dirty="0"/>
              <a:t>문 기본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58857" y="978759"/>
            <a:ext cx="8950325" cy="5519738"/>
          </a:xfrm>
        </p:spPr>
        <p:txBody>
          <a:bodyPr/>
          <a:lstStyle/>
          <a:p>
            <a:r>
              <a:rPr lang="en-US" altLang="ko-KR" dirty="0"/>
              <a:t>SQL(Structured Query Language)</a:t>
            </a:r>
          </a:p>
          <a:p>
            <a:pPr lvl="1"/>
            <a:r>
              <a:rPr lang="ko-KR" altLang="en-US" sz="2000" dirty="0"/>
              <a:t>데이터베이스의</a:t>
            </a:r>
            <a:r>
              <a:rPr lang="en-US" altLang="ko-KR" sz="2000" dirty="0"/>
              <a:t> </a:t>
            </a:r>
            <a:r>
              <a:rPr lang="ko-KR" altLang="en-US" sz="2000" dirty="0"/>
              <a:t>데이터를 관리하기 위한 질의 전용 언어</a:t>
            </a:r>
            <a:endParaRPr lang="en-US" altLang="ko-KR" sz="2000" dirty="0"/>
          </a:p>
          <a:p>
            <a:pPr lvl="1"/>
            <a:r>
              <a:rPr lang="ko-KR" altLang="en-US" sz="2000" dirty="0"/>
              <a:t>데이터베이스 종류와 상관없이 </a:t>
            </a:r>
            <a:r>
              <a:rPr lang="en-US" altLang="ko-KR" sz="2000" dirty="0"/>
              <a:t>SQL</a:t>
            </a:r>
            <a:r>
              <a:rPr lang="ko-KR" altLang="en-US" sz="2000" dirty="0"/>
              <a:t>을 통해 데이터 관리</a:t>
            </a:r>
            <a:endParaRPr lang="en-US" altLang="ko-KR" sz="2000" dirty="0"/>
          </a:p>
          <a:p>
            <a:pPr lvl="1"/>
            <a:r>
              <a:rPr lang="ko-KR" altLang="en-US" sz="2000" dirty="0"/>
              <a:t>기본적으로 </a:t>
            </a:r>
            <a:r>
              <a:rPr lang="en-US" altLang="ko-KR" sz="2000" dirty="0"/>
              <a:t>ANSI </a:t>
            </a:r>
            <a:r>
              <a:rPr lang="ko-KR" altLang="en-US" sz="2000" dirty="0"/>
              <a:t>표준을 이용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데이터베이스 종류별 약간 차이</a:t>
            </a:r>
          </a:p>
        </p:txBody>
      </p:sp>
      <p:pic>
        <p:nvPicPr>
          <p:cNvPr id="12" name="Picture 4"/>
          <p:cNvPicPr>
            <a:picLocks noChangeAspect="1"/>
          </p:cNvPicPr>
          <p:nvPr/>
        </p:nvPicPr>
        <p:blipFill rotWithShape="1">
          <a:blip r:embed="rId2"/>
          <a:srcRect t="5985" b="11558"/>
          <a:stretch/>
        </p:blipFill>
        <p:spPr>
          <a:xfrm>
            <a:off x="934761" y="2780928"/>
            <a:ext cx="7272808" cy="3459346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9CD1AAC-7749-4830-B0F1-EFB024FF9BC1}"/>
              </a:ext>
            </a:extLst>
          </p:cNvPr>
          <p:cNvSpPr/>
          <p:nvPr/>
        </p:nvSpPr>
        <p:spPr>
          <a:xfrm>
            <a:off x="2743798" y="5990196"/>
            <a:ext cx="820089" cy="466600"/>
          </a:xfrm>
          <a:prstGeom prst="roundRect">
            <a:avLst>
              <a:gd name="adj" fmla="val 18465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63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DCL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FE4D4CF5-DED7-4A8B-B041-1B1822D33CDF}"/>
              </a:ext>
            </a:extLst>
          </p:cNvPr>
          <p:cNvCxnSpPr>
            <a:cxnSpLocks/>
            <a:endCxn id="3" idx="1"/>
          </p:cNvCxnSpPr>
          <p:nvPr/>
        </p:nvCxnSpPr>
        <p:spPr>
          <a:xfrm rot="16200000" flipH="1">
            <a:off x="2155947" y="5635645"/>
            <a:ext cx="962512" cy="213190"/>
          </a:xfrm>
          <a:prstGeom prst="bentConnector2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521167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B343D-41A0-4333-8280-D693B65E1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SQL Server Management Studio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13DF18-F90A-486F-8D2F-39C299E73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SSMS (SQL Server Management Studio)</a:t>
            </a:r>
          </a:p>
          <a:p>
            <a:pPr lvl="1"/>
            <a:r>
              <a:rPr lang="ko-KR" altLang="en-US" dirty="0"/>
              <a:t>데이터베이스</a:t>
            </a:r>
            <a:r>
              <a:rPr lang="en-US" altLang="ko-KR" dirty="0"/>
              <a:t> </a:t>
            </a:r>
            <a:r>
              <a:rPr lang="ko-KR" altLang="en-US" dirty="0"/>
              <a:t>관리를 위한 별도의 </a:t>
            </a:r>
            <a:r>
              <a:rPr lang="en-US" altLang="ko-KR" dirty="0"/>
              <a:t>SW</a:t>
            </a:r>
          </a:p>
          <a:p>
            <a:pPr lvl="1"/>
            <a:r>
              <a:rPr lang="ko-KR" altLang="en-US" dirty="0"/>
              <a:t>관리작업</a:t>
            </a:r>
            <a:r>
              <a:rPr lang="en-US" altLang="ko-KR" dirty="0"/>
              <a:t>, </a:t>
            </a:r>
            <a:r>
              <a:rPr lang="ko-KR" altLang="en-US" dirty="0"/>
              <a:t>데이터 처리 작업 등 모든 작업에 활용 가능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1B3F12-CECF-4EF4-8CF4-F86244A27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27" y="2796752"/>
            <a:ext cx="8785946" cy="2288432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745A04-E417-4D33-9EE4-27FD10898448}"/>
              </a:ext>
            </a:extLst>
          </p:cNvPr>
          <p:cNvSpPr txBox="1"/>
          <p:nvPr/>
        </p:nvSpPr>
        <p:spPr>
          <a:xfrm>
            <a:off x="6234829" y="5515998"/>
            <a:ext cx="2730144" cy="277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자료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https://medium.com/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51448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SQL Server Management Studio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SSMS</a:t>
            </a:r>
            <a:r>
              <a:rPr lang="ko-KR" altLang="en-US" dirty="0"/>
              <a:t>실행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3A74E6-78BD-4DA8-918A-028BB62C2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88" y="1484784"/>
            <a:ext cx="7596336" cy="4956815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877EFB1-E584-4D13-B1A3-E891CE2E7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4050" y="2325216"/>
            <a:ext cx="52959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18729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44398D0-6027-4B0D-9541-492768157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1052736"/>
            <a:ext cx="2952328" cy="5307556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데이터베이스의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951" y="981075"/>
            <a:ext cx="4464049" cy="5519738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dirty="0"/>
              <a:t>데이터베이스의 구성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하나의 컴퓨터에는 복수개의 </a:t>
            </a:r>
            <a:r>
              <a:rPr lang="en-US" altLang="ko-KR" dirty="0"/>
              <a:t>DB</a:t>
            </a:r>
            <a:r>
              <a:rPr lang="ko-KR" altLang="en-US" dirty="0"/>
              <a:t>서버 구축 가능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데이터베이스 서버에는 여러 개의 데이터베이스가 있음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하나의 데이터베이스는 다시 여러 개의 테이블로 구성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각 테이블은 어떤 데이터를 저장할 것인지 데이터 포맷 정의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32040" y="1628800"/>
            <a:ext cx="3991744" cy="216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932040" y="2204864"/>
            <a:ext cx="3991744" cy="81070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</a:t>
            </a:r>
            <a:endParaRPr lang="en-US" altLang="ko-KR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932040" y="3188593"/>
            <a:ext cx="3991744" cy="161852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932040" y="5977856"/>
            <a:ext cx="3991744" cy="45488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</a:t>
            </a:r>
          </a:p>
        </p:txBody>
      </p:sp>
    </p:spTree>
    <p:extLst>
      <p:ext uri="{BB962C8B-B14F-4D97-AF65-F5344CB8AC3E}">
        <p14:creationId xmlns:p14="http://schemas.microsoft.com/office/powerpoint/2010/main" val="351790837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1] </a:t>
            </a:r>
            <a:r>
              <a:rPr lang="ko-KR" altLang="en-US" dirty="0"/>
              <a:t>데이터베이스 만들기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“</a:t>
            </a:r>
            <a:r>
              <a:rPr lang="ko-KR" altLang="en-US" dirty="0"/>
              <a:t>데이터베이스</a:t>
            </a:r>
            <a:r>
              <a:rPr lang="en-US" altLang="ko-KR" dirty="0"/>
              <a:t>-</a:t>
            </a:r>
            <a:r>
              <a:rPr lang="ko-KR" altLang="en-US" dirty="0"/>
              <a:t>오른 마우스</a:t>
            </a:r>
            <a:r>
              <a:rPr lang="en-US" altLang="ko-KR" dirty="0"/>
              <a:t>-</a:t>
            </a:r>
            <a:r>
              <a:rPr lang="ko-KR" altLang="en-US" dirty="0"/>
              <a:t>새 데이터베이스</a:t>
            </a:r>
            <a:r>
              <a:rPr lang="en-US" altLang="ko-KR" dirty="0"/>
              <a:t>”</a:t>
            </a:r>
            <a:r>
              <a:rPr lang="ko-KR" altLang="en-US" dirty="0"/>
              <a:t> 실행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484784"/>
            <a:ext cx="2390476" cy="462857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33628" t="10757" r="9814" b="10757"/>
          <a:stretch/>
        </p:blipFill>
        <p:spPr>
          <a:xfrm>
            <a:off x="1799878" y="2132856"/>
            <a:ext cx="2736304" cy="216024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8041583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1] </a:t>
            </a:r>
            <a:r>
              <a:rPr lang="ko-KR" altLang="en-US" dirty="0"/>
              <a:t>데이터베이스 만들기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새 데이터베이스 대화상자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475958"/>
            <a:ext cx="8496944" cy="491389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8376753" y="2257822"/>
            <a:ext cx="468052" cy="28818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10081" y="2332297"/>
            <a:ext cx="1080120" cy="28818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</a:t>
            </a:r>
            <a:endParaRPr lang="ko-KR" altLang="en-US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57635" y="2977902"/>
            <a:ext cx="1652445" cy="172819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ko-KR" altLang="en-US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생성되는</a:t>
            </a:r>
            <a:endParaRPr lang="en-US" altLang="ko-KR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파일</a:t>
            </a:r>
            <a:endParaRPr lang="en-US" altLang="ko-KR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OO.mdf</a:t>
            </a:r>
            <a:endParaRPr lang="en-US" altLang="ko-KR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OO_log.ldf</a:t>
            </a:r>
            <a:endParaRPr lang="ko-KR" altLang="en-US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572000" y="2977902"/>
            <a:ext cx="720080" cy="172819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ko-KR" altLang="en-US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처음</a:t>
            </a:r>
            <a:endParaRPr lang="en-US" altLang="ko-KR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321002" y="2977902"/>
            <a:ext cx="1483246" cy="172819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ko-KR" altLang="en-US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자동 증가</a:t>
            </a:r>
            <a:endParaRPr lang="en-US" altLang="ko-KR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공간 </a:t>
            </a:r>
            <a:r>
              <a:rPr lang="ko-KR" altLang="en-US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부족시</a:t>
            </a:r>
            <a:r>
              <a:rPr lang="ko-KR" altLang="en-US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용량 증가</a:t>
            </a:r>
            <a:r>
              <a:rPr lang="en-US" altLang="ko-KR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26522" y="2977902"/>
            <a:ext cx="1830883" cy="172819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ko-KR" altLang="en-US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경로</a:t>
            </a:r>
            <a:r>
              <a:rPr lang="en-US" altLang="ko-KR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저장위치</a:t>
            </a:r>
            <a:endParaRPr lang="en-US" altLang="ko-KR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 있는 위치 지정</a:t>
            </a:r>
            <a:r>
              <a:rPr lang="en-US" altLang="ko-KR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원래 다른 </a:t>
            </a:r>
            <a:r>
              <a:rPr lang="en-US" altLang="ko-KR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HHD </a:t>
            </a:r>
            <a:r>
              <a:rPr lang="ko-KR" altLang="en-US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지정 권장</a:t>
            </a:r>
            <a:r>
              <a:rPr lang="en-US" altLang="ko-KR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120855" y="6085209"/>
            <a:ext cx="864096" cy="28818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810080" y="2013223"/>
            <a:ext cx="3138184" cy="31907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MyWebSite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_(</a:t>
            </a:r>
            <a:r>
              <a:rPr lang="ko-KR" altLang="en-US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이름이니셜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478816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1] </a:t>
            </a:r>
            <a:r>
              <a:rPr lang="ko-KR" altLang="en-US" dirty="0"/>
              <a:t>데이터베이스 만들기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생성된</a:t>
            </a:r>
            <a:r>
              <a:rPr lang="en-US" altLang="ko-KR" dirty="0"/>
              <a:t> </a:t>
            </a:r>
            <a:r>
              <a:rPr lang="ko-KR" altLang="en-US" dirty="0"/>
              <a:t>데이터베이스 </a:t>
            </a:r>
            <a:r>
              <a:rPr lang="en-US" altLang="ko-KR" dirty="0"/>
              <a:t>– </a:t>
            </a:r>
            <a:r>
              <a:rPr lang="en-US" altLang="ko-KR" dirty="0" err="1">
                <a:solidFill>
                  <a:srgbClr val="00B050"/>
                </a:solidFill>
              </a:rPr>
              <a:t>MyWebSite_HSR</a:t>
            </a:r>
            <a:endParaRPr lang="en-US" altLang="ko-KR" dirty="0">
              <a:solidFill>
                <a:srgbClr val="00B05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680" y="1484784"/>
            <a:ext cx="6985662" cy="495676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1475656" y="3102868"/>
            <a:ext cx="1368152" cy="2881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911826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sa</a:t>
            </a:r>
            <a:r>
              <a:rPr lang="en-US" altLang="ko-KR" dirty="0"/>
              <a:t> </a:t>
            </a:r>
            <a:r>
              <a:rPr lang="ko-KR" altLang="en-US" dirty="0"/>
              <a:t>계정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err="1"/>
              <a:t>sa</a:t>
            </a:r>
            <a:r>
              <a:rPr lang="en-US" altLang="ko-KR" dirty="0"/>
              <a:t>(system administrator)</a:t>
            </a:r>
          </a:p>
          <a:p>
            <a:pPr lvl="1">
              <a:defRPr/>
            </a:pPr>
            <a:r>
              <a:rPr lang="en-US" altLang="ko-KR" dirty="0"/>
              <a:t>SQL</a:t>
            </a:r>
            <a:r>
              <a:rPr lang="ko-KR" altLang="en-US" dirty="0"/>
              <a:t> </a:t>
            </a:r>
            <a:r>
              <a:rPr lang="en-US" altLang="ko-KR" dirty="0"/>
              <a:t>Server </a:t>
            </a:r>
            <a:r>
              <a:rPr lang="ko-KR" altLang="en-US" dirty="0"/>
              <a:t>인증의 최고 </a:t>
            </a:r>
            <a:r>
              <a:rPr lang="ko-KR" altLang="en-US" dirty="0" err="1"/>
              <a:t>로그인으로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r>
              <a:rPr lang="ko-KR" altLang="en-US" dirty="0"/>
              <a:t>에서의 모든 일 수행가능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모든 데이터베이스의 </a:t>
            </a:r>
            <a:r>
              <a:rPr lang="en-US" altLang="ko-KR" dirty="0" err="1">
                <a:solidFill>
                  <a:srgbClr val="7030A0"/>
                </a:solidFill>
              </a:rPr>
              <a:t>dbo</a:t>
            </a:r>
            <a:r>
              <a:rPr lang="en-US" altLang="ko-KR" dirty="0"/>
              <a:t> </a:t>
            </a:r>
            <a:r>
              <a:rPr lang="ko-KR" altLang="en-US" dirty="0"/>
              <a:t>역할 수행</a:t>
            </a:r>
            <a:endParaRPr lang="en-US" altLang="ko-KR" dirty="0"/>
          </a:p>
          <a:p>
            <a:pPr lvl="1">
              <a:buNone/>
              <a:defRPr/>
            </a:pPr>
            <a:r>
              <a:rPr lang="en-US" altLang="ko-KR" dirty="0">
                <a:sym typeface="Wingdings" pitchFamily="2" charset="2"/>
              </a:rPr>
              <a:t> </a:t>
            </a:r>
            <a:r>
              <a:rPr lang="ko-KR" altLang="en-US" dirty="0">
                <a:sym typeface="Wingdings" pitchFamily="2" charset="2"/>
              </a:rPr>
              <a:t>비밀번호가 유출되면 아주 곤란한 상황 발생 가능</a:t>
            </a:r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 l="25781" t="33203" r="15039" b="36523"/>
          <a:stretch>
            <a:fillRect/>
          </a:stretch>
        </p:blipFill>
        <p:spPr bwMode="auto">
          <a:xfrm>
            <a:off x="141288" y="3143250"/>
            <a:ext cx="8845550" cy="271462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1005507" y="3172222"/>
            <a:ext cx="2711921" cy="28818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069124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2] </a:t>
            </a:r>
            <a:r>
              <a:rPr lang="ko-KR" altLang="en-US" dirty="0"/>
              <a:t>로그인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서버</a:t>
            </a:r>
            <a:r>
              <a:rPr lang="en-US" altLang="ko-KR" dirty="0"/>
              <a:t>-”</a:t>
            </a:r>
            <a:r>
              <a:rPr lang="ko-KR" altLang="en-US" dirty="0"/>
              <a:t>보안</a:t>
            </a:r>
            <a:r>
              <a:rPr lang="en-US" altLang="ko-KR" dirty="0"/>
              <a:t>-</a:t>
            </a:r>
            <a:r>
              <a:rPr lang="ko-KR" altLang="en-US" dirty="0"/>
              <a:t>로그인</a:t>
            </a:r>
            <a:r>
              <a:rPr lang="en-US" altLang="ko-KR" dirty="0"/>
              <a:t>-</a:t>
            </a:r>
            <a:r>
              <a:rPr lang="ko-KR" altLang="en-US" dirty="0"/>
              <a:t>오른 마우스</a:t>
            </a:r>
            <a:r>
              <a:rPr lang="en-US" altLang="ko-KR" dirty="0"/>
              <a:t>-</a:t>
            </a:r>
            <a:r>
              <a:rPr lang="ko-KR" altLang="en-US" dirty="0"/>
              <a:t>새 로그인</a:t>
            </a:r>
            <a:r>
              <a:rPr lang="en-US" altLang="ko-KR" dirty="0"/>
              <a:t>” </a:t>
            </a:r>
            <a:r>
              <a:rPr lang="ko-KR" altLang="en-US" dirty="0"/>
              <a:t>실행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629" y="1556792"/>
            <a:ext cx="2390476" cy="463809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0761" y="2543565"/>
            <a:ext cx="1657143" cy="124761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6000402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2] </a:t>
            </a:r>
            <a:r>
              <a:rPr lang="ko-KR" altLang="en-US" dirty="0"/>
              <a:t>로그인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  <a:r>
              <a:rPr lang="en-US" altLang="ko-KR" dirty="0"/>
              <a:t>(2) – </a:t>
            </a:r>
            <a:r>
              <a:rPr lang="ko-KR" altLang="en-US" dirty="0"/>
              <a:t>로그인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새 로그인 대화상자 </a:t>
            </a:r>
            <a:r>
              <a:rPr lang="en-US" altLang="ko-KR" dirty="0"/>
              <a:t>- </a:t>
            </a:r>
            <a:r>
              <a:rPr lang="ko-KR" altLang="en-US" dirty="0"/>
              <a:t>일반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278" y="1491773"/>
            <a:ext cx="6901106" cy="497501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모서리가 둥근 직사각형 4"/>
          <p:cNvSpPr/>
          <p:nvPr/>
        </p:nvSpPr>
        <p:spPr>
          <a:xfrm>
            <a:off x="4283968" y="2132855"/>
            <a:ext cx="2952328" cy="262249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programmer</a:t>
            </a:r>
            <a:endParaRPr lang="ko-KR" altLang="en-US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059832" y="2513215"/>
            <a:ext cx="5616624" cy="699762"/>
          </a:xfrm>
          <a:prstGeom prst="roundRect">
            <a:avLst>
              <a:gd name="adj" fmla="val 7676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웹서버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프로그램으로 접속</a:t>
            </a:r>
            <a:endParaRPr lang="en-US" altLang="ko-KR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r">
              <a:buFont typeface="Wingdings" panose="05000000000000000000" pitchFamily="2" charset="2"/>
              <a:buChar char="à"/>
            </a:pP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SQL Server 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인증</a:t>
            </a:r>
            <a:endParaRPr lang="en-US" altLang="ko-KR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algn="r"/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암호 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pass</a:t>
            </a:r>
            <a:endParaRPr lang="ko-KR" altLang="en-US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059832" y="3576571"/>
            <a:ext cx="4968552" cy="58384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해제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4315784" y="5599288"/>
            <a:ext cx="2848504" cy="295813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61047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5147374"/>
            <a:ext cx="2666702" cy="109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목표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buClr>
                <a:srgbClr val="16165D"/>
              </a:buClr>
              <a:defRPr/>
            </a:pPr>
            <a:r>
              <a:rPr lang="ko-KR" altLang="en-US" dirty="0"/>
              <a:t>이번 시간을 성공적으로 이수하면 학생들은 데이터베이스와 관련한 다음 사항을 설명할 수 있다</a:t>
            </a:r>
            <a:r>
              <a:rPr lang="ko-KR" altLang="en-US" sz="2800" dirty="0"/>
              <a:t> </a:t>
            </a:r>
          </a:p>
          <a:p>
            <a:pPr lvl="1" eaLnBrk="1" hangingPunct="1">
              <a:lnSpc>
                <a:spcPct val="130000"/>
              </a:lnSpc>
              <a:buClr>
                <a:srgbClr val="16165D"/>
              </a:buClr>
              <a:defRPr/>
            </a:pPr>
            <a:r>
              <a:rPr lang="ko-KR" altLang="en-US" dirty="0"/>
              <a:t>데이터베이스란</a:t>
            </a:r>
            <a:r>
              <a:rPr lang="en-US" altLang="ko-KR" dirty="0"/>
              <a:t>?</a:t>
            </a:r>
          </a:p>
          <a:p>
            <a:pPr lvl="1" eaLnBrk="1" hangingPunct="1">
              <a:lnSpc>
                <a:spcPct val="130000"/>
              </a:lnSpc>
              <a:buClr>
                <a:srgbClr val="16165D"/>
              </a:buClr>
              <a:defRPr/>
            </a:pPr>
            <a:r>
              <a:rPr lang="ko-KR" altLang="en-US" dirty="0"/>
              <a:t>데이터베이스 만들기</a:t>
            </a:r>
            <a:endParaRPr lang="en-US" altLang="ko-KR" dirty="0"/>
          </a:p>
          <a:p>
            <a:pPr lvl="1" eaLnBrk="1" hangingPunct="1">
              <a:lnSpc>
                <a:spcPct val="130000"/>
              </a:lnSpc>
              <a:buClr>
                <a:srgbClr val="16165D"/>
              </a:buClr>
              <a:defRPr/>
            </a:pPr>
            <a:r>
              <a:rPr lang="ko-KR" altLang="en-US" dirty="0"/>
              <a:t>로그인 생성 및 사용자 등록</a:t>
            </a:r>
            <a:endParaRPr lang="en-US" altLang="ko-KR" dirty="0"/>
          </a:p>
          <a:p>
            <a:pPr lvl="1" eaLnBrk="1" hangingPunct="1">
              <a:lnSpc>
                <a:spcPct val="130000"/>
              </a:lnSpc>
              <a:buClr>
                <a:srgbClr val="16165D"/>
              </a:buClr>
              <a:defRPr/>
            </a:pPr>
            <a:r>
              <a:rPr lang="ko-KR" altLang="en-US" dirty="0"/>
              <a:t>테이블 만들기</a:t>
            </a:r>
            <a:endParaRPr lang="en-US" altLang="ko-KR" dirty="0"/>
          </a:p>
          <a:p>
            <a:pPr lvl="1" eaLnBrk="1" hangingPunct="1">
              <a:lnSpc>
                <a:spcPct val="130000"/>
              </a:lnSpc>
              <a:buClr>
                <a:srgbClr val="16165D"/>
              </a:buClr>
              <a:defRPr/>
            </a:pPr>
            <a:r>
              <a:rPr lang="ko-KR" altLang="en-US" dirty="0"/>
              <a:t>데이터베이스 다이어그램</a:t>
            </a:r>
            <a:endParaRPr lang="en-US" altLang="ko-KR" dirty="0"/>
          </a:p>
          <a:p>
            <a:pPr lvl="1" eaLnBrk="1" hangingPunct="1">
              <a:lnSpc>
                <a:spcPct val="130000"/>
              </a:lnSpc>
              <a:buClr>
                <a:srgbClr val="16165D"/>
              </a:buClr>
              <a:defRPr/>
            </a:pPr>
            <a:r>
              <a:rPr lang="en-US" altLang="ko-KR" dirty="0"/>
              <a:t>SQL</a:t>
            </a:r>
            <a:r>
              <a:rPr lang="ko-KR" altLang="en-US" dirty="0"/>
              <a:t>문 </a:t>
            </a:r>
            <a:r>
              <a:rPr lang="en-US" altLang="ko-KR" dirty="0"/>
              <a:t>: SELECT, INSERT, DELETE, UPDATE</a:t>
            </a:r>
          </a:p>
          <a:p>
            <a:pPr lvl="1" eaLnBrk="1" hangingPunct="1">
              <a:lnSpc>
                <a:spcPct val="130000"/>
              </a:lnSpc>
              <a:buClr>
                <a:srgbClr val="16165D"/>
              </a:buClr>
              <a:defRPr/>
            </a:pPr>
            <a:r>
              <a:rPr lang="ko-KR" altLang="en-US" dirty="0"/>
              <a:t>저장 프로시저</a:t>
            </a:r>
            <a:endParaRPr lang="en-US" altLang="ko-KR" dirty="0"/>
          </a:p>
        </p:txBody>
      </p:sp>
    </p:spTree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[</a:t>
            </a:r>
            <a:r>
              <a:rPr lang="ko-KR" altLang="en-US" sz="3600" dirty="0"/>
              <a:t>실습</a:t>
            </a:r>
            <a:r>
              <a:rPr lang="en-US" altLang="ko-KR" sz="3600" dirty="0"/>
              <a:t>2] </a:t>
            </a:r>
            <a:r>
              <a:rPr lang="ko-KR" altLang="en-US" sz="3600" dirty="0"/>
              <a:t>로그인</a:t>
            </a:r>
            <a:r>
              <a:rPr lang="en-US" altLang="ko-KR" sz="3600" dirty="0"/>
              <a:t> </a:t>
            </a:r>
            <a:r>
              <a:rPr lang="ko-KR" altLang="en-US" sz="3600" dirty="0"/>
              <a:t>추가</a:t>
            </a:r>
            <a:r>
              <a:rPr lang="en-US" altLang="ko-KR" sz="3600" dirty="0"/>
              <a:t>(3) – </a:t>
            </a:r>
            <a:r>
              <a:rPr lang="ko-KR" altLang="en-US" sz="3600" dirty="0"/>
              <a:t>사용자</a:t>
            </a:r>
            <a:r>
              <a:rPr lang="en-US" altLang="ko-KR" sz="3600" dirty="0"/>
              <a:t> </a:t>
            </a:r>
            <a:r>
              <a:rPr lang="ko-KR" altLang="en-US" sz="3600" dirty="0"/>
              <a:t>및</a:t>
            </a:r>
            <a:r>
              <a:rPr lang="en-US" altLang="ko-KR" sz="3600" dirty="0"/>
              <a:t> </a:t>
            </a:r>
            <a:r>
              <a:rPr lang="ko-KR" altLang="en-US" sz="3600" dirty="0"/>
              <a:t>역할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로그인</a:t>
            </a:r>
            <a:r>
              <a:rPr lang="en-US" altLang="ko-KR" dirty="0"/>
              <a:t>-programmer </a:t>
            </a:r>
            <a:r>
              <a:rPr lang="ko-KR" altLang="en-US" dirty="0"/>
              <a:t>속성</a:t>
            </a:r>
            <a:r>
              <a:rPr lang="en-US" altLang="ko-KR" dirty="0"/>
              <a:t>- </a:t>
            </a:r>
            <a:r>
              <a:rPr lang="ko-KR" altLang="en-US" dirty="0"/>
              <a:t>사용자 </a:t>
            </a:r>
            <a:r>
              <a:rPr lang="ko-KR" altLang="en-US" dirty="0" err="1"/>
              <a:t>매핑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040" y="1492808"/>
            <a:ext cx="6896344" cy="496052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4628510" y="3861048"/>
            <a:ext cx="4464684" cy="132343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프로그래머에게는  </a:t>
            </a:r>
            <a:r>
              <a:rPr lang="en-US" altLang="ko-KR" sz="2000" b="1" dirty="0" err="1">
                <a:latin typeface="맑은 고딕" pitchFamily="50" charset="-127"/>
                <a:ea typeface="맑은 고딕" pitchFamily="50" charset="-127"/>
              </a:rPr>
              <a:t>db_owner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역할을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부여하면 작업에 지장 없음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해당 데이터베이스에는 </a:t>
            </a:r>
            <a:r>
              <a:rPr lang="en-US" altLang="ko-KR" sz="2000" b="1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dbo</a:t>
            </a:r>
            <a:endParaRPr lang="en-US" altLang="ko-KR" sz="20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다른 데이터베이스에는 역할 없음 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1097121" y="2132856"/>
            <a:ext cx="1746687" cy="295813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987824" y="3006478"/>
            <a:ext cx="2736304" cy="295813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978355" y="5564164"/>
            <a:ext cx="2736304" cy="295813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767466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E1064-E869-4B70-AA14-16ADBE36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역할 </a:t>
            </a:r>
            <a:r>
              <a:rPr lang="en-US" altLang="ko-KR" dirty="0"/>
              <a:t>(</a:t>
            </a:r>
            <a:r>
              <a:rPr lang="ko-KR" altLang="en-US" dirty="0"/>
              <a:t>고정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31CFE27-AD6A-41A2-990D-B48F59312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847811"/>
              </p:ext>
            </p:extLst>
          </p:nvPr>
        </p:nvGraphicFramePr>
        <p:xfrm>
          <a:off x="56024" y="1124744"/>
          <a:ext cx="8950325" cy="5273400"/>
        </p:xfrm>
        <a:graphic>
          <a:graphicData uri="http://schemas.openxmlformats.org/drawingml/2006/table">
            <a:tbl>
              <a:tblPr/>
              <a:tblGrid>
                <a:gridCol w="2153776">
                  <a:extLst>
                    <a:ext uri="{9D8B030D-6E8A-4147-A177-3AD203B41FA5}">
                      <a16:colId xmlns:a16="http://schemas.microsoft.com/office/drawing/2014/main" val="1239366920"/>
                    </a:ext>
                  </a:extLst>
                </a:gridCol>
                <a:gridCol w="6796549">
                  <a:extLst>
                    <a:ext uri="{9D8B030D-6E8A-4147-A177-3AD203B41FA5}">
                      <a16:colId xmlns:a16="http://schemas.microsoft.com/office/drawing/2014/main" val="1599625872"/>
                    </a:ext>
                  </a:extLst>
                </a:gridCol>
              </a:tblGrid>
              <a:tr h="25716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 역할</a:t>
                      </a:r>
                    </a:p>
                  </a:txBody>
                  <a:tcPr marL="4733" marR="4733" marT="22719" marB="2271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en-US" sz="18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33" marR="4733" marT="22719" marB="22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040297"/>
                  </a:ext>
                </a:extLst>
              </a:tr>
              <a:tr h="257166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db_owner</a:t>
                      </a:r>
                      <a:endParaRPr lang="en-US" sz="18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33" marR="4733" marT="22719" marB="2271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데이터베이스에서 모든 구성 및 유지 관리 작업을 수행 및 </a:t>
                      </a: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 Server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데이터베이스를 삭제 가능</a:t>
                      </a:r>
                    </a:p>
                  </a:txBody>
                  <a:tcPr marL="4733" marR="4733" marT="22719" marB="22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7025125"/>
                  </a:ext>
                </a:extLst>
              </a:tr>
              <a:tr h="143571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db_securityadmin</a:t>
                      </a:r>
                      <a:endParaRPr lang="en-US" sz="18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33" marR="4733" marT="22719" marB="2271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지정 역할에 대해서만 역할 멤버 자격을 수정하고 사용 권한을 관리</a:t>
                      </a:r>
                    </a:p>
                  </a:txBody>
                  <a:tcPr marL="4733" marR="4733" marT="22719" marB="22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711697"/>
                  </a:ext>
                </a:extLst>
              </a:tr>
              <a:tr h="143571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db_accessadmin</a:t>
                      </a:r>
                      <a:endParaRPr lang="en-US" sz="18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33" marR="4733" marT="22719" marB="2271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Windows 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Windows 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 및 </a:t>
                      </a: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 Server 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로그인의 데이터베이스에 대한 액세스를 추가하거나 제거</a:t>
                      </a:r>
                    </a:p>
                  </a:txBody>
                  <a:tcPr marL="4733" marR="4733" marT="22719" marB="22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2722253"/>
                  </a:ext>
                </a:extLst>
              </a:tr>
              <a:tr h="143571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db_backupoperator</a:t>
                      </a:r>
                      <a:endParaRPr lang="en-US" sz="18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33" marR="4733" marT="22719" marB="2271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데이터베이스를 백업</a:t>
                      </a:r>
                    </a:p>
                  </a:txBody>
                  <a:tcPr marL="4733" marR="4733" marT="22719" marB="22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9950075"/>
                  </a:ext>
                </a:extLst>
              </a:tr>
              <a:tr h="143571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db_ddladmin</a:t>
                      </a:r>
                      <a:endParaRPr lang="en-US" sz="18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33" marR="4733" marT="22719" marB="2271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데이터베이스에서 모든 </a:t>
                      </a: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DDL(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정의 언어</a:t>
                      </a: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명령을 실행</a:t>
                      </a:r>
                    </a:p>
                  </a:txBody>
                  <a:tcPr marL="4733" marR="4733" marT="22719" marB="22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8546013"/>
                  </a:ext>
                </a:extLst>
              </a:tr>
              <a:tr h="143571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db_datawriter</a:t>
                      </a:r>
                      <a:endParaRPr lang="en-US" sz="18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33" marR="4733" marT="22719" marB="2271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사용자 테이블에서 데이터를 추가</a:t>
                      </a: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 또는 변경</a:t>
                      </a:r>
                    </a:p>
                  </a:txBody>
                  <a:tcPr marL="4733" marR="4733" marT="22719" marB="22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460964"/>
                  </a:ext>
                </a:extLst>
              </a:tr>
              <a:tr h="143571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db_datareader</a:t>
                      </a:r>
                      <a:endParaRPr lang="en-US" sz="18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33" marR="4733" marT="22719" marB="2271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사용자 테이블의 모든 데이터 조회</a:t>
                      </a:r>
                    </a:p>
                  </a:txBody>
                  <a:tcPr marL="4733" marR="4733" marT="22719" marB="22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4550409"/>
                  </a:ext>
                </a:extLst>
              </a:tr>
              <a:tr h="143571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db_denydatawriter</a:t>
                      </a:r>
                      <a:endParaRPr lang="en-US" sz="18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33" marR="4733" marT="22719" marB="2271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테이블에 있는 데이터를 추가</a:t>
                      </a: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 또는 삭제 거부</a:t>
                      </a:r>
                    </a:p>
                  </a:txBody>
                  <a:tcPr marL="4733" marR="4733" marT="22719" marB="22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893847"/>
                  </a:ext>
                </a:extLst>
              </a:tr>
              <a:tr h="143571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db_denydatareader</a:t>
                      </a:r>
                      <a:endParaRPr lang="en-US" sz="18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33" marR="4733" marT="22719" marB="2271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테이블의 데이터 조회 거부</a:t>
                      </a:r>
                    </a:p>
                  </a:txBody>
                  <a:tcPr marL="4733" marR="4733" marT="22719" marB="22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0449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756923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2] </a:t>
            </a:r>
            <a:r>
              <a:rPr lang="ko-KR" altLang="en-US" dirty="0"/>
              <a:t>로그인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생성된 사용자 계정</a:t>
            </a:r>
            <a:endParaRPr lang="en-US" altLang="ko-KR" dirty="0"/>
          </a:p>
          <a:p>
            <a:pPr>
              <a:defRPr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512372"/>
            <a:ext cx="2761905" cy="445714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모서리가 둥근 직사각형 6"/>
          <p:cNvSpPr/>
          <p:nvPr/>
        </p:nvSpPr>
        <p:spPr>
          <a:xfrm>
            <a:off x="1475656" y="5033959"/>
            <a:ext cx="1825801" cy="216023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793267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programmer</a:t>
            </a:r>
            <a:r>
              <a:rPr lang="ko-KR" altLang="en-US" dirty="0"/>
              <a:t>로 로그인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/>
              <a:t>개체탐색기</a:t>
            </a:r>
            <a:r>
              <a:rPr lang="en-US" altLang="ko-KR" dirty="0"/>
              <a:t>-“</a:t>
            </a:r>
            <a:r>
              <a:rPr lang="ko-KR" altLang="en-US" dirty="0"/>
              <a:t>연결</a:t>
            </a:r>
            <a:r>
              <a:rPr lang="en-US" altLang="ko-KR" dirty="0"/>
              <a:t> </a:t>
            </a:r>
            <a:r>
              <a:rPr lang="ko-KR" altLang="en-US" dirty="0"/>
              <a:t>끊기</a:t>
            </a:r>
            <a:r>
              <a:rPr lang="en-US" altLang="ko-KR" dirty="0"/>
              <a:t>” </a:t>
            </a:r>
            <a:r>
              <a:rPr lang="ko-KR" altLang="en-US" dirty="0"/>
              <a:t>실행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/>
              <a:t>개체탐색기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연결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113" y="1452027"/>
            <a:ext cx="4587998" cy="274068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8" name="모서리가 둥근 직사각형 7"/>
          <p:cNvSpPr/>
          <p:nvPr/>
        </p:nvSpPr>
        <p:spPr>
          <a:xfrm>
            <a:off x="3347864" y="1741249"/>
            <a:ext cx="360040" cy="391607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9302" y="3700955"/>
            <a:ext cx="5247619" cy="275238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9" name="모서리가 둥근 직사각형 8"/>
          <p:cNvSpPr/>
          <p:nvPr/>
        </p:nvSpPr>
        <p:spPr>
          <a:xfrm>
            <a:off x="3707904" y="5013177"/>
            <a:ext cx="3476794" cy="74763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7">
            <a:extLst>
              <a:ext uri="{FF2B5EF4-FFF2-40B4-BE49-F238E27FC236}">
                <a16:creationId xmlns:a16="http://schemas.microsoft.com/office/drawing/2014/main" id="{1B8C44AD-DA99-4026-8DE4-E4484B94018F}"/>
              </a:ext>
            </a:extLst>
          </p:cNvPr>
          <p:cNvSpPr/>
          <p:nvPr/>
        </p:nvSpPr>
        <p:spPr>
          <a:xfrm>
            <a:off x="2915816" y="1741248"/>
            <a:ext cx="360040" cy="391607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67907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3] </a:t>
            </a:r>
            <a:r>
              <a:rPr lang="ko-KR" altLang="en-US" dirty="0"/>
              <a:t>테이블 추가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950" y="981075"/>
            <a:ext cx="9036050" cy="5519738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데이터베이스</a:t>
            </a:r>
            <a:r>
              <a:rPr lang="en-US" altLang="ko-KR" dirty="0"/>
              <a:t>-</a:t>
            </a:r>
            <a:r>
              <a:rPr lang="en-US" altLang="ko-KR" dirty="0" err="1"/>
              <a:t>MyWebSite</a:t>
            </a:r>
            <a:r>
              <a:rPr lang="en-US" altLang="ko-KR" dirty="0"/>
              <a:t>_</a:t>
            </a:r>
            <a:r>
              <a:rPr lang="ko-KR" altLang="en-US" dirty="0"/>
              <a:t>이니셜</a:t>
            </a:r>
            <a:r>
              <a:rPr lang="en-US" altLang="ko-KR" dirty="0"/>
              <a:t>-</a:t>
            </a:r>
            <a:r>
              <a:rPr lang="ko-KR" altLang="en-US" dirty="0"/>
              <a:t>테이블</a:t>
            </a:r>
            <a:r>
              <a:rPr lang="en-US" altLang="ko-KR" dirty="0"/>
              <a:t>-</a:t>
            </a:r>
            <a:r>
              <a:rPr lang="ko-KR" altLang="en-US" dirty="0"/>
              <a:t>오른 마우스</a:t>
            </a:r>
            <a:r>
              <a:rPr lang="en-US" altLang="ko-KR" dirty="0"/>
              <a:t>-</a:t>
            </a:r>
            <a:r>
              <a:rPr lang="ko-KR" altLang="en-US" dirty="0"/>
              <a:t>테이블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628800"/>
            <a:ext cx="2752381" cy="444761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1766" y="3117187"/>
            <a:ext cx="2647619" cy="211428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5BCA6AE-4F57-4920-B362-F7C9920F3316}"/>
              </a:ext>
            </a:extLst>
          </p:cNvPr>
          <p:cNvSpPr/>
          <p:nvPr/>
        </p:nvSpPr>
        <p:spPr>
          <a:xfrm>
            <a:off x="2195736" y="3117187"/>
            <a:ext cx="1312221" cy="23980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63649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3] </a:t>
            </a:r>
            <a:r>
              <a:rPr lang="ko-KR" altLang="en-US" dirty="0"/>
              <a:t>테이블 추가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새 테이블 디자인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19" y="1484784"/>
            <a:ext cx="8102029" cy="496855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9890FBE-D0E7-4922-9C48-6005CF4E4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618" y="4005064"/>
            <a:ext cx="6940988" cy="2124018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5514759" y="4384623"/>
            <a:ext cx="1330814" cy="33855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영숫자</a:t>
            </a:r>
            <a:r>
              <a:rPr lang="en-US" altLang="ko-KR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10</a:t>
            </a:r>
            <a:r>
              <a:rPr lang="ko-KR" altLang="en-US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14759" y="4846768"/>
            <a:ext cx="1314784" cy="33855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영숫자</a:t>
            </a:r>
            <a:r>
              <a:rPr lang="en-US" altLang="ko-KR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20</a:t>
            </a:r>
            <a:r>
              <a:rPr lang="ko-KR" altLang="en-US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14759" y="5308913"/>
            <a:ext cx="2895344" cy="33855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한글포함 유니코드 문자</a:t>
            </a:r>
            <a:r>
              <a:rPr lang="en-US" altLang="ko-KR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10</a:t>
            </a:r>
            <a:r>
              <a:rPr lang="ko-KR" altLang="en-US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14759" y="5771058"/>
            <a:ext cx="2895344" cy="33855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한글포함 유니코드 문자</a:t>
            </a:r>
            <a:r>
              <a:rPr lang="en-US" altLang="ko-KR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50</a:t>
            </a:r>
            <a:r>
              <a:rPr lang="ko-KR" altLang="en-US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7763D21-8F2D-48A3-8F75-A74C6159E4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6019" y="2420887"/>
            <a:ext cx="3176240" cy="137799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419872" y="2420888"/>
            <a:ext cx="3168352" cy="115212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cxnSpLocks/>
            <a:stCxn id="9" idx="2"/>
            <a:endCxn id="4" idx="0"/>
          </p:cNvCxnSpPr>
          <p:nvPr/>
        </p:nvCxnSpPr>
        <p:spPr>
          <a:xfrm flipH="1">
            <a:off x="4583112" y="3573016"/>
            <a:ext cx="420936" cy="43204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21844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3] </a:t>
            </a:r>
            <a:r>
              <a:rPr lang="ko-KR" altLang="en-US" dirty="0"/>
              <a:t>테이블 추가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새 테이블 저장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238" y="1412776"/>
            <a:ext cx="4209524" cy="30380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9344" y="4581128"/>
            <a:ext cx="5205312" cy="18903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B942734-F117-408E-80C3-9232312AD8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1720" y="5427279"/>
            <a:ext cx="1270004" cy="42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925536"/>
      </p:ext>
    </p:extLst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3] </a:t>
            </a:r>
            <a:r>
              <a:rPr lang="ko-KR" altLang="en-US" dirty="0"/>
              <a:t>테이블 추가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err="1"/>
              <a:t>MemberTbl</a:t>
            </a:r>
            <a:r>
              <a:rPr lang="en-US" altLang="ko-KR" dirty="0"/>
              <a:t> </a:t>
            </a:r>
            <a:r>
              <a:rPr lang="ko-KR" altLang="en-US" dirty="0"/>
              <a:t>테이블 추가된 모습 </a:t>
            </a:r>
            <a:endParaRPr lang="en-US" altLang="ko-KR" dirty="0"/>
          </a:p>
          <a:p>
            <a:pPr marL="305100" lvl="1" indent="0">
              <a:buNone/>
              <a:defRPr/>
            </a:pP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테이블 </a:t>
            </a:r>
            <a:r>
              <a:rPr lang="en-US" altLang="ko-KR" dirty="0">
                <a:sym typeface="Wingdings" panose="05000000000000000000" pitchFamily="2" charset="2"/>
              </a:rPr>
              <a:t>- </a:t>
            </a:r>
            <a:r>
              <a:rPr lang="ko-KR" altLang="en-US" dirty="0">
                <a:sym typeface="Wingdings" panose="05000000000000000000" pitchFamily="2" charset="2"/>
              </a:rPr>
              <a:t>오른 마우스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새로 고침</a:t>
            </a:r>
            <a:r>
              <a:rPr lang="ko-KR" altLang="en-US" dirty="0">
                <a:sym typeface="Wingdings" panose="05000000000000000000" pitchFamily="2" charset="2"/>
              </a:rPr>
              <a:t> 후 확인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914661"/>
            <a:ext cx="2704762" cy="44666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1578786" y="4005064"/>
            <a:ext cx="1481046" cy="2880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AD8287-32F0-4719-A81F-B2BE04ABE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8800" y="4024800"/>
            <a:ext cx="893293" cy="30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8491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 </a:t>
            </a:r>
            <a:r>
              <a:rPr lang="ko-KR" altLang="en-US" dirty="0"/>
              <a:t>문을 이용한 테이블 생성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85750" y="1071563"/>
            <a:ext cx="8501063" cy="53578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20000"/>
              </a:lnSpc>
              <a:defRPr/>
            </a:pPr>
            <a:r>
              <a:rPr lang="en-US" altLang="ko-KR" sz="18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CREATE TABLE </a:t>
            </a: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    [ </a:t>
            </a:r>
            <a:r>
              <a:rPr lang="en-US" altLang="ko-KR" sz="18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database_name</a:t>
            </a: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. [ </a:t>
            </a:r>
            <a:r>
              <a:rPr lang="en-US" altLang="ko-KR" sz="18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schema_name</a:t>
            </a: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] . | </a:t>
            </a:r>
            <a:r>
              <a:rPr lang="en-US" altLang="ko-KR" sz="18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schema_name</a:t>
            </a: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. ] </a:t>
            </a:r>
            <a:r>
              <a:rPr lang="en-US" altLang="ko-KR" sz="18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table_name</a:t>
            </a: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        ( { &lt;</a:t>
            </a:r>
            <a:r>
              <a:rPr lang="en-US" altLang="ko-KR" sz="18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column_definition</a:t>
            </a: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| &lt;</a:t>
            </a:r>
            <a:r>
              <a:rPr lang="en-US" altLang="ko-KR" sz="18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computed_column_definition</a:t>
            </a: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}      [ &lt;</a:t>
            </a:r>
            <a:r>
              <a:rPr lang="en-US" altLang="ko-KR" sz="18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table_constraint</a:t>
            </a: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] [ ,...n ] ) [ </a:t>
            </a:r>
            <a:r>
              <a:rPr lang="en-US" altLang="ko-KR" sz="18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ON</a:t>
            </a: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{ </a:t>
            </a:r>
            <a:r>
              <a:rPr lang="en-US" altLang="ko-KR" sz="18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partition_scheme_name</a:t>
            </a: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( </a:t>
            </a:r>
            <a:r>
              <a:rPr lang="en-US" altLang="ko-KR" sz="18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partition_column_name</a:t>
            </a: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) | </a:t>
            </a:r>
            <a:r>
              <a:rPr lang="en-US" altLang="ko-KR" sz="18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filegroup</a:t>
            </a: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| "default" } ] [ { </a:t>
            </a:r>
            <a:r>
              <a:rPr lang="en-US" altLang="ko-KR" sz="18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TEXTIMAGE_ON</a:t>
            </a: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{ </a:t>
            </a:r>
            <a:r>
              <a:rPr lang="en-US" altLang="ko-KR" sz="18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filegroup</a:t>
            </a: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| "default" } ] [ ; ] &lt;</a:t>
            </a:r>
            <a:r>
              <a:rPr lang="en-US" altLang="ko-KR" sz="18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column_definition</a:t>
            </a: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::= </a:t>
            </a:r>
            <a:r>
              <a:rPr lang="en-US" altLang="ko-KR" sz="18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column_name</a:t>
            </a: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&lt;</a:t>
            </a:r>
            <a:r>
              <a:rPr lang="en-US" altLang="ko-KR" sz="18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data_type</a:t>
            </a: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    [ </a:t>
            </a:r>
            <a:r>
              <a:rPr lang="en-US" altLang="ko-KR" sz="18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COLLATE</a:t>
            </a: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collation_name</a:t>
            </a: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]     [ </a:t>
            </a:r>
            <a:r>
              <a:rPr lang="en-US" altLang="ko-KR" sz="18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NULL</a:t>
            </a: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en-US" altLang="ko-KR" sz="18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NOT NULL </a:t>
            </a: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    [ [ </a:t>
            </a:r>
            <a:r>
              <a:rPr lang="en-US" altLang="ko-KR" sz="18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CONSTRAINT</a:t>
            </a: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constraint_name</a:t>
            </a: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] </a:t>
            </a:r>
            <a:r>
              <a:rPr lang="en-US" altLang="ko-KR" sz="18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DEFAULT</a:t>
            </a: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constant_expression</a:t>
            </a: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] | [ </a:t>
            </a:r>
            <a:r>
              <a:rPr lang="en-US" altLang="ko-KR" sz="18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IDENTITY</a:t>
            </a: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[ ( seed , increment ) ] [ </a:t>
            </a:r>
            <a:r>
              <a:rPr lang="en-US" altLang="ko-KR" sz="18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NOT FOR REPLICATION</a:t>
            </a: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] ]     [ </a:t>
            </a:r>
            <a:r>
              <a:rPr lang="en-US" altLang="ko-KR" sz="18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ROWGUIDCOL</a:t>
            </a: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] [ &lt;</a:t>
            </a:r>
            <a:r>
              <a:rPr lang="en-US" altLang="ko-KR" sz="18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column_constraint</a:t>
            </a: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[ ...n ] ] &lt;data type&gt; ::= [ </a:t>
            </a:r>
            <a:r>
              <a:rPr lang="en-US" altLang="ko-KR" sz="18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type_schema_name</a:t>
            </a: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. ] </a:t>
            </a:r>
            <a:r>
              <a:rPr lang="en-US" altLang="ko-KR" sz="18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type_name</a:t>
            </a: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[ ( precision [ , scale ] | max | [ { </a:t>
            </a:r>
            <a:r>
              <a:rPr lang="en-US" altLang="ko-KR" sz="18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CONTENT</a:t>
            </a: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en-US" altLang="ko-KR" sz="18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DOCUMENT</a:t>
            </a: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} ] </a:t>
            </a:r>
            <a:r>
              <a:rPr lang="en-US" altLang="ko-KR" sz="18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xml_schema_collection</a:t>
            </a: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) ] &lt;</a:t>
            </a:r>
            <a:r>
              <a:rPr lang="en-US" altLang="ko-KR" sz="18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column_constraint</a:t>
            </a: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::= [ </a:t>
            </a:r>
            <a:r>
              <a:rPr lang="en-US" altLang="ko-KR" sz="18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CONSTRAINT</a:t>
            </a: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constraint_name</a:t>
            </a: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] {     { </a:t>
            </a:r>
            <a:r>
              <a:rPr lang="en-US" altLang="ko-KR" sz="18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PRIMARY KEY</a:t>
            </a: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en-US" altLang="ko-KR" sz="18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UNIQUE</a:t>
            </a: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}         [ </a:t>
            </a:r>
            <a:r>
              <a:rPr lang="en-US" altLang="ko-KR" sz="18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CLUSTERED</a:t>
            </a: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en-US" altLang="ko-KR" sz="18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NONCLUSTERED</a:t>
            </a: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]         [ </a:t>
            </a:r>
            <a:r>
              <a:rPr lang="en-US" altLang="ko-KR" sz="18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WITH</a:t>
            </a: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FILLFACTOR</a:t>
            </a: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8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fillfactor</a:t>
            </a: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        | </a:t>
            </a:r>
            <a:r>
              <a:rPr lang="en-US" altLang="ko-KR" sz="18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WITH</a:t>
            </a: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( &lt; </a:t>
            </a:r>
            <a:r>
              <a:rPr lang="en-US" altLang="ko-KR" sz="18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index_option</a:t>
            </a: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&gt; [ , ...n ] ) </a:t>
            </a:r>
            <a:endParaRPr lang="ko-KR" altLang="en-US" sz="18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1922210"/>
      </p:ext>
    </p:extLst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[</a:t>
            </a:r>
            <a:r>
              <a:rPr lang="ko-KR" altLang="en-US" sz="4000" dirty="0"/>
              <a:t>실습</a:t>
            </a:r>
            <a:r>
              <a:rPr lang="en-US" altLang="ko-KR" sz="4000" dirty="0"/>
              <a:t>4] </a:t>
            </a:r>
            <a:r>
              <a:rPr lang="ko-KR" altLang="en-US" sz="4000" dirty="0"/>
              <a:t>데이터베이스 다이어그램</a:t>
            </a:r>
            <a:r>
              <a:rPr lang="en-US" altLang="ko-KR" sz="4000" dirty="0"/>
              <a:t>(1)</a:t>
            </a:r>
            <a:endParaRPr lang="ko-KR" altLang="en-US" sz="4000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데이터베이스</a:t>
            </a:r>
            <a:r>
              <a:rPr lang="en-US" altLang="ko-KR" dirty="0"/>
              <a:t>]-[</a:t>
            </a:r>
            <a:r>
              <a:rPr lang="en-US" altLang="ko-KR" dirty="0" err="1"/>
              <a:t>MyWebSite</a:t>
            </a:r>
            <a:r>
              <a:rPr lang="en-US" altLang="ko-KR" dirty="0"/>
              <a:t>]-[</a:t>
            </a:r>
            <a:r>
              <a:rPr lang="ko-KR" altLang="en-US" dirty="0"/>
              <a:t>데이터베이스다이어그램</a:t>
            </a:r>
            <a:r>
              <a:rPr lang="en-US" altLang="ko-KR" dirty="0"/>
              <a:t>]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531420"/>
            <a:ext cx="2714286" cy="44190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1413" y="2852936"/>
            <a:ext cx="2285714" cy="12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2241" y="1502121"/>
            <a:ext cx="5723809" cy="12095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C109CBE-0594-42F7-BB49-EA8543656C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7231" y="2829755"/>
            <a:ext cx="44672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07049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</a:t>
            </a:r>
            <a:r>
              <a:rPr lang="en-US" altLang="ko-KR" dirty="0"/>
              <a:t> </a:t>
            </a:r>
            <a:r>
              <a:rPr lang="ko-KR" altLang="en-US" dirty="0"/>
              <a:t>개요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4F81BD"/>
              </a:buClr>
            </a:pPr>
            <a:r>
              <a:rPr lang="ko-KR" altLang="en-US" dirty="0">
                <a:solidFill>
                  <a:prstClr val="black"/>
                </a:solidFill>
              </a:rPr>
              <a:t>데이터베이스</a:t>
            </a:r>
            <a:r>
              <a:rPr lang="en-US" altLang="ko-KR" dirty="0">
                <a:solidFill>
                  <a:prstClr val="black"/>
                </a:solidFill>
              </a:rPr>
              <a:t>(Database)</a:t>
            </a:r>
            <a:r>
              <a:rPr lang="ko-KR" altLang="en-US" dirty="0">
                <a:solidFill>
                  <a:prstClr val="black"/>
                </a:solidFill>
              </a:rPr>
              <a:t>란</a:t>
            </a:r>
            <a:r>
              <a:rPr lang="en-US" altLang="ko-KR" dirty="0">
                <a:solidFill>
                  <a:prstClr val="black"/>
                </a:solidFill>
              </a:rPr>
              <a:t>?</a:t>
            </a:r>
          </a:p>
          <a:p>
            <a:pPr lvl="1">
              <a:buClr>
                <a:srgbClr val="4F81BD"/>
              </a:buClr>
            </a:pPr>
            <a:r>
              <a:rPr lang="ko-KR" altLang="en-US" dirty="0"/>
              <a:t>데이터를 </a:t>
            </a:r>
            <a:r>
              <a:rPr lang="ko-KR" altLang="en-US" dirty="0">
                <a:solidFill>
                  <a:srgbClr val="C00000"/>
                </a:solidFill>
              </a:rPr>
              <a:t>체계적으로 관리</a:t>
            </a:r>
            <a:r>
              <a:rPr lang="ko-KR" altLang="en-US" dirty="0"/>
              <a:t>할 수 있도록 해 주는 소프트웨어</a:t>
            </a:r>
            <a:endParaRPr lang="en-US" altLang="ko-KR" dirty="0"/>
          </a:p>
          <a:p>
            <a:pPr lvl="1">
              <a:buClr>
                <a:srgbClr val="4F81BD"/>
              </a:buClr>
            </a:pPr>
            <a:r>
              <a:rPr lang="ko-KR" altLang="en-US" dirty="0">
                <a:latin typeface="+mn-ea"/>
              </a:rPr>
              <a:t>여러 사람이 공유할 목적으로 방대한 데이터를 체계적으로 </a:t>
            </a:r>
            <a:r>
              <a:rPr lang="ko-KR" altLang="en-US" dirty="0">
                <a:solidFill>
                  <a:srgbClr val="6600CC"/>
                </a:solidFill>
                <a:latin typeface="+mn-ea"/>
              </a:rPr>
              <a:t>정리하여 저장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solidFill>
                  <a:srgbClr val="C00000"/>
                </a:solidFill>
                <a:latin typeface="+mn-ea"/>
              </a:rPr>
              <a:t>효율적 관리 및 검색 가능</a:t>
            </a:r>
            <a:endParaRPr lang="en-US" altLang="ko-KR" dirty="0">
              <a:solidFill>
                <a:srgbClr val="C00000"/>
              </a:solidFill>
              <a:latin typeface="+mn-ea"/>
            </a:endParaRPr>
          </a:p>
          <a:p>
            <a:pPr lvl="1">
              <a:buClr>
                <a:srgbClr val="4F81BD"/>
              </a:buClr>
            </a:pPr>
            <a:r>
              <a:rPr lang="ko-KR" altLang="en-US" dirty="0">
                <a:latin typeface="+mn-ea"/>
              </a:rPr>
              <a:t>데이터베이스 관리 시스템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>
                <a:solidFill>
                  <a:srgbClr val="6600CC"/>
                </a:solidFill>
                <a:latin typeface="+mn-ea"/>
              </a:rPr>
              <a:t>DBMS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err="1">
                <a:solidFill>
                  <a:srgbClr val="6600CC"/>
                </a:solidFill>
                <a:latin typeface="+mn-ea"/>
              </a:rPr>
              <a:t>D</a:t>
            </a:r>
            <a:r>
              <a:rPr lang="en-US" altLang="ko-KR" dirty="0" err="1">
                <a:latin typeface="+mn-ea"/>
              </a:rPr>
              <a:t>ata</a:t>
            </a:r>
            <a:r>
              <a:rPr lang="en-US" altLang="ko-KR" dirty="0" err="1">
                <a:solidFill>
                  <a:srgbClr val="6600CC"/>
                </a:solidFill>
                <a:latin typeface="+mn-ea"/>
              </a:rPr>
              <a:t>B</a:t>
            </a:r>
            <a:r>
              <a:rPr lang="en-US" altLang="ko-KR" dirty="0" err="1">
                <a:latin typeface="+mn-ea"/>
              </a:rPr>
              <a:t>ase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6600CC"/>
                </a:solidFill>
                <a:latin typeface="+mn-ea"/>
              </a:rPr>
              <a:t>M</a:t>
            </a:r>
            <a:r>
              <a:rPr lang="en-US" altLang="ko-KR" dirty="0">
                <a:latin typeface="+mn-ea"/>
              </a:rPr>
              <a:t>anagement </a:t>
            </a:r>
            <a:r>
              <a:rPr lang="en-US" altLang="ko-KR" dirty="0">
                <a:solidFill>
                  <a:srgbClr val="6600CC"/>
                </a:solidFill>
                <a:latin typeface="+mn-ea"/>
              </a:rPr>
              <a:t>S</a:t>
            </a:r>
            <a:r>
              <a:rPr lang="en-US" altLang="ko-KR" dirty="0">
                <a:latin typeface="+mn-ea"/>
              </a:rPr>
              <a:t>ystem) : </a:t>
            </a:r>
            <a:r>
              <a:rPr lang="ko-KR" altLang="en-US" dirty="0">
                <a:latin typeface="+mn-ea"/>
              </a:rPr>
              <a:t>데이터베이스를 구성하고 운영하는 소프트웨어 시스템으로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오라클</a:t>
            </a:r>
            <a:r>
              <a:rPr lang="en-US" altLang="ko-KR" dirty="0">
                <a:latin typeface="+mn-ea"/>
              </a:rPr>
              <a:t>, MS-SQL </a:t>
            </a:r>
            <a:r>
              <a:rPr lang="ko-KR" altLang="en-US" dirty="0">
                <a:latin typeface="+mn-ea"/>
              </a:rPr>
              <a:t>서버</a:t>
            </a:r>
            <a:r>
              <a:rPr lang="en-US" altLang="ko-KR" dirty="0">
                <a:latin typeface="+mn-ea"/>
              </a:rPr>
              <a:t>, MySQL </a:t>
            </a:r>
            <a:r>
              <a:rPr lang="ko-KR" altLang="en-US" dirty="0">
                <a:latin typeface="+mn-ea"/>
              </a:rPr>
              <a:t>등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730" y="4149080"/>
            <a:ext cx="3066540" cy="207563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80297025"/>
      </p:ext>
    </p:extLst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[</a:t>
            </a:r>
            <a:r>
              <a:rPr lang="ko-KR" altLang="en-US" sz="4000" dirty="0"/>
              <a:t>실습</a:t>
            </a:r>
            <a:r>
              <a:rPr lang="en-US" altLang="ko-KR" sz="4000" dirty="0"/>
              <a:t>4] </a:t>
            </a:r>
            <a:r>
              <a:rPr lang="ko-KR" altLang="en-US" sz="4000" dirty="0"/>
              <a:t>데이터베이스 다이어그램</a:t>
            </a:r>
            <a:r>
              <a:rPr lang="en-US" altLang="ko-KR" sz="4000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테이블뷰</a:t>
            </a:r>
            <a:r>
              <a:rPr lang="ko-KR" altLang="en-US" dirty="0"/>
              <a:t> 전환하기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AFBA4DD-8EF8-44BB-A132-41A39B1A9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4780"/>
            <a:ext cx="9144000" cy="47545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98619409"/>
      </p:ext>
    </p:extLst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[</a:t>
            </a:r>
            <a:r>
              <a:rPr lang="ko-KR" altLang="en-US" sz="4000" dirty="0"/>
              <a:t>실습</a:t>
            </a:r>
            <a:r>
              <a:rPr lang="en-US" altLang="ko-KR" sz="4000" dirty="0"/>
              <a:t>4] </a:t>
            </a:r>
            <a:r>
              <a:rPr lang="ko-KR" altLang="en-US" sz="4000" dirty="0"/>
              <a:t>데이터베이스 다이어그램</a:t>
            </a:r>
            <a:r>
              <a:rPr lang="en-US" altLang="ko-KR" sz="4000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950" y="933598"/>
            <a:ext cx="8950325" cy="5519738"/>
          </a:xfrm>
        </p:spPr>
        <p:txBody>
          <a:bodyPr/>
          <a:lstStyle/>
          <a:p>
            <a:r>
              <a:rPr lang="ko-KR" altLang="en-US" dirty="0" err="1"/>
              <a:t>테이블뷰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표준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154FE0-7697-47A3-A90B-A4D3EDBD8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428" y="1844824"/>
            <a:ext cx="6739948" cy="37444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28507058"/>
      </p:ext>
    </p:extLst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[</a:t>
            </a:r>
            <a:r>
              <a:rPr lang="ko-KR" altLang="en-US" sz="4000" dirty="0"/>
              <a:t>실습</a:t>
            </a:r>
            <a:r>
              <a:rPr lang="en-US" altLang="ko-KR" sz="4000" dirty="0"/>
              <a:t>4] </a:t>
            </a:r>
            <a:r>
              <a:rPr lang="ko-KR" altLang="en-US" sz="4000" dirty="0"/>
              <a:t>데이터베이스 다이어그램</a:t>
            </a:r>
            <a:r>
              <a:rPr lang="en-US" altLang="ko-KR" sz="4000" dirty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저장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556792"/>
            <a:ext cx="4190476" cy="30285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4431" y="2780928"/>
            <a:ext cx="5571355" cy="21158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344310" y="5304110"/>
            <a:ext cx="8467383" cy="107721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ERD</a:t>
            </a:r>
            <a:r>
              <a:rPr lang="ko-KR" altLang="en-US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란</a:t>
            </a:r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br>
              <a:rPr lang="ko-KR" altLang="en-US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Entity Relationship Diagram</a:t>
            </a:r>
            <a:r>
              <a:rPr lang="ko-KR" altLang="en-US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약자로 </a:t>
            </a:r>
            <a:r>
              <a:rPr lang="ko-KR" altLang="en-US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개체관계도</a:t>
            </a:r>
            <a:r>
              <a:rPr lang="ko-KR" altLang="en-US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라고 부릅니다</a:t>
            </a:r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ko-KR" altLang="en-US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ERD</a:t>
            </a:r>
            <a:r>
              <a:rPr lang="ko-KR" altLang="en-US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말로서 되어있는 요구분석사항을 그림으로 그려내어 그 관계를 도출하는 것입니다</a:t>
            </a:r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ko-KR" altLang="en-US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참고로 </a:t>
            </a:r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Peter Chen</a:t>
            </a:r>
            <a:r>
              <a:rPr lang="ko-KR" altLang="en-US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이란 분의 박사학위논문에 처음 등장했지요</a:t>
            </a:r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…)</a:t>
            </a:r>
            <a:endParaRPr lang="ko-KR" altLang="en-US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002647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50092BA-13EC-4CCE-8650-C37E00C88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87" y="2132856"/>
            <a:ext cx="7439025" cy="413385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[</a:t>
            </a:r>
            <a:r>
              <a:rPr lang="ko-KR" altLang="en-US" sz="4000" dirty="0"/>
              <a:t>실습</a:t>
            </a:r>
            <a:r>
              <a:rPr lang="en-US" altLang="ko-KR" sz="4000" dirty="0"/>
              <a:t>4] </a:t>
            </a:r>
            <a:r>
              <a:rPr lang="ko-KR" altLang="en-US" sz="4000" dirty="0"/>
              <a:t>데이터베이스 다이어그램</a:t>
            </a:r>
            <a:r>
              <a:rPr lang="en-US" altLang="ko-KR" sz="4000" dirty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저장이 안될 때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[</a:t>
            </a:r>
            <a:r>
              <a:rPr lang="ko-KR" altLang="en-US" dirty="0"/>
              <a:t>도구</a:t>
            </a:r>
            <a:r>
              <a:rPr lang="en-US" altLang="ko-KR" dirty="0"/>
              <a:t>]-[</a:t>
            </a:r>
            <a:r>
              <a:rPr lang="ko-KR" altLang="en-US" dirty="0"/>
              <a:t>옵션</a:t>
            </a:r>
            <a:r>
              <a:rPr lang="en-US" altLang="ko-KR" dirty="0"/>
              <a:t>], [</a:t>
            </a:r>
            <a:r>
              <a:rPr lang="ko-KR" altLang="en-US" dirty="0"/>
              <a:t>디자이너</a:t>
            </a:r>
            <a:r>
              <a:rPr lang="en-US" altLang="ko-KR" dirty="0"/>
              <a:t>] </a:t>
            </a:r>
            <a:r>
              <a:rPr lang="ko-KR" altLang="en-US" dirty="0"/>
              <a:t>메뉴의 </a:t>
            </a:r>
            <a:r>
              <a:rPr lang="en-US" altLang="ko-KR" dirty="0"/>
              <a:t>“</a:t>
            </a:r>
            <a:r>
              <a:rPr lang="ko-KR" altLang="en-US" dirty="0">
                <a:solidFill>
                  <a:srgbClr val="C00000"/>
                </a:solidFill>
              </a:rPr>
              <a:t>테이블을 다시 만들어야 하는 변경 내용 저장 안 함</a:t>
            </a:r>
            <a:r>
              <a:rPr lang="en-US" altLang="ko-KR" dirty="0"/>
              <a:t>”</a:t>
            </a:r>
            <a:r>
              <a:rPr lang="ko-KR" altLang="en-US" dirty="0"/>
              <a:t>의 체크  해제</a:t>
            </a:r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347864" y="4509120"/>
            <a:ext cx="3312368" cy="2880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177726"/>
      </p:ext>
    </p:extLst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SQL(Structured Query Language)</a:t>
            </a:r>
          </a:p>
          <a:p>
            <a:pPr lvl="1">
              <a:defRPr/>
            </a:pPr>
            <a:r>
              <a:rPr lang="en-US" altLang="ko-KR" dirty="0"/>
              <a:t>SEQUEL(Structured English Query Language)</a:t>
            </a:r>
          </a:p>
          <a:p>
            <a:pPr lvl="1">
              <a:defRPr/>
            </a:pPr>
            <a:r>
              <a:rPr lang="ko-KR" altLang="en-US" dirty="0"/>
              <a:t>구조적으로 설계된 질의 전용 언어</a:t>
            </a:r>
            <a:endParaRPr lang="en-US" altLang="ko-KR" dirty="0"/>
          </a:p>
          <a:p>
            <a:pPr lvl="1">
              <a:defRPr/>
            </a:pPr>
            <a:endParaRPr lang="en-US" altLang="ko-KR" sz="1200" dirty="0"/>
          </a:p>
          <a:p>
            <a:pPr>
              <a:defRPr/>
            </a:pPr>
            <a:r>
              <a:rPr lang="en-US" altLang="ko-KR" dirty="0"/>
              <a:t>SQL</a:t>
            </a:r>
            <a:r>
              <a:rPr lang="ko-KR" altLang="en-US" dirty="0"/>
              <a:t> 문의 종류 </a:t>
            </a:r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1371600" y="3068960"/>
            <a:ext cx="6400800" cy="3200400"/>
            <a:chOff x="864" y="1920"/>
            <a:chExt cx="4032" cy="201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864" y="1920"/>
              <a:ext cx="4032" cy="2016"/>
            </a:xfrm>
            <a:prstGeom prst="ellipse">
              <a:avLst/>
            </a:prstGeom>
            <a:solidFill>
              <a:srgbClr val="FFFFC7"/>
            </a:solidFill>
            <a:ln w="28575">
              <a:solidFill>
                <a:srgbClr val="EAAE1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1344" y="2304"/>
              <a:ext cx="1536" cy="624"/>
            </a:xfrm>
            <a:prstGeom prst="line">
              <a:avLst/>
            </a:prstGeom>
            <a:noFill/>
            <a:ln w="28575">
              <a:solidFill>
                <a:srgbClr val="EAAE1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V="1">
              <a:off x="2880" y="2496"/>
              <a:ext cx="1824" cy="432"/>
            </a:xfrm>
            <a:prstGeom prst="line">
              <a:avLst/>
            </a:prstGeom>
            <a:noFill/>
            <a:ln w="28575">
              <a:solidFill>
                <a:srgbClr val="EAAE1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H="1">
              <a:off x="2544" y="2928"/>
              <a:ext cx="336" cy="1008"/>
            </a:xfrm>
            <a:prstGeom prst="line">
              <a:avLst/>
            </a:prstGeom>
            <a:noFill/>
            <a:ln w="28575">
              <a:solidFill>
                <a:srgbClr val="EAAE1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2208" y="2664"/>
              <a:ext cx="1344" cy="528"/>
            </a:xfrm>
            <a:prstGeom prst="ellipse">
              <a:avLst/>
            </a:prstGeom>
            <a:solidFill>
              <a:srgbClr val="D8FF8B"/>
            </a:solidFill>
            <a:ln w="28575">
              <a:solidFill>
                <a:srgbClr val="EAAE1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2675" y="2832"/>
              <a:ext cx="41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600" i="0">
                  <a:latin typeface="휴먼둥근헤드라인" pitchFamily="18" charset="-127"/>
                  <a:ea typeface="휴먼둥근헤드라인" pitchFamily="18" charset="-127"/>
                </a:rPr>
                <a:t>SQL</a:t>
              </a:r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1724" y="2112"/>
              <a:ext cx="25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600" i="0">
                  <a:solidFill>
                    <a:srgbClr val="BC7000"/>
                  </a:solidFill>
                  <a:latin typeface="휴먼둥근헤드라인" pitchFamily="18" charset="-127"/>
                  <a:ea typeface="휴먼둥근헤드라인" pitchFamily="18" charset="-127"/>
                </a:rPr>
                <a:t>DDL(Data Definition Language)</a:t>
              </a:r>
            </a:p>
          </p:txBody>
        </p:sp>
        <p:sp>
          <p:nvSpPr>
            <p:cNvPr id="13" name="Text Box 15"/>
            <p:cNvSpPr txBox="1">
              <a:spLocks noChangeArrowheads="1"/>
            </p:cNvSpPr>
            <p:nvPr/>
          </p:nvSpPr>
          <p:spPr bwMode="auto">
            <a:xfrm>
              <a:off x="1104" y="2400"/>
              <a:ext cx="900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ko-KR" sz="1600" i="0">
                  <a:solidFill>
                    <a:srgbClr val="BC7000"/>
                  </a:solidFill>
                  <a:latin typeface="휴먼둥근헤드라인" pitchFamily="18" charset="-127"/>
                  <a:ea typeface="휴먼둥근헤드라인" pitchFamily="18" charset="-127"/>
                </a:rPr>
                <a:t>DCL</a:t>
              </a:r>
            </a:p>
            <a:p>
              <a:pPr algn="l"/>
              <a:r>
                <a:rPr lang="en-US" altLang="ko-KR" sz="1600" i="0">
                  <a:solidFill>
                    <a:srgbClr val="BC7000"/>
                  </a:solidFill>
                  <a:latin typeface="휴먼둥근헤드라인" pitchFamily="18" charset="-127"/>
                  <a:ea typeface="휴먼둥근헤드라인" pitchFamily="18" charset="-127"/>
                </a:rPr>
                <a:t>(Data</a:t>
              </a:r>
            </a:p>
            <a:p>
              <a:pPr algn="l"/>
              <a:r>
                <a:rPr lang="en-US" altLang="ko-KR" sz="1600" i="0">
                  <a:solidFill>
                    <a:srgbClr val="BC7000"/>
                  </a:solidFill>
                  <a:latin typeface="휴먼둥근헤드라인" pitchFamily="18" charset="-127"/>
                  <a:ea typeface="휴먼둥근헤드라인" pitchFamily="18" charset="-127"/>
                </a:rPr>
                <a:t>Control</a:t>
              </a:r>
            </a:p>
            <a:p>
              <a:pPr algn="l"/>
              <a:r>
                <a:rPr lang="en-US" altLang="ko-KR" sz="1600" i="0">
                  <a:solidFill>
                    <a:srgbClr val="BC7000"/>
                  </a:solidFill>
                  <a:latin typeface="휴먼둥근헤드라인" pitchFamily="18" charset="-127"/>
                  <a:ea typeface="휴먼둥근헤드라인" pitchFamily="18" charset="-127"/>
                </a:rPr>
                <a:t>Language)</a:t>
              </a:r>
            </a:p>
          </p:txBody>
        </p:sp>
        <p:sp>
          <p:nvSpPr>
            <p:cNvPr id="14" name="Text Box 16"/>
            <p:cNvSpPr txBox="1">
              <a:spLocks noChangeArrowheads="1"/>
            </p:cNvSpPr>
            <p:nvPr/>
          </p:nvSpPr>
          <p:spPr bwMode="auto">
            <a:xfrm>
              <a:off x="3600" y="2592"/>
              <a:ext cx="1113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1600" i="0">
                  <a:solidFill>
                    <a:srgbClr val="BC7000"/>
                  </a:solidFill>
                  <a:latin typeface="휴먼둥근헤드라인" pitchFamily="18" charset="-127"/>
                  <a:ea typeface="휴먼둥근헤드라인" pitchFamily="18" charset="-127"/>
                </a:rPr>
                <a:t>DML</a:t>
              </a:r>
            </a:p>
            <a:p>
              <a:pPr algn="r"/>
              <a:r>
                <a:rPr lang="en-US" altLang="ko-KR" sz="1600" i="0">
                  <a:solidFill>
                    <a:srgbClr val="BC7000"/>
                  </a:solidFill>
                  <a:latin typeface="휴먼둥근헤드라인" pitchFamily="18" charset="-127"/>
                  <a:ea typeface="휴먼둥근헤드라인" pitchFamily="18" charset="-127"/>
                </a:rPr>
                <a:t>(Data</a:t>
              </a:r>
            </a:p>
            <a:p>
              <a:pPr algn="r"/>
              <a:r>
                <a:rPr lang="en-US" altLang="ko-KR" sz="1600" i="0">
                  <a:solidFill>
                    <a:srgbClr val="BC7000"/>
                  </a:solidFill>
                  <a:latin typeface="휴먼둥근헤드라인" pitchFamily="18" charset="-127"/>
                  <a:ea typeface="휴먼둥근헤드라인" pitchFamily="18" charset="-127"/>
                </a:rPr>
                <a:t>Manipulation</a:t>
              </a:r>
            </a:p>
            <a:p>
              <a:pPr algn="r"/>
              <a:r>
                <a:rPr lang="en-US" altLang="ko-KR" sz="1600" i="0">
                  <a:solidFill>
                    <a:srgbClr val="BC7000"/>
                  </a:solidFill>
                  <a:latin typeface="휴먼둥근헤드라인" pitchFamily="18" charset="-127"/>
                  <a:ea typeface="휴먼둥근헤드라인" pitchFamily="18" charset="-127"/>
                </a:rPr>
                <a:t>Language)</a:t>
              </a:r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2880" y="3312"/>
              <a:ext cx="1371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ko-KR" altLang="en-US" sz="1600" i="0"/>
                <a:t>새로운 데이터의</a:t>
              </a:r>
            </a:p>
            <a:p>
              <a:pPr algn="l"/>
              <a:r>
                <a:rPr lang="ko-KR" altLang="en-US" sz="1600" i="0"/>
                <a:t>조회</a:t>
              </a:r>
              <a:r>
                <a:rPr lang="en-US" altLang="ko-KR" sz="1600" i="0"/>
                <a:t>, </a:t>
              </a:r>
              <a:r>
                <a:rPr lang="ko-KR" altLang="en-US" sz="1600" i="0"/>
                <a:t>삽입</a:t>
              </a:r>
              <a:r>
                <a:rPr lang="en-US" altLang="ko-KR" sz="1600" i="0"/>
                <a:t>, </a:t>
              </a:r>
              <a:r>
                <a:rPr lang="ko-KR" altLang="en-US" sz="1600" i="0"/>
                <a:t>수정</a:t>
              </a:r>
              <a:r>
                <a:rPr lang="en-US" altLang="ko-KR" sz="1600" i="0"/>
                <a:t>, </a:t>
              </a:r>
              <a:r>
                <a:rPr lang="ko-KR" altLang="en-US" sz="1600" i="0"/>
                <a:t>삭제</a:t>
              </a: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2194" y="2304"/>
              <a:ext cx="185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ko-KR" altLang="en-US" sz="1600" i="0"/>
                <a:t>데이터의 스키마 표현에 사용</a:t>
              </a:r>
            </a:p>
            <a:p>
              <a:pPr algn="l"/>
              <a:r>
                <a:rPr lang="ko-KR" altLang="en-US" sz="1600" i="0"/>
                <a:t>주로 관리자 및 설계자가 사용</a:t>
              </a:r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960" y="3138"/>
              <a:ext cx="1805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ko-KR" altLang="en-US" sz="1600" i="0"/>
                <a:t>데이터의 정확한 관리를 위한</a:t>
              </a:r>
            </a:p>
            <a:p>
              <a:pPr algn="l"/>
              <a:r>
                <a:rPr lang="ko-KR" altLang="en-US" sz="1600" i="0"/>
                <a:t>데이터의 보안</a:t>
              </a:r>
              <a:r>
                <a:rPr lang="en-US" altLang="ko-KR" sz="1600" i="0"/>
                <a:t>, </a:t>
              </a:r>
              <a:r>
                <a:rPr lang="ko-KR" altLang="en-US" sz="1600" i="0"/>
                <a:t>무결성</a:t>
              </a:r>
              <a:r>
                <a:rPr lang="en-US" altLang="ko-KR" sz="1600" i="0"/>
                <a:t>, </a:t>
              </a:r>
              <a:r>
                <a:rPr lang="ko-KR" altLang="en-US" sz="1600" i="0"/>
                <a:t>복구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640117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 </a:t>
            </a:r>
            <a:r>
              <a:rPr lang="ko-KR" altLang="en-US" dirty="0"/>
              <a:t>문의 </a:t>
            </a:r>
            <a:r>
              <a:rPr lang="en-US" altLang="ko-KR" dirty="0"/>
              <a:t>DML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DML(Data Manipulation Language)</a:t>
            </a:r>
          </a:p>
          <a:p>
            <a:pPr lvl="1">
              <a:defRPr/>
            </a:pPr>
            <a:r>
              <a:rPr lang="ko-KR" altLang="en-US" dirty="0" err="1"/>
              <a:t>관계형</a:t>
            </a:r>
            <a:r>
              <a:rPr lang="en-US" altLang="ko-KR" dirty="0"/>
              <a:t> </a:t>
            </a:r>
            <a:r>
              <a:rPr lang="ko-KR" altLang="en-US" dirty="0"/>
              <a:t>데이터베이스에서 데이터를 다루는 언어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DML</a:t>
            </a:r>
            <a:r>
              <a:rPr lang="ko-KR" altLang="en-US" dirty="0"/>
              <a:t> 문의</a:t>
            </a:r>
            <a:r>
              <a:rPr lang="en-US" altLang="ko-KR" dirty="0"/>
              <a:t> </a:t>
            </a:r>
            <a:r>
              <a:rPr lang="ko-KR" altLang="en-US" dirty="0"/>
              <a:t>종류 </a:t>
            </a:r>
            <a:endParaRPr lang="en-US" altLang="ko-KR" dirty="0"/>
          </a:p>
          <a:p>
            <a:pPr lvl="2">
              <a:defRPr/>
            </a:pPr>
            <a:r>
              <a:rPr lang="en-US" altLang="ko-KR" dirty="0">
                <a:solidFill>
                  <a:srgbClr val="0000FF"/>
                </a:solidFill>
              </a:rPr>
              <a:t>SELECT</a:t>
            </a:r>
            <a:r>
              <a:rPr lang="en-US" altLang="ko-KR" dirty="0"/>
              <a:t> : </a:t>
            </a:r>
            <a:r>
              <a:rPr lang="ko-KR" altLang="en-US" dirty="0"/>
              <a:t>데이터 조회</a:t>
            </a:r>
            <a:r>
              <a:rPr lang="en-US" altLang="ko-KR" dirty="0"/>
              <a:t>, </a:t>
            </a:r>
            <a:r>
              <a:rPr lang="ko-KR" altLang="en-US" dirty="0"/>
              <a:t>다양하며 많은 학습이 필요</a:t>
            </a:r>
            <a:r>
              <a:rPr lang="en-US" altLang="ko-KR" dirty="0"/>
              <a:t>(DML</a:t>
            </a:r>
            <a:r>
              <a:rPr lang="ko-KR" altLang="en-US" dirty="0"/>
              <a:t>의 약</a:t>
            </a:r>
            <a:r>
              <a:rPr lang="en-US" altLang="ko-KR" dirty="0"/>
              <a:t>95%)</a:t>
            </a:r>
          </a:p>
          <a:p>
            <a:pPr lvl="2">
              <a:defRPr/>
            </a:pPr>
            <a:r>
              <a:rPr lang="en-US" altLang="ko-KR" dirty="0">
                <a:solidFill>
                  <a:srgbClr val="0000FF"/>
                </a:solidFill>
              </a:rPr>
              <a:t>INSERT</a:t>
            </a:r>
            <a:r>
              <a:rPr lang="en-US" altLang="ko-KR" dirty="0"/>
              <a:t> :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2">
              <a:defRPr/>
            </a:pPr>
            <a:r>
              <a:rPr lang="en-US" altLang="ko-KR" dirty="0">
                <a:solidFill>
                  <a:srgbClr val="0000FF"/>
                </a:solidFill>
              </a:rPr>
              <a:t>DELETE</a:t>
            </a:r>
            <a:r>
              <a:rPr lang="en-US" altLang="ko-KR" dirty="0"/>
              <a:t> : </a:t>
            </a:r>
            <a:r>
              <a:rPr lang="ko-KR" altLang="en-US" dirty="0"/>
              <a:t>삭제</a:t>
            </a:r>
            <a:endParaRPr lang="en-US" altLang="ko-KR" dirty="0"/>
          </a:p>
          <a:p>
            <a:pPr lvl="2">
              <a:defRPr/>
            </a:pPr>
            <a:r>
              <a:rPr lang="en-US" altLang="ko-KR" dirty="0">
                <a:solidFill>
                  <a:srgbClr val="0000FF"/>
                </a:solidFill>
              </a:rPr>
              <a:t>UPDATE</a:t>
            </a:r>
            <a:r>
              <a:rPr lang="en-US" altLang="ko-KR" dirty="0"/>
              <a:t> : </a:t>
            </a:r>
            <a:r>
              <a:rPr lang="ko-KR" altLang="en-US" dirty="0"/>
              <a:t>수정</a:t>
            </a: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1">
              <a:defRPr/>
            </a:pPr>
            <a:r>
              <a:rPr lang="en-US" altLang="ko-KR" dirty="0"/>
              <a:t>SQL</a:t>
            </a:r>
            <a:r>
              <a:rPr lang="ko-KR" altLang="en-US" dirty="0"/>
              <a:t>문</a:t>
            </a:r>
            <a:r>
              <a:rPr lang="en-US" altLang="ko-KR" dirty="0"/>
              <a:t>, </a:t>
            </a:r>
            <a:r>
              <a:rPr lang="ko-KR" altLang="en-US" dirty="0"/>
              <a:t>특히</a:t>
            </a:r>
            <a:r>
              <a:rPr lang="en-US" altLang="ko-KR" dirty="0"/>
              <a:t> DML </a:t>
            </a:r>
            <a:r>
              <a:rPr lang="ko-KR" altLang="en-US" dirty="0"/>
              <a:t>문에 익숙해져야 할 필요가 있음</a:t>
            </a:r>
          </a:p>
        </p:txBody>
      </p:sp>
    </p:spTree>
    <p:extLst>
      <p:ext uri="{BB962C8B-B14F-4D97-AF65-F5344CB8AC3E}">
        <p14:creationId xmlns:p14="http://schemas.microsoft.com/office/powerpoint/2010/main" val="2171173349"/>
      </p:ext>
    </p:extLst>
  </p:cSld>
  <p:clrMapOvr>
    <a:masterClrMapping/>
  </p:clrMapOvr>
  <p:transition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SSMS</a:t>
            </a:r>
            <a:r>
              <a:rPr lang="ko-KR" altLang="en-US" dirty="0"/>
              <a:t>에서 쿼리문 실행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58" y="1076788"/>
            <a:ext cx="8211083" cy="524353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2380587" y="1464002"/>
            <a:ext cx="923912" cy="2880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70047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SSMS</a:t>
            </a:r>
            <a:r>
              <a:rPr lang="ko-KR" altLang="en-US" dirty="0"/>
              <a:t>에서 쿼리문 실행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11" y="1069459"/>
            <a:ext cx="8249178" cy="525819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5" name="직선 화살표 연결선 4"/>
          <p:cNvCxnSpPr>
            <a:cxnSpLocks/>
            <a:stCxn id="8" idx="2"/>
            <a:endCxn id="7" idx="0"/>
          </p:cNvCxnSpPr>
          <p:nvPr/>
        </p:nvCxnSpPr>
        <p:spPr>
          <a:xfrm>
            <a:off x="4437201" y="2770815"/>
            <a:ext cx="134799" cy="48144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483768" y="1674803"/>
            <a:ext cx="720080" cy="3140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3252255"/>
            <a:ext cx="6912768" cy="2382554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sp>
        <p:nvSpPr>
          <p:cNvPr id="13" name="직사각형 12"/>
          <p:cNvSpPr/>
          <p:nvPr/>
        </p:nvSpPr>
        <p:spPr>
          <a:xfrm>
            <a:off x="1043608" y="1674803"/>
            <a:ext cx="1368152" cy="31403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B942734-F117-408E-80C3-9232312AD8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2080" y="4365103"/>
            <a:ext cx="2232248" cy="74010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00341BA-1DE8-4C9E-9A05-F5436639F3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4008" y="2420888"/>
            <a:ext cx="720079" cy="23874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510314" y="2122743"/>
            <a:ext cx="1853773" cy="64807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6145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SSMS</a:t>
            </a:r>
            <a:r>
              <a:rPr lang="ko-KR" altLang="en-US" dirty="0"/>
              <a:t>에서 쿼리문 실행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64" y="1096261"/>
            <a:ext cx="8162884" cy="518512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3275856" y="4365104"/>
            <a:ext cx="3312368" cy="97268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실행결과</a:t>
            </a:r>
            <a:endParaRPr lang="en-US" altLang="ko-KR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아직</a:t>
            </a:r>
            <a:r>
              <a:rPr lang="en-US" altLang="ko-KR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테이블에 입력된 값이 없음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106726-7312-4C0B-AE81-01ACE5B2E1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420888"/>
            <a:ext cx="1219306" cy="22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2170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데이터의 입력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INSERT : </a:t>
            </a:r>
            <a:r>
              <a:rPr lang="ko-KR" altLang="en-US" dirty="0"/>
              <a:t>새로운 행을 추가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쿼리문에서</a:t>
            </a:r>
            <a:r>
              <a:rPr lang="ko-KR" altLang="en-US" dirty="0"/>
              <a:t> 기호의 이해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57188" y="1519424"/>
            <a:ext cx="8177212" cy="11174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20000"/>
              </a:lnSpc>
              <a:defRPr/>
            </a:pPr>
            <a:r>
              <a:rPr lang="en-US" altLang="ko-KR" sz="2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INSERT</a:t>
            </a:r>
            <a:r>
              <a:rPr lang="en-US" altLang="ko-KR" sz="2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[</a:t>
            </a:r>
            <a:r>
              <a:rPr lang="en-US" altLang="ko-KR" sz="2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INTO</a:t>
            </a:r>
            <a:r>
              <a:rPr lang="en-US" altLang="ko-KR" sz="2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2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테이블</a:t>
            </a:r>
            <a:r>
              <a:rPr lang="en-US" altLang="ko-KR" sz="2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2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 </a:t>
            </a:r>
            <a:r>
              <a:rPr lang="en-US" altLang="ko-KR" sz="2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[(</a:t>
            </a:r>
            <a:r>
              <a:rPr lang="ko-KR" altLang="en-US" sz="2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필드</a:t>
            </a:r>
            <a:r>
              <a:rPr lang="en-US" altLang="ko-KR" sz="2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1, </a:t>
            </a:r>
            <a:r>
              <a:rPr lang="ko-KR" altLang="en-US" sz="2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필드</a:t>
            </a:r>
            <a:r>
              <a:rPr lang="en-US" altLang="ko-KR" sz="2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2)]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2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    VALUES</a:t>
            </a:r>
            <a:r>
              <a:rPr lang="en-US" altLang="ko-KR" sz="2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(DEFAULT | NULL | </a:t>
            </a:r>
            <a:r>
              <a:rPr lang="ko-KR" altLang="en-US" sz="2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값</a:t>
            </a:r>
            <a:r>
              <a:rPr lang="en-US" altLang="ko-KR" sz="2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  </a:t>
            </a:r>
            <a:endParaRPr lang="ko-KR" altLang="en-US" sz="2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7189" y="3645024"/>
            <a:ext cx="8177211" cy="2016224"/>
          </a:xfrm>
          <a:prstGeom prst="rect">
            <a:avLst/>
          </a:prstGeom>
          <a:solidFill>
            <a:srgbClr val="FFFFCC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20000"/>
              </a:lnSpc>
              <a:defRPr/>
            </a:pPr>
            <a:r>
              <a:rPr lang="en-US" altLang="ko-KR" sz="2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 ] </a:t>
            </a:r>
            <a:r>
              <a:rPr lang="en-US" altLang="ko-KR" sz="2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 Option. </a:t>
            </a:r>
            <a:r>
              <a:rPr lang="ko-KR" altLang="en-US" sz="2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생략 가능</a:t>
            </a:r>
            <a:endParaRPr lang="en-US" altLang="ko-KR" sz="2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2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|   Or. </a:t>
            </a:r>
            <a:r>
              <a:rPr lang="ko-KR" altLang="en-US" sz="2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둘 중 하나 선택</a:t>
            </a:r>
            <a:endParaRPr lang="en-US" altLang="ko-KR" sz="2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2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DEFAULT</a:t>
            </a:r>
            <a:r>
              <a:rPr lang="en-US" altLang="ko-KR" sz="2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 </a:t>
            </a:r>
            <a:r>
              <a:rPr lang="ko-KR" altLang="en-US" sz="2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기본 값</a:t>
            </a:r>
            <a:endParaRPr lang="en-US" altLang="ko-KR" sz="2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2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NULL</a:t>
            </a:r>
            <a:r>
              <a:rPr lang="en-US" altLang="ko-KR" sz="2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      </a:t>
            </a:r>
            <a:r>
              <a:rPr lang="ko-KR" altLang="en-US" sz="2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값이 없음</a:t>
            </a:r>
            <a:endParaRPr lang="ko-KR" altLang="en-US" sz="2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532773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개요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데이터베이스의 종류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Oracle</a:t>
            </a:r>
          </a:p>
          <a:p>
            <a:pPr lvl="1">
              <a:defRPr/>
            </a:pPr>
            <a:r>
              <a:rPr lang="en-US" altLang="ko-KR" dirty="0"/>
              <a:t>Microsoft SQL Server</a:t>
            </a:r>
          </a:p>
          <a:p>
            <a:pPr lvl="1">
              <a:defRPr/>
            </a:pPr>
            <a:r>
              <a:rPr lang="en-US" altLang="ko-KR" dirty="0"/>
              <a:t>IBM</a:t>
            </a:r>
            <a:r>
              <a:rPr lang="ko-KR" altLang="en-US" dirty="0"/>
              <a:t> </a:t>
            </a:r>
            <a:r>
              <a:rPr lang="en-US" altLang="ko-KR" dirty="0"/>
              <a:t>DB2</a:t>
            </a:r>
          </a:p>
          <a:p>
            <a:pPr lvl="1">
              <a:defRPr/>
            </a:pPr>
            <a:r>
              <a:rPr lang="en-US" altLang="ko-KR" dirty="0" err="1"/>
              <a:t>MySql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Microsoft Access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4B528C9-5204-495C-BD14-6DE70E7C7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1603151"/>
            <a:ext cx="2808312" cy="232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35682"/>
      </p:ext>
    </p:extLst>
  </p:cSld>
  <p:clrMapOvr>
    <a:masterClrMapping/>
  </p:clrMapOvr>
  <p:transition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데이터의 입력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INSERT </a:t>
            </a:r>
            <a:r>
              <a:rPr lang="ko-KR" altLang="en-US" dirty="0"/>
              <a:t>문의 </a:t>
            </a:r>
            <a:r>
              <a:rPr lang="en-US" altLang="ko-KR" dirty="0"/>
              <a:t>Syntax </a:t>
            </a:r>
            <a:r>
              <a:rPr lang="ko-KR" altLang="en-US" dirty="0"/>
              <a:t>전체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57188" y="1484784"/>
            <a:ext cx="8429625" cy="49424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10000"/>
              </a:lnSpc>
              <a:defRPr/>
            </a:pPr>
            <a:r>
              <a:rPr lang="en-US" altLang="ko-KR" sz="18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INSERT</a:t>
            </a: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    </a:t>
            </a:r>
          </a:p>
          <a:p>
            <a:pPr>
              <a:lnSpc>
                <a:spcPct val="110000"/>
              </a:lnSpc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[ </a:t>
            </a:r>
            <a:r>
              <a:rPr lang="en-US" altLang="ko-KR" sz="18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TOP</a:t>
            </a: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( expression ) [ </a:t>
            </a:r>
            <a:r>
              <a:rPr lang="en-US" altLang="ko-KR" sz="18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PERCENT</a:t>
            </a: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] ]    </a:t>
            </a:r>
          </a:p>
          <a:p>
            <a:pPr>
              <a:lnSpc>
                <a:spcPct val="110000"/>
              </a:lnSpc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[ </a:t>
            </a:r>
            <a:r>
              <a:rPr lang="en-US" altLang="ko-KR" sz="18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INTO</a:t>
            </a: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]    </a:t>
            </a:r>
          </a:p>
          <a:p>
            <a:pPr>
              <a:lnSpc>
                <a:spcPct val="110000"/>
              </a:lnSpc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{ &lt;object&gt; | </a:t>
            </a:r>
            <a:r>
              <a:rPr lang="en-US" altLang="ko-KR" sz="18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rowset_function_limited</a:t>
            </a: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      </a:t>
            </a:r>
          </a:p>
          <a:p>
            <a:pPr>
              <a:lnSpc>
                <a:spcPct val="110000"/>
              </a:lnSpc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   [ </a:t>
            </a:r>
            <a:r>
              <a:rPr lang="en-US" altLang="ko-KR" sz="18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WITH</a:t>
            </a: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( &lt;</a:t>
            </a:r>
            <a:r>
              <a:rPr lang="en-US" altLang="ko-KR" sz="18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Table_Hint_Limited</a:t>
            </a: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[ ...n ] ) ]     </a:t>
            </a:r>
          </a:p>
          <a:p>
            <a:pPr>
              <a:lnSpc>
                <a:spcPct val="110000"/>
              </a:lnSpc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} </a:t>
            </a:r>
          </a:p>
          <a:p>
            <a:pPr>
              <a:lnSpc>
                <a:spcPct val="110000"/>
              </a:lnSpc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{     </a:t>
            </a:r>
          </a:p>
          <a:p>
            <a:pPr>
              <a:lnSpc>
                <a:spcPct val="110000"/>
              </a:lnSpc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[ ( </a:t>
            </a:r>
            <a:r>
              <a:rPr lang="en-US" altLang="ko-KR" sz="18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column_list</a:t>
            </a: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) ]     </a:t>
            </a:r>
          </a:p>
          <a:p>
            <a:pPr>
              <a:lnSpc>
                <a:spcPct val="110000"/>
              </a:lnSpc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[ &lt;</a:t>
            </a:r>
            <a:r>
              <a:rPr lang="en-US" altLang="ko-KR" sz="18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OUTPUT</a:t>
            </a: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Clause&gt; ]     </a:t>
            </a:r>
          </a:p>
          <a:p>
            <a:pPr>
              <a:lnSpc>
                <a:spcPct val="110000"/>
              </a:lnSpc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{ </a:t>
            </a:r>
            <a:r>
              <a:rPr lang="en-US" altLang="ko-KR" sz="18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VALUES</a:t>
            </a: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( { </a:t>
            </a:r>
            <a:r>
              <a:rPr lang="en-US" altLang="ko-KR" sz="18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DEFAULT</a:t>
            </a: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en-US" altLang="ko-KR" sz="18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NULL</a:t>
            </a: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| expression } [ ,...n ] ) [ ,...n ]     </a:t>
            </a:r>
          </a:p>
          <a:p>
            <a:pPr>
              <a:lnSpc>
                <a:spcPct val="110000"/>
              </a:lnSpc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| </a:t>
            </a:r>
            <a:r>
              <a:rPr lang="en-US" altLang="ko-KR" sz="18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derived_table</a:t>
            </a: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    </a:t>
            </a:r>
          </a:p>
          <a:p>
            <a:pPr>
              <a:lnSpc>
                <a:spcPct val="110000"/>
              </a:lnSpc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| </a:t>
            </a:r>
            <a:r>
              <a:rPr lang="en-US" altLang="ko-KR" sz="18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execute_statement</a:t>
            </a: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       </a:t>
            </a:r>
          </a:p>
          <a:p>
            <a:pPr>
              <a:lnSpc>
                <a:spcPct val="110000"/>
              </a:lnSpc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| &lt;</a:t>
            </a:r>
            <a:r>
              <a:rPr lang="en-US" altLang="ko-KR" sz="18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dml_table_source</a:t>
            </a: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    </a:t>
            </a:r>
          </a:p>
          <a:p>
            <a:pPr>
              <a:lnSpc>
                <a:spcPct val="110000"/>
              </a:lnSpc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| </a:t>
            </a:r>
            <a:r>
              <a:rPr lang="en-US" altLang="ko-KR" sz="18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DEFAULT</a:t>
            </a: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VALUES</a:t>
            </a: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    </a:t>
            </a:r>
          </a:p>
          <a:p>
            <a:pPr>
              <a:lnSpc>
                <a:spcPct val="110000"/>
              </a:lnSpc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	} </a:t>
            </a:r>
          </a:p>
          <a:p>
            <a:pPr>
              <a:lnSpc>
                <a:spcPct val="110000"/>
              </a:lnSpc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} </a:t>
            </a:r>
            <a:endParaRPr lang="ko-KR" altLang="en-US" sz="18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5378681"/>
      </p:ext>
    </p:extLst>
  </p:cSld>
  <p:clrMapOvr>
    <a:masterClrMapping/>
  </p:clrMapOvr>
  <p:transition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데이터의 입력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196752"/>
            <a:ext cx="7859195" cy="525658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043608" y="1196752"/>
            <a:ext cx="8024192" cy="302433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noAutofit/>
          </a:bodyPr>
          <a:lstStyle/>
          <a:p>
            <a:pPr algn="r"/>
            <a:r>
              <a:rPr lang="ko-KR" altLang="en-US" sz="2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블록으로</a:t>
            </a:r>
            <a:endParaRPr lang="en-US" altLang="ko-KR" sz="2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2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실행</a:t>
            </a:r>
            <a:r>
              <a:rPr lang="en-US" altLang="ko-KR" sz="2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r"/>
            <a:endParaRPr lang="en-US" altLang="ko-KR" sz="2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en-US" altLang="ko-KR" sz="2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DB</a:t>
            </a:r>
            <a:r>
              <a:rPr lang="ko-KR" altLang="en-US" sz="2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에서</a:t>
            </a:r>
            <a:endParaRPr lang="en-US" altLang="ko-KR" sz="2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2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문자열은</a:t>
            </a:r>
            <a:endParaRPr lang="en-US" altLang="ko-KR" sz="2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en-US" altLang="ko-KR" sz="2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‘ ’ </a:t>
            </a:r>
            <a:r>
              <a:rPr lang="ko-KR" altLang="en-US" sz="2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로</a:t>
            </a:r>
            <a:r>
              <a:rPr lang="en-US" altLang="ko-KR" sz="2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r"/>
            <a:r>
              <a:rPr lang="ko-KR" altLang="en-US" sz="2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감싸 줌</a:t>
            </a:r>
            <a:endParaRPr lang="en-US" altLang="ko-KR" sz="2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72473" y="4278575"/>
            <a:ext cx="3815978" cy="224676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앗</a:t>
            </a:r>
            <a:r>
              <a:rPr lang="en-US" altLang="ko-KR" sz="20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나의 실수</a:t>
            </a:r>
            <a:r>
              <a:rPr lang="en-US" altLang="ko-KR" sz="20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  <a:p>
            <a:r>
              <a:rPr lang="ko-KR" altLang="en-US" sz="2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테이블을 생성할 때</a:t>
            </a:r>
            <a:r>
              <a:rPr lang="en-US" altLang="ko-KR" sz="2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1" dirty="0" err="1">
                <a:solidFill>
                  <a:srgbClr val="7030A0"/>
                </a:solidFill>
                <a:latin typeface="맑은 고딕" pitchFamily="50" charset="-127"/>
                <a:ea typeface="맑은 고딕" pitchFamily="50" charset="-127"/>
              </a:rPr>
              <a:t>기본키</a:t>
            </a:r>
            <a:r>
              <a:rPr lang="ko-KR" altLang="en-US" sz="2000" b="1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endParaRPr lang="en-US" altLang="ko-KR" sz="20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지정하지 않았네</a:t>
            </a:r>
            <a:r>
              <a:rPr lang="en-US" altLang="ko-KR" sz="2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… </a:t>
            </a:r>
          </a:p>
          <a:p>
            <a:r>
              <a:rPr lang="ko-KR" altLang="en-US" sz="2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이번 시간 말미에 데이터를 지우고 난 후 </a:t>
            </a:r>
            <a:r>
              <a:rPr lang="ko-KR" altLang="en-US" sz="2000" b="1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기본키</a:t>
            </a:r>
            <a:r>
              <a:rPr lang="ko-KR" altLang="en-US" sz="2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지정 예정</a:t>
            </a:r>
            <a:r>
              <a:rPr lang="en-US" altLang="ko-KR" sz="2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r>
              <a:rPr lang="ko-KR" altLang="en-US" sz="2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중복데이터가 있는 상황에서는</a:t>
            </a:r>
            <a:endParaRPr lang="en-US" altLang="ko-KR" sz="20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000" b="1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기본키를</a:t>
            </a:r>
            <a:r>
              <a:rPr lang="ko-KR" altLang="en-US" sz="2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지정할 수 없거든</a:t>
            </a:r>
            <a:r>
              <a:rPr lang="en-US" altLang="ko-KR" sz="2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99AF19E-4FC8-47BF-9462-B54CBD04D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776" y="1174802"/>
            <a:ext cx="1152128" cy="38199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59B9689-BA22-4592-8E3F-FBA09D8E9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712" y="1988840"/>
            <a:ext cx="1152128" cy="38199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529070B-83AA-4A4B-8C16-AC27E90D8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712" y="2830986"/>
            <a:ext cx="1152128" cy="38199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7AF3A19-0F73-4372-96B9-1EC591876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808" y="3645024"/>
            <a:ext cx="1152128" cy="38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38166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데이터의 조회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SELECT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데이터베이스의 정의된 테이블로부터 데이터집합을 추출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57188" y="2239045"/>
            <a:ext cx="8429625" cy="9739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20000"/>
              </a:lnSpc>
              <a:defRPr/>
            </a:pPr>
            <a:r>
              <a:rPr lang="en-US" altLang="ko-KR" sz="20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SELECT</a:t>
            </a:r>
            <a:r>
              <a:rPr lang="ko-KR" altLang="en-US" sz="2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필드</a:t>
            </a:r>
            <a:r>
              <a:rPr lang="en-US" altLang="ko-KR" sz="2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1, </a:t>
            </a:r>
            <a:r>
              <a:rPr lang="ko-KR" altLang="en-US" sz="2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필드</a:t>
            </a:r>
            <a:r>
              <a:rPr lang="en-US" altLang="ko-KR" sz="2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20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    FROM</a:t>
            </a:r>
            <a:r>
              <a:rPr lang="en-US" altLang="ko-KR" sz="2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테이블</a:t>
            </a:r>
            <a:r>
              <a:rPr lang="en-US" altLang="ko-KR" sz="2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2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46" y="3485222"/>
            <a:ext cx="8923904" cy="217602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30C9DDF-C248-4309-B539-0668C2788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3" y="3500438"/>
            <a:ext cx="1522013" cy="50462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72FF993-A5D2-402B-9644-5D4A47DB1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4149080"/>
            <a:ext cx="1656184" cy="54911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B290E4A-7108-4CA0-8527-CC4B3FE638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6336" y="4941168"/>
            <a:ext cx="143827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125363"/>
      </p:ext>
    </p:extLst>
  </p:cSld>
  <p:clrMapOvr>
    <a:masterClrMapping/>
  </p:clrMapOvr>
  <p:transition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데이터의 조회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검색조건 지정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00FF"/>
                </a:solidFill>
              </a:rPr>
              <a:t>WHERE</a:t>
            </a:r>
            <a:r>
              <a:rPr lang="en-US" altLang="ko-KR" dirty="0"/>
              <a:t> </a:t>
            </a:r>
            <a:r>
              <a:rPr lang="ko-KR" altLang="en-US" dirty="0"/>
              <a:t>문 적용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57188" y="1988840"/>
            <a:ext cx="8429625" cy="14741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10000"/>
              </a:lnSpc>
              <a:defRPr/>
            </a:pPr>
            <a:r>
              <a:rPr lang="en-US" altLang="ko-KR" sz="20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SELECT</a:t>
            </a:r>
            <a:r>
              <a:rPr lang="ko-KR" altLang="en-US" sz="2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필드</a:t>
            </a:r>
            <a:r>
              <a:rPr lang="en-US" altLang="ko-KR" sz="2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1, </a:t>
            </a:r>
            <a:r>
              <a:rPr lang="ko-KR" altLang="en-US" sz="2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필드</a:t>
            </a:r>
            <a:r>
              <a:rPr lang="en-US" altLang="ko-KR" sz="2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  <a:p>
            <a:pPr>
              <a:lnSpc>
                <a:spcPct val="110000"/>
              </a:lnSpc>
              <a:defRPr/>
            </a:pPr>
            <a:r>
              <a:rPr lang="en-US" altLang="ko-KR" sz="2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20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FROM</a:t>
            </a:r>
            <a:r>
              <a:rPr lang="en-US" altLang="ko-KR" sz="2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테이블</a:t>
            </a:r>
            <a:r>
              <a:rPr lang="en-US" altLang="ko-KR" sz="2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2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endParaRPr lang="en-US" altLang="ko-KR" sz="2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[</a:t>
            </a:r>
            <a:r>
              <a:rPr lang="en-US" altLang="ko-KR" sz="20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WHERE</a:t>
            </a:r>
            <a:r>
              <a:rPr lang="en-US" altLang="ko-KR" sz="2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조건</a:t>
            </a:r>
            <a:r>
              <a:rPr lang="en-US" altLang="ko-KR" sz="2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lnSpc>
                <a:spcPct val="110000"/>
              </a:lnSpc>
              <a:defRPr/>
            </a:pPr>
            <a:r>
              <a:rPr lang="en-US" altLang="ko-KR" sz="2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[</a:t>
            </a:r>
            <a:r>
              <a:rPr lang="en-US" altLang="ko-KR" sz="20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ORDER BY</a:t>
            </a:r>
            <a:r>
              <a:rPr lang="en-US" altLang="ko-KR" sz="2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정렬</a:t>
            </a:r>
            <a:r>
              <a:rPr lang="en-US" altLang="ko-KR" sz="2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2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조건 </a:t>
            </a:r>
            <a:r>
              <a:rPr lang="en-US" altLang="ko-KR" sz="2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20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ASC</a:t>
            </a:r>
            <a:r>
              <a:rPr lang="en-US" altLang="ko-KR" sz="2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en-US" altLang="ko-KR" sz="20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DESC</a:t>
            </a:r>
            <a:r>
              <a:rPr lang="en-US" altLang="ko-KR" sz="2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]] </a:t>
            </a:r>
            <a:endParaRPr lang="ko-KR" altLang="en-US" sz="2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10" y="3649712"/>
            <a:ext cx="8917580" cy="208354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EFCF7B9-F00B-43C7-97A7-E5A4B97D3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3717031"/>
            <a:ext cx="2819039" cy="57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964"/>
      </p:ext>
    </p:extLst>
  </p:cSld>
  <p:clrMapOvr>
    <a:masterClrMapping/>
  </p:clrMapOvr>
  <p:transition>
    <p:zo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데이터의 조회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문자열</a:t>
            </a:r>
            <a:r>
              <a:rPr lang="en-US" altLang="ko-KR" dirty="0"/>
              <a:t> </a:t>
            </a:r>
            <a:r>
              <a:rPr lang="ko-KR" altLang="en-US" dirty="0"/>
              <a:t>비교 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LIKE</a:t>
            </a:r>
            <a:r>
              <a:rPr lang="en-US" altLang="ko-KR" dirty="0"/>
              <a:t>)</a:t>
            </a:r>
          </a:p>
          <a:p>
            <a:pPr lvl="1">
              <a:defRPr/>
            </a:pPr>
            <a:r>
              <a:rPr lang="ko-KR" altLang="en-US" dirty="0"/>
              <a:t>완전한</a:t>
            </a:r>
            <a:r>
              <a:rPr lang="en-US" altLang="ko-KR" dirty="0"/>
              <a:t> </a:t>
            </a:r>
            <a:r>
              <a:rPr lang="ko-KR" altLang="en-US" dirty="0"/>
              <a:t>문자열이 아닌 유사문자열을 비교하여 자료를 추출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Wild card </a:t>
            </a:r>
            <a:r>
              <a:rPr lang="ko-KR" altLang="en-US" dirty="0"/>
              <a:t>개념인 </a:t>
            </a:r>
            <a:r>
              <a:rPr lang="en-US" altLang="ko-KR" dirty="0"/>
              <a:t>‘</a:t>
            </a:r>
            <a:r>
              <a:rPr lang="en-US" altLang="ko-KR" dirty="0">
                <a:solidFill>
                  <a:srgbClr val="FF0000"/>
                </a:solidFill>
              </a:rPr>
              <a:t>%</a:t>
            </a:r>
            <a:r>
              <a:rPr lang="en-US" altLang="ko-KR" dirty="0"/>
              <a:t>’</a:t>
            </a:r>
            <a:r>
              <a:rPr lang="ko-KR" altLang="en-US" dirty="0"/>
              <a:t>를 사용하여 패턴을 지정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96" y="2391860"/>
            <a:ext cx="8242608" cy="406406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0024D50-A636-4F2F-AA2D-BE52AC2865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8" y="2396623"/>
            <a:ext cx="1871937" cy="38430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377A309-DB1A-44A6-9536-05700B377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8" y="3764775"/>
            <a:ext cx="1871937" cy="38430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246E7E4-FCE0-4ED3-B1FA-39F9F3EEB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8" y="5157192"/>
            <a:ext cx="1871937" cy="38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69167"/>
      </p:ext>
    </p:extLst>
  </p:cSld>
  <p:clrMapOvr>
    <a:masterClrMapping/>
  </p:clrMapOvr>
  <p:transition>
    <p:zo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데이터의 조회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정렬 지정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00FF"/>
                </a:solidFill>
              </a:rPr>
              <a:t>ORDER BY</a:t>
            </a:r>
            <a:r>
              <a:rPr lang="en-US" altLang="ko-KR" dirty="0"/>
              <a:t>)</a:t>
            </a:r>
          </a:p>
          <a:p>
            <a:pPr lvl="1">
              <a:defRPr/>
            </a:pPr>
            <a:r>
              <a:rPr lang="ko-KR" altLang="en-US" dirty="0"/>
              <a:t>특정</a:t>
            </a:r>
            <a:r>
              <a:rPr lang="en-US" altLang="ko-KR" dirty="0"/>
              <a:t> </a:t>
            </a:r>
            <a:r>
              <a:rPr lang="ko-KR" altLang="en-US" dirty="0"/>
              <a:t>필드에 대해 오름차순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00FF"/>
                </a:solidFill>
              </a:rPr>
              <a:t>Asc</a:t>
            </a:r>
            <a:r>
              <a:rPr lang="en-US" altLang="ko-KR" dirty="0"/>
              <a:t>ending Order) </a:t>
            </a:r>
            <a:r>
              <a:rPr lang="ko-KR" altLang="en-US" dirty="0"/>
              <a:t>혹은 내림차순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00FF"/>
                </a:solidFill>
              </a:rPr>
              <a:t>Desc</a:t>
            </a:r>
            <a:r>
              <a:rPr lang="en-US" altLang="ko-KR" dirty="0"/>
              <a:t>ending Order) </a:t>
            </a:r>
            <a:r>
              <a:rPr lang="ko-KR" altLang="en-US" dirty="0"/>
              <a:t>정렬 가능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649" y="2420886"/>
            <a:ext cx="6328702" cy="40324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D23BB43-8036-4694-AC4E-25E0EFA1A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64" y="2492896"/>
            <a:ext cx="1871937" cy="38430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C2C819E-06C9-4A6E-8CD6-636E5BE3FE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64" y="3836783"/>
            <a:ext cx="1871937" cy="38430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4206380-4AB8-432E-9C63-39C98B26A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64" y="5204935"/>
            <a:ext cx="1871937" cy="38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024106"/>
      </p:ext>
    </p:extLst>
  </p:cSld>
  <p:clrMapOvr>
    <a:masterClrMapping/>
  </p:clrMapOvr>
  <p:transition>
    <p:zo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데이터의 수정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</a:rPr>
              <a:t>UPDATE</a:t>
            </a:r>
            <a:r>
              <a:rPr lang="en-US" altLang="ko-KR" dirty="0"/>
              <a:t>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기존</a:t>
            </a:r>
            <a:r>
              <a:rPr lang="en-US" altLang="ko-KR" dirty="0"/>
              <a:t> </a:t>
            </a:r>
            <a:r>
              <a:rPr lang="ko-KR" altLang="en-US" dirty="0"/>
              <a:t>레코드의 값을 바꿀 때 사용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57188" y="1988840"/>
            <a:ext cx="8429625" cy="1223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0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UPDATE</a:t>
            </a:r>
            <a:r>
              <a:rPr lang="en-US" altLang="ko-KR" sz="2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테이블</a:t>
            </a:r>
            <a:r>
              <a:rPr lang="en-US" altLang="ko-KR" sz="2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2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endParaRPr lang="en-US" altLang="ko-KR" sz="2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20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    SET</a:t>
            </a:r>
            <a:r>
              <a:rPr lang="en-US" altLang="ko-KR" sz="2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필드</a:t>
            </a:r>
            <a:r>
              <a:rPr lang="en-US" altLang="ko-KR" sz="2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2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 </a:t>
            </a:r>
            <a:r>
              <a:rPr lang="en-US" altLang="ko-KR" sz="2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 (</a:t>
            </a:r>
            <a:r>
              <a:rPr lang="en-US" altLang="ko-KR" sz="20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DEFAULT</a:t>
            </a:r>
            <a:r>
              <a:rPr lang="en-US" altLang="ko-KR" sz="2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en-US" altLang="ko-KR" sz="20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NULL</a:t>
            </a:r>
            <a:r>
              <a:rPr lang="en-US" altLang="ko-KR" sz="2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ko-KR" altLang="en-US" sz="2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값</a:t>
            </a:r>
            <a:r>
              <a:rPr lang="en-US" altLang="ko-KR" sz="2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defRPr/>
            </a:pPr>
            <a:r>
              <a:rPr lang="en-US" altLang="ko-KR" sz="2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[</a:t>
            </a:r>
            <a:r>
              <a:rPr lang="en-US" altLang="ko-KR" sz="20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WHERE</a:t>
            </a:r>
            <a:r>
              <a:rPr lang="en-US" altLang="ko-KR" sz="2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조건</a:t>
            </a:r>
            <a:r>
              <a:rPr lang="en-US" altLang="ko-KR" sz="2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2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26" y="3428998"/>
            <a:ext cx="8576948" cy="259229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94A9B0D-5D8C-4349-8D36-9D1F975FA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8095" y="3548751"/>
            <a:ext cx="1871937" cy="38430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C7FE76B-DF72-4FB5-84AB-5A04B5AA5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5060919"/>
            <a:ext cx="1871937" cy="38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185180"/>
      </p:ext>
    </p:extLst>
  </p:cSld>
  <p:clrMapOvr>
    <a:masterClrMapping/>
  </p:clrMapOvr>
  <p:transition>
    <p:zo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데이터의 삭제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</a:rPr>
              <a:t>DELETE</a:t>
            </a:r>
            <a:r>
              <a:rPr lang="en-US" altLang="ko-KR" dirty="0"/>
              <a:t> </a:t>
            </a:r>
            <a:r>
              <a:rPr lang="ko-KR" altLang="en-US" dirty="0"/>
              <a:t>문 </a:t>
            </a:r>
            <a:endParaRPr lang="en-US" altLang="ko-KR" dirty="0"/>
          </a:p>
          <a:p>
            <a:pPr lvl="1"/>
            <a:r>
              <a:rPr lang="ko-KR" altLang="en-US" dirty="0"/>
              <a:t>기존</a:t>
            </a:r>
            <a:r>
              <a:rPr lang="en-US" altLang="ko-KR" dirty="0"/>
              <a:t> </a:t>
            </a:r>
            <a:r>
              <a:rPr lang="ko-KR" altLang="en-US" dirty="0"/>
              <a:t>레코드를 삭제할 때 사용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57188" y="1915294"/>
            <a:ext cx="8429625" cy="8656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20000"/>
              </a:lnSpc>
              <a:defRPr/>
            </a:pPr>
            <a:r>
              <a:rPr lang="en-US" altLang="ko-KR" sz="20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DELETE</a:t>
            </a:r>
            <a:r>
              <a:rPr lang="en-US" altLang="ko-KR" sz="2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FROM</a:t>
            </a:r>
            <a:r>
              <a:rPr lang="en-US" altLang="ko-KR" sz="2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테이블</a:t>
            </a:r>
            <a:r>
              <a:rPr lang="en-US" altLang="ko-KR" sz="2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2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endParaRPr lang="en-US" altLang="ko-KR" sz="2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2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[</a:t>
            </a:r>
            <a:r>
              <a:rPr lang="en-US" altLang="ko-KR" sz="20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WHERE</a:t>
            </a:r>
            <a:r>
              <a:rPr lang="ko-KR" altLang="en-US" sz="2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조건</a:t>
            </a:r>
            <a:r>
              <a:rPr lang="en-US" altLang="ko-KR" sz="2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2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22" y="2924942"/>
            <a:ext cx="8300556" cy="345638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2AE1AC7-73FF-495A-A033-68EE6F132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3861048"/>
            <a:ext cx="1753740" cy="36003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CE5E15C-EEDE-4F23-B335-9890C042B7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2011" y="2996952"/>
            <a:ext cx="1484045" cy="37890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FBDBEB3-2A1E-4D6A-8EE8-F127A8E78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4725145"/>
            <a:ext cx="1753740" cy="36003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C601858-C847-4BA2-9827-3FA05D4307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5517232"/>
            <a:ext cx="1753740" cy="36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57536"/>
      </p:ext>
    </p:extLst>
  </p:cSld>
  <p:clrMapOvr>
    <a:masterClrMapping/>
  </p:clrMapOvr>
  <p:transition>
    <p:zo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키 지정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 키 </a:t>
            </a:r>
            <a:r>
              <a:rPr lang="en-US" altLang="ko-KR" dirty="0"/>
              <a:t>(Primary Key)</a:t>
            </a:r>
          </a:p>
          <a:p>
            <a:pPr lvl="1"/>
            <a:r>
              <a:rPr lang="ko-KR" altLang="en-US" dirty="0"/>
              <a:t>테이블에는 일반적으로 테이블의 </a:t>
            </a:r>
            <a:r>
              <a:rPr lang="ko-KR" altLang="en-US" u="sng" dirty="0"/>
              <a:t>각 행을 고유하게 식별하는 값을 가진 열 또는 열 조합</a:t>
            </a:r>
            <a:r>
              <a:rPr lang="ko-KR" altLang="en-US" dirty="0"/>
              <a:t>이 포함</a:t>
            </a:r>
            <a:endParaRPr lang="en-US" altLang="ko-KR" dirty="0"/>
          </a:p>
          <a:p>
            <a:pPr lvl="1"/>
            <a:r>
              <a:rPr lang="ko-KR" altLang="en-US" dirty="0"/>
              <a:t>이러한 열이나 열 조합은 테이블의 </a:t>
            </a:r>
            <a:r>
              <a:rPr lang="en-US" altLang="ko-KR" dirty="0"/>
              <a:t>PK(</a:t>
            </a:r>
            <a:r>
              <a:rPr lang="ko-KR" altLang="en-US" dirty="0"/>
              <a:t>기본 키</a:t>
            </a:r>
            <a:r>
              <a:rPr lang="en-US" altLang="ko-KR" dirty="0"/>
              <a:t>)</a:t>
            </a:r>
            <a:r>
              <a:rPr lang="ko-KR" altLang="en-US" dirty="0"/>
              <a:t>라고 하며 테이블에 </a:t>
            </a:r>
            <a:r>
              <a:rPr lang="ko-KR" altLang="en-US" dirty="0" err="1"/>
              <a:t>엔터티</a:t>
            </a:r>
            <a:r>
              <a:rPr lang="ko-KR" altLang="en-US" dirty="0"/>
              <a:t> </a:t>
            </a:r>
            <a:r>
              <a:rPr lang="ko-KR" altLang="en-US" dirty="0" err="1"/>
              <a:t>무결성을</a:t>
            </a:r>
            <a:r>
              <a:rPr lang="ko-KR" altLang="en-US" dirty="0"/>
              <a:t> 적용</a:t>
            </a:r>
            <a:endParaRPr lang="en-US" altLang="ko-KR" dirty="0"/>
          </a:p>
          <a:p>
            <a:pPr lvl="1"/>
            <a:r>
              <a:rPr lang="ko-KR" altLang="en-US" dirty="0"/>
              <a:t>테이블을 만들거나 수정할 때 </a:t>
            </a:r>
            <a:r>
              <a:rPr lang="en-US" altLang="ko-KR" dirty="0"/>
              <a:t>PRIMARY KEY </a:t>
            </a:r>
            <a:r>
              <a:rPr lang="ko-KR" altLang="en-US" dirty="0"/>
              <a:t>제약 조건을 정의</a:t>
            </a:r>
            <a:endParaRPr lang="en-US" altLang="ko-KR" dirty="0"/>
          </a:p>
          <a:p>
            <a:r>
              <a:rPr lang="ko-KR" altLang="en-US" dirty="0"/>
              <a:t>기본 키의</a:t>
            </a:r>
            <a:r>
              <a:rPr lang="en-US" altLang="ko-KR" dirty="0"/>
              <a:t> </a:t>
            </a:r>
            <a:r>
              <a:rPr lang="ko-KR" altLang="en-US" dirty="0"/>
              <a:t>특징</a:t>
            </a:r>
            <a:endParaRPr lang="en-US" altLang="ko-KR" dirty="0"/>
          </a:p>
          <a:p>
            <a:pPr lvl="1"/>
            <a:r>
              <a:rPr lang="en-US" altLang="ko-KR" dirty="0"/>
              <a:t>Null </a:t>
            </a:r>
            <a:r>
              <a:rPr lang="ko-KR" altLang="en-US" dirty="0"/>
              <a:t>값을 사용할 수 없음 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C00000"/>
                </a:solidFill>
              </a:rPr>
              <a:t>Not Null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데이터의 고유성을 보장 </a:t>
            </a:r>
            <a:r>
              <a:rPr lang="en-US" altLang="ko-KR" dirty="0"/>
              <a:t>(</a:t>
            </a:r>
            <a:r>
              <a:rPr lang="ko-KR" altLang="en-US" dirty="0"/>
              <a:t>유일성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C00000"/>
                </a:solidFill>
              </a:rPr>
              <a:t>Unique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쿼리에서 기본 키가 사용되는 경우 이 인덱스를 사용하여 데이터에 빠르게 액세스 가능</a:t>
            </a:r>
            <a:endParaRPr lang="en-US" altLang="ko-KR" dirty="0"/>
          </a:p>
          <a:p>
            <a:pPr lvl="1"/>
            <a:r>
              <a:rPr lang="ko-KR" altLang="en-US" dirty="0"/>
              <a:t>두 개 이상의 열에 기본 키 정의 가능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ko-KR" altLang="en-US" dirty="0">
                <a:sym typeface="Wingdings" pitchFamily="2" charset="2"/>
              </a:rPr>
              <a:t>두 열로 유일성 성립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9265182"/>
      </p:ext>
    </p:extLst>
  </p:cSld>
  <p:clrMapOvr>
    <a:masterClrMapping/>
  </p:clrMapOvr>
  <p:transition>
    <p:zo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키 지정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 키 </a:t>
            </a:r>
            <a:r>
              <a:rPr lang="en-US" altLang="ko-KR" dirty="0"/>
              <a:t>(Primary Key)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후보가 될 수 있는 컬럼</a:t>
            </a:r>
            <a:r>
              <a:rPr lang="en-US" altLang="ko-KR" dirty="0"/>
              <a:t>(</a:t>
            </a:r>
            <a:r>
              <a:rPr lang="ko-KR" altLang="en-US" dirty="0"/>
              <a:t>필드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학생 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대한민국 국민 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포털 사이트 회원 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포털 사이트의 게시판 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인터넷 쇼핑몰의 제품 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인터넷 쇼핑몰의 제조사 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기본 키의 중복 방지를 위해 </a:t>
            </a:r>
            <a:r>
              <a:rPr lang="en-US" altLang="ko-KR" dirty="0"/>
              <a:t>!</a:t>
            </a:r>
          </a:p>
        </p:txBody>
      </p:sp>
      <p:sp>
        <p:nvSpPr>
          <p:cNvPr id="7" name="포인트가 7개인 별 6"/>
          <p:cNvSpPr/>
          <p:nvPr/>
        </p:nvSpPr>
        <p:spPr>
          <a:xfrm>
            <a:off x="1619672" y="4869160"/>
            <a:ext cx="2797423" cy="1532056"/>
          </a:xfrm>
          <a:prstGeom prst="star7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 </a:t>
            </a:r>
          </a:p>
          <a:p>
            <a:pPr algn="ctr"/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중복검사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포인트가 7개인 별 7"/>
          <p:cNvSpPr/>
          <p:nvPr/>
        </p:nvSpPr>
        <p:spPr>
          <a:xfrm>
            <a:off x="4673899" y="4869160"/>
            <a:ext cx="2797423" cy="1532056"/>
          </a:xfrm>
          <a:prstGeom prst="star7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사양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예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algn="ctr"/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자동 증가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648784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</a:t>
            </a:r>
            <a:r>
              <a:rPr lang="en-US" altLang="ko-KR" dirty="0"/>
              <a:t> </a:t>
            </a:r>
            <a:r>
              <a:rPr lang="ko-KR" altLang="en-US" dirty="0"/>
              <a:t>개요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>
                <a:solidFill>
                  <a:prstClr val="black"/>
                </a:solidFill>
              </a:rPr>
              <a:t>데이터베이스 활용의 이점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데이터 중복 최소화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데이터 불일치 문제 해결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데이터를 쉽게 공유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정보 표준화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데이터에 대한 높은 </a:t>
            </a:r>
            <a:r>
              <a:rPr lang="ko-KR" altLang="en-US" sz="2000" dirty="0" err="1"/>
              <a:t>보안성</a:t>
            </a:r>
            <a:r>
              <a:rPr lang="ko-KR" altLang="en-US" sz="2000" dirty="0"/>
              <a:t> 제공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데이터의 무결성</a:t>
            </a:r>
            <a:r>
              <a:rPr lang="en-US" altLang="ko-KR" sz="2000" dirty="0"/>
              <a:t>(Integrity) </a:t>
            </a:r>
            <a:r>
              <a:rPr lang="ko-KR" altLang="en-US" sz="2000" dirty="0"/>
              <a:t>보장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대량의 데이터를 좀 더 빠르게 검색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텍스트 이외의 다양한 데이터</a:t>
            </a:r>
            <a:r>
              <a:rPr lang="en-US" altLang="ko-KR" sz="2000" dirty="0"/>
              <a:t>(</a:t>
            </a:r>
            <a:r>
              <a:rPr lang="ko-KR" altLang="en-US" sz="2000" dirty="0"/>
              <a:t>이미지</a:t>
            </a:r>
            <a:r>
              <a:rPr lang="en-US" altLang="ko-KR" sz="2000" dirty="0"/>
              <a:t>, </a:t>
            </a:r>
            <a:r>
              <a:rPr lang="ko-KR" altLang="en-US" sz="2000" dirty="0"/>
              <a:t>파일 등</a:t>
            </a:r>
            <a:r>
              <a:rPr lang="en-US" altLang="ko-KR" sz="2000" dirty="0"/>
              <a:t>)</a:t>
            </a:r>
            <a:r>
              <a:rPr lang="ko-KR" altLang="en-US" sz="2000" dirty="0"/>
              <a:t> 관리</a:t>
            </a:r>
            <a:r>
              <a:rPr lang="en-US" altLang="ko-KR" sz="2000" dirty="0"/>
              <a:t> 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애플리케이션 개발 용이</a:t>
            </a:r>
            <a:endParaRPr lang="en-US" altLang="ko-KR" sz="2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3602816"/>
      </p:ext>
    </p:extLst>
  </p:cSld>
  <p:clrMapOvr>
    <a:masterClrMapping/>
  </p:clrMapOvr>
  <p:transition>
    <p:zo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키 지정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MemberTbl</a:t>
            </a:r>
            <a:r>
              <a:rPr lang="en-US" altLang="ko-KR" dirty="0"/>
              <a:t> </a:t>
            </a:r>
            <a:r>
              <a:rPr lang="ko-KR" altLang="en-US" dirty="0"/>
              <a:t>테이블에 기본 키 지정</a:t>
            </a:r>
            <a:endParaRPr lang="en-US" altLang="ko-KR" dirty="0"/>
          </a:p>
          <a:p>
            <a:pPr lvl="1"/>
            <a:r>
              <a:rPr lang="ko-KR" altLang="en-US" dirty="0"/>
              <a:t>테이블 </a:t>
            </a:r>
            <a:r>
              <a:rPr lang="en-US" altLang="ko-KR" dirty="0"/>
              <a:t>– </a:t>
            </a:r>
            <a:r>
              <a:rPr lang="en-US" altLang="ko-KR" dirty="0" err="1"/>
              <a:t>MemberTbl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오른 마우스 </a:t>
            </a:r>
            <a:r>
              <a:rPr lang="en-US" altLang="ko-KR" dirty="0"/>
              <a:t>- </a:t>
            </a:r>
            <a:r>
              <a:rPr lang="ko-KR" altLang="en-US" dirty="0"/>
              <a:t>디자인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116751"/>
            <a:ext cx="2666667" cy="403809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C088064-1BD0-42EA-BC27-8B103178C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8816" y="4420318"/>
            <a:ext cx="1273024" cy="32310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3239" y="4500955"/>
            <a:ext cx="2342857" cy="195238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2378686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키 지정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MemberTbl</a:t>
            </a:r>
            <a:r>
              <a:rPr lang="en-US" altLang="ko-KR" dirty="0"/>
              <a:t> </a:t>
            </a:r>
            <a:r>
              <a:rPr lang="ko-KR" altLang="en-US" dirty="0"/>
              <a:t>테이블에 기본 키 지정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BA4728-25E7-4AFE-8732-D1FD8D3BC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484784"/>
            <a:ext cx="6048672" cy="497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757672"/>
      </p:ext>
    </p:extLst>
  </p:cSld>
  <p:clrMapOvr>
    <a:masterClrMapping/>
  </p:clrMapOvr>
  <p:transition>
    <p:zo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DCF15BE-C543-4B17-9DED-CA6CB2254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844824"/>
            <a:ext cx="8791524" cy="367240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키 지정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MemberTbl</a:t>
            </a:r>
            <a:r>
              <a:rPr lang="en-US" altLang="ko-KR" dirty="0"/>
              <a:t> </a:t>
            </a:r>
            <a:r>
              <a:rPr lang="ko-KR" altLang="en-US" dirty="0"/>
              <a:t>테이블에 기본 키가 설정된 상태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7950" y="2780928"/>
            <a:ext cx="647626" cy="71951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32242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err="1"/>
              <a:t>저장프로시저</a:t>
            </a:r>
            <a:r>
              <a:rPr lang="en-US" altLang="ko-KR" sz="3600" dirty="0"/>
              <a:t>(Stored Procedure) </a:t>
            </a:r>
            <a:r>
              <a:rPr lang="ko-KR" altLang="en-US" sz="3600" dirty="0"/>
              <a:t>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dirty="0"/>
              <a:t>저장프로시저</a:t>
            </a:r>
            <a:r>
              <a:rPr lang="en-US" altLang="ko-KR" dirty="0"/>
              <a:t> (stored procedure)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dirty="0">
                <a:solidFill>
                  <a:srgbClr val="C00000"/>
                </a:solidFill>
              </a:rPr>
              <a:t>SQL</a:t>
            </a:r>
            <a:r>
              <a:rPr lang="ko-KR" altLang="en-US" dirty="0">
                <a:solidFill>
                  <a:srgbClr val="C00000"/>
                </a:solidFill>
              </a:rPr>
              <a:t>문을 모아둔 프로시저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함수처럼 프로시저 안에 </a:t>
            </a:r>
            <a:r>
              <a:rPr lang="en-US" altLang="ko-KR" dirty="0"/>
              <a:t>SQL</a:t>
            </a:r>
            <a:r>
              <a:rPr lang="ko-KR" altLang="en-US" dirty="0"/>
              <a:t>문이 있고</a:t>
            </a:r>
            <a:r>
              <a:rPr lang="en-US" altLang="ko-KR" dirty="0"/>
              <a:t>, </a:t>
            </a:r>
            <a:r>
              <a:rPr lang="ko-KR" altLang="en-US" dirty="0"/>
              <a:t>순서대로 실행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데이터베이스 서버에서 정의하고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C00000"/>
                </a:solidFill>
              </a:rPr>
              <a:t>DB </a:t>
            </a:r>
            <a:r>
              <a:rPr lang="ko-KR" altLang="en-US" dirty="0">
                <a:solidFill>
                  <a:srgbClr val="C00000"/>
                </a:solidFill>
              </a:rPr>
              <a:t>서버에서 실행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수정작업도 비교적 간단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입력은 인수객체로 정의</a:t>
            </a:r>
            <a:r>
              <a:rPr lang="en-US" altLang="ko-KR" dirty="0"/>
              <a:t>, </a:t>
            </a:r>
            <a:r>
              <a:rPr lang="ko-KR" altLang="en-US" dirty="0"/>
              <a:t>출력은 </a:t>
            </a:r>
            <a:r>
              <a:rPr lang="en-US" altLang="ko-KR" dirty="0" err="1"/>
              <a:t>DataSet</a:t>
            </a:r>
            <a:r>
              <a:rPr lang="en-US" altLang="ko-KR" dirty="0"/>
              <a:t> /OUTPUT </a:t>
            </a:r>
            <a:r>
              <a:rPr lang="ko-KR" altLang="en-US" dirty="0"/>
              <a:t>인수로 처리</a:t>
            </a: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endParaRPr lang="en-US" altLang="ko-KR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dirty="0"/>
              <a:t>본 예제에서는 </a:t>
            </a:r>
            <a:r>
              <a:rPr lang="en-US" altLang="ko-KR" dirty="0"/>
              <a:t>“</a:t>
            </a:r>
            <a:r>
              <a:rPr lang="en-US" altLang="ko-KR" dirty="0">
                <a:solidFill>
                  <a:srgbClr val="0000FF"/>
                </a:solidFill>
              </a:rPr>
              <a:t>INSERT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00FF"/>
                </a:solidFill>
              </a:rPr>
              <a:t>INTO</a:t>
            </a:r>
            <a:r>
              <a:rPr lang="en-US" altLang="ko-KR" dirty="0"/>
              <a:t>” </a:t>
            </a:r>
            <a:r>
              <a:rPr lang="ko-KR" altLang="en-US" dirty="0"/>
              <a:t>과정을 저장 프로시저로 구현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25516379"/>
      </p:ext>
    </p:extLst>
  </p:cSld>
  <p:clrMapOvr>
    <a:masterClrMapping/>
  </p:clrMapOvr>
  <p:transition>
    <p:zo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저장프로시저의 강점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속도가 빨라짐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웹서버</a:t>
            </a:r>
            <a:r>
              <a:rPr lang="ko-KR" altLang="en-US" dirty="0">
                <a:sym typeface="Wingdings" panose="05000000000000000000" pitchFamily="2" charset="2"/>
              </a:rPr>
              <a:t> 업무 부담 경감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네트워크 </a:t>
            </a:r>
            <a:r>
              <a:rPr lang="ko-KR" altLang="en-US" dirty="0" err="1">
                <a:sym typeface="Wingdings" panose="05000000000000000000" pitchFamily="2" charset="2"/>
              </a:rPr>
              <a:t>트래픽</a:t>
            </a:r>
            <a:r>
              <a:rPr lang="ko-KR" altLang="en-US" dirty="0">
                <a:sym typeface="Wingdings" panose="05000000000000000000" pitchFamily="2" charset="2"/>
              </a:rPr>
              <a:t> 감소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여러 </a:t>
            </a:r>
            <a:r>
              <a:rPr lang="en-US" altLang="ko-KR" dirty="0">
                <a:sym typeface="Wingdings" panose="05000000000000000000" pitchFamily="2" charset="2"/>
              </a:rPr>
              <a:t>SQL</a:t>
            </a:r>
            <a:r>
              <a:rPr lang="ko-KR" altLang="en-US" dirty="0">
                <a:sym typeface="Wingdings" panose="05000000000000000000" pitchFamily="2" charset="2"/>
              </a:rPr>
              <a:t>문을 실행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결과만 받음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보안에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유리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동적 </a:t>
            </a:r>
            <a:r>
              <a:rPr lang="en-US" altLang="ko-KR" dirty="0">
                <a:sym typeface="Wingdings" panose="05000000000000000000" pitchFamily="2" charset="2"/>
              </a:rPr>
              <a:t>SQL</a:t>
            </a:r>
            <a:r>
              <a:rPr lang="ko-KR" altLang="en-US" dirty="0">
                <a:sym typeface="Wingdings" panose="05000000000000000000" pitchFamily="2" charset="2"/>
              </a:rPr>
              <a:t>문을 이용하지 않음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484784"/>
            <a:ext cx="4800000" cy="19047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19872" y="2733229"/>
            <a:ext cx="875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Busy</a:t>
            </a:r>
            <a:endParaRPr lang="ko-KR" altLang="en-US" sz="2400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03848" y="4653136"/>
            <a:ext cx="2376264" cy="151216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cxnSpLocks/>
            <a:endCxn id="8" idx="1"/>
          </p:cNvCxnSpPr>
          <p:nvPr/>
        </p:nvCxnSpPr>
        <p:spPr>
          <a:xfrm flipV="1">
            <a:off x="1763688" y="5409220"/>
            <a:ext cx="1440160" cy="6842"/>
          </a:xfrm>
          <a:prstGeom prst="straightConnector1">
            <a:avLst/>
          </a:prstGeom>
          <a:ln w="38100">
            <a:solidFill>
              <a:srgbClr val="66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cxnSpLocks/>
          </p:cNvCxnSpPr>
          <p:nvPr/>
        </p:nvCxnSpPr>
        <p:spPr>
          <a:xfrm>
            <a:off x="5580112" y="5409220"/>
            <a:ext cx="1800200" cy="0"/>
          </a:xfrm>
          <a:prstGeom prst="straightConnector1">
            <a:avLst/>
          </a:prstGeom>
          <a:ln w="38100">
            <a:solidFill>
              <a:srgbClr val="66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20893" y="5445224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Input</a:t>
            </a:r>
            <a:endParaRPr lang="ko-KR" altLang="en-US" sz="2400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68144" y="5511353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Output</a:t>
            </a:r>
            <a:endParaRPr lang="ko-KR" altLang="en-US" sz="2400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33116" y="4826648"/>
            <a:ext cx="21403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저장프로시저</a:t>
            </a:r>
            <a:endParaRPr lang="en-US" altLang="ko-KR" sz="24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내부의 동작은</a:t>
            </a:r>
            <a:endParaRPr lang="en-US" altLang="ko-KR" sz="24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알려지지 않음</a:t>
            </a:r>
          </a:p>
        </p:txBody>
      </p:sp>
    </p:spTree>
    <p:extLst>
      <p:ext uri="{BB962C8B-B14F-4D97-AF65-F5344CB8AC3E}">
        <p14:creationId xmlns:p14="http://schemas.microsoft.com/office/powerpoint/2010/main" val="280367102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err="1"/>
              <a:t>저장프로시저</a:t>
            </a:r>
            <a:r>
              <a:rPr lang="en-US" altLang="ko-KR" sz="3600" dirty="0"/>
              <a:t>(Stored Procedure)(2)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저장 프로시저 생성 쿼리구문</a:t>
            </a:r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74086" y="1659731"/>
            <a:ext cx="8429625" cy="2081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0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CREATE PROCEDURE </a:t>
            </a:r>
            <a:r>
              <a:rPr lang="ko-KR" altLang="en-US" sz="2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프로시저</a:t>
            </a:r>
            <a:r>
              <a:rPr lang="en-US" altLang="ko-KR" sz="2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2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endParaRPr lang="en-US" altLang="ko-KR" sz="2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2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 @</a:t>
            </a:r>
            <a:r>
              <a:rPr lang="ko-KR" altLang="en-US" sz="2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인수</a:t>
            </a:r>
            <a:r>
              <a:rPr lang="en-US" altLang="ko-KR" sz="2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1, @</a:t>
            </a:r>
            <a:r>
              <a:rPr lang="ko-KR" altLang="en-US" sz="2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인수</a:t>
            </a:r>
            <a:r>
              <a:rPr lang="en-US" altLang="ko-KR" sz="2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  <a:p>
            <a:pPr>
              <a:defRPr/>
            </a:pPr>
            <a:r>
              <a:rPr lang="en-US" altLang="ko-KR" sz="20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AS</a:t>
            </a:r>
          </a:p>
          <a:p>
            <a:pPr>
              <a:defRPr/>
            </a:pPr>
            <a:r>
              <a:rPr lang="en-US" altLang="ko-KR" sz="20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BEGIN</a:t>
            </a:r>
          </a:p>
          <a:p>
            <a:pPr>
              <a:defRPr/>
            </a:pPr>
            <a:r>
              <a:rPr lang="en-US" altLang="ko-KR" sz="2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2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실행할 </a:t>
            </a:r>
            <a:r>
              <a:rPr lang="en-US" altLang="ko-KR" sz="2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SQL</a:t>
            </a:r>
            <a:r>
              <a:rPr lang="ko-KR" altLang="en-US" sz="2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endParaRPr lang="en-US" altLang="ko-KR" sz="2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20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END</a:t>
            </a:r>
            <a:endParaRPr lang="ko-KR" altLang="en-US" sz="2000" b="1" dirty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0337251"/>
      </p:ext>
    </p:extLst>
  </p:cSld>
  <p:clrMapOvr>
    <a:masterClrMapping/>
  </p:clrMapOvr>
  <p:transition>
    <p:zo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err="1"/>
              <a:t>저장프로시저</a:t>
            </a:r>
            <a:r>
              <a:rPr lang="en-US" altLang="ko-KR" sz="3600" dirty="0"/>
              <a:t>(Stored Procedure)(3)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새</a:t>
            </a:r>
            <a:r>
              <a:rPr lang="en-US" altLang="ko-KR" dirty="0"/>
              <a:t> </a:t>
            </a:r>
            <a:r>
              <a:rPr lang="ko-KR" altLang="en-US" dirty="0"/>
              <a:t>저장</a:t>
            </a:r>
            <a:r>
              <a:rPr lang="en-US" altLang="ko-KR" dirty="0"/>
              <a:t> </a:t>
            </a:r>
            <a:r>
              <a:rPr lang="ko-KR" altLang="en-US" dirty="0"/>
              <a:t>프로시저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556792"/>
            <a:ext cx="2714286" cy="409523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2913" y="3896217"/>
            <a:ext cx="2619048" cy="151428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3620949"/>
      </p:ext>
    </p:extLst>
  </p:cSld>
  <p:clrMapOvr>
    <a:masterClrMapping/>
  </p:clrMapOvr>
  <p:transition>
    <p:zo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err="1"/>
              <a:t>저장프로시저</a:t>
            </a:r>
            <a:r>
              <a:rPr lang="en-US" altLang="ko-KR" sz="3600" dirty="0"/>
              <a:t>(Stored Procedure)(4)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SQL</a:t>
            </a:r>
            <a:r>
              <a:rPr lang="ko-KR" altLang="en-US" dirty="0"/>
              <a:t> 문 지정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0016768-0145-45B0-AB24-55D5F864A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84784"/>
            <a:ext cx="9144000" cy="422030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F8EEBA63-F403-478B-8541-D81E6BE397B6}"/>
              </a:ext>
            </a:extLst>
          </p:cNvPr>
          <p:cNvSpPr/>
          <p:nvPr/>
        </p:nvSpPr>
        <p:spPr>
          <a:xfrm>
            <a:off x="2339752" y="2564904"/>
            <a:ext cx="4752528" cy="25202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CE49E15-6326-4EF3-9941-E1B4EDC6D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2924943"/>
            <a:ext cx="7259371" cy="3575869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7300357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err="1"/>
              <a:t>저장프로시저</a:t>
            </a:r>
            <a:r>
              <a:rPr lang="en-US" altLang="ko-KR" sz="3600" dirty="0"/>
              <a:t>(Stored Procedure)(5)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rgbClr val="C00000"/>
                </a:solidFill>
              </a:rPr>
              <a:t>쿼리문</a:t>
            </a:r>
            <a:r>
              <a:rPr lang="ko-KR" altLang="en-US" dirty="0">
                <a:solidFill>
                  <a:srgbClr val="C00000"/>
                </a:solidFill>
              </a:rPr>
              <a:t> 실행 </a:t>
            </a:r>
            <a:r>
              <a:rPr lang="ko-KR" altLang="en-US" dirty="0"/>
              <a:t>후</a:t>
            </a:r>
            <a:r>
              <a:rPr lang="en-US" altLang="ko-KR" dirty="0"/>
              <a:t>, </a:t>
            </a:r>
            <a:r>
              <a:rPr lang="ko-KR" altLang="en-US" dirty="0"/>
              <a:t>저장프로시저 생성 모습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269" y="1529824"/>
            <a:ext cx="3647685" cy="494324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3563888" y="4653136"/>
            <a:ext cx="2966048" cy="79151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18BCD6-4BB0-4631-A0D0-4EF2234E4F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5943" y="5109453"/>
            <a:ext cx="2031011" cy="35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49117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저장 프로시저의 실행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저장 프로시저 실행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0000FF"/>
                </a:solidFill>
              </a:rPr>
              <a:t>EXEC</a:t>
            </a:r>
            <a:endParaRPr lang="ko-KR" altLang="en-US" dirty="0">
              <a:solidFill>
                <a:srgbClr val="0000FF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458255"/>
            <a:ext cx="6554687" cy="498309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5EBA121-6BB2-4AD7-9B78-592D19E64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298" y="1458000"/>
            <a:ext cx="1365622" cy="28653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022E8C8-CD02-483F-9BA3-86CABD484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298" y="1844824"/>
            <a:ext cx="1365622" cy="28653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F2132EE-C2FE-4400-A6AC-E7CF5ECFC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768" y="2278367"/>
            <a:ext cx="1365622" cy="28653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9C7CCD4-95A0-4C48-A967-85F643368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768" y="2692800"/>
            <a:ext cx="1365622" cy="28653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BE9524E-8CE3-48CF-A63A-82DB8FD06E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768" y="3085200"/>
            <a:ext cx="1365622" cy="2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385612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</a:t>
            </a:r>
            <a:r>
              <a:rPr lang="en-US" altLang="ko-KR" dirty="0"/>
              <a:t> </a:t>
            </a:r>
            <a:r>
              <a:rPr lang="ko-KR" altLang="en-US" dirty="0"/>
              <a:t>개요 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>
                <a:solidFill>
                  <a:prstClr val="black"/>
                </a:solidFill>
              </a:rPr>
              <a:t>데이터베이스 시스템 도입 시</a:t>
            </a:r>
            <a:r>
              <a:rPr lang="en-US" altLang="ko-KR" dirty="0">
                <a:solidFill>
                  <a:prstClr val="black"/>
                </a:solidFill>
              </a:rPr>
              <a:t>(</a:t>
            </a:r>
            <a:r>
              <a:rPr lang="ko-KR" altLang="en-US" dirty="0">
                <a:solidFill>
                  <a:prstClr val="black"/>
                </a:solidFill>
              </a:rPr>
              <a:t>時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  <a:r>
              <a:rPr lang="ko-KR" altLang="en-US" dirty="0">
                <a:solidFill>
                  <a:prstClr val="black"/>
                </a:solidFill>
              </a:rPr>
              <a:t> 추가적인 요구사항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DBMS</a:t>
            </a:r>
            <a:r>
              <a:rPr lang="ko-KR" altLang="en-US" dirty="0"/>
              <a:t>를 위한 하드웨어</a:t>
            </a:r>
            <a:r>
              <a:rPr lang="en-US" altLang="ko-KR" dirty="0"/>
              <a:t>(</a:t>
            </a:r>
            <a:r>
              <a:rPr lang="ko-KR" altLang="en-US" dirty="0"/>
              <a:t>서버 장비</a:t>
            </a:r>
            <a:r>
              <a:rPr lang="en-US" altLang="ko-KR" dirty="0"/>
              <a:t>, </a:t>
            </a:r>
            <a:r>
              <a:rPr lang="ko-KR" altLang="en-US" dirty="0"/>
              <a:t>하드디스크</a:t>
            </a:r>
            <a:r>
              <a:rPr lang="en-US" altLang="ko-KR" dirty="0"/>
              <a:t>)</a:t>
            </a:r>
            <a:r>
              <a:rPr lang="ko-KR" altLang="en-US" dirty="0"/>
              <a:t>가 추가적으로 필요하며</a:t>
            </a:r>
            <a:r>
              <a:rPr lang="en-US" altLang="ko-KR" dirty="0"/>
              <a:t>, </a:t>
            </a:r>
            <a:r>
              <a:rPr lang="ko-KR" altLang="en-US" dirty="0"/>
              <a:t>이러한 하드웨어는 데이터가 증가되면 지속적으로 추가해야 하므로 비용이 많이 든다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데이터베이스를 관리하는 </a:t>
            </a:r>
            <a:r>
              <a:rPr lang="en-US" altLang="ko-KR" dirty="0"/>
              <a:t>DBA</a:t>
            </a:r>
            <a:r>
              <a:rPr lang="ko-KR" altLang="en-US" dirty="0"/>
              <a:t>가 필요하다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데이터 백업 및 복구와 관련한 전문 기술이 필요하며</a:t>
            </a:r>
            <a:r>
              <a:rPr lang="en-US" altLang="ko-KR" dirty="0"/>
              <a:t>, </a:t>
            </a:r>
            <a:r>
              <a:rPr lang="ko-KR" altLang="en-US" dirty="0"/>
              <a:t>데이터 백업을 위한 비용이 든다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4362966"/>
      </p:ext>
    </p:extLst>
  </p:cSld>
  <p:clrMapOvr>
    <a:masterClrMapping/>
  </p:clrMapOvr>
  <p:transition>
    <p:zo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저장 프로시저의 실행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입력결과</a:t>
            </a:r>
            <a:r>
              <a:rPr lang="en-US" altLang="ko-KR" dirty="0"/>
              <a:t> </a:t>
            </a:r>
            <a:r>
              <a:rPr lang="ko-KR" altLang="en-US" dirty="0"/>
              <a:t>확인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24" y="1700808"/>
            <a:ext cx="8948952" cy="345638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89A3372-EE6B-45D0-9291-496E31A16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816" y="1700002"/>
            <a:ext cx="1347333" cy="4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674887"/>
      </p:ext>
    </p:extLst>
  </p:cSld>
  <p:clrMapOvr>
    <a:masterClrMapping/>
  </p:clrMapOvr>
  <p:transition>
    <p:zo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쿼리문의</a:t>
            </a:r>
            <a:r>
              <a:rPr lang="ko-KR" altLang="en-US" dirty="0"/>
              <a:t> 저장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현재 </a:t>
            </a:r>
            <a:r>
              <a:rPr lang="en-US" altLang="ko-KR" dirty="0"/>
              <a:t>2</a:t>
            </a:r>
            <a:r>
              <a:rPr lang="ko-KR" altLang="en-US" dirty="0"/>
              <a:t>개 창에 쿼리문 존재</a:t>
            </a:r>
            <a:endParaRPr lang="en-US" altLang="ko-KR" dirty="0"/>
          </a:p>
          <a:p>
            <a:pPr lvl="1"/>
            <a:r>
              <a:rPr lang="ko-KR" altLang="en-US" dirty="0" err="1"/>
              <a:t>쿼리문을</a:t>
            </a:r>
            <a:r>
              <a:rPr lang="ko-KR" altLang="en-US" dirty="0"/>
              <a:t> 저장해 두면 차후 재활용 가능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48" y="2003196"/>
            <a:ext cx="4180952" cy="300952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5604" y="2713862"/>
            <a:ext cx="6780446" cy="378695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2767022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과제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실습 내용을 </a:t>
            </a:r>
            <a:r>
              <a:rPr lang="en-US" altLang="ko-KR" dirty="0"/>
              <a:t>LMS </a:t>
            </a:r>
            <a:r>
              <a:rPr lang="ko-KR" altLang="en-US" dirty="0"/>
              <a:t>과제로 제출합니다</a:t>
            </a:r>
            <a:r>
              <a:rPr lang="en-US" altLang="ko-KR" dirty="0"/>
              <a:t>.</a:t>
            </a:r>
          </a:p>
          <a:p>
            <a:pPr marL="889200" lvl="1" indent="-457200">
              <a:buFont typeface="+mj-lt"/>
              <a:buAutoNum type="arabicPeriod"/>
            </a:pPr>
            <a:r>
              <a:rPr lang="ko-KR" altLang="en-US" dirty="0"/>
              <a:t>각 실습의 실행 화면 스크린샷</a:t>
            </a:r>
            <a:endParaRPr lang="en-US" altLang="ko-KR" dirty="0"/>
          </a:p>
          <a:p>
            <a:pPr marL="1249200" lvl="2" indent="-457200">
              <a:buFont typeface="+mj-ea"/>
              <a:buAutoNum type="circleNumDbPlain"/>
            </a:pPr>
            <a:r>
              <a:rPr lang="en-US" altLang="ko-KR" dirty="0" err="1">
                <a:solidFill>
                  <a:srgbClr val="7030A0"/>
                </a:solidFill>
              </a:rPr>
              <a:t>MyWebSite_xxx</a:t>
            </a:r>
            <a:r>
              <a:rPr lang="ko-KR" altLang="en-US" dirty="0">
                <a:solidFill>
                  <a:srgbClr val="7030A0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DB </a:t>
            </a:r>
            <a:r>
              <a:rPr lang="ko-KR" altLang="en-US" dirty="0">
                <a:solidFill>
                  <a:schemeClr val="tx1"/>
                </a:solidFill>
              </a:rPr>
              <a:t>생성 후 개체탐색기</a:t>
            </a:r>
            <a:endParaRPr lang="en-US" altLang="ko-KR" dirty="0">
              <a:solidFill>
                <a:schemeClr val="tx1"/>
              </a:solidFill>
            </a:endParaRPr>
          </a:p>
          <a:p>
            <a:pPr marL="1249200" lvl="2" indent="-457200">
              <a:buFont typeface="+mj-ea"/>
              <a:buAutoNum type="circleNumDbPlain"/>
            </a:pPr>
            <a:r>
              <a:rPr lang="en-US" altLang="ko-KR" dirty="0">
                <a:solidFill>
                  <a:srgbClr val="7030A0"/>
                </a:solidFill>
              </a:rPr>
              <a:t>programmer</a:t>
            </a:r>
            <a:r>
              <a:rPr lang="ko-KR" altLang="en-US" dirty="0">
                <a:solidFill>
                  <a:schemeClr val="tx1"/>
                </a:solidFill>
              </a:rPr>
              <a:t> 로그인 생성 후 개체탐색기</a:t>
            </a:r>
            <a:endParaRPr lang="en-US" altLang="ko-KR" dirty="0">
              <a:solidFill>
                <a:schemeClr val="tx1"/>
              </a:solidFill>
            </a:endParaRPr>
          </a:p>
          <a:p>
            <a:pPr marL="1249200" lvl="2" indent="-457200">
              <a:buFont typeface="+mj-ea"/>
              <a:buAutoNum type="circleNumDbPlain"/>
            </a:pPr>
            <a:r>
              <a:rPr lang="en-US" altLang="ko-KR" dirty="0" err="1">
                <a:solidFill>
                  <a:srgbClr val="7030A0"/>
                </a:solidFill>
              </a:rPr>
              <a:t>MemberTbl</a:t>
            </a:r>
            <a:r>
              <a:rPr lang="ko-KR" altLang="en-US" dirty="0">
                <a:solidFill>
                  <a:schemeClr val="tx1"/>
                </a:solidFill>
              </a:rPr>
              <a:t> 테이블 생성 후 개체탐색기 </a:t>
            </a:r>
            <a:endParaRPr lang="en-US" altLang="ko-KR" dirty="0">
              <a:solidFill>
                <a:schemeClr val="tx1"/>
              </a:solidFill>
            </a:endParaRPr>
          </a:p>
          <a:p>
            <a:pPr marL="1249200" lvl="2" indent="-457200">
              <a:buFont typeface="+mj-ea"/>
              <a:buAutoNum type="circleNumDbPlain"/>
            </a:pPr>
            <a:r>
              <a:rPr lang="en-US" altLang="ko-KR" dirty="0">
                <a:solidFill>
                  <a:srgbClr val="7030A0"/>
                </a:solidFill>
              </a:rPr>
              <a:t>ERD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데이터베이스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다이어그램 생성 후 개체탐색기</a:t>
            </a:r>
            <a:endParaRPr lang="en-US" altLang="ko-KR" dirty="0">
              <a:solidFill>
                <a:schemeClr val="tx1"/>
              </a:solidFill>
            </a:endParaRPr>
          </a:p>
          <a:p>
            <a:pPr marL="889200" lvl="1" indent="-457200">
              <a:buFont typeface="+mj-lt"/>
              <a:buAutoNum type="arabicPeriod"/>
            </a:pPr>
            <a:r>
              <a:rPr lang="ko-KR" altLang="en-US" dirty="0"/>
              <a:t>실습에 사용한 쿼리문을 저장해서</a:t>
            </a:r>
            <a:r>
              <a:rPr lang="en-US" altLang="ko-KR" dirty="0"/>
              <a:t> </a:t>
            </a:r>
            <a:r>
              <a:rPr lang="ko-KR" altLang="en-US" dirty="0"/>
              <a:t>제출</a:t>
            </a:r>
            <a:endParaRPr lang="en-US" altLang="ko-KR" dirty="0"/>
          </a:p>
          <a:p>
            <a:pPr marL="1122300" lvl="2" indent="-342900">
              <a:buFont typeface="+mj-ea"/>
              <a:buAutoNum type="circleNumDbPlain"/>
            </a:pPr>
            <a:r>
              <a:rPr lang="en-US" altLang="ko-KR" dirty="0">
                <a:solidFill>
                  <a:srgbClr val="0000FF"/>
                </a:solidFill>
              </a:rPr>
              <a:t>INSERT, SELECT, UPDATE, DELETE</a:t>
            </a:r>
            <a:r>
              <a:rPr lang="ko-KR" altLang="en-US" dirty="0"/>
              <a:t> 구문들</a:t>
            </a:r>
            <a:endParaRPr lang="en-US" altLang="ko-KR" dirty="0"/>
          </a:p>
          <a:p>
            <a:pPr marL="1122300" lvl="2" indent="-342900">
              <a:buFont typeface="+mj-ea"/>
              <a:buAutoNum type="circleNumDbPlain"/>
            </a:pPr>
            <a:r>
              <a:rPr lang="ko-KR" altLang="en-US" dirty="0" err="1"/>
              <a:t>저장프로시저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7030A0"/>
                </a:solidFill>
              </a:rPr>
              <a:t>procAddMemberTbl</a:t>
            </a:r>
            <a:r>
              <a:rPr lang="en-US" altLang="ko-KR" dirty="0"/>
              <a:t>)</a:t>
            </a:r>
            <a:r>
              <a:rPr lang="ko-KR" altLang="en-US" dirty="0"/>
              <a:t> 실행 구문들</a:t>
            </a:r>
            <a:endParaRPr lang="en-US" altLang="ko-KR" dirty="0"/>
          </a:p>
          <a:p>
            <a:pPr marL="889200" lvl="1" indent="-457200">
              <a:buFont typeface="+mj-lt"/>
              <a:buAutoNum type="arabicPeriod"/>
            </a:pPr>
            <a:r>
              <a:rPr lang="ko-KR" altLang="en-US" dirty="0"/>
              <a:t>생성한</a:t>
            </a:r>
            <a:r>
              <a:rPr lang="en-US" altLang="ko-KR" dirty="0"/>
              <a:t> </a:t>
            </a:r>
            <a:r>
              <a:rPr lang="ko-KR" altLang="en-US" dirty="0" err="1"/>
              <a:t>저장프로시저의</a:t>
            </a:r>
            <a:r>
              <a:rPr lang="ko-KR" altLang="en-US" dirty="0"/>
              <a:t> 스크린샷을 제출</a:t>
            </a:r>
            <a:endParaRPr lang="en-US" altLang="ko-KR" dirty="0"/>
          </a:p>
          <a:p>
            <a:pPr marL="1122300" lvl="2" indent="-342900">
              <a:buFont typeface="+mj-ea"/>
              <a:buAutoNum type="circleNumDbPlain"/>
            </a:pPr>
            <a:r>
              <a:rPr lang="en-US" altLang="ko-KR" dirty="0" err="1">
                <a:solidFill>
                  <a:srgbClr val="7030A0"/>
                </a:solidFill>
              </a:rPr>
              <a:t>procAddMemberTbl</a:t>
            </a:r>
            <a:endParaRPr lang="en-US" altLang="ko-KR" dirty="0">
              <a:solidFill>
                <a:srgbClr val="7030A0"/>
              </a:solidFill>
            </a:endParaRPr>
          </a:p>
          <a:p>
            <a:pPr marL="792000" lvl="2" indent="0">
              <a:buNone/>
            </a:pP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  <a:p>
            <a:pPr marL="432000" lvl="1" indent="0">
              <a:buNone/>
            </a:pP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9184774"/>
      </p:ext>
    </p:extLst>
  </p:cSld>
  <p:clrMapOvr>
    <a:masterClrMapping/>
  </p:clrMapOvr>
  <p:transition>
    <p:zoom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도전과제</a:t>
            </a:r>
            <a:r>
              <a:rPr lang="en-US" altLang="ko-KR" dirty="0"/>
              <a:t>] </a:t>
            </a:r>
            <a:r>
              <a:rPr lang="ko-KR" altLang="en-US" dirty="0"/>
              <a:t>쇼핑몰의 상품 테이블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네이버 쇼핑의 한 화면</a:t>
            </a:r>
            <a:r>
              <a:rPr lang="en-US" altLang="ko-KR" sz="300" dirty="0"/>
              <a:t>(</a:t>
            </a:r>
            <a:r>
              <a:rPr lang="en-US" altLang="ko-KR" sz="300" dirty="0">
                <a:hlinkClick r:id="rId2"/>
              </a:rPr>
              <a:t>https://search.shopping.naver.com/search/all.nhn?origQuery=PC&amp;pagingIndex=1&amp;pagingSize=40&amp;productSet=window&amp;viewType=list&amp;sort=rel&amp;frm=NVSHCAT&amp;query=PC&amp;iq=%EC%82%AC%EB%AC%B4%EC%9A%A9%EC%BB%B4%ED%93%A8%ED%84%B0</a:t>
            </a:r>
            <a:r>
              <a:rPr lang="en-US" altLang="ko-KR" sz="300" dirty="0"/>
              <a:t>)</a:t>
            </a:r>
            <a:endParaRPr lang="ko-KR" altLang="en-US" sz="3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55" y="1454341"/>
            <a:ext cx="7662873" cy="497609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4565073" y="1763070"/>
          <a:ext cx="4471423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111">
                  <a:extLst>
                    <a:ext uri="{9D8B030D-6E8A-4147-A177-3AD203B41FA5}">
                      <a16:colId xmlns:a16="http://schemas.microsoft.com/office/drawing/2014/main" val="1420518155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771267577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733620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열이름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데이터형식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  <a:r>
                        <a:rPr lang="ko-KR" altLang="en-US" sz="20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허용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151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160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255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571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3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306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682429"/>
                  </a:ext>
                </a:extLst>
              </a:tr>
              <a:tr h="316992">
                <a:tc>
                  <a:txBody>
                    <a:bodyPr/>
                    <a:lstStyle/>
                    <a:p>
                      <a:pPr latinLnBrk="1"/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763983"/>
                  </a:ext>
                </a:extLst>
              </a:tr>
              <a:tr h="237744">
                <a:tc>
                  <a:txBody>
                    <a:bodyPr/>
                    <a:lstStyle/>
                    <a:p>
                      <a:pPr latinLnBrk="1"/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882097"/>
                  </a:ext>
                </a:extLst>
              </a:tr>
              <a:tr h="158496">
                <a:tc>
                  <a:txBody>
                    <a:bodyPr/>
                    <a:lstStyle/>
                    <a:p>
                      <a:pPr latinLnBrk="1"/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064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409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5270204"/>
      </p:ext>
    </p:extLst>
  </p:cSld>
  <p:clrMapOvr>
    <a:masterClrMapping/>
  </p:clrMapOvr>
  <p:transition>
    <p:zoom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구글링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내용을 구글에서 조사하고</a:t>
            </a:r>
            <a:r>
              <a:rPr lang="en-US" altLang="ko-KR" dirty="0"/>
              <a:t>, </a:t>
            </a:r>
            <a:r>
              <a:rPr lang="ko-KR" altLang="en-US" dirty="0"/>
              <a:t>이를 </a:t>
            </a:r>
            <a:r>
              <a:rPr lang="en-US" altLang="ko-KR" dirty="0"/>
              <a:t>2</a:t>
            </a:r>
            <a:r>
              <a:rPr lang="ko-KR" altLang="en-US" dirty="0"/>
              <a:t>페이지 내외로 요약하여 </a:t>
            </a:r>
            <a:r>
              <a:rPr lang="ko-KR" altLang="en-US" dirty="0" err="1"/>
              <a:t>제출하시오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시스템 데이터베이스</a:t>
            </a:r>
            <a:endParaRPr lang="en-US" altLang="ko-KR" dirty="0"/>
          </a:p>
          <a:p>
            <a:pPr lvl="1"/>
            <a:r>
              <a:rPr lang="ko-KR" altLang="en-US" dirty="0"/>
              <a:t>데이터베이스 역할 멤버</a:t>
            </a:r>
            <a:endParaRPr lang="en-US" altLang="ko-KR" dirty="0"/>
          </a:p>
          <a:p>
            <a:pPr lvl="1"/>
            <a:r>
              <a:rPr lang="ko-KR" altLang="en-US" dirty="0"/>
              <a:t>서버역할</a:t>
            </a:r>
          </a:p>
        </p:txBody>
      </p:sp>
    </p:spTree>
    <p:extLst>
      <p:ext uri="{BB962C8B-B14F-4D97-AF65-F5344CB8AC3E}">
        <p14:creationId xmlns:p14="http://schemas.microsoft.com/office/powerpoint/2010/main" val="286313376"/>
      </p:ext>
    </p:extLst>
  </p:cSld>
  <p:clrMapOvr>
    <a:masterClrMapping/>
  </p:clrMapOvr>
  <p:transition advTm="5466">
    <p:zoom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요약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데이터베이스 복습</a:t>
            </a:r>
            <a:endParaRPr lang="en-US" altLang="ko-KR" dirty="0"/>
          </a:p>
          <a:p>
            <a:pPr lvl="1"/>
            <a:r>
              <a:rPr lang="ko-KR" altLang="en-US" dirty="0"/>
              <a:t>데이터베이스란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데이터베이스 만들기 </a:t>
            </a:r>
            <a:r>
              <a:rPr lang="en-US" altLang="ko-KR" dirty="0"/>
              <a:t>(SMSE </a:t>
            </a:r>
            <a:r>
              <a:rPr lang="ko-KR" altLang="en-US" dirty="0"/>
              <a:t>이용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로그인 생성 및 사용자 </a:t>
            </a:r>
            <a:r>
              <a:rPr lang="ko-KR" altLang="en-US" dirty="0" err="1"/>
              <a:t>매핑</a:t>
            </a:r>
            <a:r>
              <a:rPr lang="ko-KR" altLang="en-US" dirty="0"/>
              <a:t> </a:t>
            </a:r>
            <a:r>
              <a:rPr lang="en-US" altLang="ko-KR" dirty="0"/>
              <a:t>(SMSE </a:t>
            </a:r>
            <a:r>
              <a:rPr lang="ko-KR" altLang="en-US" dirty="0"/>
              <a:t>이용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테이블 만들기 </a:t>
            </a:r>
            <a:r>
              <a:rPr lang="en-US" altLang="ko-KR" dirty="0"/>
              <a:t>(SMSE </a:t>
            </a:r>
            <a:r>
              <a:rPr lang="ko-KR" altLang="en-US" dirty="0"/>
              <a:t>이용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데이터베이스</a:t>
            </a:r>
            <a:r>
              <a:rPr lang="en-US" altLang="ko-KR" dirty="0"/>
              <a:t> </a:t>
            </a:r>
            <a:r>
              <a:rPr lang="ko-KR" altLang="en-US" dirty="0"/>
              <a:t>다이어그램 </a:t>
            </a:r>
            <a:r>
              <a:rPr lang="en-US" altLang="ko-KR" dirty="0"/>
              <a:t>(SSMS </a:t>
            </a:r>
            <a:r>
              <a:rPr lang="ko-KR" altLang="en-US" dirty="0"/>
              <a:t>이용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DML </a:t>
            </a:r>
            <a:r>
              <a:rPr lang="ko-KR" altLang="en-US" dirty="0"/>
              <a:t>구문</a:t>
            </a:r>
            <a:r>
              <a:rPr lang="en-US" altLang="ko-KR" dirty="0"/>
              <a:t>(SQL </a:t>
            </a:r>
            <a:r>
              <a:rPr lang="ko-KR" altLang="en-US" dirty="0"/>
              <a:t>문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>
                <a:solidFill>
                  <a:srgbClr val="0070C0"/>
                </a:solidFill>
              </a:rPr>
              <a:t>SELECT </a:t>
            </a:r>
            <a:r>
              <a:rPr lang="en-US" altLang="ko-KR" dirty="0">
                <a:solidFill>
                  <a:srgbClr val="0070C0"/>
                </a:solidFill>
                <a:sym typeface="Wingdings" pitchFamily="2" charset="2"/>
              </a:rPr>
              <a:t>/ INSERT / UPDATE / DELETE</a:t>
            </a:r>
          </a:p>
          <a:p>
            <a:pPr lvl="1"/>
            <a:r>
              <a:rPr lang="ko-KR" altLang="en-US" dirty="0">
                <a:sym typeface="Wingdings" pitchFamily="2" charset="2"/>
              </a:rPr>
              <a:t>저장</a:t>
            </a:r>
            <a:r>
              <a:rPr lang="en-US" altLang="ko-KR" dirty="0">
                <a:sym typeface="Wingdings" pitchFamily="2" charset="2"/>
              </a:rPr>
              <a:t> </a:t>
            </a:r>
            <a:r>
              <a:rPr lang="ko-KR" altLang="en-US" dirty="0">
                <a:sym typeface="Wingdings" pitchFamily="2" charset="2"/>
              </a:rPr>
              <a:t>프로시저</a:t>
            </a:r>
            <a:endParaRPr lang="en-US" altLang="ko-KR" dirty="0">
              <a:sym typeface="Wingdings" pitchFamily="2" charset="2"/>
            </a:endParaRPr>
          </a:p>
          <a:p>
            <a:pPr marL="432000" lvl="1" indent="0">
              <a:buNone/>
            </a:pPr>
            <a:endParaRPr lang="en-US" altLang="ko-KR" dirty="0">
              <a:solidFill>
                <a:schemeClr val="bg1">
                  <a:lumMod val="65000"/>
                </a:schemeClr>
              </a:solidFill>
              <a:sym typeface="Wingdings" pitchFamily="2" charset="2"/>
            </a:endParaRPr>
          </a:p>
        </p:txBody>
      </p:sp>
      <p:pic>
        <p:nvPicPr>
          <p:cNvPr id="5" name="Picture 4" descr="BD00146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175" y="3429000"/>
            <a:ext cx="3061305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7957004"/>
      </p:ext>
    </p:extLst>
  </p:cSld>
  <p:clrMapOvr>
    <a:masterClrMapping/>
  </p:clrMapOvr>
  <p:transition>
    <p:zoom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Database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275164"/>
              </p:ext>
            </p:extLst>
          </p:nvPr>
        </p:nvGraphicFramePr>
        <p:xfrm>
          <a:off x="107948" y="1049245"/>
          <a:ext cx="8928102" cy="5332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7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1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97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13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단어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발음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뜻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단어</a:t>
                      </a: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발음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뜻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access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content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control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5881707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address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 (administrator)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dataset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administrator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ascending (asc)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define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authority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definition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backup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delete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base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deny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begin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derive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builtin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descending (desc)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busy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diagram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character (char)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document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clause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end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cluster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execute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collation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expression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collection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factor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column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field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compute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fill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604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constraint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2434019"/>
      </p:ext>
    </p:extLst>
  </p:cSld>
  <p:clrMapOvr>
    <a:masterClrMapping/>
  </p:clrMapOvr>
  <p:transition>
    <p:zoom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Database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124225"/>
              </p:ext>
            </p:extLst>
          </p:nvPr>
        </p:nvGraphicFramePr>
        <p:xfrm>
          <a:off x="107948" y="1049245"/>
          <a:ext cx="8928102" cy="5332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597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13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단어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발음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뜻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단어</a:t>
                      </a: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발음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뜻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master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function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5881707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go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object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guest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operator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hint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option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identity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increment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output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index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partition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information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precision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injection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primary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input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procedure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insert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language (SQL)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like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(SQL)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limit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login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record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manipulation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replication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member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report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model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role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604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row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3195997"/>
      </p:ext>
    </p:extLst>
  </p:cSld>
  <p:clrMapOvr>
    <a:masterClrMapping/>
  </p:clrMapOvr>
  <p:transition>
    <p:zoom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Database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11549"/>
              </p:ext>
            </p:extLst>
          </p:nvPr>
        </p:nvGraphicFramePr>
        <p:xfrm>
          <a:off x="107948" y="1049245"/>
          <a:ext cx="8928102" cy="5332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597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13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단어</a:t>
                      </a:r>
                    </a:p>
                  </a:txBody>
                  <a:tcPr marL="72000" marR="7200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발음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뜻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단어</a:t>
                      </a: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발음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뜻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scale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where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schema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width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5881707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security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wildcard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seed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setup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source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statement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store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structure (SQL)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table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temprary (temp)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top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unique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value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604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variable (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974031"/>
      </p:ext>
    </p:extLst>
  </p:cSld>
  <p:clrMapOvr>
    <a:masterClrMapping/>
  </p:clrMapOvr>
  <p:transition>
    <p:zoom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질의 응답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No question, no learning !!!</a:t>
            </a:r>
          </a:p>
          <a:p>
            <a:pPr eaLnBrk="1" hangingPunct="1">
              <a:defRPr/>
            </a:pPr>
            <a:r>
              <a:rPr lang="en-US" altLang="ko-KR" dirty="0"/>
              <a:t>No dumb question !!!</a:t>
            </a:r>
          </a:p>
          <a:p>
            <a:pPr eaLnBrk="1" hangingPunct="1">
              <a:defRPr/>
            </a:pPr>
            <a:r>
              <a:rPr lang="en-US" altLang="ko-KR" dirty="0"/>
              <a:t>I</a:t>
            </a:r>
            <a:r>
              <a:rPr lang="en-US" altLang="ko-KR" dirty="0">
                <a:latin typeface="Times New Roman" pitchFamily="18" charset="0"/>
              </a:rPr>
              <a:t>’</a:t>
            </a:r>
            <a:r>
              <a:rPr lang="en-US" altLang="ko-KR" dirty="0"/>
              <a:t>m here to be interrupted.</a:t>
            </a:r>
          </a:p>
          <a:p>
            <a:pPr eaLnBrk="1" hangingPunct="1">
              <a:defRPr/>
            </a:pPr>
            <a:r>
              <a:rPr lang="en-US" altLang="ko-KR" dirty="0"/>
              <a:t>I</a:t>
            </a:r>
            <a:r>
              <a:rPr lang="en-US" altLang="ko-KR" dirty="0">
                <a:latin typeface="Times New Roman" pitchFamily="18" charset="0"/>
              </a:rPr>
              <a:t>’</a:t>
            </a:r>
            <a:r>
              <a:rPr lang="en-US" altLang="ko-KR" dirty="0"/>
              <a:t>m an interrupt-driven professor.</a:t>
            </a:r>
          </a:p>
          <a:p>
            <a:pPr eaLnBrk="1" hangingPunct="1">
              <a:defRPr/>
            </a:pPr>
            <a:r>
              <a:rPr lang="en-US" altLang="ko-KR" dirty="0"/>
              <a:t>I teach less, students learn more.</a:t>
            </a:r>
            <a:endParaRPr lang="ko-KR" altLang="en-US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8" y="3714750"/>
            <a:ext cx="275272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6055139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5C6F48C-370E-4A70-AA5F-5EB99AD4B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58" y="2940826"/>
            <a:ext cx="8473935" cy="3127962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데이터베이스의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관계형</a:t>
            </a:r>
            <a:r>
              <a:rPr lang="en-US" altLang="ko-KR" dirty="0"/>
              <a:t> </a:t>
            </a:r>
            <a:r>
              <a:rPr lang="ko-KR" altLang="en-US" dirty="0"/>
              <a:t>데이터베이스의 테이블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행</a:t>
            </a:r>
            <a:r>
              <a:rPr lang="en-US" altLang="ko-KR" dirty="0"/>
              <a:t>(Row, Record)</a:t>
            </a:r>
            <a:r>
              <a:rPr lang="ko-KR" altLang="en-US" dirty="0"/>
              <a:t>과 열</a:t>
            </a:r>
            <a:r>
              <a:rPr lang="en-US" altLang="ko-KR" dirty="0"/>
              <a:t>(Column, Field)</a:t>
            </a:r>
            <a:r>
              <a:rPr lang="ko-KR" altLang="en-US" dirty="0"/>
              <a:t>로 구성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모든 동작은 레코드</a:t>
            </a:r>
            <a:r>
              <a:rPr lang="en-US" altLang="ko-KR" dirty="0"/>
              <a:t>(Record) </a:t>
            </a:r>
            <a:r>
              <a:rPr lang="ko-KR" altLang="en-US" dirty="0"/>
              <a:t>단위로 이루어짐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75656" y="4797152"/>
            <a:ext cx="7632848" cy="576064"/>
          </a:xfrm>
          <a:prstGeom prst="rect">
            <a:avLst/>
          </a:prstGeom>
          <a:solidFill>
            <a:srgbClr val="FFFFCC">
              <a:alpha val="50000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ko-KR" sz="2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Record(</a:t>
            </a:r>
            <a:r>
              <a:rPr lang="ko-KR" altLang="en-US" sz="2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행</a:t>
            </a:r>
            <a:r>
              <a:rPr lang="en-US" altLang="ko-KR" sz="2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400" b="1" dirty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88024" y="3500438"/>
            <a:ext cx="1368152" cy="2568350"/>
          </a:xfrm>
          <a:prstGeom prst="rect">
            <a:avLst/>
          </a:prstGeom>
          <a:solidFill>
            <a:srgbClr val="FFFFCC">
              <a:alpha val="50000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altLang="ko-KR" sz="2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Field</a:t>
            </a:r>
          </a:p>
          <a:p>
            <a:pPr algn="ctr">
              <a:defRPr/>
            </a:pPr>
            <a:r>
              <a:rPr lang="en-US" altLang="ko-KR" sz="2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열</a:t>
            </a:r>
            <a:r>
              <a:rPr lang="en-US" altLang="ko-KR" sz="2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400" b="1" dirty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424" y="2709993"/>
            <a:ext cx="1308224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Table</a:t>
            </a:r>
            <a:endParaRPr lang="ko-KR" altLang="en-US" sz="2400" b="1" dirty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2882033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</a:t>
            </a:r>
            <a:r>
              <a:rPr lang="en-US" altLang="ko-KR" dirty="0"/>
              <a:t> </a:t>
            </a:r>
            <a:r>
              <a:rPr lang="ko-KR" altLang="en-US" dirty="0"/>
              <a:t>개요 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>
                <a:solidFill>
                  <a:prstClr val="black"/>
                </a:solidFill>
              </a:rPr>
              <a:t>데이터베이스의 키</a:t>
            </a:r>
            <a:r>
              <a:rPr lang="en-US" altLang="ko-KR" dirty="0">
                <a:solidFill>
                  <a:prstClr val="black"/>
                </a:solidFill>
              </a:rPr>
              <a:t>(Key)</a:t>
            </a:r>
          </a:p>
          <a:p>
            <a:pPr lvl="1"/>
            <a:r>
              <a:rPr lang="ko-KR" altLang="en-US" dirty="0"/>
              <a:t>데이터를</a:t>
            </a:r>
            <a:r>
              <a:rPr lang="en-US" altLang="ko-KR" dirty="0"/>
              <a:t> </a:t>
            </a:r>
            <a:r>
              <a:rPr lang="ko-KR" altLang="en-US" dirty="0"/>
              <a:t>서로 구분하기 위한 특성을 지닌 필드</a:t>
            </a:r>
            <a:endParaRPr lang="en-US" altLang="ko-KR" dirty="0"/>
          </a:p>
          <a:p>
            <a:pPr lvl="1"/>
            <a:r>
              <a:rPr lang="ko-KR" altLang="en-US" dirty="0" err="1"/>
              <a:t>기본키</a:t>
            </a:r>
            <a:r>
              <a:rPr lang="en-US" altLang="ko-KR" dirty="0"/>
              <a:t>(</a:t>
            </a:r>
            <a:r>
              <a:rPr lang="ko-KR" altLang="en-US" dirty="0" err="1"/>
              <a:t>주키</a:t>
            </a:r>
            <a:r>
              <a:rPr lang="en-US" altLang="ko-KR" dirty="0"/>
              <a:t>, Primary Key), </a:t>
            </a:r>
            <a:r>
              <a:rPr lang="ko-KR" altLang="en-US" dirty="0"/>
              <a:t>보조키</a:t>
            </a:r>
            <a:r>
              <a:rPr lang="en-US" altLang="ko-KR" dirty="0"/>
              <a:t>(Secondary Key), </a:t>
            </a:r>
            <a:r>
              <a:rPr lang="ko-KR" altLang="en-US" dirty="0"/>
              <a:t>후보 키</a:t>
            </a:r>
            <a:r>
              <a:rPr lang="en-US" altLang="ko-KR" dirty="0"/>
              <a:t>(Candidate Key)</a:t>
            </a:r>
          </a:p>
          <a:p>
            <a:r>
              <a:rPr lang="ko-KR" altLang="en-US" dirty="0" err="1"/>
              <a:t>기본키</a:t>
            </a:r>
            <a:r>
              <a:rPr lang="en-US" altLang="ko-KR" dirty="0"/>
              <a:t>(Primary Key, </a:t>
            </a:r>
            <a:r>
              <a:rPr lang="ko-KR" altLang="en-US" dirty="0"/>
              <a:t>주키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절대적으로</a:t>
            </a:r>
            <a:r>
              <a:rPr lang="en-US" altLang="ko-KR" dirty="0"/>
              <a:t> </a:t>
            </a:r>
            <a:r>
              <a:rPr lang="ko-KR" altLang="en-US" dirty="0"/>
              <a:t>레코드를 구분하는 키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C00000"/>
                </a:solidFill>
              </a:rPr>
              <a:t>Not Null / Unique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rgbClr val="C00000"/>
                </a:solidFill>
              </a:rPr>
              <a:t>여러 필드로도 설정 가능</a:t>
            </a:r>
          </a:p>
        </p:txBody>
      </p:sp>
      <p:pic>
        <p:nvPicPr>
          <p:cNvPr id="9" name="Picture 3"/>
          <p:cNvPicPr>
            <a:picLocks noChangeAspect="1"/>
          </p:cNvPicPr>
          <p:nvPr/>
        </p:nvPicPr>
        <p:blipFill rotWithShape="1">
          <a:blip r:embed="rId2"/>
          <a:srcRect t="4649" b="13913"/>
          <a:stretch/>
        </p:blipFill>
        <p:spPr>
          <a:xfrm>
            <a:off x="1787246" y="4274193"/>
            <a:ext cx="5569508" cy="222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329381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</a:t>
            </a:r>
            <a:r>
              <a:rPr lang="en-US" altLang="ko-KR" dirty="0"/>
              <a:t> </a:t>
            </a:r>
            <a:r>
              <a:rPr lang="ko-KR" altLang="en-US" dirty="0"/>
              <a:t>개요 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err="1">
                <a:solidFill>
                  <a:prstClr val="black"/>
                </a:solidFill>
              </a:rPr>
              <a:t>외래키</a:t>
            </a:r>
            <a:r>
              <a:rPr lang="en-US" altLang="ko-KR" dirty="0">
                <a:solidFill>
                  <a:prstClr val="black"/>
                </a:solidFill>
              </a:rPr>
              <a:t>(Foreign Key)</a:t>
            </a:r>
          </a:p>
          <a:p>
            <a:pPr lvl="1"/>
            <a:r>
              <a:rPr lang="ko-KR" altLang="en-US" dirty="0"/>
              <a:t>테이블</a:t>
            </a:r>
            <a:r>
              <a:rPr lang="en-US" altLang="ko-KR" dirty="0"/>
              <a:t> </a:t>
            </a:r>
            <a:r>
              <a:rPr lang="ko-KR" altLang="en-US" dirty="0"/>
              <a:t>간의 관계를 나타내고 데이터의 일관성 유지를 위해 사용</a:t>
            </a:r>
            <a:endParaRPr lang="en-US" altLang="ko-KR" dirty="0"/>
          </a:p>
          <a:p>
            <a:pPr lvl="2"/>
            <a:r>
              <a:rPr lang="ko-KR" altLang="en-US" dirty="0"/>
              <a:t>거주지를 다른 테이블의 기본키를 참조하게 함으로써 존재하지 않는 데이터의 입력 방지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en-US" dirty="0"/>
              <a:t>데이터의 </a:t>
            </a:r>
            <a:r>
              <a:rPr lang="ko-KR" altLang="en-US" dirty="0">
                <a:solidFill>
                  <a:srgbClr val="C00000"/>
                </a:solidFill>
              </a:rPr>
              <a:t>무결성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C00000"/>
                </a:solidFill>
              </a:rPr>
              <a:t>일관성</a:t>
            </a:r>
            <a:r>
              <a:rPr lang="ko-KR" altLang="en-US" dirty="0"/>
              <a:t> </a:t>
            </a:r>
            <a:endParaRPr lang="en-US" altLang="ko-KR" dirty="0"/>
          </a:p>
          <a:p>
            <a:pPr marL="360000" lvl="1" indent="0">
              <a:buNone/>
            </a:pP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 rotWithShape="1">
          <a:blip r:embed="rId3"/>
          <a:srcRect b="12291"/>
          <a:stretch/>
        </p:blipFill>
        <p:spPr>
          <a:xfrm>
            <a:off x="124749" y="3071247"/>
            <a:ext cx="2956187" cy="2265577"/>
          </a:xfrm>
          <a:prstGeom prst="rect">
            <a:avLst/>
          </a:prstGeom>
        </p:spPr>
      </p:pic>
      <p:pic>
        <p:nvPicPr>
          <p:cNvPr id="7" name="Picture 5"/>
          <p:cNvPicPr>
            <a:picLocks noChangeAspect="1"/>
          </p:cNvPicPr>
          <p:nvPr/>
        </p:nvPicPr>
        <p:blipFill rotWithShape="1">
          <a:blip r:embed="rId4"/>
          <a:srcRect b="13831"/>
          <a:stretch/>
        </p:blipFill>
        <p:spPr>
          <a:xfrm>
            <a:off x="3148640" y="2878168"/>
            <a:ext cx="5832648" cy="2458656"/>
          </a:xfrm>
          <a:prstGeom prst="rect">
            <a:avLst/>
          </a:prstGeom>
        </p:spPr>
      </p:pic>
      <p:sp>
        <p:nvSpPr>
          <p:cNvPr id="5" name="자유형 4"/>
          <p:cNvSpPr/>
          <p:nvPr/>
        </p:nvSpPr>
        <p:spPr>
          <a:xfrm>
            <a:off x="802246" y="5212172"/>
            <a:ext cx="5169877" cy="633046"/>
          </a:xfrm>
          <a:custGeom>
            <a:avLst/>
            <a:gdLst>
              <a:gd name="connsiteX0" fmla="*/ 0 w 5169877"/>
              <a:gd name="connsiteY0" fmla="*/ 0 h 633046"/>
              <a:gd name="connsiteX1" fmla="*/ 0 w 5169877"/>
              <a:gd name="connsiteY1" fmla="*/ 633046 h 633046"/>
              <a:gd name="connsiteX2" fmla="*/ 5169877 w 5169877"/>
              <a:gd name="connsiteY2" fmla="*/ 633046 h 633046"/>
              <a:gd name="connsiteX3" fmla="*/ 5169877 w 5169877"/>
              <a:gd name="connsiteY3" fmla="*/ 23446 h 633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69877" h="633046">
                <a:moveTo>
                  <a:pt x="0" y="0"/>
                </a:moveTo>
                <a:lnTo>
                  <a:pt x="0" y="633046"/>
                </a:lnTo>
                <a:lnTo>
                  <a:pt x="5169877" y="633046"/>
                </a:lnTo>
                <a:lnTo>
                  <a:pt x="5169877" y="23446"/>
                </a:lnTo>
              </a:path>
            </a:pathLst>
          </a:custGeom>
          <a:noFill/>
          <a:ln w="57150">
            <a:solidFill>
              <a:srgbClr val="C00000"/>
            </a:solidFill>
            <a:head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652666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1_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22383</TotalTime>
  <Words>6820</Words>
  <Application>Microsoft Office PowerPoint</Application>
  <PresentationFormat>화면 슬라이드 쇼(4:3)</PresentationFormat>
  <Paragraphs>696</Paragraphs>
  <Slides>69</Slides>
  <Notes>58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69</vt:i4>
      </vt:variant>
    </vt:vector>
  </HeadingPairs>
  <TitlesOfParts>
    <vt:vector size="76" baseType="lpstr">
      <vt:lpstr>HY견고딕</vt:lpstr>
      <vt:lpstr>굴림</vt:lpstr>
      <vt:lpstr>맑은 고딕</vt:lpstr>
      <vt:lpstr>휴먼둥근헤드라인</vt:lpstr>
      <vt:lpstr>Times New Roman</vt:lpstr>
      <vt:lpstr>Wingdings</vt:lpstr>
      <vt:lpstr>1_기본 디자인</vt:lpstr>
      <vt:lpstr>데이터베이스(Database)</vt:lpstr>
      <vt:lpstr>학습 목표</vt:lpstr>
      <vt:lpstr>데이터베이스 개요 (1)</vt:lpstr>
      <vt:lpstr>데이터베이스 개요 (2)</vt:lpstr>
      <vt:lpstr>데이터베이스 개요 (3)</vt:lpstr>
      <vt:lpstr>데이터베이스 개요 (4)</vt:lpstr>
      <vt:lpstr>데이터베이스의 구성</vt:lpstr>
      <vt:lpstr>데이터베이스 개요 (5)</vt:lpstr>
      <vt:lpstr>데이터베이스 개요 (6)</vt:lpstr>
      <vt:lpstr>SQL문 기본</vt:lpstr>
      <vt:lpstr>SQL Server Management Studio</vt:lpstr>
      <vt:lpstr>SQL Server Management Studio</vt:lpstr>
      <vt:lpstr>데이터베이스의 구성</vt:lpstr>
      <vt:lpstr>[실습1] 데이터베이스 만들기(1)</vt:lpstr>
      <vt:lpstr>[실습1] 데이터베이스 만들기(2)</vt:lpstr>
      <vt:lpstr>[실습1] 데이터베이스 만들기(3)</vt:lpstr>
      <vt:lpstr>sa 계정</vt:lpstr>
      <vt:lpstr>[실습2] 로그인 추가(1)</vt:lpstr>
      <vt:lpstr>[실습2] 로그인 추가(2) – 로그인</vt:lpstr>
      <vt:lpstr>[실습2] 로그인 추가(3) – 사용자 및 역할</vt:lpstr>
      <vt:lpstr>데이터베이스 역할 (고정) </vt:lpstr>
      <vt:lpstr>[실습2] 로그인 추가(4)</vt:lpstr>
      <vt:lpstr>programmer로 로그인</vt:lpstr>
      <vt:lpstr>[실습3] 테이블 추가(1)</vt:lpstr>
      <vt:lpstr>[실습3] 테이블 추가(2)</vt:lpstr>
      <vt:lpstr>[실습3] 테이블 추가(3)</vt:lpstr>
      <vt:lpstr>[실습3] 테이블 추가(4)</vt:lpstr>
      <vt:lpstr>SQL 문을 이용한 테이블 생성</vt:lpstr>
      <vt:lpstr>[실습4] 데이터베이스 다이어그램(1)</vt:lpstr>
      <vt:lpstr>[실습4] 데이터베이스 다이어그램(2)</vt:lpstr>
      <vt:lpstr>[실습4] 데이터베이스 다이어그램(3)</vt:lpstr>
      <vt:lpstr>[실습4] 데이터베이스 다이어그램(4)</vt:lpstr>
      <vt:lpstr>[실습4] 데이터베이스 다이어그램(5)</vt:lpstr>
      <vt:lpstr>SQL 문</vt:lpstr>
      <vt:lpstr>SQL 문의 DML</vt:lpstr>
      <vt:lpstr>SSMS에서 쿼리문 실행(1)</vt:lpstr>
      <vt:lpstr>SSMS에서 쿼리문 실행(2)</vt:lpstr>
      <vt:lpstr>SSMS에서 쿼리문 실행(3)</vt:lpstr>
      <vt:lpstr>데이터의 입력(1)</vt:lpstr>
      <vt:lpstr>데이터의 입력(2)</vt:lpstr>
      <vt:lpstr>데이터의 입력(3)</vt:lpstr>
      <vt:lpstr>데이터의 조회(1)</vt:lpstr>
      <vt:lpstr>데이터의 조회(2)</vt:lpstr>
      <vt:lpstr>데이터의 조회(3)</vt:lpstr>
      <vt:lpstr>데이터의 조회(4)</vt:lpstr>
      <vt:lpstr>데이터의 수정</vt:lpstr>
      <vt:lpstr>데이터의 삭제</vt:lpstr>
      <vt:lpstr>기본 키 지정(1)</vt:lpstr>
      <vt:lpstr>기본 키 지정(2)</vt:lpstr>
      <vt:lpstr>기본 키 지정(3)</vt:lpstr>
      <vt:lpstr>기본 키 지정(3)</vt:lpstr>
      <vt:lpstr>기본 키 지정(4)</vt:lpstr>
      <vt:lpstr>저장프로시저(Stored Procedure) 정의</vt:lpstr>
      <vt:lpstr>저장프로시저의 강점</vt:lpstr>
      <vt:lpstr>저장프로시저(Stored Procedure)(2)</vt:lpstr>
      <vt:lpstr>저장프로시저(Stored Procedure)(3)</vt:lpstr>
      <vt:lpstr>저장프로시저(Stored Procedure)(4)</vt:lpstr>
      <vt:lpstr>저장프로시저(Stored Procedure)(5)</vt:lpstr>
      <vt:lpstr>저장 프로시저의 실행 (1)</vt:lpstr>
      <vt:lpstr>저장 프로시저의 실행 (2)</vt:lpstr>
      <vt:lpstr>쿼리문의 저장</vt:lpstr>
      <vt:lpstr>[과제]</vt:lpstr>
      <vt:lpstr>[도전과제] 쇼핑몰의 상품 테이블 </vt:lpstr>
      <vt:lpstr>구글링</vt:lpstr>
      <vt:lpstr>학습 요약</vt:lpstr>
      <vt:lpstr>Database - 1</vt:lpstr>
      <vt:lpstr>Database - 2</vt:lpstr>
      <vt:lpstr>Database - 3</vt:lpstr>
      <vt:lpstr>질의 응답</vt:lpstr>
    </vt:vector>
  </TitlesOfParts>
  <Company>두원공과대학 인터넷프로그래밍과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김형래</dc:creator>
  <cp:lastModifiedBy>현승렬</cp:lastModifiedBy>
  <cp:revision>571</cp:revision>
  <dcterms:created xsi:type="dcterms:W3CDTF">2003-05-07T20:17:23Z</dcterms:created>
  <dcterms:modified xsi:type="dcterms:W3CDTF">2025-03-24T23:45:03Z</dcterms:modified>
</cp:coreProperties>
</file>