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5"/>
  </p:notesMasterIdLst>
  <p:handoutMasterIdLst>
    <p:handoutMasterId r:id="rId56"/>
  </p:handoutMasterIdLst>
  <p:sldIdLst>
    <p:sldId id="632" r:id="rId2"/>
    <p:sldId id="682" r:id="rId3"/>
    <p:sldId id="766" r:id="rId4"/>
    <p:sldId id="863" r:id="rId5"/>
    <p:sldId id="798" r:id="rId6"/>
    <p:sldId id="767" r:id="rId7"/>
    <p:sldId id="843" r:id="rId8"/>
    <p:sldId id="768" r:id="rId9"/>
    <p:sldId id="800" r:id="rId10"/>
    <p:sldId id="865" r:id="rId11"/>
    <p:sldId id="769" r:id="rId12"/>
    <p:sldId id="771" r:id="rId13"/>
    <p:sldId id="848" r:id="rId14"/>
    <p:sldId id="770" r:id="rId15"/>
    <p:sldId id="772" r:id="rId16"/>
    <p:sldId id="866" r:id="rId17"/>
    <p:sldId id="867" r:id="rId18"/>
    <p:sldId id="774" r:id="rId19"/>
    <p:sldId id="850" r:id="rId20"/>
    <p:sldId id="844" r:id="rId21"/>
    <p:sldId id="851" r:id="rId22"/>
    <p:sldId id="852" r:id="rId23"/>
    <p:sldId id="873" r:id="rId24"/>
    <p:sldId id="868" r:id="rId25"/>
    <p:sldId id="869" r:id="rId26"/>
    <p:sldId id="870" r:id="rId27"/>
    <p:sldId id="871" r:id="rId28"/>
    <p:sldId id="845" r:id="rId29"/>
    <p:sldId id="853" r:id="rId30"/>
    <p:sldId id="854" r:id="rId31"/>
    <p:sldId id="855" r:id="rId32"/>
    <p:sldId id="874" r:id="rId33"/>
    <p:sldId id="805" r:id="rId34"/>
    <p:sldId id="872" r:id="rId35"/>
    <p:sldId id="806" r:id="rId36"/>
    <p:sldId id="807" r:id="rId37"/>
    <p:sldId id="846" r:id="rId38"/>
    <p:sldId id="856" r:id="rId39"/>
    <p:sldId id="857" r:id="rId40"/>
    <p:sldId id="858" r:id="rId41"/>
    <p:sldId id="876" r:id="rId42"/>
    <p:sldId id="859" r:id="rId43"/>
    <p:sldId id="834" r:id="rId44"/>
    <p:sldId id="860" r:id="rId45"/>
    <p:sldId id="861" r:id="rId46"/>
    <p:sldId id="877" r:id="rId47"/>
    <p:sldId id="878" r:id="rId48"/>
    <p:sldId id="765" r:id="rId49"/>
    <p:sldId id="841" r:id="rId50"/>
    <p:sldId id="862" r:id="rId51"/>
    <p:sldId id="840" r:id="rId52"/>
    <p:sldId id="842" r:id="rId53"/>
    <p:sldId id="703" r:id="rId54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6600CC"/>
    <a:srgbClr val="0066CC"/>
    <a:srgbClr val="CC6600"/>
    <a:srgbClr val="CC3300"/>
    <a:srgbClr val="CC0000"/>
    <a:srgbClr val="FF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976" autoAdjust="0"/>
  </p:normalViewPr>
  <p:slideViewPr>
    <p:cSldViewPr>
      <p:cViewPr varScale="1">
        <p:scale>
          <a:sx n="105" d="100"/>
          <a:sy n="105" d="100"/>
        </p:scale>
        <p:origin x="16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8477753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787653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5935250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25422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058324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973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15BC9-D2C3-4757-A436-46133D5B78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FE75523-90E6-470D-9E06-C157B47B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1A158E7-2BE3-4F64-8D2E-D27824651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4797152"/>
            <a:ext cx="6400800" cy="1752600"/>
          </a:xfrm>
        </p:spPr>
        <p:txBody>
          <a:bodyPr anchor="b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956446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1882399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9198933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9241427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0573606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436624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58089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9431874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" y="300171"/>
            <a:ext cx="9126447" cy="608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ADO.NET</a:t>
            </a:r>
            <a:b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(MS-SQL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활용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6350" contourW="6350">
              <a:contourClr>
                <a:schemeClr val="bg1"/>
              </a:contourClr>
            </a:sp3d>
          </a:bodyPr>
          <a:lstStyle/>
          <a:p>
            <a:pPr eaLnBrk="1" hangingPunct="1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두원공과대학교 컴퓨터공학과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Managed Provider</a:t>
            </a:r>
            <a:r>
              <a:rPr lang="ko-KR" altLang="en-US" dirty="0"/>
              <a:t>의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CCFC3B-8B09-4175-9E9E-8D2E1E1B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28" y="1412776"/>
            <a:ext cx="7003364" cy="444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CC5EBB-6CF1-4DCB-BAD8-87CEA0954EAC}"/>
              </a:ext>
            </a:extLst>
          </p:cNvPr>
          <p:cNvSpPr txBox="1"/>
          <p:nvPr/>
        </p:nvSpPr>
        <p:spPr>
          <a:xfrm>
            <a:off x="2134840" y="6021288"/>
            <a:ext cx="4896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http://csharp-station.com/Tutorial/AdoDotNet/Lesson05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02381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 indent="-342000" eaLnBrk="1" hangingPunct="1">
              <a:defRPr/>
            </a:pPr>
            <a:r>
              <a:rPr lang="en-US" altLang="ko-KR" dirty="0"/>
              <a:t>DB </a:t>
            </a:r>
            <a:r>
              <a:rPr lang="ko-KR" altLang="en-US" dirty="0"/>
              <a:t>연결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70C0"/>
                </a:solidFill>
              </a:rPr>
              <a:t>SqlConnection</a:t>
            </a:r>
            <a:r>
              <a:rPr lang="en-US" altLang="ko-KR" dirty="0"/>
              <a:t> </a:t>
            </a:r>
            <a:r>
              <a:rPr lang="ko-KR" altLang="en-US" dirty="0"/>
              <a:t>객체 활용</a:t>
            </a:r>
          </a:p>
          <a:p>
            <a:endParaRPr lang="ko-KR" altLang="en-US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14553"/>
              </p:ext>
            </p:extLst>
          </p:nvPr>
        </p:nvGraphicFramePr>
        <p:xfrm>
          <a:off x="107504" y="1628800"/>
          <a:ext cx="8856984" cy="2031086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이용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87" marB="467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dataSource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@“Server=(local)\SQLEXPRESS;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=programmer;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pass;database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MyWebSite_XXX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myConn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dataSource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myConn.Open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</a:txBody>
                  <a:tcPr marL="36000" marR="36000" marT="46787" marB="467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03659"/>
              </p:ext>
            </p:extLst>
          </p:nvPr>
        </p:nvGraphicFramePr>
        <p:xfrm>
          <a:off x="107504" y="4077072"/>
          <a:ext cx="8856984" cy="1886338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1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이용</a:t>
                      </a:r>
                    </a:p>
                  </a:txBody>
                  <a:tcPr marL="36000" marR="36000" marT="46787" marB="467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conn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conn.ConnectionString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“Server=localhost\\SQLEXPRES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S;uid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programmer;pwd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pass;database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MyWebSite_XXX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conn.Open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</a:txBody>
                  <a:tcPr marL="89999" marR="89999" marT="46803" marB="4680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78816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>
                <a:solidFill>
                  <a:srgbClr val="0070C0"/>
                </a:solidFill>
              </a:rPr>
              <a:t>SqlCommand</a:t>
            </a:r>
            <a:r>
              <a:rPr lang="en-US" altLang="ko-KR" sz="3600" dirty="0"/>
              <a:t> </a:t>
            </a:r>
            <a:r>
              <a:rPr lang="ko-KR" altLang="en-US" sz="3600" dirty="0"/>
              <a:t>클래스의 속성과 메서드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36081"/>
              </p:ext>
            </p:extLst>
          </p:nvPr>
        </p:nvGraphicFramePr>
        <p:xfrm>
          <a:off x="214313" y="1044575"/>
          <a:ext cx="8715376" cy="2956148"/>
        </p:xfrm>
        <a:graphic>
          <a:graphicData uri="http://schemas.openxmlformats.org/drawingml/2006/table">
            <a:tbl>
              <a:tblPr/>
              <a:tblGrid>
                <a:gridCol w="264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 성</a:t>
                      </a:r>
                    </a:p>
                  </a:txBody>
                  <a:tcPr marL="91439" marR="91439" marT="45710" marB="45710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L="91439" marR="91439" marT="45710" marB="4571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Connection</a:t>
                      </a:r>
                    </a:p>
                  </a:txBody>
                  <a:tcPr marL="91439" marR="91439"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</a:t>
                      </a:r>
                    </a:p>
                  </a:txBody>
                  <a:tcPr marL="91439" marR="91439" marT="45710" marB="4571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CommandText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문이나 저장프로시저 이름</a:t>
                      </a:r>
                    </a:p>
                  </a:txBody>
                  <a:tcPr marL="91439" marR="91439" marT="45710" marB="4571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CommandType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CommandText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저장된 명령 타입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쿼리문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직접입력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저장프로시저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StoredProcedure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0" marB="4571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ComandTimeout</a:t>
                      </a:r>
                    </a:p>
                  </a:txBody>
                  <a:tcPr marL="91439" marR="91439"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지정된 시간보다 지연되면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 실행을 취소함</a:t>
                      </a:r>
                    </a:p>
                  </a:txBody>
                  <a:tcPr marL="91439" marR="91439" marT="45710" marB="4571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99254"/>
              </p:ext>
            </p:extLst>
          </p:nvPr>
        </p:nvGraphicFramePr>
        <p:xfrm>
          <a:off x="214313" y="4121150"/>
          <a:ext cx="8715376" cy="2194456"/>
        </p:xfrm>
        <a:graphic>
          <a:graphicData uri="http://schemas.openxmlformats.org/drawingml/2006/table">
            <a:tbl>
              <a:tblPr/>
              <a:tblGrid>
                <a:gridCol w="264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L="91439" marR="91439" marT="45707" marB="45707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ExecuteNonQuery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)</a:t>
                      </a:r>
                    </a:p>
                  </a:txBody>
                  <a:tcPr marL="91439" marR="91439" marT="45707" marB="4570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INSERT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DELETE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구문처럼 결과를 반환할 필요가 없는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수행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영향을 받는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행의수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반환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07" marB="4570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ExecuteReader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)</a:t>
                      </a:r>
                    </a:p>
                  </a:txBody>
                  <a:tcPr marL="91439" marR="91439" marT="45707" marB="4570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읽기 전용의 결과 집합인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SqlDataReader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객체로 결과 리턴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명령문에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SELECT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활용</a:t>
                      </a:r>
                    </a:p>
                  </a:txBody>
                  <a:tcPr marL="91439" marR="91439" marT="45707" marB="4570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ExecuteScalar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)</a:t>
                      </a:r>
                    </a:p>
                  </a:txBody>
                  <a:tcPr marL="91439" marR="91439" marT="45707" marB="4570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명령을 실행하고 하나의 결과 값 리턴</a:t>
                      </a:r>
                    </a:p>
                  </a:txBody>
                  <a:tcPr marL="91439" marR="91439" marT="45707" marB="4570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1438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객체 생성방법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4149"/>
              </p:ext>
            </p:extLst>
          </p:nvPr>
        </p:nvGraphicFramePr>
        <p:xfrm>
          <a:off x="107504" y="1484784"/>
          <a:ext cx="8856984" cy="161503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5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이용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787" marB="467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“SELECT  *  FROM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MemberTbl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myConn.Open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myCmd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myConn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</a:p>
                  </a:txBody>
                  <a:tcPr marL="36000" marR="36000" marT="46787" marB="467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26468"/>
              </p:ext>
            </p:extLst>
          </p:nvPr>
        </p:nvGraphicFramePr>
        <p:xfrm>
          <a:off x="107504" y="3217926"/>
          <a:ext cx="8856984" cy="3019386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Property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이용</a:t>
                      </a:r>
                    </a:p>
                  </a:txBody>
                  <a:tcPr marL="36000" marR="36000" marT="46787" marB="4678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“SELECT  *  FROM 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MemberTbl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 생성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myCmd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객체의 속성 지정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myCmd.CommandText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myCmd.CommandType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CommandType.Text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myCmd.Connection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dataSource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</a:p>
                  </a:txBody>
                  <a:tcPr marL="89999" marR="89999" marT="46803" marB="46803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65625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명령 실행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객체 활용</a:t>
            </a:r>
          </a:p>
          <a:p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36229"/>
              </p:ext>
            </p:extLst>
          </p:nvPr>
        </p:nvGraphicFramePr>
        <p:xfrm>
          <a:off x="285750" y="1508150"/>
          <a:ext cx="8572500" cy="4729162"/>
        </p:xfrm>
        <a:graphic>
          <a:graphicData uri="http://schemas.openxmlformats.org/drawingml/2006/table">
            <a:tbl>
              <a:tblPr/>
              <a:tblGrid>
                <a:gridCol w="547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 생성</a:t>
                      </a:r>
                    </a:p>
                  </a:txBody>
                  <a:tcPr marL="89999" marR="89999" marT="46804" marB="468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9" marR="89999" marT="46804" marB="468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//1.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 연결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 생성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dataSource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@“Server=(local)\SQLEXPRESS;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=programmer;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=pass; database=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MyWebSite_XXX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myConn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dataSource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myConn.Open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//2.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명령실행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 생성 및 실행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“SELECT * FROM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MemberTbl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cmd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myConn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//3.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명령실행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ExecuteReader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//4.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닫기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myConn.Close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();</a:t>
                      </a:r>
                    </a:p>
                  </a:txBody>
                  <a:tcPr marL="89999" marR="89999" marT="46804" marB="468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11826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SqlDataReader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SqlDataReader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객체가 실행한 </a:t>
            </a:r>
            <a:r>
              <a:rPr lang="en-US" altLang="ko-KR" dirty="0"/>
              <a:t>SQL </a:t>
            </a:r>
            <a:r>
              <a:rPr lang="ko-KR" altLang="en-US" dirty="0"/>
              <a:t>문의 결과를 반환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D93C8-567F-42C5-991D-2366A91AB12D}"/>
              </a:ext>
            </a:extLst>
          </p:cNvPr>
          <p:cNvSpPr txBox="1"/>
          <p:nvPr/>
        </p:nvSpPr>
        <p:spPr>
          <a:xfrm>
            <a:off x="1893543" y="6165304"/>
            <a:ext cx="535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https://www.atmarkit.co.jp/ait/articles/0305/16/news003_2.html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ECF6C3-D1D9-42E6-A4BD-C7BBCF1A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68" y="2050084"/>
            <a:ext cx="5066888" cy="4042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953229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SqlDataReader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>
                <a:solidFill>
                  <a:srgbClr val="0066CC"/>
                </a:solidFill>
              </a:rPr>
              <a:t>SqlDataReader</a:t>
            </a:r>
            <a:r>
              <a:rPr lang="ko-KR" altLang="en-US" dirty="0"/>
              <a:t>의 주요 속성</a:t>
            </a:r>
            <a:r>
              <a:rPr lang="en-US" altLang="ko-KR" dirty="0"/>
              <a:t>/</a:t>
            </a:r>
            <a:r>
              <a:rPr lang="ko-KR" altLang="en-US" dirty="0"/>
              <a:t>메서드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49022"/>
              </p:ext>
            </p:extLst>
          </p:nvPr>
        </p:nvGraphicFramePr>
        <p:xfrm>
          <a:off x="266009" y="1484784"/>
          <a:ext cx="8818562" cy="4778648"/>
        </p:xfrm>
        <a:graphic>
          <a:graphicData uri="http://schemas.openxmlformats.org/drawingml/2006/table">
            <a:tbl>
              <a:tblPr/>
              <a:tblGrid>
                <a:gridCol w="228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</a:p>
                  </a:txBody>
                  <a:tcPr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27" marB="4572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FieldCount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레코드의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Field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</a:p>
                  </a:txBody>
                  <a:tcPr marT="45727" marB="4572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IsClosed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SqlDataReader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객체의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Close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marT="45727" marB="4572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Item[column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Item[“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필드명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”]</a:t>
                      </a:r>
                    </a:p>
                  </a:txBody>
                  <a:tcPr marT="45727" marB="4572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지정된 열의 값을 갖고 옴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번호는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Select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 첫 번째 원소를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으로 지정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Read( 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레코드를 하나씩 순차적으로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</a:t>
                      </a: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반환할 레코드가 없으면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marT="45728" marB="4572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020217"/>
                  </a:ext>
                </a:extLst>
              </a:tr>
              <a:tr h="567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Close( 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SqlDataReader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객체를 닫음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종료시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반드시 실행할 것</a:t>
                      </a:r>
                    </a:p>
                  </a:txBody>
                  <a:tcPr marT="45728" marB="4572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137172"/>
                  </a:ext>
                </a:extLst>
              </a:tr>
              <a:tr h="454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GetInt32(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colNo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32bit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정수값의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반환</a:t>
                      </a:r>
                    </a:p>
                  </a:txBody>
                  <a:tcPr marT="45728" marB="4572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621743"/>
                  </a:ext>
                </a:extLst>
              </a:tr>
              <a:tr h="340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GetBoolean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colNo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형의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반환</a:t>
                      </a:r>
                    </a:p>
                  </a:txBody>
                  <a:tcPr marT="45728" marB="4572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91891"/>
                  </a:ext>
                </a:extLst>
              </a:tr>
              <a:tr h="22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GetString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colNo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형의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반환</a:t>
                      </a:r>
                    </a:p>
                  </a:txBody>
                  <a:tcPr marT="45728" marB="4572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698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GetChar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colNo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형의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반환</a:t>
                      </a:r>
                    </a:p>
                  </a:txBody>
                  <a:tcPr marT="45728" marB="4572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79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1072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SqlDataReader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>
                <a:solidFill>
                  <a:srgbClr val="0066CC"/>
                </a:solidFill>
              </a:rPr>
              <a:t>SqlDataReader</a:t>
            </a:r>
            <a:r>
              <a:rPr lang="ko-KR" altLang="en-US" dirty="0"/>
              <a:t>의 </a:t>
            </a:r>
            <a:r>
              <a:rPr lang="en-US" altLang="ko-KR" dirty="0"/>
              <a:t>Read()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한 번에 하나의 레코드 반환</a:t>
            </a:r>
            <a:r>
              <a:rPr lang="en-US" altLang="ko-KR" dirty="0"/>
              <a:t>, </a:t>
            </a:r>
            <a:r>
              <a:rPr lang="en-US" altLang="ko-KR" u="sng" dirty="0"/>
              <a:t>DB</a:t>
            </a:r>
            <a:r>
              <a:rPr lang="ko-KR" altLang="en-US" u="sng" dirty="0"/>
              <a:t>서버와 연결을 유지하여야 함</a:t>
            </a:r>
            <a:endParaRPr lang="en-US" altLang="ko-KR" u="sng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Read-Only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 결과를</a:t>
            </a:r>
            <a:r>
              <a:rPr lang="en-US" altLang="ko-KR" dirty="0"/>
              <a:t> </a:t>
            </a:r>
            <a:r>
              <a:rPr lang="ko-KR" altLang="en-US" dirty="0"/>
              <a:t>읽기만 하고</a:t>
            </a:r>
            <a:r>
              <a:rPr lang="en-US" altLang="ko-KR" dirty="0"/>
              <a:t>, </a:t>
            </a:r>
            <a:r>
              <a:rPr lang="ko-KR" altLang="en-US" dirty="0"/>
              <a:t>기록하지 못함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Forward-Only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레코드 단위로 전진하며 읽음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반환할 레코드가 없으면 </a:t>
            </a:r>
            <a:r>
              <a:rPr lang="en-US" altLang="ko-KR" dirty="0">
                <a:solidFill>
                  <a:srgbClr val="0000FF"/>
                </a:solidFill>
              </a:rPr>
              <a:t>False</a:t>
            </a:r>
            <a:r>
              <a:rPr lang="ko-KR" altLang="en-US" dirty="0"/>
              <a:t>를 반환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22370-8321-4DFF-951E-FD67512D4233}"/>
              </a:ext>
            </a:extLst>
          </p:cNvPr>
          <p:cNvSpPr txBox="1"/>
          <p:nvPr/>
        </p:nvSpPr>
        <p:spPr>
          <a:xfrm>
            <a:off x="1893543" y="6165304"/>
            <a:ext cx="535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https://www.atmarkit.co.jp/ait/articles/0305/16/news003_2.html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95E9D1-D100-4F8E-99E3-D047610A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32200"/>
            <a:ext cx="5486769" cy="27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1511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새 웹사이트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519738"/>
          </a:xfrm>
        </p:spPr>
        <p:txBody>
          <a:bodyPr/>
          <a:lstStyle/>
          <a:p>
            <a:pPr>
              <a:defRPr/>
            </a:pPr>
            <a:r>
              <a:rPr lang="ko-KR" altLang="en-US" sz="2000" dirty="0"/>
              <a:t>새 웹사이트 생성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800" dirty="0"/>
              <a:t>파일탐색기를 이용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 err="1">
                <a:solidFill>
                  <a:srgbClr val="C00000"/>
                </a:solidFill>
              </a:rPr>
              <a:t>AdoDotNet</a:t>
            </a:r>
            <a:r>
              <a:rPr lang="en-US" altLang="ko-KR" sz="1800" dirty="0"/>
              <a:t> </a:t>
            </a:r>
            <a:r>
              <a:rPr lang="ko-KR" altLang="en-US" sz="1800" dirty="0"/>
              <a:t>폴더 생성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800" dirty="0"/>
              <a:t>VS – </a:t>
            </a:r>
            <a:r>
              <a:rPr lang="ko-KR" altLang="en-US" sz="1800" dirty="0"/>
              <a:t>파일 </a:t>
            </a:r>
            <a:r>
              <a:rPr lang="en-US" altLang="ko-KR" sz="1800" dirty="0"/>
              <a:t>– </a:t>
            </a:r>
            <a:r>
              <a:rPr lang="ko-KR" altLang="en-US" sz="1800" dirty="0"/>
              <a:t>열기 </a:t>
            </a:r>
            <a:r>
              <a:rPr lang="en-US" altLang="ko-KR" sz="1800" dirty="0"/>
              <a:t>– </a:t>
            </a:r>
            <a:r>
              <a:rPr lang="ko-KR" altLang="en-US" sz="1800" dirty="0"/>
              <a:t>웹사이트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솔루션 탐색기</a:t>
            </a:r>
            <a:r>
              <a:rPr lang="en-US" altLang="ko-KR" sz="1800" dirty="0"/>
              <a:t>–</a:t>
            </a:r>
            <a:r>
              <a:rPr lang="en-US" altLang="ko-KR" sz="1800" dirty="0" err="1"/>
              <a:t>AdoDotNet</a:t>
            </a:r>
            <a:r>
              <a:rPr lang="en-US" altLang="ko-KR" sz="1800" dirty="0"/>
              <a:t>–</a:t>
            </a:r>
            <a:r>
              <a:rPr lang="ko-KR" altLang="en-US" sz="1800" dirty="0"/>
              <a:t>오른</a:t>
            </a:r>
            <a:r>
              <a:rPr lang="en-US" altLang="ko-KR" sz="1800" dirty="0"/>
              <a:t> </a:t>
            </a:r>
            <a:r>
              <a:rPr lang="ko-KR" altLang="en-US" sz="1800" dirty="0"/>
              <a:t>마우스</a:t>
            </a:r>
            <a:r>
              <a:rPr lang="en-US" altLang="ko-KR" sz="1800" dirty="0"/>
              <a:t>–</a:t>
            </a:r>
            <a:r>
              <a:rPr lang="ko-KR" altLang="en-US" sz="1800" dirty="0"/>
              <a:t>추가</a:t>
            </a:r>
            <a:r>
              <a:rPr lang="en-US" altLang="ko-KR" sz="1800" dirty="0"/>
              <a:t>–</a:t>
            </a:r>
            <a:r>
              <a:rPr lang="ko-KR" altLang="en-US" sz="1800" dirty="0"/>
              <a:t>새 항목 추가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strike="sngStrike" dirty="0">
                <a:sym typeface="Wingdings" panose="05000000000000000000" pitchFamily="2" charset="2"/>
              </a:rPr>
              <a:t>웹구성파일</a:t>
            </a:r>
            <a:endParaRPr lang="ko-KR" altLang="en-US" sz="1800" strike="sngStrik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CF8E1E-054E-4EAC-B691-7E19283F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32" y="2780928"/>
            <a:ext cx="5018336" cy="3337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96104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데이터리더 사용 예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SqlDataReaderApp.aspx</a:t>
            </a:r>
            <a:r>
              <a:rPr lang="en-US" altLang="ko-KR" sz="1800" dirty="0"/>
              <a:t> (1)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/>
              <a:t>솔루션탐색기</a:t>
            </a:r>
            <a:r>
              <a:rPr lang="en-US" altLang="ko-KR" sz="2000" dirty="0"/>
              <a:t> – </a:t>
            </a:r>
            <a:r>
              <a:rPr lang="en-US" altLang="ko-KR" sz="2000" dirty="0" err="1"/>
              <a:t>AdoDotNet</a:t>
            </a:r>
            <a:r>
              <a:rPr lang="en-US" altLang="ko-KR" sz="2000" dirty="0"/>
              <a:t> – </a:t>
            </a:r>
            <a:r>
              <a:rPr lang="ko-KR" altLang="en-US" sz="2000" dirty="0"/>
              <a:t>오른</a:t>
            </a:r>
            <a:r>
              <a:rPr lang="en-US" altLang="ko-KR" sz="2000" dirty="0"/>
              <a:t> </a:t>
            </a:r>
            <a:r>
              <a:rPr lang="ko-KR" altLang="en-US" sz="2000" dirty="0"/>
              <a:t>마우스 </a:t>
            </a:r>
            <a:r>
              <a:rPr lang="en-US" altLang="ko-KR" sz="2000" dirty="0"/>
              <a:t>– </a:t>
            </a:r>
            <a:r>
              <a:rPr lang="ko-KR" altLang="en-US" sz="2000" dirty="0"/>
              <a:t>추가 </a:t>
            </a:r>
            <a:r>
              <a:rPr lang="en-US" altLang="ko-KR" sz="2000" dirty="0"/>
              <a:t>– </a:t>
            </a:r>
            <a:r>
              <a:rPr lang="ko-KR" altLang="en-US" sz="2000" dirty="0"/>
              <a:t>새 항목 추가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1" y="1468334"/>
            <a:ext cx="7276901" cy="5032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699792" y="2852936"/>
            <a:ext cx="34563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5877272"/>
            <a:ext cx="34563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907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Clr>
                <a:srgbClr val="16165D"/>
              </a:buClr>
              <a:defRPr/>
            </a:pPr>
            <a:r>
              <a:rPr lang="ko-KR" altLang="en-US" dirty="0"/>
              <a:t>이번 시간을 성공적으로 이수하면 학생들은 데이터베이스와 관련한 다음 사항을 설명할 수 있다</a:t>
            </a:r>
            <a:r>
              <a:rPr lang="ko-KR" altLang="en-US" sz="2800" dirty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solidFill>
                  <a:srgbClr val="006600"/>
                </a:solidFill>
              </a:rPr>
              <a:t>ADO.NET</a:t>
            </a:r>
            <a:r>
              <a:rPr lang="ko-KR" altLang="en-US" dirty="0">
                <a:solidFill>
                  <a:srgbClr val="006600"/>
                </a:solidFill>
              </a:rPr>
              <a:t>의 정의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006600"/>
                </a:solidFill>
              </a:rPr>
              <a:t>System.Data.SqlClient</a:t>
            </a:r>
            <a:r>
              <a:rPr lang="en-US" altLang="ko-KR" dirty="0">
                <a:solidFill>
                  <a:srgbClr val="006600"/>
                </a:solidFill>
              </a:rPr>
              <a:t> </a:t>
            </a:r>
            <a:r>
              <a:rPr lang="ko-KR" altLang="en-US" dirty="0">
                <a:solidFill>
                  <a:srgbClr val="006600"/>
                </a:solidFill>
              </a:rPr>
              <a:t>네임스페이스</a:t>
            </a:r>
            <a:endParaRPr lang="en-US" altLang="ko-KR" dirty="0">
              <a:solidFill>
                <a:srgbClr val="006600"/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SqlConnection</a:t>
            </a:r>
            <a:r>
              <a:rPr lang="en-US" altLang="ko-KR" dirty="0"/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SqlCommand</a:t>
            </a:r>
            <a:r>
              <a:rPr lang="en-US" altLang="ko-KR" dirty="0"/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SqlDataReader</a:t>
            </a:r>
            <a:r>
              <a:rPr lang="en-US" altLang="ko-KR" dirty="0"/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SqlDataAdpater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006600"/>
                </a:solidFill>
              </a:rPr>
              <a:t>System.Data</a:t>
            </a:r>
            <a:r>
              <a:rPr lang="en-US" altLang="ko-KR" dirty="0">
                <a:solidFill>
                  <a:srgbClr val="006600"/>
                </a:solidFill>
              </a:rPr>
              <a:t> </a:t>
            </a:r>
            <a:r>
              <a:rPr lang="ko-KR" altLang="en-US" dirty="0">
                <a:solidFill>
                  <a:srgbClr val="006600"/>
                </a:solidFill>
              </a:rPr>
              <a:t>네임스페이스</a:t>
            </a:r>
            <a:endParaRPr lang="en-US" altLang="ko-KR" dirty="0">
              <a:solidFill>
                <a:srgbClr val="006600"/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DataSet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solidFill>
                  <a:srgbClr val="0000FF"/>
                </a:solidFill>
              </a:rPr>
              <a:t>INSERT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UPDATE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DELETE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6600"/>
                </a:solidFill>
              </a:rPr>
              <a:t>쿼리문 실행</a:t>
            </a:r>
            <a:endParaRPr lang="en-US" altLang="ko-KR" dirty="0">
              <a:solidFill>
                <a:srgbClr val="006600"/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객체 활용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6600"/>
                </a:solidFill>
              </a:rPr>
              <a:t>쿼리문 실행</a:t>
            </a:r>
            <a:endParaRPr lang="en-US" altLang="ko-KR" dirty="0">
              <a:solidFill>
                <a:srgbClr val="006600"/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SqlCommand</a:t>
            </a:r>
            <a:r>
              <a:rPr lang="en-US" altLang="ko-KR" dirty="0"/>
              <a:t> / </a:t>
            </a:r>
            <a:r>
              <a:rPr lang="en-US" altLang="ko-KR" dirty="0" err="1">
                <a:solidFill>
                  <a:srgbClr val="0070C0"/>
                </a:solidFill>
              </a:rPr>
              <a:t>SqlDataReader</a:t>
            </a:r>
            <a:r>
              <a:rPr lang="en-US" altLang="ko-KR" dirty="0"/>
              <a:t> </a:t>
            </a:r>
            <a:r>
              <a:rPr lang="ko-KR" altLang="en-US" dirty="0"/>
              <a:t>객체를 활용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SqlDataAdapter</a:t>
            </a:r>
            <a:r>
              <a:rPr lang="en-US" altLang="ko-KR" dirty="0"/>
              <a:t> / </a:t>
            </a:r>
            <a:r>
              <a:rPr lang="en-US" altLang="ko-KR" dirty="0" err="1">
                <a:solidFill>
                  <a:srgbClr val="0070C0"/>
                </a:solidFill>
              </a:rPr>
              <a:t>DataSet</a:t>
            </a:r>
            <a:r>
              <a:rPr lang="en-US" altLang="ko-KR" dirty="0"/>
              <a:t> </a:t>
            </a:r>
            <a:r>
              <a:rPr lang="ko-KR" altLang="en-US" dirty="0"/>
              <a:t>객체를 활용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데이터리더 사용 예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SqlDataReaderApp.aspx</a:t>
            </a:r>
            <a:r>
              <a:rPr lang="en-US" altLang="ko-KR" sz="1800" dirty="0"/>
              <a:t> (2)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 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데이터베이스와</a:t>
            </a:r>
            <a:r>
              <a:rPr lang="en-US" altLang="ko-KR" dirty="0"/>
              <a:t> </a:t>
            </a:r>
            <a:r>
              <a:rPr lang="ko-KR" altLang="en-US" dirty="0"/>
              <a:t>연결하고</a:t>
            </a:r>
            <a:r>
              <a:rPr lang="en-US" altLang="ko-KR" dirty="0"/>
              <a:t>, “</a:t>
            </a:r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” </a:t>
            </a:r>
            <a:r>
              <a:rPr lang="ko-KR" altLang="en-US" dirty="0"/>
              <a:t>쿼리문을 이용하여</a:t>
            </a:r>
            <a:r>
              <a:rPr lang="en-US" altLang="ko-KR" dirty="0"/>
              <a:t>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객체를 생성하고</a:t>
            </a:r>
            <a:r>
              <a:rPr lang="en-US" altLang="ko-KR" dirty="0"/>
              <a:t>, </a:t>
            </a:r>
            <a:r>
              <a:rPr lang="ko-KR" altLang="en-US" dirty="0"/>
              <a:t>실행결과를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SqlDataReader</a:t>
            </a:r>
            <a:r>
              <a:rPr lang="en-US" altLang="ko-KR" dirty="0"/>
              <a:t> </a:t>
            </a:r>
            <a:r>
              <a:rPr lang="ko-KR" altLang="en-US" dirty="0"/>
              <a:t>객체에 담아와서 웹 폼에 출력함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실습에서는 </a:t>
            </a:r>
            <a:r>
              <a:rPr lang="en-US" altLang="ko-KR" dirty="0"/>
              <a:t>UI </a:t>
            </a:r>
            <a:r>
              <a:rPr lang="ko-KR" altLang="en-US" dirty="0"/>
              <a:t>디자인은 없으며</a:t>
            </a:r>
            <a:r>
              <a:rPr lang="en-US" altLang="ko-KR" dirty="0"/>
              <a:t>, C# </a:t>
            </a:r>
            <a:r>
              <a:rPr lang="ko-KR" altLang="en-US" dirty="0"/>
              <a:t>코드로 결과를 클라이언트로 바로 보내 줌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Response.Write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971566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데이터리더 사용 예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SqlDataReaderApp.aspx</a:t>
            </a:r>
            <a:r>
              <a:rPr lang="en-US" altLang="ko-KR" sz="1800" dirty="0"/>
              <a:t> (3)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" y="1124744"/>
            <a:ext cx="9032686" cy="4608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46" y="980728"/>
            <a:ext cx="1657522" cy="3070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57146" y="1340768"/>
            <a:ext cx="1319310" cy="205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5220072" y="1443423"/>
            <a:ext cx="2137074" cy="3137705"/>
          </a:xfrm>
          <a:prstGeom prst="straightConnector1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695358" y="3683010"/>
            <a:ext cx="1319310" cy="205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6876256" y="3785665"/>
            <a:ext cx="819102" cy="795463"/>
          </a:xfrm>
          <a:prstGeom prst="straightConnector1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695358" y="1943689"/>
            <a:ext cx="1319310" cy="2053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>
            <a:off x="3562550" y="2046344"/>
            <a:ext cx="4132808" cy="2726537"/>
          </a:xfrm>
          <a:prstGeom prst="straightConnector1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68127" y="2589286"/>
            <a:ext cx="3456384" cy="5516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636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데이터리더 사용 예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SqlDataReaderApp.aspx</a:t>
            </a:r>
            <a:r>
              <a:rPr lang="en-US" altLang="ko-KR" sz="1800" dirty="0"/>
              <a:t> (4)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5" y="836710"/>
            <a:ext cx="8822730" cy="57606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109078-7DCE-4400-AB29-EB65F24A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772010"/>
            <a:ext cx="1414395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4565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데이터리더 사용 예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C00000"/>
                </a:solidFill>
              </a:rPr>
              <a:t>SqlDataReaderApp.aspx</a:t>
            </a:r>
            <a:r>
              <a:rPr lang="en-US" altLang="ko-KR" sz="1800" dirty="0"/>
              <a:t> (5)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r>
              <a:rPr lang="en-US" altLang="ko-KR" dirty="0"/>
              <a:t>SqlDataReaderApp.aspx 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시작페이지</a:t>
            </a:r>
            <a:r>
              <a:rPr lang="ko-KR" altLang="en-US" dirty="0"/>
              <a:t>로 설정 </a:t>
            </a:r>
            <a:endParaRPr lang="en-US" altLang="ko-KR" dirty="0"/>
          </a:p>
          <a:p>
            <a:pPr lvl="1"/>
            <a:r>
              <a:rPr lang="en-US" altLang="ko-KR" dirty="0"/>
              <a:t>^F5</a:t>
            </a:r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6104"/>
          <a:stretch/>
        </p:blipFill>
        <p:spPr>
          <a:xfrm>
            <a:off x="971600" y="2924944"/>
            <a:ext cx="7200800" cy="23042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805615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E2B42-CFE4-4FBC-B2B2-D39C0333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INSERT </a:t>
            </a:r>
            <a:r>
              <a:rPr lang="ko-KR" altLang="en-US" sz="3200" dirty="0"/>
              <a:t>구문 사용 예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</a:rPr>
              <a:t>InsertIntoApp.aspx </a:t>
            </a:r>
            <a:r>
              <a:rPr lang="en-US" altLang="ko-KR" sz="1400" dirty="0"/>
              <a:t>(1)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35D2B-DABC-41F4-8997-726B3BA7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 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데이터베이스와</a:t>
            </a:r>
            <a:r>
              <a:rPr lang="en-US" altLang="ko-KR" dirty="0"/>
              <a:t> </a:t>
            </a:r>
            <a:r>
              <a:rPr lang="ko-KR" altLang="en-US" dirty="0"/>
              <a:t>연결하고</a:t>
            </a:r>
            <a:r>
              <a:rPr lang="en-US" altLang="ko-KR" dirty="0"/>
              <a:t>, “</a:t>
            </a:r>
            <a:r>
              <a:rPr lang="en-US" altLang="ko-KR" dirty="0">
                <a:solidFill>
                  <a:srgbClr val="0000FF"/>
                </a:solidFill>
              </a:rPr>
              <a:t>INSERT INTO</a:t>
            </a:r>
            <a:r>
              <a:rPr lang="en-US" altLang="ko-KR" dirty="0"/>
              <a:t>” </a:t>
            </a:r>
            <a:r>
              <a:rPr lang="ko-KR" altLang="en-US" dirty="0"/>
              <a:t>쿼리문을 이용하여</a:t>
            </a:r>
            <a:r>
              <a:rPr lang="en-US" altLang="ko-KR" dirty="0"/>
              <a:t>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객체를 생성하고</a:t>
            </a:r>
            <a:r>
              <a:rPr lang="en-US" altLang="ko-KR" dirty="0"/>
              <a:t>,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테이블에 추가함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실행 결과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“</a:t>
            </a:r>
            <a:r>
              <a:rPr lang="en-US" altLang="ko-KR" dirty="0">
                <a:solidFill>
                  <a:srgbClr val="0000FF"/>
                </a:solidFill>
              </a:rPr>
              <a:t>INSERT INTO</a:t>
            </a:r>
            <a:r>
              <a:rPr lang="en-US" altLang="ko-KR" dirty="0"/>
              <a:t>” </a:t>
            </a:r>
            <a:r>
              <a:rPr lang="ko-KR" altLang="en-US" dirty="0"/>
              <a:t>쿼리문은</a:t>
            </a:r>
            <a:r>
              <a:rPr lang="en-US" altLang="ko-KR" dirty="0"/>
              <a:t> </a:t>
            </a:r>
            <a:r>
              <a:rPr lang="ko-KR" altLang="en-US" dirty="0"/>
              <a:t>실행 결과가 없으며</a:t>
            </a:r>
            <a:r>
              <a:rPr lang="en-US" altLang="ko-KR" dirty="0"/>
              <a:t>, </a:t>
            </a:r>
            <a:r>
              <a:rPr lang="ko-KR" altLang="en-US" dirty="0"/>
              <a:t>후속 실습으로 입력된 것을 확인함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41714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E2B42-CFE4-4FBC-B2B2-D39C0333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INSERT </a:t>
            </a:r>
            <a:r>
              <a:rPr lang="ko-KR" altLang="en-US" sz="3200" dirty="0"/>
              <a:t>구문 사용 예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</a:rPr>
              <a:t>InsertIntoApp.aspx </a:t>
            </a:r>
            <a:r>
              <a:rPr lang="en-US" altLang="ko-KR" sz="1400" dirty="0"/>
              <a:t>(2)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ECCF87-1DDA-4B5D-95B2-38707EA0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9" y="1052736"/>
            <a:ext cx="8874502" cy="47525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44B3E6-2E90-4436-9143-1421FF7AF2AA}"/>
              </a:ext>
            </a:extLst>
          </p:cNvPr>
          <p:cNvSpPr/>
          <p:nvPr/>
        </p:nvSpPr>
        <p:spPr>
          <a:xfrm>
            <a:off x="539552" y="2420888"/>
            <a:ext cx="3456384" cy="5516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75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E2B42-CFE4-4FBC-B2B2-D39C0333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4" y="55672"/>
            <a:ext cx="9130576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INSERT </a:t>
            </a:r>
            <a:r>
              <a:rPr lang="ko-KR" altLang="en-US" sz="3200" dirty="0"/>
              <a:t>구문 사용 예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</a:rPr>
              <a:t>InsertIntoApp.aspx </a:t>
            </a:r>
            <a:r>
              <a:rPr lang="en-US" altLang="ko-KR" sz="1400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DF899-9FFC-4E0A-9533-A68FD5E6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" y="1340767"/>
            <a:ext cx="9022626" cy="4176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1EDA0F-EE1D-4808-A50F-2ADE05EA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2564904"/>
            <a:ext cx="884465" cy="2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2907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E2B42-CFE4-4FBC-B2B2-D39C0333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2] INSERT </a:t>
            </a:r>
            <a:r>
              <a:rPr lang="ko-KR" altLang="en-US" sz="3200" dirty="0"/>
              <a:t>구문 사용 예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solidFill>
                  <a:srgbClr val="C00000"/>
                </a:solidFill>
              </a:rPr>
              <a:t>InsertIntoApp.aspx </a:t>
            </a:r>
            <a:r>
              <a:rPr lang="en-US" altLang="ko-KR" sz="1400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458AE-B100-4003-813D-D729316B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InsertIntoApp.aspx 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시작페이지</a:t>
            </a:r>
            <a:r>
              <a:rPr lang="ko-KR" altLang="en-US" dirty="0"/>
              <a:t>로 설정 </a:t>
            </a:r>
            <a:endParaRPr lang="en-US" altLang="ko-KR" dirty="0"/>
          </a:p>
          <a:p>
            <a:pPr lvl="1"/>
            <a:r>
              <a:rPr lang="en-US" altLang="ko-KR" dirty="0"/>
              <a:t>^F5</a:t>
            </a:r>
          </a:p>
          <a:p>
            <a:pPr lvl="1"/>
            <a:r>
              <a:rPr lang="ko-KR" altLang="en-US" dirty="0"/>
              <a:t>실행 후 웹 브라우저에는 아무 것도 나타나지 않음 </a:t>
            </a:r>
            <a:endParaRPr lang="en-US" altLang="ko-KR" dirty="0"/>
          </a:p>
          <a:p>
            <a:pPr marL="4320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입력된 결과는 다음 실습에서 확인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D044D0-D8EF-40BD-A317-D8E720AD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47" y="3501008"/>
            <a:ext cx="5761905" cy="26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510591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spc="-150" dirty="0"/>
              <a:t>[</a:t>
            </a:r>
            <a:r>
              <a:rPr lang="ko-KR" altLang="en-US" sz="2800" spc="-150" dirty="0"/>
              <a:t>실습</a:t>
            </a:r>
            <a:r>
              <a:rPr lang="en-US" altLang="ko-KR" sz="2800" spc="-150" dirty="0"/>
              <a:t>3] </a:t>
            </a:r>
            <a:r>
              <a:rPr lang="ko-KR" altLang="en-US" sz="2800" spc="-150" dirty="0"/>
              <a:t>결과를</a:t>
            </a:r>
            <a:r>
              <a:rPr lang="en-US" altLang="ko-KR" sz="2800" spc="-150" dirty="0"/>
              <a:t> </a:t>
            </a:r>
            <a:r>
              <a:rPr lang="ko-KR" altLang="en-US" sz="2800" spc="-150" dirty="0"/>
              <a:t>테이블 형식으로 표시</a:t>
            </a:r>
            <a:r>
              <a:rPr lang="ko-KR" altLang="en-US" sz="1500" spc="-150" dirty="0"/>
              <a:t> </a:t>
            </a:r>
            <a:r>
              <a:rPr lang="en-US" altLang="ko-KR" sz="1500" spc="-150" dirty="0">
                <a:sym typeface="Wingdings" panose="05000000000000000000" pitchFamily="2" charset="2"/>
              </a:rPr>
              <a:t> </a:t>
            </a:r>
            <a:r>
              <a:rPr lang="en-US" altLang="ko-KR" sz="1500" spc="-150" dirty="0">
                <a:solidFill>
                  <a:srgbClr val="C00000"/>
                </a:solidFill>
              </a:rPr>
              <a:t>SqlDataReaderAppWithTable.aspx</a:t>
            </a:r>
            <a:r>
              <a:rPr lang="en-US" altLang="ko-KR" sz="1500" spc="-150" dirty="0"/>
              <a:t> (1)</a:t>
            </a:r>
            <a:endParaRPr lang="ko-KR" altLang="en-US" sz="1500" spc="-15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1176" y="933598"/>
            <a:ext cx="8950325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데이터베이스와</a:t>
            </a:r>
            <a:r>
              <a:rPr lang="en-US" altLang="ko-KR" dirty="0"/>
              <a:t> </a:t>
            </a:r>
            <a:r>
              <a:rPr lang="ko-KR" altLang="en-US" dirty="0"/>
              <a:t>연결하고</a:t>
            </a:r>
            <a:r>
              <a:rPr lang="en-US" altLang="ko-KR" dirty="0"/>
              <a:t>, “</a:t>
            </a:r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” </a:t>
            </a:r>
            <a:r>
              <a:rPr lang="ko-KR" altLang="en-US" dirty="0"/>
              <a:t>쿼리문을 이용하여</a:t>
            </a:r>
            <a:r>
              <a:rPr lang="en-US" altLang="ko-KR" dirty="0"/>
              <a:t>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객체를 생성하고</a:t>
            </a:r>
            <a:r>
              <a:rPr lang="en-US" altLang="ko-KR" dirty="0"/>
              <a:t>, </a:t>
            </a:r>
            <a:r>
              <a:rPr lang="ko-KR" altLang="en-US" dirty="0"/>
              <a:t>실행결과를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SqlDataReader</a:t>
            </a:r>
            <a:r>
              <a:rPr lang="en-US" altLang="ko-KR" dirty="0"/>
              <a:t> </a:t>
            </a:r>
            <a:r>
              <a:rPr lang="ko-KR" altLang="en-US" dirty="0"/>
              <a:t>객체에 담아와서 웹 폼에 테이블 형식으로 출력함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입력한 내용 확인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128512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spc="-150" dirty="0"/>
              <a:t>[</a:t>
            </a:r>
            <a:r>
              <a:rPr lang="ko-KR" altLang="en-US" sz="2800" spc="-150" dirty="0"/>
              <a:t>실습</a:t>
            </a:r>
            <a:r>
              <a:rPr lang="en-US" altLang="ko-KR" sz="2800" spc="-150" dirty="0"/>
              <a:t>3] </a:t>
            </a:r>
            <a:r>
              <a:rPr lang="ko-KR" altLang="en-US" sz="2800" spc="-150" dirty="0"/>
              <a:t>결과를</a:t>
            </a:r>
            <a:r>
              <a:rPr lang="en-US" altLang="ko-KR" sz="2800" spc="-150" dirty="0"/>
              <a:t> </a:t>
            </a:r>
            <a:r>
              <a:rPr lang="ko-KR" altLang="en-US" sz="2800" spc="-150" dirty="0"/>
              <a:t>테이블 형식으로 표시</a:t>
            </a:r>
            <a:r>
              <a:rPr lang="ko-KR" altLang="en-US" sz="1500" spc="-150" dirty="0"/>
              <a:t> </a:t>
            </a:r>
            <a:r>
              <a:rPr lang="en-US" altLang="ko-KR" sz="1500" spc="-150" dirty="0">
                <a:sym typeface="Wingdings" panose="05000000000000000000" pitchFamily="2" charset="2"/>
              </a:rPr>
              <a:t> </a:t>
            </a:r>
            <a:r>
              <a:rPr lang="en-US" altLang="ko-KR" sz="1500" spc="-150" dirty="0">
                <a:solidFill>
                  <a:srgbClr val="C00000"/>
                </a:solidFill>
              </a:rPr>
              <a:t>SqlDataReaderAppWithTable.aspx</a:t>
            </a:r>
            <a:r>
              <a:rPr lang="en-US" altLang="ko-KR" sz="1500" spc="-150" dirty="0"/>
              <a:t> 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3" y="1556792"/>
            <a:ext cx="8796274" cy="21602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11560" y="2996953"/>
            <a:ext cx="3456384" cy="5516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651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ADO.NET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/>
              <a:t>ADO.NET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kumimoji="0" lang="en-US" altLang="ko-KR" dirty="0"/>
          </a:p>
          <a:p>
            <a:pPr lvl="1">
              <a:lnSpc>
                <a:spcPct val="110000"/>
              </a:lnSpc>
              <a:defRPr/>
            </a:pPr>
            <a:r>
              <a:rPr kumimoji="0" lang="ko-KR" altLang="en-US" dirty="0"/>
              <a:t>데이터 접근을 위한 </a:t>
            </a:r>
            <a:r>
              <a:rPr kumimoji="0" lang="ko-KR" altLang="en-US" dirty="0" err="1"/>
              <a:t>닷넷</a:t>
            </a:r>
            <a:r>
              <a:rPr kumimoji="0" lang="ko-KR" altLang="en-US" dirty="0"/>
              <a:t> 프레임워크의 </a:t>
            </a:r>
            <a:r>
              <a:rPr kumimoji="0" lang="en-US" altLang="ko-KR" dirty="0"/>
              <a:t>Microsoft </a:t>
            </a:r>
            <a:r>
              <a:rPr kumimoji="0" lang="ko-KR" altLang="en-US" dirty="0"/>
              <a:t>표준 프로그래밍 인터페이스</a:t>
            </a:r>
          </a:p>
          <a:p>
            <a:pPr lvl="1">
              <a:lnSpc>
                <a:spcPct val="110000"/>
              </a:lnSpc>
              <a:defRPr/>
            </a:pPr>
            <a:r>
              <a:rPr kumimoji="0" lang="en-US" altLang="ko-KR" dirty="0"/>
              <a:t>ADO(</a:t>
            </a:r>
            <a:r>
              <a:rPr kumimoji="0" lang="en-US" altLang="ko-KR" dirty="0" err="1"/>
              <a:t>AtiveX</a:t>
            </a:r>
            <a:r>
              <a:rPr kumimoji="0" lang="en-US" altLang="ko-KR" dirty="0"/>
              <a:t> Data Object)</a:t>
            </a:r>
            <a:r>
              <a:rPr kumimoji="0" lang="ko-KR" altLang="en-US" dirty="0"/>
              <a:t>의 진화된 형태로 분산 데이터 공유</a:t>
            </a:r>
          </a:p>
          <a:p>
            <a:pPr lvl="1">
              <a:lnSpc>
                <a:spcPct val="110000"/>
              </a:lnSpc>
              <a:defRPr/>
            </a:pPr>
            <a:r>
              <a:rPr kumimoji="0" lang="en-US" altLang="ko-KR" dirty="0"/>
              <a:t>OLE DB / </a:t>
            </a:r>
            <a:r>
              <a:rPr kumimoji="0" lang="ko-KR" altLang="en-US" dirty="0"/>
              <a:t>스프레드시트의 데이터 교환도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7A3D70-C8CF-479A-95FF-F8C03268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43" y="3252883"/>
            <a:ext cx="4085714" cy="25523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68994A-D9A9-421F-A5B0-A66ADCAE3143}"/>
              </a:ext>
            </a:extLst>
          </p:cNvPr>
          <p:cNvSpPr txBox="1"/>
          <p:nvPr/>
        </p:nvSpPr>
        <p:spPr>
          <a:xfrm>
            <a:off x="1414760" y="5891976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https://docs.microsoft.com/en-us/visualstudio/data-tools/visual-studio-data-tools-for-dotnet?view=vs-2019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13568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spc="-150" dirty="0"/>
              <a:t>[</a:t>
            </a:r>
            <a:r>
              <a:rPr lang="ko-KR" altLang="en-US" sz="2800" spc="-150" dirty="0"/>
              <a:t>실습</a:t>
            </a:r>
            <a:r>
              <a:rPr lang="en-US" altLang="ko-KR" sz="2800" spc="-150" dirty="0"/>
              <a:t>3] </a:t>
            </a:r>
            <a:r>
              <a:rPr lang="ko-KR" altLang="en-US" sz="2800" spc="-150" dirty="0"/>
              <a:t>결과를</a:t>
            </a:r>
            <a:r>
              <a:rPr lang="en-US" altLang="ko-KR" sz="2800" spc="-150" dirty="0"/>
              <a:t> </a:t>
            </a:r>
            <a:r>
              <a:rPr lang="ko-KR" altLang="en-US" sz="2800" spc="-150" dirty="0"/>
              <a:t>테이블 형식으로 표시</a:t>
            </a:r>
            <a:r>
              <a:rPr lang="ko-KR" altLang="en-US" sz="1500" spc="-150" dirty="0"/>
              <a:t> </a:t>
            </a:r>
            <a:r>
              <a:rPr lang="en-US" altLang="ko-KR" sz="1500" spc="-150" dirty="0">
                <a:sym typeface="Wingdings" panose="05000000000000000000" pitchFamily="2" charset="2"/>
              </a:rPr>
              <a:t> </a:t>
            </a:r>
            <a:r>
              <a:rPr lang="en-US" altLang="ko-KR" sz="1500" spc="-150" dirty="0">
                <a:solidFill>
                  <a:srgbClr val="C00000"/>
                </a:solidFill>
              </a:rPr>
              <a:t>SqlDataReaderAppWithTable.aspx</a:t>
            </a:r>
            <a:r>
              <a:rPr lang="en-US" altLang="ko-KR" sz="1500" spc="-150" dirty="0"/>
              <a:t> 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7" y="1484782"/>
            <a:ext cx="8900006" cy="44644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489148-5E5F-402A-9455-E9A1440C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77494"/>
            <a:ext cx="1228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3111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spc="-150" dirty="0"/>
              <a:t>[</a:t>
            </a:r>
            <a:r>
              <a:rPr lang="ko-KR" altLang="en-US" sz="2800" spc="-150" dirty="0"/>
              <a:t>실습</a:t>
            </a:r>
            <a:r>
              <a:rPr lang="en-US" altLang="ko-KR" sz="2800" spc="-150" dirty="0"/>
              <a:t>3] </a:t>
            </a:r>
            <a:r>
              <a:rPr lang="ko-KR" altLang="en-US" sz="2800" spc="-150" dirty="0"/>
              <a:t>결과를</a:t>
            </a:r>
            <a:r>
              <a:rPr lang="en-US" altLang="ko-KR" sz="2800" spc="-150" dirty="0"/>
              <a:t> </a:t>
            </a:r>
            <a:r>
              <a:rPr lang="ko-KR" altLang="en-US" sz="2800" spc="-150" dirty="0"/>
              <a:t>테이블 형식으로 표시</a:t>
            </a:r>
            <a:r>
              <a:rPr lang="ko-KR" altLang="en-US" sz="1500" spc="-150" dirty="0"/>
              <a:t> </a:t>
            </a:r>
            <a:r>
              <a:rPr lang="en-US" altLang="ko-KR" sz="1500" spc="-150" dirty="0">
                <a:sym typeface="Wingdings" panose="05000000000000000000" pitchFamily="2" charset="2"/>
              </a:rPr>
              <a:t> </a:t>
            </a:r>
            <a:r>
              <a:rPr lang="en-US" altLang="ko-KR" sz="1500" spc="-150" dirty="0">
                <a:solidFill>
                  <a:srgbClr val="C00000"/>
                </a:solidFill>
              </a:rPr>
              <a:t>SqlDataReaderAppWithTable.aspx</a:t>
            </a:r>
            <a:r>
              <a:rPr lang="en-US" altLang="ko-KR" sz="1500" spc="-150" dirty="0"/>
              <a:t> 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529335"/>
            <a:ext cx="8928100" cy="4807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402927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spc="-150" dirty="0"/>
              <a:t>[</a:t>
            </a:r>
            <a:r>
              <a:rPr lang="ko-KR" altLang="en-US" sz="2800" spc="-150" dirty="0"/>
              <a:t>실습</a:t>
            </a:r>
            <a:r>
              <a:rPr lang="en-US" altLang="ko-KR" sz="2800" spc="-150" dirty="0"/>
              <a:t>3] </a:t>
            </a:r>
            <a:r>
              <a:rPr lang="ko-KR" altLang="en-US" sz="2800" spc="-150" dirty="0"/>
              <a:t>결과를</a:t>
            </a:r>
            <a:r>
              <a:rPr lang="en-US" altLang="ko-KR" sz="2800" spc="-150" dirty="0"/>
              <a:t> </a:t>
            </a:r>
            <a:r>
              <a:rPr lang="ko-KR" altLang="en-US" sz="2800" spc="-150" dirty="0"/>
              <a:t>테이블 형식으로 표시</a:t>
            </a:r>
            <a:r>
              <a:rPr lang="ko-KR" altLang="en-US" sz="1500" spc="-150" dirty="0"/>
              <a:t> </a:t>
            </a:r>
            <a:r>
              <a:rPr lang="en-US" altLang="ko-KR" sz="1500" spc="-150" dirty="0">
                <a:sym typeface="Wingdings" panose="05000000000000000000" pitchFamily="2" charset="2"/>
              </a:rPr>
              <a:t> </a:t>
            </a:r>
            <a:r>
              <a:rPr lang="en-US" altLang="ko-KR" sz="1500" spc="-150" dirty="0">
                <a:solidFill>
                  <a:srgbClr val="C00000"/>
                </a:solidFill>
              </a:rPr>
              <a:t>SqlDataReaderAppWithTable.aspx</a:t>
            </a:r>
            <a:r>
              <a:rPr lang="en-US" altLang="ko-KR" sz="1500" spc="-150" dirty="0"/>
              <a:t> (5)</a:t>
            </a:r>
            <a:endParaRPr lang="ko-KR" altLang="en-US" sz="1500" spc="-15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1176" y="933598"/>
            <a:ext cx="8950325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</a:p>
          <a:p>
            <a:pPr lvl="1"/>
            <a:r>
              <a:rPr lang="en-US" altLang="ko-KR" dirty="0"/>
              <a:t>SqlDataReaderAppWithTable.aspx  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시작페이지</a:t>
            </a:r>
            <a:r>
              <a:rPr lang="ko-KR" altLang="en-US" dirty="0"/>
              <a:t>로 설정 </a:t>
            </a:r>
            <a:endParaRPr lang="en-US" altLang="ko-KR" dirty="0"/>
          </a:p>
          <a:p>
            <a:pPr lvl="1"/>
            <a:r>
              <a:rPr lang="en-US" altLang="ko-KR" dirty="0"/>
              <a:t>^F5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37ADD4-40A1-44EE-95FB-7D9C2677B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71"/>
          <a:stretch/>
        </p:blipFill>
        <p:spPr>
          <a:xfrm>
            <a:off x="1747558" y="3140968"/>
            <a:ext cx="5704762" cy="2342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BB1E16-21E3-4AF7-B8D7-B07DD28DB83E}"/>
              </a:ext>
            </a:extLst>
          </p:cNvPr>
          <p:cNvSpPr/>
          <p:nvPr/>
        </p:nvSpPr>
        <p:spPr>
          <a:xfrm>
            <a:off x="1819566" y="4636206"/>
            <a:ext cx="2592288" cy="2329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205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SqlDataAdapter</a:t>
            </a:r>
            <a:r>
              <a:rPr lang="en-US" altLang="ko-KR" sz="4000" dirty="0"/>
              <a:t> </a:t>
            </a:r>
            <a:r>
              <a:rPr lang="ko-KR" altLang="en-US" sz="4000" dirty="0"/>
              <a:t>및 </a:t>
            </a:r>
            <a:r>
              <a:rPr lang="en-US" altLang="ko-KR" sz="4000" dirty="0" err="1"/>
              <a:t>DataSet</a:t>
            </a:r>
            <a:r>
              <a:rPr lang="en-US" altLang="ko-KR" sz="4000" dirty="0"/>
              <a:t> </a:t>
            </a:r>
            <a:r>
              <a:rPr lang="ko-KR" altLang="en-US" sz="4000" dirty="0"/>
              <a:t>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SqlDataAdapter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>
                <a:solidFill>
                  <a:srgbClr val="C00000"/>
                </a:solidFill>
              </a:rPr>
              <a:t>DataSet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>
                <a:sym typeface="Wingdings" panose="05000000000000000000" pitchFamily="2" charset="2"/>
              </a:rPr>
              <a:t> </a:t>
            </a:r>
            <a:r>
              <a:rPr lang="en-US" altLang="ko-KR" dirty="0" err="1"/>
              <a:t>Sql</a:t>
            </a:r>
            <a:r>
              <a:rPr lang="en-US" altLang="ko-KR" dirty="0"/>
              <a:t> Server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C00000"/>
                </a:solidFill>
              </a:rPr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간 데이터 전송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DataSet</a:t>
            </a:r>
            <a:r>
              <a:rPr lang="ko-KR" altLang="en-US" dirty="0"/>
              <a:t>을 채우거나 </a:t>
            </a:r>
            <a:r>
              <a:rPr lang="en-US" altLang="ko-KR" dirty="0"/>
              <a:t>SQL Server </a:t>
            </a:r>
            <a:r>
              <a:rPr lang="ko-KR" altLang="en-US" dirty="0"/>
              <a:t>데이터베이스를 업데이트하는 데 사용할 데이터 명령 집합과 데이터베이스 연결을 설정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 클래스는 상속될 수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61B45-0A48-43C0-8BE9-EA3D87AD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88" y="3282505"/>
            <a:ext cx="5190247" cy="2792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C92828-97E8-46E3-9311-6AF28632FEF3}"/>
              </a:ext>
            </a:extLst>
          </p:cNvPr>
          <p:cNvSpPr txBox="1"/>
          <p:nvPr/>
        </p:nvSpPr>
        <p:spPr>
          <a:xfrm>
            <a:off x="2265006" y="6193029"/>
            <a:ext cx="4613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https://slideplayer.com/slide/733261/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3BD2DC-0628-439D-9A28-0DFAD031FF91}"/>
              </a:ext>
            </a:extLst>
          </p:cNvPr>
          <p:cNvSpPr/>
          <p:nvPr/>
        </p:nvSpPr>
        <p:spPr>
          <a:xfrm>
            <a:off x="3419872" y="3933056"/>
            <a:ext cx="360040" cy="288032"/>
          </a:xfrm>
          <a:prstGeom prst="rect">
            <a:avLst/>
          </a:prstGeom>
          <a:solidFill>
            <a:srgbClr val="FFC00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954886-CA7D-4E3D-8320-325E3EEECEAD}"/>
              </a:ext>
            </a:extLst>
          </p:cNvPr>
          <p:cNvSpPr/>
          <p:nvPr/>
        </p:nvSpPr>
        <p:spPr>
          <a:xfrm>
            <a:off x="5004048" y="4221088"/>
            <a:ext cx="720080" cy="288032"/>
          </a:xfrm>
          <a:prstGeom prst="rect">
            <a:avLst/>
          </a:prstGeom>
          <a:solidFill>
            <a:srgbClr val="FFC00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3DA37-E5D6-43B7-A244-195765589477}"/>
              </a:ext>
            </a:extLst>
          </p:cNvPr>
          <p:cNvSpPr txBox="1"/>
          <p:nvPr/>
        </p:nvSpPr>
        <p:spPr>
          <a:xfrm>
            <a:off x="4673586" y="3846240"/>
            <a:ext cx="1194558" cy="2308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00B0F0"/>
              </a:gs>
              <a:gs pos="83000">
                <a:srgbClr val="00B0F0"/>
              </a:gs>
              <a:gs pos="100000">
                <a:srgbClr val="0070C0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SelectCommand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986194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SqlDataAdapter</a:t>
            </a:r>
            <a:r>
              <a:rPr lang="en-US" altLang="ko-KR" sz="4000" dirty="0"/>
              <a:t> </a:t>
            </a:r>
            <a:r>
              <a:rPr lang="ko-KR" altLang="en-US" sz="4000" dirty="0"/>
              <a:t>및 </a:t>
            </a:r>
            <a:r>
              <a:rPr lang="en-US" altLang="ko-KR" sz="4000" dirty="0" err="1"/>
              <a:t>DataSet</a:t>
            </a:r>
            <a:r>
              <a:rPr lang="en-US" altLang="ko-KR" sz="4000" dirty="0"/>
              <a:t> </a:t>
            </a:r>
            <a:r>
              <a:rPr lang="ko-KR" altLang="en-US" sz="4000" dirty="0"/>
              <a:t>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SqlDataAdapter</a:t>
            </a:r>
            <a:r>
              <a:rPr lang="en-US" altLang="ko-KR" dirty="0"/>
              <a:t> </a:t>
            </a:r>
            <a:r>
              <a:rPr lang="ko-KR" altLang="en-US" dirty="0"/>
              <a:t>클래스의 속성</a:t>
            </a:r>
            <a:r>
              <a:rPr lang="en-US" altLang="ko-KR" dirty="0"/>
              <a:t>/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 err="1">
                <a:solidFill>
                  <a:srgbClr val="C00000"/>
                </a:solidFill>
              </a:rPr>
              <a:t>SelectCommand</a:t>
            </a:r>
            <a:r>
              <a:rPr lang="en-US" altLang="ko-KR" dirty="0"/>
              <a:t> </a:t>
            </a:r>
            <a:r>
              <a:rPr lang="ko-KR" altLang="en-US" dirty="0"/>
              <a:t>만 지정하면 </a:t>
            </a:r>
            <a:r>
              <a:rPr lang="en-US" altLang="ko-KR" sz="2400" dirty="0" err="1">
                <a:solidFill>
                  <a:schemeClr val="tx1"/>
                </a:solidFill>
              </a:rPr>
              <a:t>InsertCommand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UpdateCommand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DeleteCommand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/>
              <a:t>는 자동 생성 됨</a:t>
            </a:r>
            <a:endParaRPr lang="ko-KR" altLang="en-US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37481"/>
              </p:ext>
            </p:extLst>
          </p:nvPr>
        </p:nvGraphicFramePr>
        <p:xfrm>
          <a:off x="138113" y="2420888"/>
          <a:ext cx="8929687" cy="3744417"/>
        </p:xfrm>
        <a:graphic>
          <a:graphicData uri="http://schemas.openxmlformats.org/drawingml/2006/table">
            <a:tbl>
              <a:tblPr/>
              <a:tblGrid>
                <a:gridCol w="2370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 성</a:t>
                      </a:r>
                    </a:p>
                  </a:txBody>
                  <a:tcPr marT="45717" marB="4571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SelectCommand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데이터 소스에서 레코드를 선택하는 데 사용하는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Transact-SQL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문이나 저장 프로시저를 가져오거나 설정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InsertCommand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새로운 레코드를 데이터 소스에 삽입할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Transact-SQL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문이나 저장 프로시저를 가져오거나 설정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UpdateCommand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데이터 소스에서 레코드를 업데이트하는 데 사용하는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Transact-SQL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문이나 저장 프로시저를 가져오거나 설정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DeleteCommand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레코드를 데이터 집합으로부터 삭제할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Transact-SQL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문이나 저장 프로시저를 가져오거나 설정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0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96551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SqlDataAdapter</a:t>
            </a:r>
            <a:r>
              <a:rPr lang="en-US" altLang="ko-KR" sz="4000" dirty="0"/>
              <a:t> </a:t>
            </a:r>
            <a:r>
              <a:rPr lang="ko-KR" altLang="en-US" sz="4000" dirty="0"/>
              <a:t>및 </a:t>
            </a:r>
            <a:r>
              <a:rPr lang="en-US" altLang="ko-KR" sz="4000" dirty="0" err="1"/>
              <a:t>DataSet</a:t>
            </a:r>
            <a:r>
              <a:rPr lang="en-US" altLang="ko-KR" sz="4000" dirty="0"/>
              <a:t> </a:t>
            </a:r>
            <a:r>
              <a:rPr lang="ko-KR" altLang="en-US" sz="4000" dirty="0"/>
              <a:t>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33598"/>
            <a:ext cx="8950325" cy="551973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 dirty="0" err="1"/>
              <a:t>SqlDataAdapter</a:t>
            </a:r>
            <a:r>
              <a:rPr lang="en-US" altLang="ko-KR" dirty="0"/>
              <a:t> </a:t>
            </a:r>
            <a:r>
              <a:rPr lang="ko-KR" altLang="en-US" dirty="0"/>
              <a:t>클래스의 속성</a:t>
            </a:r>
            <a:r>
              <a:rPr lang="en-US" altLang="ko-KR" dirty="0"/>
              <a:t>/</a:t>
            </a:r>
            <a:r>
              <a:rPr lang="ko-KR" altLang="en-US" dirty="0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05981"/>
              </p:ext>
            </p:extLst>
          </p:nvPr>
        </p:nvGraphicFramePr>
        <p:xfrm>
          <a:off x="214313" y="1926344"/>
          <a:ext cx="8818562" cy="3598427"/>
        </p:xfrm>
        <a:graphic>
          <a:graphicData uri="http://schemas.openxmlformats.org/drawingml/2006/table">
            <a:tbl>
              <a:tblPr/>
              <a:tblGrid>
                <a:gridCol w="253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16" marB="4571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(ds)</a:t>
                      </a:r>
                    </a:p>
                  </a:txBody>
                  <a:tcPr marT="45716" marB="45716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DataSet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 또는 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DataTable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을 채움</a:t>
                      </a:r>
                      <a:endParaRPr lang="en-US" altLang="ko-KR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20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SELECT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문을 각각 호출</a:t>
                      </a:r>
                      <a:endParaRPr lang="en-US" altLang="ko-KR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DbDataAdapter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에서 상속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ToString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)</a:t>
                      </a:r>
                    </a:p>
                  </a:txBody>
                  <a:tcPr marT="45716" marB="45716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Component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의 이름이 포함된 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을 반환</a:t>
                      </a:r>
                      <a:endParaRPr lang="en-US" altLang="ko-KR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이 메서드는 재정의할 수 없음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(ds)</a:t>
                      </a:r>
                    </a:p>
                  </a:txBody>
                  <a:tcPr marT="45716" marB="45716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DataSet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에서 삽입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업데이트 또는 삭제된 각 행마다 </a:t>
                      </a:r>
                      <a:r>
                        <a:rPr lang="en-US" altLang="ko-KR" sz="20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INSERT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20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또는 </a:t>
                      </a:r>
                      <a:r>
                        <a:rPr lang="en-US" altLang="ko-KR" sz="20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DELETE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문을 각각 호출</a:t>
                      </a:r>
                      <a:endParaRPr lang="en-US" altLang="ko-KR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DbDataAdapter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에서 상속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6" marB="4571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07058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SqlDataAdapter</a:t>
            </a:r>
            <a:r>
              <a:rPr lang="en-US" altLang="ko-KR" sz="4000" dirty="0"/>
              <a:t> </a:t>
            </a:r>
            <a:r>
              <a:rPr lang="ko-KR" altLang="en-US" sz="4000" dirty="0"/>
              <a:t>및 </a:t>
            </a:r>
            <a:r>
              <a:rPr lang="en-US" altLang="ko-KR" sz="4000" dirty="0" err="1"/>
              <a:t>DataSet</a:t>
            </a:r>
            <a:r>
              <a:rPr lang="en-US" altLang="ko-KR" sz="4000" dirty="0"/>
              <a:t> </a:t>
            </a:r>
            <a:r>
              <a:rPr lang="ko-KR" altLang="en-US" sz="4000" dirty="0"/>
              <a:t>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데이터 셋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DataSet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ADO.NET</a:t>
            </a:r>
            <a:r>
              <a:rPr lang="ko-KR" altLang="en-US" dirty="0"/>
              <a:t>의 핵심 컴포넌트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응용 프로그램에서 데이터 작업을 위해 실제 데이터 저장소의 데이터를 복사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DB - </a:t>
            </a:r>
            <a:r>
              <a:rPr lang="en-US" altLang="ko-KR" dirty="0" err="1"/>
              <a:t>DataSet</a:t>
            </a:r>
            <a:r>
              <a:rPr lang="en-US" altLang="ko-KR" dirty="0"/>
              <a:t> </a:t>
            </a:r>
            <a:r>
              <a:rPr lang="ko-KR" altLang="en-US" dirty="0"/>
              <a:t>간 데이터 교환이 이루어질 때 연결이 형성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XML </a:t>
            </a:r>
            <a:r>
              <a:rPr lang="ko-KR" altLang="en-US" dirty="0"/>
              <a:t>형식으로 전달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데이터를 전달받은 후에는 </a:t>
            </a:r>
            <a:r>
              <a:rPr lang="en-US" altLang="ko-KR" dirty="0"/>
              <a:t>DB</a:t>
            </a:r>
            <a:r>
              <a:rPr lang="ko-KR" altLang="en-US" dirty="0"/>
              <a:t>서버와의 연결 불필요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619250" y="4124325"/>
            <a:ext cx="5616575" cy="23050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763713" y="3932733"/>
            <a:ext cx="2016125" cy="36036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DataSet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979613" y="4436789"/>
            <a:ext cx="2016125" cy="36036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DataTable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195513" y="6030913"/>
            <a:ext cx="2016125" cy="3603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DataRow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148263" y="5012854"/>
            <a:ext cx="2016125" cy="36036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DataColumn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979613" y="4773613"/>
            <a:ext cx="3024187" cy="11525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endParaRPr lang="ko-KR" altLang="en-US" sz="2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2124075" y="4953794"/>
            <a:ext cx="0" cy="125968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2114550" y="4939581"/>
            <a:ext cx="3752850" cy="15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000" b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40117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데이터셋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DataSetApp.aspx</a:t>
            </a:r>
            <a:r>
              <a:rPr lang="en-US" altLang="ko-KR" sz="2400" dirty="0"/>
              <a:t> (1)</a:t>
            </a:r>
            <a:r>
              <a:rPr lang="ko-KR" altLang="en-US" sz="2400" dirty="0"/>
              <a:t>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데이터베이스와</a:t>
            </a:r>
            <a:r>
              <a:rPr lang="en-US" altLang="ko-KR" dirty="0"/>
              <a:t> </a:t>
            </a:r>
            <a:r>
              <a:rPr lang="ko-KR" altLang="en-US" dirty="0"/>
              <a:t>연결하고</a:t>
            </a:r>
            <a:r>
              <a:rPr lang="en-US" altLang="ko-KR" dirty="0"/>
              <a:t>, “</a:t>
            </a:r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” </a:t>
            </a:r>
            <a:r>
              <a:rPr lang="ko-KR" altLang="en-US" dirty="0"/>
              <a:t>쿼리문을 이용하여</a:t>
            </a:r>
            <a:r>
              <a:rPr lang="en-US" altLang="ko-KR" dirty="0"/>
              <a:t>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SqlDataAdapter</a:t>
            </a:r>
            <a:r>
              <a:rPr lang="en-US" altLang="ko-KR" dirty="0"/>
              <a:t> </a:t>
            </a:r>
            <a:r>
              <a:rPr lang="ko-KR" altLang="en-US" dirty="0"/>
              <a:t>객체를 생성하고</a:t>
            </a:r>
            <a:r>
              <a:rPr lang="en-US" altLang="ko-KR" dirty="0"/>
              <a:t>, </a:t>
            </a:r>
            <a:r>
              <a:rPr lang="ko-KR" altLang="en-US" dirty="0"/>
              <a:t>실행결과를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n-US" altLang="ko-KR" dirty="0"/>
              <a:t> </a:t>
            </a:r>
            <a:r>
              <a:rPr lang="ko-KR" altLang="en-US" dirty="0"/>
              <a:t>객체에 담아와서 웹 폼에 출력함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325569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데이터셋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DataSetApp.aspx</a:t>
            </a:r>
            <a:r>
              <a:rPr lang="en-US" altLang="ko-KR" sz="2400" dirty="0"/>
              <a:t> (2)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700808"/>
            <a:ext cx="8669386" cy="21602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0532B2-F9F3-42A9-AB6B-8EDBE3D68A97}"/>
              </a:ext>
            </a:extLst>
          </p:cNvPr>
          <p:cNvSpPr/>
          <p:nvPr/>
        </p:nvSpPr>
        <p:spPr>
          <a:xfrm>
            <a:off x="683568" y="3140968"/>
            <a:ext cx="3456384" cy="5516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110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데이터셋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DataSetApp.aspx</a:t>
            </a:r>
            <a:r>
              <a:rPr lang="en-US" altLang="ko-KR" sz="2400" dirty="0"/>
              <a:t> (3)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2" y="1412774"/>
            <a:ext cx="7875076" cy="50405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6B729B-D8A6-44F5-9913-C1F48283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9" y="4723469"/>
            <a:ext cx="1080120" cy="2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272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ADO.NET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/>
              <a:t>ADO.NET</a:t>
            </a:r>
            <a:r>
              <a:rPr lang="ko-KR" altLang="en-US" dirty="0"/>
              <a:t>의 특징</a:t>
            </a:r>
            <a:endParaRPr kumimoji="0" lang="ko-KR" altLang="en-US" dirty="0"/>
          </a:p>
          <a:p>
            <a:pPr lvl="1">
              <a:lnSpc>
                <a:spcPct val="110000"/>
              </a:lnSpc>
              <a:defRPr/>
            </a:pPr>
            <a:r>
              <a:rPr kumimoji="0" lang="ko-KR" altLang="en-US" dirty="0" err="1"/>
              <a:t>비연결</a:t>
            </a:r>
            <a:r>
              <a:rPr kumimoji="0" lang="ko-KR" altLang="en-US" dirty="0"/>
              <a:t> 데이터 아키텍처</a:t>
            </a:r>
          </a:p>
          <a:p>
            <a:pPr lvl="2">
              <a:lnSpc>
                <a:spcPct val="110000"/>
              </a:lnSpc>
              <a:defRPr/>
            </a:pPr>
            <a:r>
              <a:rPr kumimoji="0" lang="ko-KR" altLang="en-US" dirty="0"/>
              <a:t>필요한 경우에만 데이터베이스와 연결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 dirty="0"/>
              <a:t>다수의 사용자들에게 안정적이고 신속한 서비스 제공</a:t>
            </a:r>
            <a:endParaRPr kumimoji="0" lang="en-US" altLang="ko-KR" dirty="0"/>
          </a:p>
          <a:p>
            <a:pPr lvl="2">
              <a:lnSpc>
                <a:spcPct val="110000"/>
              </a:lnSpc>
              <a:defRPr/>
            </a:pPr>
            <a:r>
              <a:rPr kumimoji="0" lang="ko-KR" altLang="en-US" dirty="0"/>
              <a:t>동시 사용자수 감소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 dirty="0">
                <a:sym typeface="Wingdings" panose="05000000000000000000" pitchFamily="2" charset="2"/>
              </a:rPr>
              <a:t>라이선스 비용 절감</a:t>
            </a:r>
            <a:r>
              <a:rPr kumimoji="0" lang="ko-KR" altLang="en-US" dirty="0"/>
              <a:t>  </a:t>
            </a:r>
          </a:p>
          <a:p>
            <a:pPr lvl="1">
              <a:lnSpc>
                <a:spcPct val="110000"/>
              </a:lnSpc>
              <a:defRPr/>
            </a:pPr>
            <a:r>
              <a:rPr kumimoji="0" lang="en-US" altLang="ko-KR" dirty="0"/>
              <a:t>XML</a:t>
            </a:r>
            <a:r>
              <a:rPr kumimoji="0" lang="ko-KR" altLang="en-US" dirty="0"/>
              <a:t>을 이용하여 데이터 교환</a:t>
            </a:r>
          </a:p>
          <a:p>
            <a:pPr lvl="2">
              <a:lnSpc>
                <a:spcPct val="110000"/>
              </a:lnSpc>
              <a:defRPr/>
            </a:pPr>
            <a:r>
              <a:rPr kumimoji="0" lang="en-US" altLang="ko-KR" dirty="0"/>
              <a:t>UI</a:t>
            </a:r>
            <a:r>
              <a:rPr kumimoji="0" lang="ko-KR" altLang="en-US" dirty="0"/>
              <a:t>와 데이터 취급의 분리가 용이하며 유지의 편리성과 성능의 향상</a:t>
            </a:r>
          </a:p>
          <a:p>
            <a:pPr lvl="2">
              <a:lnSpc>
                <a:spcPct val="110000"/>
              </a:lnSpc>
              <a:defRPr/>
            </a:pPr>
            <a:r>
              <a:rPr kumimoji="0" lang="en-US" altLang="ko-KR" dirty="0"/>
              <a:t>HTTP</a:t>
            </a:r>
            <a:r>
              <a:rPr kumimoji="0" lang="ko-KR" altLang="en-US" dirty="0"/>
              <a:t> 이용 텍스트 형식으로 전달됨으로써 방화벽과 무관하게 동작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4AB4F-79D4-42D9-B62D-20DAACB9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56" y="4152905"/>
            <a:ext cx="2993712" cy="2084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7CBB7-3C2C-4C6C-814C-AD1D0DC49647}"/>
              </a:ext>
            </a:extLst>
          </p:cNvPr>
          <p:cNvSpPr txBox="1"/>
          <p:nvPr/>
        </p:nvSpPr>
        <p:spPr>
          <a:xfrm>
            <a:off x="2545017" y="6237312"/>
            <a:ext cx="4616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https://dzone.com/articles/adonet-is-fun-part-iii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837583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데이터셋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DataSetApp.aspx</a:t>
            </a:r>
            <a:r>
              <a:rPr lang="en-US" altLang="ko-KR" sz="2400" dirty="0"/>
              <a:t> (4)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" y="1484784"/>
            <a:ext cx="8933874" cy="43204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4023102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4] </a:t>
            </a:r>
            <a:r>
              <a:rPr lang="ko-KR" altLang="en-US" sz="3200" dirty="0"/>
              <a:t>데이터셋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DataSetApp.aspx</a:t>
            </a:r>
            <a:r>
              <a:rPr lang="en-US" altLang="ko-KR" sz="2400" dirty="0"/>
              <a:t> (5)</a:t>
            </a:r>
            <a:r>
              <a:rPr lang="ko-KR" altLang="en-US" sz="2400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  <a:endParaRPr lang="en-US" altLang="ko-KR" dirty="0"/>
          </a:p>
          <a:p>
            <a:pPr lvl="1"/>
            <a:r>
              <a:rPr lang="en-US" altLang="ko-KR" dirty="0"/>
              <a:t>DataSetApp.aspx 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시작페이지</a:t>
            </a:r>
            <a:r>
              <a:rPr lang="ko-KR" altLang="en-US" dirty="0"/>
              <a:t>로 설정 </a:t>
            </a:r>
            <a:endParaRPr lang="en-US" altLang="ko-KR" dirty="0"/>
          </a:p>
          <a:p>
            <a:pPr lvl="1"/>
            <a:r>
              <a:rPr lang="en-US" altLang="ko-KR" dirty="0"/>
              <a:t>^F5</a:t>
            </a:r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6722A-8C83-4738-A43A-1F69F5C3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27" y="2924944"/>
            <a:ext cx="6668746" cy="2252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5722020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바인딩</a:t>
            </a:r>
            <a:r>
              <a:rPr lang="en-US" altLang="ko-KR" sz="3200" dirty="0"/>
              <a:t> </a:t>
            </a:r>
            <a:r>
              <a:rPr lang="ko-KR" altLang="en-US" sz="3200" dirty="0"/>
              <a:t>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GridViewApp.aspx</a:t>
            </a: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실습내용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데이터베이스와</a:t>
            </a:r>
            <a:r>
              <a:rPr lang="en-US" altLang="ko-KR" dirty="0"/>
              <a:t> </a:t>
            </a:r>
            <a:r>
              <a:rPr lang="ko-KR" altLang="en-US" dirty="0"/>
              <a:t>연결하고</a:t>
            </a:r>
            <a:r>
              <a:rPr lang="en-US" altLang="ko-KR" dirty="0"/>
              <a:t>, “</a:t>
            </a:r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” </a:t>
            </a:r>
            <a:r>
              <a:rPr lang="ko-KR" altLang="en-US" dirty="0"/>
              <a:t>쿼리문을 이용하여</a:t>
            </a:r>
            <a:r>
              <a:rPr lang="en-US" altLang="ko-KR" dirty="0"/>
              <a:t>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SqlDataAdapter</a:t>
            </a:r>
            <a:r>
              <a:rPr lang="en-US" altLang="ko-KR" dirty="0"/>
              <a:t> </a:t>
            </a:r>
            <a:r>
              <a:rPr lang="ko-KR" altLang="en-US" dirty="0"/>
              <a:t>객체를 생성하고</a:t>
            </a:r>
            <a:r>
              <a:rPr lang="en-US" altLang="ko-KR" dirty="0"/>
              <a:t>, </a:t>
            </a:r>
            <a:r>
              <a:rPr lang="ko-KR" altLang="en-US" dirty="0"/>
              <a:t>실행결과를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n-US" altLang="ko-KR" dirty="0"/>
              <a:t> </a:t>
            </a:r>
            <a:r>
              <a:rPr lang="ko-KR" altLang="en-US" dirty="0"/>
              <a:t>객체에 담아와서 </a:t>
            </a:r>
            <a:r>
              <a:rPr lang="ko-KR" altLang="en-US" dirty="0" err="1"/>
              <a:t>그리드뷰</a:t>
            </a:r>
            <a:r>
              <a:rPr lang="en-US" altLang="ko-KR" dirty="0"/>
              <a:t>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GridView</a:t>
            </a:r>
            <a:r>
              <a:rPr lang="en-US" altLang="ko-KR" dirty="0"/>
              <a:t>) </a:t>
            </a:r>
            <a:r>
              <a:rPr lang="ko-KR" altLang="en-US" dirty="0"/>
              <a:t>컨트롤에 </a:t>
            </a:r>
            <a:r>
              <a:rPr lang="ko-KR" altLang="en-US" u="sng" dirty="0"/>
              <a:t>데이터 바인딩</a:t>
            </a:r>
            <a:r>
              <a:rPr lang="ko-KR" altLang="en-US" dirty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375255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바인딩</a:t>
            </a:r>
            <a:r>
              <a:rPr lang="en-US" altLang="ko-KR" sz="3200" dirty="0"/>
              <a:t> </a:t>
            </a:r>
            <a:r>
              <a:rPr lang="ko-KR" altLang="en-US" sz="3200" dirty="0"/>
              <a:t>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GridViewApp.aspx</a:t>
            </a: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화면디자인</a:t>
            </a:r>
            <a:r>
              <a:rPr lang="en-US" altLang="ko-KR" dirty="0"/>
              <a:t>(UI)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77399"/>
            <a:ext cx="4293810" cy="3312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64027" y="5081098"/>
            <a:ext cx="1623586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cxnSp>
        <p:nvCxnSpPr>
          <p:cNvPr id="8" name="직선 화살표 연결선 7"/>
          <p:cNvCxnSpPr>
            <a:endCxn id="5" idx="0"/>
          </p:cNvCxnSpPr>
          <p:nvPr/>
        </p:nvCxnSpPr>
        <p:spPr>
          <a:xfrm>
            <a:off x="2051720" y="4313703"/>
            <a:ext cx="24100" cy="76739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98" y="2297479"/>
            <a:ext cx="5347649" cy="40838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1544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바인딩</a:t>
            </a:r>
            <a:r>
              <a:rPr lang="en-US" altLang="ko-KR" sz="3200" dirty="0"/>
              <a:t> </a:t>
            </a:r>
            <a:r>
              <a:rPr lang="ko-KR" altLang="en-US" sz="3200" dirty="0"/>
              <a:t>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GridViewApp.aspx</a:t>
            </a: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5" y="1412774"/>
            <a:ext cx="8073583" cy="505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EFE4870-4B9F-4E1C-AB4C-F951D2E2A779}"/>
              </a:ext>
            </a:extLst>
          </p:cNvPr>
          <p:cNvSpPr/>
          <p:nvPr/>
        </p:nvSpPr>
        <p:spPr>
          <a:xfrm>
            <a:off x="899592" y="2780928"/>
            <a:ext cx="3600400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8523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바인딩</a:t>
            </a:r>
            <a:r>
              <a:rPr lang="en-US" altLang="ko-KR" sz="3200" dirty="0"/>
              <a:t> </a:t>
            </a:r>
            <a:r>
              <a:rPr lang="ko-KR" altLang="en-US" sz="3200" dirty="0"/>
              <a:t>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GridViewApp.aspx</a:t>
            </a: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소스코드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4" y="1484784"/>
            <a:ext cx="8744652" cy="47525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FE49CE-00DC-41C1-AD94-8EEA40EA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741190"/>
            <a:ext cx="1228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144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바인딩</a:t>
            </a:r>
            <a:r>
              <a:rPr lang="en-US" altLang="ko-KR" sz="3200" dirty="0"/>
              <a:t> </a:t>
            </a:r>
            <a:r>
              <a:rPr lang="ko-KR" altLang="en-US" sz="3200" dirty="0"/>
              <a:t>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C00000"/>
                </a:solidFill>
              </a:rPr>
              <a:t>GridViewApp.aspx</a:t>
            </a: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r>
              <a:rPr lang="en-US" altLang="ko-KR" dirty="0"/>
              <a:t>GridViewApp.aspx  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시작페이지</a:t>
            </a:r>
            <a:r>
              <a:rPr lang="ko-KR" altLang="en-US" dirty="0"/>
              <a:t>로 설정 </a:t>
            </a:r>
            <a:endParaRPr lang="en-US" altLang="ko-KR" dirty="0"/>
          </a:p>
          <a:p>
            <a:pPr lvl="1"/>
            <a:r>
              <a:rPr lang="en-US" altLang="ko-KR" dirty="0"/>
              <a:t>^F5</a:t>
            </a:r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FD39A-E752-4519-94DF-A5AB8BFB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57" y="2748827"/>
            <a:ext cx="5714286" cy="255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4830215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내용을 </a:t>
            </a:r>
            <a:r>
              <a:rPr lang="en-US" altLang="ko-KR" dirty="0"/>
              <a:t>LMS </a:t>
            </a:r>
            <a:r>
              <a:rPr lang="ko-KR" altLang="en-US" dirty="0"/>
              <a:t>과제로 제출합니다</a:t>
            </a:r>
            <a:r>
              <a:rPr lang="en-US" altLang="ko-KR" dirty="0"/>
              <a:t>.</a:t>
            </a:r>
          </a:p>
          <a:p>
            <a:pPr marL="889200" lvl="1" indent="-457200">
              <a:buFont typeface="+mj-lt"/>
              <a:buAutoNum type="arabicPeriod"/>
            </a:pPr>
            <a:r>
              <a:rPr lang="en-US" altLang="ko-KR" sz="2400" dirty="0" err="1">
                <a:solidFill>
                  <a:srgbClr val="C00000"/>
                </a:solidFill>
              </a:rPr>
              <a:t>AdoDotNet</a:t>
            </a:r>
            <a:r>
              <a:rPr lang="en-US" altLang="ko-KR" sz="2400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폴더 전체 압축 파일</a:t>
            </a:r>
            <a:endParaRPr lang="en-US" altLang="ko-KR" dirty="0"/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각 실습의 실행 화면 스크린샷</a:t>
            </a:r>
            <a:endParaRPr lang="en-US" altLang="ko-KR" dirty="0"/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SqlDataReaderApp.aspx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InsertIntoApp.aspx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spc="-150" dirty="0">
                <a:solidFill>
                  <a:srgbClr val="6600CC"/>
                </a:solidFill>
              </a:rPr>
              <a:t>SqlDataReaderAppWithTable.aspx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DataSetApp.aspx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GridViewApp.aspx</a:t>
            </a:r>
            <a:endParaRPr lang="ko-KR" altLang="en-US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84774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쪽지시험</a:t>
            </a:r>
            <a:r>
              <a:rPr lang="ko-KR" altLang="en-US" dirty="0"/>
              <a:t> 안내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다음 주 소스코드</a:t>
            </a:r>
            <a:r>
              <a:rPr lang="en-US" altLang="ko-KR" dirty="0"/>
              <a:t> 5</a:t>
            </a:r>
            <a:r>
              <a:rPr lang="ko-KR" altLang="en-US" dirty="0"/>
              <a:t>개 중 </a:t>
            </a:r>
            <a:r>
              <a:rPr lang="en-US" altLang="ko-KR" dirty="0"/>
              <a:t>2</a:t>
            </a:r>
            <a:r>
              <a:rPr lang="ko-KR" altLang="en-US" dirty="0"/>
              <a:t>개를 지정하여 </a:t>
            </a:r>
            <a:r>
              <a:rPr lang="ko-KR" altLang="en-US" dirty="0" err="1"/>
              <a:t>쪽지시험을</a:t>
            </a:r>
            <a:r>
              <a:rPr lang="ko-KR" altLang="en-US" dirty="0"/>
              <a:t> 실시</a:t>
            </a:r>
          </a:p>
        </p:txBody>
      </p:sp>
    </p:spTree>
    <p:extLst>
      <p:ext uri="{BB962C8B-B14F-4D97-AF65-F5344CB8AC3E}">
        <p14:creationId xmlns:p14="http://schemas.microsoft.com/office/powerpoint/2010/main" val="2827957004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조사해 볼 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다음에 대해 조사하고 </a:t>
            </a:r>
            <a:r>
              <a:rPr lang="en-US" altLang="ko-KR"/>
              <a:t>LMS</a:t>
            </a:r>
            <a:r>
              <a:rPr lang="ko-KR" altLang="en-US" dirty="0"/>
              <a:t>에 제출하시오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SqlConnection</a:t>
            </a:r>
            <a:endParaRPr lang="ko-KR" altLang="en-US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SqlCommand</a:t>
            </a:r>
            <a:endParaRPr lang="ko-KR" altLang="en-US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SqlDataReader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SqlDataAdpater</a:t>
            </a:r>
            <a:endParaRPr lang="ko-KR" altLang="en-US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DataSet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SqlClient</a:t>
            </a:r>
            <a:r>
              <a:rPr lang="en-US" altLang="ko-KR" dirty="0"/>
              <a:t> </a:t>
            </a:r>
            <a:r>
              <a:rPr lang="ko-KR" altLang="en-US" dirty="0"/>
              <a:t>네임스페이스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55313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ADO.NET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1" y="981075"/>
            <a:ext cx="5472162" cy="5519738"/>
          </a:xfrm>
        </p:spPr>
        <p:txBody>
          <a:bodyPr/>
          <a:lstStyle/>
          <a:p>
            <a:pPr>
              <a:defRPr/>
            </a:pPr>
            <a:r>
              <a:rPr kumimoji="0" lang="en-US" altLang="ko-KR" dirty="0"/>
              <a:t>ADO.NET </a:t>
            </a:r>
            <a:r>
              <a:rPr kumimoji="0" lang="ko-KR" altLang="en-US" dirty="0"/>
              <a:t>관련 클래스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7544" y="1628775"/>
            <a:ext cx="208915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System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94310" y="2420938"/>
            <a:ext cx="208915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Data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04456" y="3213100"/>
            <a:ext cx="208915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Common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04456" y="4005263"/>
            <a:ext cx="2089150" cy="576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SqlType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04456" y="4797425"/>
            <a:ext cx="2089150" cy="5762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SqlClient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304456" y="5589588"/>
            <a:ext cx="2089150" cy="5762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OleDb</a:t>
            </a:r>
          </a:p>
        </p:txBody>
      </p:sp>
      <p:cxnSp>
        <p:nvCxnSpPr>
          <p:cNvPr id="13" name="AutoShape 12"/>
          <p:cNvCxnSpPr>
            <a:cxnSpLocks noChangeShapeType="1"/>
            <a:endCxn id="7" idx="1"/>
          </p:cNvCxnSpPr>
          <p:nvPr/>
        </p:nvCxnSpPr>
        <p:spPr bwMode="auto">
          <a:xfrm rot="16200000" flipH="1">
            <a:off x="808535" y="2224088"/>
            <a:ext cx="504825" cy="466725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  <a:endCxn id="9" idx="1"/>
          </p:cNvCxnSpPr>
          <p:nvPr/>
        </p:nvCxnSpPr>
        <p:spPr bwMode="auto">
          <a:xfrm rot="16200000" flipH="1">
            <a:off x="1745656" y="2943225"/>
            <a:ext cx="504825" cy="612775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/>
          <p:cNvCxnSpPr>
            <a:cxnSpLocks noChangeShapeType="1"/>
            <a:endCxn id="12" idx="1"/>
          </p:cNvCxnSpPr>
          <p:nvPr/>
        </p:nvCxnSpPr>
        <p:spPr bwMode="auto">
          <a:xfrm rot="16200000" flipH="1">
            <a:off x="557412" y="4131469"/>
            <a:ext cx="2881313" cy="612775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953494" y="3735387"/>
            <a:ext cx="2089150" cy="612775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endCxn id="10" idx="1"/>
          </p:cNvCxnSpPr>
          <p:nvPr/>
        </p:nvCxnSpPr>
        <p:spPr bwMode="auto">
          <a:xfrm rot="16200000" flipH="1">
            <a:off x="1349575" y="3339306"/>
            <a:ext cx="1296988" cy="612775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96038" y="4797425"/>
            <a:ext cx="4038361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indent="-285750" algn="just">
              <a:lnSpc>
                <a:spcPct val="8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Microsoft SQL 7.0 </a:t>
            </a: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이상과 연결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496038" y="5589240"/>
            <a:ext cx="378345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indent="-285750" algn="just">
              <a:lnSpc>
                <a:spcPct val="8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범용 </a:t>
            </a:r>
            <a:r>
              <a:rPr lang="en-US" altLang="ko-KR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OLE DB </a:t>
            </a: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객체와의 연결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563888" y="2428875"/>
            <a:ext cx="396044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모든 데이터 관련 클래스를 포함</a:t>
            </a:r>
          </a:p>
        </p:txBody>
      </p:sp>
    </p:spTree>
    <p:extLst>
      <p:ext uri="{BB962C8B-B14F-4D97-AF65-F5344CB8AC3E}">
        <p14:creationId xmlns:p14="http://schemas.microsoft.com/office/powerpoint/2010/main" val="3517908376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ADO.NET</a:t>
            </a:r>
            <a:r>
              <a:rPr lang="ko-KR" altLang="en-US" dirty="0"/>
              <a:t>의 정의</a:t>
            </a:r>
          </a:p>
          <a:p>
            <a:pPr>
              <a:lnSpc>
                <a:spcPct val="130000"/>
              </a:lnSpc>
            </a:pPr>
            <a:r>
              <a:rPr lang="en-US" altLang="ko-KR" dirty="0" err="1"/>
              <a:t>SqlClient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/>
              <a:t>SqlConnection</a:t>
            </a:r>
            <a:r>
              <a:rPr lang="en-US" altLang="ko-KR" dirty="0"/>
              <a:t> / </a:t>
            </a:r>
            <a:r>
              <a:rPr lang="en-US" altLang="ko-KR" dirty="0" err="1"/>
              <a:t>SqlCommand</a:t>
            </a:r>
            <a:r>
              <a:rPr lang="en-US" altLang="ko-KR" dirty="0"/>
              <a:t> / </a:t>
            </a:r>
            <a:r>
              <a:rPr lang="en-US" altLang="ko-KR" dirty="0" err="1"/>
              <a:t>SqlDataReader</a:t>
            </a:r>
            <a:r>
              <a:rPr lang="en-US" altLang="ko-KR" dirty="0"/>
              <a:t> /  </a:t>
            </a:r>
            <a:r>
              <a:rPr lang="en-US" altLang="ko-KR" dirty="0" err="1"/>
              <a:t>SqlDataAdpater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 err="1"/>
              <a:t>System.Data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DataSet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SELECT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SqlCommand</a:t>
            </a:r>
            <a:r>
              <a:rPr lang="en-US" altLang="ko-KR" dirty="0"/>
              <a:t> + </a:t>
            </a:r>
            <a:r>
              <a:rPr lang="en-US" altLang="ko-KR" dirty="0" err="1"/>
              <a:t>SqlDataReader</a:t>
            </a:r>
            <a:r>
              <a:rPr lang="en-US" altLang="ko-KR" dirty="0"/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INSERT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SqlCommand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SELECT  </a:t>
            </a:r>
            <a:r>
              <a:rPr lang="en-US" altLang="ko-KR" dirty="0" err="1">
                <a:sym typeface="Wingdings" panose="05000000000000000000" pitchFamily="2" charset="2"/>
              </a:rPr>
              <a:t>SqlDataAdapter</a:t>
            </a:r>
            <a:r>
              <a:rPr lang="en-US" altLang="ko-KR" dirty="0">
                <a:sym typeface="Wingdings" panose="05000000000000000000" pitchFamily="2" charset="2"/>
              </a:rPr>
              <a:t> + </a:t>
            </a:r>
            <a:r>
              <a:rPr lang="en-US" altLang="ko-KR" dirty="0" err="1">
                <a:sym typeface="Wingdings" panose="05000000000000000000" pitchFamily="2" charset="2"/>
              </a:rPr>
              <a:t>DataSet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241" y="4293096"/>
            <a:ext cx="218664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613756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ADO.NET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54079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adapt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forward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adapter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architecture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catalog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localhost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reader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dispose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22450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ADO.NET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57636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556275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students learn more.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System.Data.SqlClient</a:t>
            </a:r>
            <a:r>
              <a:rPr lang="en-US" altLang="ko-KR" dirty="0"/>
              <a:t> </a:t>
            </a:r>
            <a:r>
              <a:rPr lang="ko-KR" altLang="en-US" dirty="0"/>
              <a:t>네임스페이스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olidFill>
                  <a:srgbClr val="C00000"/>
                </a:solidFill>
              </a:rPr>
              <a:t>SQL </a:t>
            </a:r>
            <a:r>
              <a:rPr lang="ko-KR" altLang="en-US" dirty="0">
                <a:solidFill>
                  <a:srgbClr val="C00000"/>
                </a:solidFill>
              </a:rPr>
              <a:t>서버</a:t>
            </a:r>
            <a:r>
              <a:rPr lang="ko-KR" altLang="en-US" dirty="0"/>
              <a:t>를 다루는 클래스 제공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System.Data.OleDB</a:t>
            </a:r>
            <a:r>
              <a:rPr lang="en-US" altLang="ko-KR" dirty="0"/>
              <a:t> </a:t>
            </a:r>
            <a:r>
              <a:rPr lang="ko-KR" altLang="en-US" dirty="0"/>
              <a:t>네임스페이스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ADO </a:t>
            </a:r>
            <a:r>
              <a:rPr lang="ko-KR" altLang="en-US" dirty="0"/>
              <a:t>객체에서 사용하던 </a:t>
            </a:r>
            <a:r>
              <a:rPr lang="en-US" altLang="ko-KR" dirty="0" err="1"/>
              <a:t>OleDb</a:t>
            </a:r>
            <a:r>
              <a:rPr lang="en-US" altLang="ko-KR" dirty="0"/>
              <a:t> </a:t>
            </a:r>
            <a:r>
              <a:rPr lang="ko-KR" altLang="en-US" dirty="0"/>
              <a:t>제공자를 수용함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일반적인 관계형 데이터베이스와의 연결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Access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714375" y="5013176"/>
            <a:ext cx="7643812" cy="12144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Access</a:t>
            </a:r>
            <a:r>
              <a:rPr lang="ko-KR" altLang="en-US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등 </a:t>
            </a:r>
            <a:r>
              <a:rPr lang="en-US" altLang="ko-KR" sz="2000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OleDb</a:t>
            </a:r>
            <a:r>
              <a:rPr lang="ko-KR" altLang="en-US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에 연결할 때</a:t>
            </a:r>
            <a:endParaRPr lang="en-US" altLang="ko-KR" sz="20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using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System.Data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using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System.Data.OleDB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ko-KR" altLang="en-US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4375" y="1990223"/>
            <a:ext cx="7643812" cy="12144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SQL </a:t>
            </a:r>
            <a:r>
              <a:rPr lang="ko-KR" altLang="en-US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서버에 연결할 때</a:t>
            </a:r>
            <a:endParaRPr lang="en-US" altLang="ko-KR" sz="20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using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System.Data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2000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DataSet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20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using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System.Data.SqlClient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4</a:t>
            </a:r>
            <a:r>
              <a:rPr lang="ko-KR" altLang="en-US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개 클래스</a:t>
            </a:r>
            <a:r>
              <a:rPr lang="en-US" altLang="ko-KR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21288203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3-Tier Architecture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82" y="1038819"/>
            <a:ext cx="7482085" cy="53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96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Managed Provider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 dirty="0"/>
              <a:t>Managed Provider</a:t>
            </a:r>
          </a:p>
          <a:p>
            <a:pPr lvl="1">
              <a:defRPr/>
            </a:pPr>
            <a:r>
              <a:rPr lang="ko-KR" altLang="en-US" dirty="0"/>
              <a:t>데이터 소스와 연결하는 인터페이스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97766"/>
              </p:ext>
            </p:extLst>
          </p:nvPr>
        </p:nvGraphicFramePr>
        <p:xfrm>
          <a:off x="285750" y="2071688"/>
          <a:ext cx="8534722" cy="3643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7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8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SQL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OLE</a:t>
                      </a:r>
                      <a:r>
                        <a:rPr lang="en-US" altLang="ko-KR" sz="2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DB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데이터베이스 연결</a:t>
                      </a: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Connection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SqlConnection</a:t>
                      </a:r>
                      <a:endParaRPr lang="ko-KR" altLang="en-US" sz="20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OleDbConnection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데이터베이스 명령 실행</a:t>
                      </a: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Command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SqlCommand</a:t>
                      </a:r>
                      <a:endParaRPr lang="ko-KR" altLang="en-US" sz="20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OleDbCommand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데이터 읽기</a:t>
                      </a: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DataReader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SqlDataReader</a:t>
                      </a:r>
                      <a:endParaRPr lang="ko-KR" altLang="en-US" sz="20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OleDbDataReader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데이터 전송</a:t>
                      </a:r>
                    </a:p>
                  </a:txBody>
                  <a:tcPr marL="91439" marR="91439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DataAdapter</a:t>
                      </a:r>
                      <a:endParaRPr lang="ko-KR" altLang="en-US" sz="20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SqlDataAdapter</a:t>
                      </a:r>
                      <a:endParaRPr lang="ko-KR" altLang="en-US" sz="20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OleDbDataAdapter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18729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Managed Provider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 dirty="0"/>
              <a:t>SQL Managed Provider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MS SQL 7.0 </a:t>
            </a:r>
            <a:r>
              <a:rPr lang="ko-KR" altLang="en-US" dirty="0"/>
              <a:t>이상과 연결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MS SQL </a:t>
            </a:r>
            <a:r>
              <a:rPr lang="ko-KR" altLang="en-US" dirty="0"/>
              <a:t>서버 고유의 </a:t>
            </a:r>
            <a:r>
              <a:rPr lang="en-US" altLang="ko-KR" dirty="0"/>
              <a:t>TDS(Tabular Data Stream) </a:t>
            </a:r>
            <a:r>
              <a:rPr lang="ko-KR" altLang="en-US" dirty="0"/>
              <a:t>프로토콜 사용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51520" y="2357438"/>
            <a:ext cx="158432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System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82354" y="2860675"/>
            <a:ext cx="1584325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Data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620046" y="4083050"/>
            <a:ext cx="273526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SqlCommand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620046" y="4659313"/>
            <a:ext cx="2735262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SqlConnection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1620046" y="5235575"/>
            <a:ext cx="273526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SqlDataReader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620046" y="5811838"/>
            <a:ext cx="2735262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SqlDataAdapter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AutoShape 23"/>
          <p:cNvCxnSpPr>
            <a:cxnSpLocks noChangeShapeType="1"/>
            <a:endCxn id="7" idx="1"/>
          </p:cNvCxnSpPr>
          <p:nvPr/>
        </p:nvCxnSpPr>
        <p:spPr bwMode="auto">
          <a:xfrm rot="16200000" flipH="1">
            <a:off x="449785" y="2807494"/>
            <a:ext cx="322263" cy="142875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4"/>
          <p:cNvCxnSpPr>
            <a:cxnSpLocks noChangeShapeType="1"/>
            <a:endCxn id="9" idx="1"/>
          </p:cNvCxnSpPr>
          <p:nvPr/>
        </p:nvCxnSpPr>
        <p:spPr bwMode="auto">
          <a:xfrm rot="16200000" flipH="1">
            <a:off x="1350965" y="3993356"/>
            <a:ext cx="393700" cy="144463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5"/>
          <p:cNvCxnSpPr>
            <a:cxnSpLocks noChangeShapeType="1"/>
            <a:endCxn id="12" idx="1"/>
          </p:cNvCxnSpPr>
          <p:nvPr/>
        </p:nvCxnSpPr>
        <p:spPr bwMode="auto">
          <a:xfrm rot="16200000" flipH="1">
            <a:off x="485777" y="4858544"/>
            <a:ext cx="2124075" cy="144463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6"/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774702" y="4569619"/>
            <a:ext cx="1546225" cy="144463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7"/>
          <p:cNvCxnSpPr>
            <a:cxnSpLocks noChangeShapeType="1"/>
            <a:endCxn id="10" idx="1"/>
          </p:cNvCxnSpPr>
          <p:nvPr/>
        </p:nvCxnSpPr>
        <p:spPr bwMode="auto">
          <a:xfrm rot="16200000" flipH="1">
            <a:off x="1062834" y="4281487"/>
            <a:ext cx="969962" cy="144463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115989" y="3508375"/>
            <a:ext cx="1584325" cy="3603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SqlClient</a:t>
            </a:r>
          </a:p>
        </p:txBody>
      </p:sp>
      <p:cxnSp>
        <p:nvCxnSpPr>
          <p:cNvPr id="19" name="AutoShape 29"/>
          <p:cNvCxnSpPr>
            <a:cxnSpLocks noChangeShapeType="1"/>
            <a:endCxn id="18" idx="1"/>
          </p:cNvCxnSpPr>
          <p:nvPr/>
        </p:nvCxnSpPr>
        <p:spPr bwMode="auto">
          <a:xfrm rot="16200000" flipH="1">
            <a:off x="810395" y="3382169"/>
            <a:ext cx="466725" cy="144463"/>
          </a:xfrm>
          <a:prstGeom prst="bentConnector2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380708" y="4108450"/>
            <a:ext cx="21605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indent="-285750" algn="just">
              <a:lnSpc>
                <a:spcPct val="8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000" b="1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2000" b="1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문 실행</a:t>
            </a: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4388646" y="4708525"/>
            <a:ext cx="21605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indent="-285750" algn="just">
              <a:lnSpc>
                <a:spcPct val="8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000" b="1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000" b="1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와의 연결</a:t>
            </a: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4396583" y="5284788"/>
            <a:ext cx="216058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indent="-285750" algn="just">
              <a:lnSpc>
                <a:spcPct val="8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ko-KR" altLang="en-US" sz="2000" b="1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데이터 읽기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380708" y="5843041"/>
            <a:ext cx="4655342" cy="3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285750" indent="-285750">
              <a:lnSpc>
                <a:spcPct val="6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</a:t>
            </a:r>
            <a:r>
              <a:rPr lang="en-US" altLang="ko-KR" sz="2000" b="1" dirty="0" err="1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DataSet</a:t>
            </a:r>
            <a:r>
              <a:rPr lang="en-US" altLang="ko-KR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객체간 데이터 전달</a:t>
            </a:r>
          </a:p>
        </p:txBody>
      </p:sp>
    </p:spTree>
    <p:extLst>
      <p:ext uri="{BB962C8B-B14F-4D97-AF65-F5344CB8AC3E}">
        <p14:creationId xmlns:p14="http://schemas.microsoft.com/office/powerpoint/2010/main" val="178041583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22115</TotalTime>
  <Words>2068</Words>
  <Application>Microsoft Office PowerPoint</Application>
  <PresentationFormat>화면 슬라이드 쇼(4:3)</PresentationFormat>
  <Paragraphs>414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HY견고딕</vt:lpstr>
      <vt:lpstr>굴림</vt:lpstr>
      <vt:lpstr>맑은 고딕</vt:lpstr>
      <vt:lpstr>Times New Roman</vt:lpstr>
      <vt:lpstr>Wingdings</vt:lpstr>
      <vt:lpstr>1_기본 디자인</vt:lpstr>
      <vt:lpstr>ADO.NET (MS-SQL 활용)</vt:lpstr>
      <vt:lpstr>학습 목표</vt:lpstr>
      <vt:lpstr>ADO.NET</vt:lpstr>
      <vt:lpstr>ADO.NET</vt:lpstr>
      <vt:lpstr>ADO.NET의 구조</vt:lpstr>
      <vt:lpstr>데이터베이스의 구성</vt:lpstr>
      <vt:lpstr>3-Tier Architecture</vt:lpstr>
      <vt:lpstr>Managed Provider의 구조</vt:lpstr>
      <vt:lpstr>SQL Managed Provider의 구조</vt:lpstr>
      <vt:lpstr>SQL Managed Provider의 구조</vt:lpstr>
      <vt:lpstr>데이터베이스 연결</vt:lpstr>
      <vt:lpstr>SqlCommand 클래스의 속성과 메서드</vt:lpstr>
      <vt:lpstr>SqlCommand 생성</vt:lpstr>
      <vt:lpstr>데이터베이스 명령 실행</vt:lpstr>
      <vt:lpstr>SqlDataReader 객체</vt:lpstr>
      <vt:lpstr>SqlDataReader 객체</vt:lpstr>
      <vt:lpstr>SqlDataReader 객체</vt:lpstr>
      <vt:lpstr>[실습] 새 웹사이트 생성</vt:lpstr>
      <vt:lpstr>[실습1] 데이터리더 사용 예  SqlDataReaderApp.aspx (1)</vt:lpstr>
      <vt:lpstr>[실습1] 데이터리더 사용 예  SqlDataReaderApp.aspx (2)</vt:lpstr>
      <vt:lpstr>[실습1] 데이터리더 사용 예  SqlDataReaderApp.aspx (3)</vt:lpstr>
      <vt:lpstr>[실습1] 데이터리더 사용 예  SqlDataReaderApp.aspx (4)</vt:lpstr>
      <vt:lpstr>[실습1] 데이터리더 사용 예  SqlDataReaderApp.aspx (5)</vt:lpstr>
      <vt:lpstr>[실습2] INSERT 구문 사용 예  InsertIntoApp.aspx (1)</vt:lpstr>
      <vt:lpstr>[실습2] INSERT 구문 사용 예  InsertIntoApp.aspx (2)</vt:lpstr>
      <vt:lpstr>[실습2] INSERT 구문 사용 예  InsertIntoApp.aspx (3)</vt:lpstr>
      <vt:lpstr>[실습2] INSERT 구문 사용 예  InsertIntoApp.aspx (4)</vt:lpstr>
      <vt:lpstr>[실습3] 결과를 테이블 형식으로 표시  SqlDataReaderAppWithTable.aspx (1)</vt:lpstr>
      <vt:lpstr>[실습3] 결과를 테이블 형식으로 표시  SqlDataReaderAppWithTable.aspx (2)</vt:lpstr>
      <vt:lpstr>[실습3] 결과를 테이블 형식으로 표시  SqlDataReaderAppWithTable.aspx (3)</vt:lpstr>
      <vt:lpstr>[실습3] 결과를 테이블 형식으로 표시  SqlDataReaderAppWithTable.aspx (4)</vt:lpstr>
      <vt:lpstr>[실습3] 결과를 테이블 형식으로 표시  SqlDataReaderAppWithTable.aspx (5)</vt:lpstr>
      <vt:lpstr>SqlDataAdapter 및 DataSet 이용</vt:lpstr>
      <vt:lpstr>SqlDataAdapter 및 DataSet 이용</vt:lpstr>
      <vt:lpstr>SqlDataAdapter 및 DataSet 이용</vt:lpstr>
      <vt:lpstr>SqlDataAdapter 및 DataSet 이용</vt:lpstr>
      <vt:lpstr>[실습4] 데이터셋 사용 예  DataSetApp.aspx (1) </vt:lpstr>
      <vt:lpstr>[실습4] 데이터셋 사용 예  DataSetApp.aspx (2) </vt:lpstr>
      <vt:lpstr>[실습4] 데이터셋 사용 예  DataSetApp.aspx (3) </vt:lpstr>
      <vt:lpstr>[실습4] 데이터셋 사용 예  DataSetApp.aspx (4) </vt:lpstr>
      <vt:lpstr>[실습4] 데이터셋 사용 예  DataSetApp.aspx (5) </vt:lpstr>
      <vt:lpstr>[실습5] 그리드뷰 바인딩 예  GridViewApp.aspx (1)</vt:lpstr>
      <vt:lpstr>[실습5] 그리드뷰 바인딩 예  GridViewApp.aspx (2)</vt:lpstr>
      <vt:lpstr>[실습5] 그리드뷰 바인딩 예  GridViewApp.aspx (3)</vt:lpstr>
      <vt:lpstr>[실습5] 그리드뷰 바인딩 예  GridViewApp.aspx (4)</vt:lpstr>
      <vt:lpstr>[실습5] 그리드뷰 바인딩 예  GridViewApp.aspx (1)</vt:lpstr>
      <vt:lpstr>[과제]</vt:lpstr>
      <vt:lpstr>쪽지시험 안내</vt:lpstr>
      <vt:lpstr>조사해 볼 클래스</vt:lpstr>
      <vt:lpstr>학습 요약</vt:lpstr>
      <vt:lpstr>ADO.NET (1)</vt:lpstr>
      <vt:lpstr>ADO.NET (2)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529</cp:revision>
  <dcterms:created xsi:type="dcterms:W3CDTF">2003-05-07T20:17:23Z</dcterms:created>
  <dcterms:modified xsi:type="dcterms:W3CDTF">2025-03-31T08:58:15Z</dcterms:modified>
</cp:coreProperties>
</file>