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3"/>
  </p:notesMasterIdLst>
  <p:handoutMasterIdLst>
    <p:handoutMasterId r:id="rId64"/>
  </p:handoutMasterIdLst>
  <p:sldIdLst>
    <p:sldId id="632" r:id="rId2"/>
    <p:sldId id="682" r:id="rId3"/>
    <p:sldId id="766" r:id="rId4"/>
    <p:sldId id="892" r:id="rId5"/>
    <p:sldId id="798" r:id="rId6"/>
    <p:sldId id="767" r:id="rId7"/>
    <p:sldId id="878" r:id="rId8"/>
    <p:sldId id="768" r:id="rId9"/>
    <p:sldId id="800" r:id="rId10"/>
    <p:sldId id="769" r:id="rId11"/>
    <p:sldId id="770" r:id="rId12"/>
    <p:sldId id="801" r:id="rId13"/>
    <p:sldId id="772" r:id="rId14"/>
    <p:sldId id="773" r:id="rId15"/>
    <p:sldId id="774" r:id="rId16"/>
    <p:sldId id="839" r:id="rId17"/>
    <p:sldId id="882" r:id="rId18"/>
    <p:sldId id="883" r:id="rId19"/>
    <p:sldId id="775" r:id="rId20"/>
    <p:sldId id="776" r:id="rId21"/>
    <p:sldId id="840" r:id="rId22"/>
    <p:sldId id="864" r:id="rId23"/>
    <p:sldId id="802" r:id="rId24"/>
    <p:sldId id="842" r:id="rId25"/>
    <p:sldId id="777" r:id="rId26"/>
    <p:sldId id="869" r:id="rId27"/>
    <p:sldId id="843" r:id="rId28"/>
    <p:sldId id="844" r:id="rId29"/>
    <p:sldId id="845" r:id="rId30"/>
    <p:sldId id="846" r:id="rId31"/>
    <p:sldId id="847" r:id="rId32"/>
    <p:sldId id="848" r:id="rId33"/>
    <p:sldId id="865" r:id="rId34"/>
    <p:sldId id="849" r:id="rId35"/>
    <p:sldId id="850" r:id="rId36"/>
    <p:sldId id="851" r:id="rId37"/>
    <p:sldId id="852" r:id="rId38"/>
    <p:sldId id="877" r:id="rId39"/>
    <p:sldId id="778" r:id="rId40"/>
    <p:sldId id="779" r:id="rId41"/>
    <p:sldId id="867" r:id="rId42"/>
    <p:sldId id="868" r:id="rId43"/>
    <p:sldId id="853" r:id="rId44"/>
    <p:sldId id="804" r:id="rId45"/>
    <p:sldId id="854" r:id="rId46"/>
    <p:sldId id="884" r:id="rId47"/>
    <p:sldId id="871" r:id="rId48"/>
    <p:sldId id="885" r:id="rId49"/>
    <p:sldId id="886" r:id="rId50"/>
    <p:sldId id="887" r:id="rId51"/>
    <p:sldId id="893" r:id="rId52"/>
    <p:sldId id="889" r:id="rId53"/>
    <p:sldId id="890" r:id="rId54"/>
    <p:sldId id="891" r:id="rId55"/>
    <p:sldId id="861" r:id="rId56"/>
    <p:sldId id="857" r:id="rId57"/>
    <p:sldId id="880" r:id="rId58"/>
    <p:sldId id="765" r:id="rId59"/>
    <p:sldId id="879" r:id="rId60"/>
    <p:sldId id="881" r:id="rId61"/>
    <p:sldId id="703" r:id="rId62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FF"/>
    <a:srgbClr val="6600CC"/>
    <a:srgbClr val="006600"/>
    <a:srgbClr val="FFFFCC"/>
    <a:srgbClr val="CC3300"/>
    <a:srgbClr val="FFAE5D"/>
    <a:srgbClr val="CC6600"/>
    <a:srgbClr val="0066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 autoAdjust="0"/>
    <p:restoredTop sz="94148" autoAdjust="0"/>
  </p:normalViewPr>
  <p:slideViewPr>
    <p:cSldViewPr>
      <p:cViewPr varScale="1">
        <p:scale>
          <a:sx n="99" d="100"/>
          <a:sy n="99" d="100"/>
        </p:scale>
        <p:origin x="1530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4601698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68475761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557190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2785437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50573536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94215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15BC9-D2C3-4757-A436-46133D5B78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FE75523-90E6-470D-9E06-C157B47B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1A158E7-2BE3-4F64-8D2E-D27824651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4797152"/>
            <a:ext cx="6400800" cy="1752600"/>
          </a:xfrm>
        </p:spPr>
        <p:txBody>
          <a:bodyPr anchor="b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0062094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63735675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01361676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5377932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4495804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0831398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7226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51140045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49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1" y="62347"/>
            <a:ext cx="8979872" cy="673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제목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/>
            </a:pPr>
            <a:r>
              <a:rPr lang="en-US" altLang="ko-KR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ko-KR" alt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Controls </a:t>
            </a:r>
            <a:r>
              <a:rPr lang="ko-KR" alt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및</a:t>
            </a:r>
            <a:br>
              <a:rPr lang="en-US" altLang="ko-KR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altLang="ko-KR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ko-KR" altLang="en-US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4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Source Controls</a:t>
            </a:r>
            <a:endParaRPr lang="ko-KR" altLang="en-US" sz="4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두원공과대학교 컴퓨터공학과 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학년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03605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배열과 </a:t>
            </a:r>
            <a:r>
              <a:rPr lang="ko-KR" altLang="en-US" sz="3200" dirty="0" err="1"/>
              <a:t>아이템템플릿</a:t>
            </a:r>
            <a:r>
              <a:rPr lang="ko-KR" altLang="en-US" sz="32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TemplateApp.aspx </a:t>
            </a:r>
            <a:r>
              <a:rPr lang="en-US" altLang="ko-KR" sz="120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57163"/>
            <a:ext cx="8950325" cy="551973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컨트롤을 추가한 후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>
                <a:solidFill>
                  <a:srgbClr val="CC3300"/>
                </a:solidFill>
              </a:rPr>
              <a:t>HTML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en-US" altLang="ko-KR" dirty="0"/>
              <a:t> </a:t>
            </a:r>
            <a:r>
              <a:rPr lang="ko-KR" altLang="en-US" dirty="0"/>
              <a:t>소스로 편집 </a:t>
            </a:r>
          </a:p>
          <a:p>
            <a:pPr marL="552450" indent="-552450" eaLnBrk="1" hangingPunct="1">
              <a:defRPr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3" y="1378438"/>
            <a:ext cx="5878228" cy="509846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971601" y="1879888"/>
            <a:ext cx="5256584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2753219"/>
            <a:ext cx="5256584" cy="30600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748337" y="4613068"/>
            <a:ext cx="2786063" cy="575562"/>
          </a:xfrm>
          <a:prstGeom prst="wedgeRoundRectCallout">
            <a:avLst>
              <a:gd name="adj1" fmla="val -90564"/>
              <a:gd name="adj2" fmla="val -82742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데이터가 표시될 위치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748337" y="3616231"/>
            <a:ext cx="2786063" cy="575562"/>
          </a:xfrm>
          <a:prstGeom prst="wedgeRoundRectCallout">
            <a:avLst>
              <a:gd name="adj1" fmla="val -94211"/>
              <a:gd name="adj2" fmla="val -58671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데이터가 표시될 위치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5748337" y="5406194"/>
            <a:ext cx="3343275" cy="719453"/>
          </a:xfrm>
          <a:prstGeom prst="wedgeRoundRectCallout">
            <a:avLst>
              <a:gd name="adj1" fmla="val -83657"/>
              <a:gd name="adj2" fmla="val -80174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GridView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en-US" altLang="ko-KR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Template</a:t>
            </a:r>
            <a:r>
              <a:rPr lang="ko-KR" altLang="en-US" sz="2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을 지정하지 않아도 동작가능</a:t>
            </a:r>
          </a:p>
        </p:txBody>
      </p:sp>
    </p:spTree>
    <p:extLst>
      <p:ext uri="{BB962C8B-B14F-4D97-AF65-F5344CB8AC3E}">
        <p14:creationId xmlns:p14="http://schemas.microsoft.com/office/powerpoint/2010/main" val="32647881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03605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배열과 </a:t>
            </a:r>
            <a:r>
              <a:rPr lang="ko-KR" altLang="en-US" sz="3200" dirty="0" err="1"/>
              <a:t>아이템템플릿</a:t>
            </a:r>
            <a:r>
              <a:rPr lang="ko-KR" altLang="en-US" sz="32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TemplateApp.aspx </a:t>
            </a:r>
            <a:r>
              <a:rPr lang="en-US" altLang="ko-KR" sz="12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ArrayList</a:t>
            </a:r>
            <a:r>
              <a:rPr lang="ko-KR" altLang="en-US" dirty="0"/>
              <a:t>를 정의한 후 데이터를 바인딩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56" y="1412220"/>
            <a:ext cx="7267411" cy="50885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911826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03605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배열과 </a:t>
            </a:r>
            <a:r>
              <a:rPr lang="ko-KR" altLang="en-US" sz="3200" dirty="0" err="1"/>
              <a:t>아이템템플릿</a:t>
            </a:r>
            <a:r>
              <a:rPr lang="ko-KR" altLang="en-US" sz="32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TemplateApp.aspx </a:t>
            </a:r>
            <a:r>
              <a:rPr lang="en-US" altLang="ko-KR" sz="1200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9" y="1700807"/>
            <a:ext cx="8634982" cy="34563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69124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ko-KR" altLang="en-US" sz="2800" dirty="0"/>
              <a:t>데이터셋과 </a:t>
            </a:r>
            <a:r>
              <a:rPr lang="ko-KR" altLang="en-US" sz="2800" dirty="0" err="1"/>
              <a:t>아이템템플릿</a:t>
            </a:r>
            <a:r>
              <a:rPr lang="ko-KR" altLang="en-US" sz="28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000" dirty="0">
                <a:solidFill>
                  <a:srgbClr val="C00000"/>
                </a:solidFill>
              </a:rPr>
              <a:t>TemplateAppWithSql.aspx</a:t>
            </a:r>
            <a:r>
              <a:rPr lang="en-US" altLang="ko-KR" sz="1000" dirty="0"/>
              <a:t> (1)</a:t>
            </a:r>
            <a:endParaRPr lang="ko-KR" altLang="en-US" sz="1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TemplateApp.aspx </a:t>
            </a:r>
            <a:r>
              <a:rPr lang="ko-KR" altLang="en-US" dirty="0"/>
              <a:t>소스를 </a:t>
            </a:r>
            <a:r>
              <a:rPr lang="ko-KR" altLang="en-US" dirty="0">
                <a:solidFill>
                  <a:srgbClr val="6600CC"/>
                </a:solidFill>
              </a:rPr>
              <a:t>복사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9" y="1481747"/>
            <a:ext cx="6087578" cy="50190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523927" y="3438136"/>
            <a:ext cx="4416225" cy="2359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523927" y="4292901"/>
            <a:ext cx="4416225" cy="24392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980578" y="3741248"/>
            <a:ext cx="2786063" cy="500062"/>
          </a:xfrm>
          <a:prstGeom prst="wedgeRoundRectCallout">
            <a:avLst>
              <a:gd name="adj1" fmla="val -107065"/>
              <a:gd name="adj2" fmla="val 77816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표시될 위치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950796" y="2623064"/>
            <a:ext cx="2786063" cy="571500"/>
          </a:xfrm>
          <a:prstGeom prst="wedgeRoundRectCallout">
            <a:avLst>
              <a:gd name="adj1" fmla="val -103419"/>
              <a:gd name="adj2" fmla="val 107007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표시될 위치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979267" y="5373216"/>
            <a:ext cx="2962275" cy="714375"/>
          </a:xfrm>
          <a:prstGeom prst="wedgeRoundRectCallout">
            <a:avLst>
              <a:gd name="adj1" fmla="val -121884"/>
              <a:gd name="adj2" fmla="val -74445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지정하지 않아도 동작 가능</a:t>
            </a:r>
          </a:p>
        </p:txBody>
      </p:sp>
    </p:spTree>
    <p:extLst>
      <p:ext uri="{BB962C8B-B14F-4D97-AF65-F5344CB8AC3E}">
        <p14:creationId xmlns:p14="http://schemas.microsoft.com/office/powerpoint/2010/main" val="42595322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ko-KR" altLang="en-US" sz="2800" dirty="0"/>
              <a:t>데이터셋과 </a:t>
            </a:r>
            <a:r>
              <a:rPr lang="ko-KR" altLang="en-US" sz="2800" dirty="0" err="1"/>
              <a:t>아이템템플릿</a:t>
            </a:r>
            <a:r>
              <a:rPr lang="ko-KR" altLang="en-US" sz="28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000" dirty="0">
                <a:solidFill>
                  <a:srgbClr val="C00000"/>
                </a:solidFill>
              </a:rPr>
              <a:t>TemplateAppWithSql.aspx</a:t>
            </a:r>
            <a:r>
              <a:rPr lang="en-US" altLang="ko-KR" sz="1000" dirty="0"/>
              <a:t>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원하는 정보를 </a:t>
            </a:r>
            <a:r>
              <a:rPr lang="ko-KR" altLang="en-US" dirty="0" err="1"/>
              <a:t>데이터셋에</a:t>
            </a:r>
            <a:r>
              <a:rPr lang="ko-KR" altLang="en-US" dirty="0"/>
              <a:t> 저장한 후 데이터컨트롤에 표시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477016"/>
            <a:ext cx="8928100" cy="4976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A7B195-913F-499C-8948-F0CD69B9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5509464"/>
            <a:ext cx="1228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0402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ko-KR" altLang="en-US" sz="2800" dirty="0"/>
              <a:t>데이터셋과 </a:t>
            </a:r>
            <a:r>
              <a:rPr lang="ko-KR" altLang="en-US" sz="2800" dirty="0" err="1"/>
              <a:t>아이템템플릿</a:t>
            </a:r>
            <a:r>
              <a:rPr lang="ko-KR" altLang="en-US" sz="28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000" dirty="0">
                <a:solidFill>
                  <a:srgbClr val="C00000"/>
                </a:solidFill>
              </a:rPr>
              <a:t>TemplateAppWithSql.aspx</a:t>
            </a:r>
            <a:r>
              <a:rPr lang="en-US" altLang="ko-KR" sz="1000" dirty="0"/>
              <a:t> (3)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6" y="1268760"/>
            <a:ext cx="8848108" cy="43204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196104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ko-KR" altLang="en-US" sz="2800" dirty="0"/>
              <a:t>데이터셋과 </a:t>
            </a:r>
            <a:r>
              <a:rPr lang="ko-KR" altLang="en-US" sz="2800" dirty="0" err="1"/>
              <a:t>아이템템플릿</a:t>
            </a:r>
            <a:r>
              <a:rPr lang="ko-KR" altLang="en-US" sz="28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000" dirty="0">
                <a:solidFill>
                  <a:srgbClr val="C00000"/>
                </a:solidFill>
              </a:rPr>
              <a:t>TemplateAppWithSql.aspx</a:t>
            </a:r>
            <a:r>
              <a:rPr lang="en-US" altLang="ko-KR" sz="1000" dirty="0"/>
              <a:t>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97" y="1412776"/>
            <a:ext cx="8493406" cy="31683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모서리가 둥근 사각형 설명선 7"/>
          <p:cNvSpPr/>
          <p:nvPr/>
        </p:nvSpPr>
        <p:spPr>
          <a:xfrm>
            <a:off x="1033210" y="4634310"/>
            <a:ext cx="1928813" cy="522882"/>
          </a:xfrm>
          <a:prstGeom prst="wedgeRoundRectCallout">
            <a:avLst>
              <a:gd name="adj1" fmla="val 3380"/>
              <a:gd name="adj2" fmla="val -205656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Repeater</a:t>
            </a:r>
            <a:endParaRPr lang="ko-KR" altLang="en-US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47864" y="4634310"/>
            <a:ext cx="1928813" cy="522882"/>
          </a:xfrm>
          <a:prstGeom prst="wedgeRoundRectCallout">
            <a:avLst>
              <a:gd name="adj1" fmla="val 40507"/>
              <a:gd name="adj2" fmla="val -194510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DataList</a:t>
            </a:r>
            <a:endParaRPr lang="ko-KR" altLang="en-US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855440" y="4634310"/>
            <a:ext cx="1928813" cy="522882"/>
          </a:xfrm>
          <a:prstGeom prst="wedgeRoundRectCallout">
            <a:avLst>
              <a:gd name="adj1" fmla="val 43495"/>
              <a:gd name="adj2" fmla="val -188913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GridView</a:t>
            </a:r>
            <a:endParaRPr lang="ko-KR" altLang="en-US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3577" y="5373216"/>
            <a:ext cx="8558753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Repeater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DataList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문제 발생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전달되는 레코드의 필드는 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값을 출력할지 지정하지 않음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다만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18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테이블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출력 가능</a:t>
            </a:r>
          </a:p>
        </p:txBody>
      </p:sp>
    </p:spTree>
    <p:extLst>
      <p:ext uri="{BB962C8B-B14F-4D97-AF65-F5344CB8AC3E}">
        <p14:creationId xmlns:p14="http://schemas.microsoft.com/office/powerpoint/2010/main" val="428076603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ko-KR" altLang="en-US" sz="2800" dirty="0"/>
              <a:t>데이터셋과 </a:t>
            </a:r>
            <a:r>
              <a:rPr lang="ko-KR" altLang="en-US" sz="2800" dirty="0" err="1"/>
              <a:t>아이템템플릿</a:t>
            </a:r>
            <a:r>
              <a:rPr lang="ko-KR" altLang="en-US" sz="28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000" dirty="0">
                <a:solidFill>
                  <a:srgbClr val="C00000"/>
                </a:solidFill>
              </a:rPr>
              <a:t>TemplateAppWithSql.aspx</a:t>
            </a:r>
            <a:r>
              <a:rPr lang="en-US" altLang="ko-KR" sz="1000" dirty="0"/>
              <a:t> (5)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TemplateAppWithSql.aspx </a:t>
            </a:r>
            <a:r>
              <a:rPr lang="ko-KR" altLang="en-US" dirty="0"/>
              <a:t>소스를 수정 </a:t>
            </a:r>
            <a:r>
              <a:rPr lang="en-US" altLang="ko-KR" sz="2000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olidFill>
                  <a:srgbClr val="0070C0"/>
                </a:solidFill>
                <a:sym typeface="Wingdings" panose="05000000000000000000" pitchFamily="2" charset="2"/>
              </a:rPr>
              <a:t>특정 필드 값 출력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18046"/>
            <a:ext cx="6952398" cy="46472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모서리가 둥근 직사각형 7"/>
          <p:cNvSpPr/>
          <p:nvPr/>
        </p:nvSpPr>
        <p:spPr>
          <a:xfrm>
            <a:off x="1763688" y="2549060"/>
            <a:ext cx="5256584" cy="640655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66462" y="4023340"/>
            <a:ext cx="5035566" cy="24392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950324" y="3235571"/>
            <a:ext cx="2786063" cy="613924"/>
          </a:xfrm>
          <a:prstGeom prst="wedgeRoundRectCallout">
            <a:avLst>
              <a:gd name="adj1" fmla="val -42750"/>
              <a:gd name="adj2" fmla="val 65511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표시될 위치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필드 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950325" y="1709121"/>
            <a:ext cx="2786063" cy="701628"/>
          </a:xfrm>
          <a:prstGeom prst="wedgeRoundRectCallout">
            <a:avLst>
              <a:gd name="adj1" fmla="val -49050"/>
              <a:gd name="adj2" fmla="val 96476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표시될 위치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 필드 </a:t>
            </a: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lang="en-US" altLang="ko-KR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5979267" y="5373216"/>
            <a:ext cx="2962275" cy="714375"/>
          </a:xfrm>
          <a:prstGeom prst="wedgeRoundRectCallout">
            <a:avLst>
              <a:gd name="adj1" fmla="val -118766"/>
              <a:gd name="adj2" fmla="val -86081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r>
              <a:rPr lang="ko-KR" altLang="en-US" sz="2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컬럼 출력 지정은 차후 학습</a:t>
            </a:r>
          </a:p>
        </p:txBody>
      </p:sp>
    </p:spTree>
    <p:extLst>
      <p:ext uri="{BB962C8B-B14F-4D97-AF65-F5344CB8AC3E}">
        <p14:creationId xmlns:p14="http://schemas.microsoft.com/office/powerpoint/2010/main" val="28888771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ko-KR" altLang="en-US" sz="2800" dirty="0"/>
              <a:t>데이터셋과 </a:t>
            </a:r>
            <a:r>
              <a:rPr lang="ko-KR" altLang="en-US" sz="2800" dirty="0" err="1"/>
              <a:t>아이템템플릿</a:t>
            </a:r>
            <a:r>
              <a:rPr lang="ko-KR" altLang="en-US" sz="28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000" dirty="0">
                <a:solidFill>
                  <a:srgbClr val="C00000"/>
                </a:solidFill>
              </a:rPr>
              <a:t>TemplateAppWithSql.aspx</a:t>
            </a:r>
            <a:r>
              <a:rPr lang="en-US" altLang="ko-KR" sz="1000" dirty="0"/>
              <a:t> 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5546967"/>
            <a:ext cx="5291705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Repeater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DataList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출력 형식 차이점은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81FB59-8794-444D-99A0-3E44F27E8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3" y="1658871"/>
            <a:ext cx="8285714" cy="2580952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8" name="모서리가 둥근 사각형 설명선 7"/>
          <p:cNvSpPr/>
          <p:nvPr/>
        </p:nvSpPr>
        <p:spPr>
          <a:xfrm>
            <a:off x="1002746" y="4635116"/>
            <a:ext cx="1928813" cy="522882"/>
          </a:xfrm>
          <a:prstGeom prst="wedgeRoundRectCallout">
            <a:avLst>
              <a:gd name="adj1" fmla="val -38042"/>
              <a:gd name="adj2" fmla="val -291328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Repeater</a:t>
            </a:r>
            <a:endParaRPr lang="ko-KR" altLang="en-US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317400" y="4635116"/>
            <a:ext cx="1928813" cy="522882"/>
          </a:xfrm>
          <a:prstGeom prst="wedgeRoundRectCallout">
            <a:avLst>
              <a:gd name="adj1" fmla="val -92617"/>
              <a:gd name="adj2" fmla="val -281065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DataList</a:t>
            </a:r>
            <a:endParaRPr lang="ko-KR" altLang="en-US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5824976" y="4635116"/>
            <a:ext cx="1928813" cy="522882"/>
          </a:xfrm>
          <a:prstGeom prst="wedgeRoundRectCallout">
            <a:avLst>
              <a:gd name="adj1" fmla="val -121473"/>
              <a:gd name="adj2" fmla="val -278339"/>
              <a:gd name="adj3" fmla="val 16667"/>
            </a:avLst>
          </a:prstGeom>
          <a:solidFill>
            <a:srgbClr val="FFFFCC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GridView</a:t>
            </a:r>
            <a:endParaRPr lang="ko-KR" altLang="en-US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628710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Repeater </a:t>
            </a:r>
            <a:r>
              <a:rPr lang="ko-KR" altLang="en-US" dirty="0"/>
              <a:t>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Repeater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데이터를 반복해서 보여주는 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템플릿으로 행을 보여줄 형식을 정의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템플릿의 종류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29448"/>
              </p:ext>
            </p:extLst>
          </p:nvPr>
        </p:nvGraphicFramePr>
        <p:xfrm>
          <a:off x="182563" y="3068958"/>
          <a:ext cx="8818562" cy="3229170"/>
        </p:xfrm>
        <a:graphic>
          <a:graphicData uri="http://schemas.openxmlformats.org/drawingml/2006/table">
            <a:tbl>
              <a:tblPr/>
              <a:tblGrid>
                <a:gridCol w="2805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3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ItemTemplate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항목을 보여줌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8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AlternatingItemTemplate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열을 교대로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번갈아 가면서 다른 형식으로 보여줌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HeaderTemplate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리스트의 머리에 위치하며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보여줌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 바닥에 나타나며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마무리로 보여줄 것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SeperatorTemplate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항목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사이에 보여줄 분리 템플릿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590" y="44625"/>
            <a:ext cx="2826981" cy="3744416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76746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rgbClr val="16165D"/>
              </a:buClr>
              <a:defRPr/>
            </a:pPr>
            <a:r>
              <a:rPr lang="ko-KR" altLang="en-US" dirty="0"/>
              <a:t>이번 시간을 성공적으로 이수하면 학생들은 데이터베이스와 관련한 다음 사항을 설명할 수 있다</a:t>
            </a:r>
            <a:r>
              <a:rPr lang="ko-KR" altLang="en-US" sz="2800" dirty="0"/>
              <a:t>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/>
              <a:t>Repeater </a:t>
            </a:r>
            <a:r>
              <a:rPr lang="ko-KR" altLang="en-US" dirty="0">
                <a:solidFill>
                  <a:srgbClr val="006600"/>
                </a:solidFill>
              </a:rPr>
              <a:t>컨트롤</a:t>
            </a:r>
            <a:endParaRPr lang="en-US" altLang="ko-KR" dirty="0">
              <a:solidFill>
                <a:srgbClr val="006600"/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6600"/>
                </a:solidFill>
              </a:rPr>
              <a:t>컨트롤</a:t>
            </a:r>
            <a:endParaRPr lang="en-US" altLang="ko-KR" dirty="0">
              <a:solidFill>
                <a:srgbClr val="006600"/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006600"/>
                </a:solidFill>
              </a:rPr>
              <a:t>컨트롤</a:t>
            </a:r>
            <a:endParaRPr lang="en-US" altLang="ko-KR" dirty="0">
              <a:solidFill>
                <a:srgbClr val="006600"/>
              </a:solidFill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/>
              <a:t>SqlDataSource</a:t>
            </a:r>
            <a:r>
              <a:rPr lang="en-US" altLang="ko-KR" dirty="0"/>
              <a:t> </a:t>
            </a:r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3] </a:t>
            </a:r>
            <a:r>
              <a:rPr lang="ko-KR" altLang="en-US" sz="3200" dirty="0" err="1"/>
              <a:t>리피터</a:t>
            </a:r>
            <a:r>
              <a:rPr lang="ko-KR" altLang="en-US" sz="3200" dirty="0"/>
              <a:t> 사용 예</a:t>
            </a:r>
            <a:r>
              <a:rPr lang="ko-KR" altLang="en-US" sz="2800" dirty="0"/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RepeaterApp.aspx </a:t>
            </a:r>
            <a:r>
              <a:rPr lang="en-US" altLang="ko-KR" sz="2800" dirty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리피터의</a:t>
            </a:r>
            <a:r>
              <a:rPr lang="ko-KR" altLang="en-US" dirty="0"/>
              <a:t> </a:t>
            </a:r>
            <a:r>
              <a:rPr lang="en-US" altLang="ko-KR" dirty="0"/>
              <a:t>Header/Footer/Separate </a:t>
            </a:r>
            <a:r>
              <a:rPr lang="ko-KR" altLang="en-US" dirty="0"/>
              <a:t>템플릿 지정</a:t>
            </a:r>
            <a:endParaRPr lang="en-US" altLang="ko-KR" dirty="0"/>
          </a:p>
          <a:p>
            <a:pPr lvl="1">
              <a:buNone/>
              <a:defRPr/>
            </a:pPr>
            <a:r>
              <a:rPr lang="en-US" altLang="ko-KR" dirty="0"/>
              <a:t>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새 항목 추가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웹 폼 </a:t>
            </a:r>
            <a:r>
              <a:rPr lang="en-US" altLang="ko-KR" dirty="0">
                <a:sym typeface="Wingdings" pitchFamily="2" charset="2"/>
              </a:rPr>
              <a:t> RepeaterApp.aspx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09" y="2204864"/>
            <a:ext cx="5233182" cy="24482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179326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3] </a:t>
            </a:r>
            <a:r>
              <a:rPr lang="ko-KR" altLang="en-US" sz="3200" dirty="0" err="1"/>
              <a:t>리피터</a:t>
            </a:r>
            <a:r>
              <a:rPr lang="ko-KR" altLang="en-US" sz="3200" dirty="0"/>
              <a:t> 사용 예</a:t>
            </a:r>
            <a:r>
              <a:rPr lang="ko-KR" altLang="en-US" sz="2800" dirty="0"/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RepeaterApp.aspx </a:t>
            </a:r>
            <a:r>
              <a:rPr lang="en-US" altLang="ko-KR" sz="280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Header/Footer/Separate </a:t>
            </a:r>
            <a:r>
              <a:rPr lang="ko-KR" altLang="en-US" dirty="0"/>
              <a:t>템플릿 지정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4" y="1562324"/>
            <a:ext cx="6006145" cy="4746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13" y="3357563"/>
            <a:ext cx="2571750" cy="314325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</p:pic>
      <p:grpSp>
        <p:nvGrpSpPr>
          <p:cNvPr id="13" name="그룹 12"/>
          <p:cNvGrpSpPr/>
          <p:nvPr/>
        </p:nvGrpSpPr>
        <p:grpSpPr>
          <a:xfrm>
            <a:off x="4846500" y="1866310"/>
            <a:ext cx="4272525" cy="1274658"/>
            <a:chOff x="4773352" y="2103820"/>
            <a:chExt cx="4272525" cy="1274658"/>
          </a:xfrm>
          <a:solidFill>
            <a:srgbClr val="FFFFCC"/>
          </a:solidFill>
        </p:grpSpPr>
        <p:sp>
          <p:nvSpPr>
            <p:cNvPr id="6" name="TextBox 5"/>
            <p:cNvSpPr txBox="1"/>
            <p:nvPr/>
          </p:nvSpPr>
          <p:spPr>
            <a:xfrm>
              <a:off x="6127893" y="2103820"/>
              <a:ext cx="2907463" cy="338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en-US" altLang="ko-KR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*</a:t>
              </a:r>
              <a:r>
                <a:rPr lang="en-US" altLang="ko-KR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en-US" altLang="ko-KR" b="1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MemberTbl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3352" y="2462937"/>
              <a:ext cx="4272525" cy="91554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xtLst/>
          </p:spPr>
        </p:pic>
      </p:grpSp>
      <p:cxnSp>
        <p:nvCxnSpPr>
          <p:cNvPr id="11" name="직선 화살표 연결선 10"/>
          <p:cNvCxnSpPr/>
          <p:nvPr/>
        </p:nvCxnSpPr>
        <p:spPr>
          <a:xfrm flipH="1">
            <a:off x="3851920" y="2708920"/>
            <a:ext cx="1800200" cy="8640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3224796" y="2675583"/>
            <a:ext cx="3757966" cy="112848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5292080" y="2672471"/>
            <a:ext cx="2494608" cy="11316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77819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3] </a:t>
            </a:r>
            <a:r>
              <a:rPr lang="ko-KR" altLang="en-US" sz="3200" dirty="0" err="1"/>
              <a:t>리피터</a:t>
            </a:r>
            <a:r>
              <a:rPr lang="ko-KR" altLang="en-US" sz="3200" dirty="0"/>
              <a:t> 사용 예</a:t>
            </a:r>
            <a:r>
              <a:rPr lang="ko-KR" altLang="en-US" sz="2800" dirty="0"/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RepeaterApp.aspx </a:t>
            </a:r>
            <a:r>
              <a:rPr lang="en-US" altLang="ko-KR" sz="28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C# </a:t>
            </a:r>
            <a:r>
              <a:rPr lang="ko-KR" altLang="en-US" dirty="0"/>
              <a:t>소스코드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" y="1484782"/>
            <a:ext cx="9044206" cy="48965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CC836D-E015-4F2F-BCBD-08BF796B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413598"/>
            <a:ext cx="1228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6206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3] </a:t>
            </a:r>
            <a:r>
              <a:rPr lang="ko-KR" altLang="en-US" sz="3200" dirty="0" err="1"/>
              <a:t>리피터</a:t>
            </a:r>
            <a:r>
              <a:rPr lang="ko-KR" altLang="en-US" sz="3200" dirty="0"/>
              <a:t> 사용 예</a:t>
            </a:r>
            <a:r>
              <a:rPr lang="ko-KR" altLang="en-US" sz="2800" dirty="0"/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RepeaterApp.aspx </a:t>
            </a:r>
            <a:r>
              <a:rPr lang="en-US" altLang="ko-KR" sz="2800" dirty="0"/>
              <a:t>(4)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0" y="1196752"/>
            <a:ext cx="8740760" cy="31683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7267907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3] </a:t>
            </a:r>
            <a:r>
              <a:rPr lang="ko-KR" altLang="en-US" sz="3200" dirty="0" err="1"/>
              <a:t>리피터</a:t>
            </a:r>
            <a:r>
              <a:rPr lang="ko-KR" altLang="en-US" sz="3200" dirty="0"/>
              <a:t> 사용 예</a:t>
            </a:r>
            <a:r>
              <a:rPr lang="ko-KR" altLang="en-US" sz="2800" dirty="0"/>
              <a:t> 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en-US" altLang="ko-KR" sz="2800" dirty="0"/>
              <a:t> </a:t>
            </a:r>
            <a:r>
              <a:rPr lang="en-US" altLang="ko-KR" sz="2800" dirty="0">
                <a:solidFill>
                  <a:srgbClr val="C00000"/>
                </a:solidFill>
              </a:rPr>
              <a:t>RepeaterApp.aspx </a:t>
            </a:r>
            <a:r>
              <a:rPr lang="en-US" altLang="ko-KR" sz="2800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7D3FF7-6D9E-44CC-BA2F-B840A8199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095" y="1764753"/>
            <a:ext cx="6723809" cy="39523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7446254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 소스로부터 데이터를 읽어 보여줌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템플릿으로 하나의 데이터 요소를 보여줄 형식 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입력에 따라 데이터 항목을 </a:t>
            </a:r>
            <a:r>
              <a:rPr lang="ko-KR" altLang="en-US" dirty="0">
                <a:solidFill>
                  <a:srgbClr val="C00000"/>
                </a:solidFill>
              </a:rPr>
              <a:t>선택</a:t>
            </a:r>
            <a:r>
              <a:rPr lang="ko-KR" altLang="en-US" dirty="0"/>
              <a:t>하거나 </a:t>
            </a:r>
            <a:r>
              <a:rPr lang="ko-KR" altLang="en-US" dirty="0">
                <a:solidFill>
                  <a:srgbClr val="C00000"/>
                </a:solidFill>
              </a:rPr>
              <a:t>편집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9592" y="2924944"/>
            <a:ext cx="2997863" cy="338027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217" y="2925609"/>
            <a:ext cx="288860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863649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속성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51330"/>
              </p:ext>
            </p:extLst>
          </p:nvPr>
        </p:nvGraphicFramePr>
        <p:xfrm>
          <a:off x="122806" y="1628800"/>
          <a:ext cx="8818562" cy="2864049"/>
        </p:xfrm>
        <a:graphic>
          <a:graphicData uri="http://schemas.openxmlformats.org/drawingml/2006/table">
            <a:tbl>
              <a:tblPr/>
              <a:tblGrid>
                <a:gridCol w="273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RepeatColumns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레이아웃에 사용되는 열의 </a:t>
                      </a:r>
                      <a:r>
                        <a:rPr kumimoji="1" lang="ko-KR" alt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갯수</a:t>
                      </a:r>
                      <a:endParaRPr kumimoji="1" lang="ko-KR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RepeatDirection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항목이 배치되는 방향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Vertical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Horizontal</a:t>
                      </a:r>
                      <a:endParaRPr kumimoji="1" lang="ko-KR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RepeatLayout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항목을 반복할 때 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Table/Flow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반복 지정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ShowFooter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DataList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컨트롤의 바닥글 표시 지정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ShowHeader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DataList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컨트롤의 머리글 표시 지정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0019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템플릿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40713"/>
              </p:ext>
            </p:extLst>
          </p:nvPr>
        </p:nvGraphicFramePr>
        <p:xfrm>
          <a:off x="179512" y="1700808"/>
          <a:ext cx="8818562" cy="4464504"/>
        </p:xfrm>
        <a:graphic>
          <a:graphicData uri="http://schemas.openxmlformats.org/drawingml/2006/table">
            <a:tbl>
              <a:tblPr/>
              <a:tblGrid>
                <a:gridCol w="3525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ItemTemplate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보여줌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반드시 정의되어야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AlternatingItemTemplate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열을 번갈아 가며 다른 형식으로 보여줌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HeaderTemplate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리스트의 머리에 위치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보여줌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리스트의 바닥에 위치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마무리로 보여줌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SeperatorTemplate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항목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 사이의 분리 템플릿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SelectedItemTemplate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사용자가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선택한 데이터 항목을 보여줌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EditItemTemplate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편집모드에서 보여 줄 편집 템플릿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37993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템플릿 보기 스타일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각 템플릿에 대해 스타일을 지정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폰트 속성</a:t>
            </a:r>
            <a:r>
              <a:rPr lang="en-US" altLang="ko-KR" dirty="0"/>
              <a:t>, </a:t>
            </a:r>
            <a:r>
              <a:rPr lang="ko-KR" altLang="en-US" dirty="0"/>
              <a:t>배경색</a:t>
            </a:r>
            <a:r>
              <a:rPr lang="en-US" altLang="ko-KR" dirty="0"/>
              <a:t>, </a:t>
            </a:r>
            <a:r>
              <a:rPr lang="ko-KR" altLang="en-US" dirty="0"/>
              <a:t>테두리 속성 등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22409"/>
              </p:ext>
            </p:extLst>
          </p:nvPr>
        </p:nvGraphicFramePr>
        <p:xfrm>
          <a:off x="182563" y="2584450"/>
          <a:ext cx="8818562" cy="3508848"/>
        </p:xfrm>
        <a:graphic>
          <a:graphicData uri="http://schemas.openxmlformats.org/drawingml/2006/table">
            <a:tbl>
              <a:tblPr/>
              <a:tblGrid>
                <a:gridCol w="31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ItemStyle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행에 대한 스타일 지정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AlternatingItemStyle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행을 번갈아 가며 스타일을 보여줄 때 지정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HeaderStyle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Header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스타일 지정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FooterStyle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Footer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스타일 지정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SelectedItemStyle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 항목에 대해 적용되는 스타일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2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EditItemStyle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편집중인 항목에 대해 적용되는 스타일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84042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자동서식 지정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DataList</a:t>
            </a:r>
            <a:r>
              <a:rPr lang="ko-KR" altLang="en-US" dirty="0"/>
              <a:t> 컨트롤은 스타일도 많고 지정해야 하는 속성도 많음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자주 쓰이는 서식을 템플릿으로 제공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4228571" cy="18190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780928"/>
            <a:ext cx="4896544" cy="353358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36284" y="3172594"/>
            <a:ext cx="864096" cy="22982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448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렌더링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1" y="981075"/>
            <a:ext cx="4968106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컨트롤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ko-KR" altLang="en-US" dirty="0"/>
              <a:t>많은 멤버를 가지고 있어 복잡해 보이나</a:t>
            </a:r>
            <a:r>
              <a:rPr lang="en-US" altLang="ko-KR" dirty="0"/>
              <a:t>, </a:t>
            </a:r>
            <a:r>
              <a:rPr lang="ko-KR" altLang="en-US" dirty="0"/>
              <a:t>간편하게 데이터 소스와 연결해서 데이터를 보여주도록 구성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dirty="0"/>
              <a:t>Repeater </a:t>
            </a:r>
            <a:r>
              <a:rPr lang="ko-KR" altLang="en-US" dirty="0"/>
              <a:t>컨트롤</a:t>
            </a:r>
            <a:r>
              <a:rPr lang="en-US" altLang="ko-KR" b="0" dirty="0"/>
              <a:t>,</a:t>
            </a:r>
            <a:r>
              <a:rPr lang="en-US" altLang="ko-KR" dirty="0"/>
              <a:t> </a:t>
            </a:r>
            <a:r>
              <a:rPr lang="en-US" altLang="ko-KR" dirty="0" err="1"/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r>
              <a:rPr lang="en-US" altLang="ko-KR" dirty="0"/>
              <a:t>, </a:t>
            </a:r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ko-KR" altLang="en-US" dirty="0"/>
              <a:t>컬렉션 데이터</a:t>
            </a:r>
            <a:r>
              <a:rPr lang="en-US" altLang="ko-KR" dirty="0"/>
              <a:t>, </a:t>
            </a:r>
            <a:r>
              <a:rPr lang="ko-KR" altLang="en-US" dirty="0"/>
              <a:t>데이터 셋</a:t>
            </a:r>
            <a:r>
              <a:rPr lang="en-US" altLang="ko-KR" dirty="0"/>
              <a:t>, XML </a:t>
            </a:r>
            <a:r>
              <a:rPr lang="ko-KR" altLang="en-US" dirty="0"/>
              <a:t>데이터 등</a:t>
            </a:r>
            <a:r>
              <a:rPr lang="en-US" altLang="ko-KR" dirty="0"/>
              <a:t> </a:t>
            </a:r>
            <a:r>
              <a:rPr lang="ko-KR" altLang="en-US" dirty="0"/>
              <a:t>거의 모든 데이터 소스와 연결 가능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124744"/>
            <a:ext cx="378160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13568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4]</a:t>
            </a:r>
            <a:r>
              <a:rPr lang="ko-KR" altLang="en-US" sz="2800" dirty="0"/>
              <a:t> 선택된</a:t>
            </a:r>
            <a:r>
              <a:rPr lang="en-US" altLang="ko-KR" sz="2800" dirty="0"/>
              <a:t> </a:t>
            </a:r>
            <a:r>
              <a:rPr lang="ko-KR" altLang="en-US" sz="2800" dirty="0"/>
              <a:t>항목의 상세정보 활용 예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DataListApp.aspx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(1)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선택된</a:t>
            </a:r>
            <a:r>
              <a:rPr lang="en-US" altLang="ko-KR" dirty="0"/>
              <a:t> </a:t>
            </a:r>
            <a:r>
              <a:rPr lang="ko-KR" altLang="en-US" dirty="0"/>
              <a:t>항목의 상세정보 활용</a:t>
            </a:r>
            <a:endParaRPr lang="en-US" altLang="ko-KR" dirty="0"/>
          </a:p>
          <a:p>
            <a:pPr lvl="1">
              <a:buNone/>
              <a:defRPr/>
            </a:pP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새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항목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추가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웹 페이지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>
                <a:solidFill>
                  <a:srgbClr val="C00000"/>
                </a:solidFill>
                <a:sym typeface="Wingdings" pitchFamily="2" charset="2"/>
              </a:rPr>
              <a:t>DataListApp.aspx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79316"/>
            <a:ext cx="2685714" cy="12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43" y="1945021"/>
            <a:ext cx="5257143" cy="1923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2321211"/>
            <a:ext cx="2676190" cy="11714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232" y="3697426"/>
            <a:ext cx="3697759" cy="27103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22976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4]</a:t>
            </a:r>
            <a:r>
              <a:rPr lang="ko-KR" altLang="en-US" sz="2800" dirty="0"/>
              <a:t> 선택된</a:t>
            </a:r>
            <a:r>
              <a:rPr lang="en-US" altLang="ko-KR" sz="2800" dirty="0"/>
              <a:t> </a:t>
            </a:r>
            <a:r>
              <a:rPr lang="ko-KR" altLang="en-US" sz="2800" dirty="0"/>
              <a:t>항목의 상세정보 활용 예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DataListApp.aspx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템플릿 지정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9" y="1412776"/>
            <a:ext cx="6948732" cy="50070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87624" y="2368958"/>
            <a:ext cx="7704856" cy="8885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ItemTemplate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z="2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키보드로 입력함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87624" y="3284984"/>
            <a:ext cx="7704856" cy="9286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0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SelectedItemTemplate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endParaRPr lang="en-US" altLang="ko-KR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키보드로 입력함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187624" y="4241166"/>
            <a:ext cx="7704856" cy="1476627"/>
          </a:xfrm>
          <a:prstGeom prst="rect">
            <a:avLst/>
          </a:prstGeom>
          <a:noFill/>
          <a:ln>
            <a:solidFill>
              <a:srgbClr val="66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2000" b="1" dirty="0" err="1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자동서식</a:t>
            </a:r>
            <a:endParaRPr lang="en-US" altLang="ko-KR" sz="2000" b="1" dirty="0">
              <a:solidFill>
                <a:srgbClr val="66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b="1" dirty="0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키보드로 입력하지</a:t>
            </a:r>
            <a:endParaRPr lang="en-US" altLang="ko-KR" sz="2000" b="1" dirty="0">
              <a:solidFill>
                <a:srgbClr val="6600C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2000" b="1" dirty="0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않음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964961" y="5610726"/>
            <a:ext cx="4130858" cy="1274658"/>
            <a:chOff x="4764021" y="1938318"/>
            <a:chExt cx="4272525" cy="1274658"/>
          </a:xfrm>
        </p:grpSpPr>
        <p:sp>
          <p:nvSpPr>
            <p:cNvPr id="11" name="TextBox 10"/>
            <p:cNvSpPr txBox="1"/>
            <p:nvPr/>
          </p:nvSpPr>
          <p:spPr>
            <a:xfrm>
              <a:off x="6025710" y="1938318"/>
              <a:ext cx="3007176" cy="33855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SELECT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* </a:t>
              </a:r>
              <a:r>
                <a:rPr lang="en-US" altLang="ko-KR" b="1" dirty="0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FROM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MemberTbl</a:t>
              </a:r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021" y="2297435"/>
              <a:ext cx="4272525" cy="9155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420108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4]</a:t>
            </a:r>
            <a:r>
              <a:rPr lang="ko-KR" altLang="en-US" sz="2800" dirty="0"/>
              <a:t> 선택된</a:t>
            </a:r>
            <a:r>
              <a:rPr lang="en-US" altLang="ko-KR" sz="2800" dirty="0"/>
              <a:t> </a:t>
            </a:r>
            <a:r>
              <a:rPr lang="ko-KR" altLang="en-US" sz="2800" dirty="0"/>
              <a:t>항목의 상세정보 활용 예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DataListApp.aspx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소스 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3" y="1412774"/>
            <a:ext cx="8832134" cy="47525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8FDE97-7B90-4796-B385-85AA2474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218594"/>
            <a:ext cx="1228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37193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4]</a:t>
            </a:r>
            <a:r>
              <a:rPr lang="ko-KR" altLang="en-US" sz="2800" dirty="0"/>
              <a:t> 선택된</a:t>
            </a:r>
            <a:r>
              <a:rPr lang="en-US" altLang="ko-KR" sz="2800" dirty="0"/>
              <a:t> </a:t>
            </a:r>
            <a:r>
              <a:rPr lang="ko-KR" altLang="en-US" sz="2800" dirty="0"/>
              <a:t>항목의 상세정보 활용 예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DataListApp.aspx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(4)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8" y="1772816"/>
            <a:ext cx="9001324" cy="33123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12237643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4]</a:t>
            </a:r>
            <a:r>
              <a:rPr lang="ko-KR" altLang="en-US" sz="2800" dirty="0"/>
              <a:t> 선택된</a:t>
            </a:r>
            <a:r>
              <a:rPr lang="en-US" altLang="ko-KR" sz="2800" dirty="0"/>
              <a:t> </a:t>
            </a:r>
            <a:r>
              <a:rPr lang="ko-KR" altLang="en-US" sz="2800" dirty="0"/>
              <a:t>항목의 상세정보 활용 예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DataListApp.aspx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712521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선택된</a:t>
            </a:r>
            <a:r>
              <a:rPr lang="en-US" altLang="ko-KR" dirty="0"/>
              <a:t> </a:t>
            </a:r>
            <a:r>
              <a:rPr lang="ko-KR" altLang="en-US" dirty="0"/>
              <a:t>항목의 상세정보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4193A2-2431-4434-A9F6-67B2411E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628800"/>
            <a:ext cx="6714286" cy="24761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42C30C-451D-44A2-9BD4-4A307B6E7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233" y="3445892"/>
            <a:ext cx="6695238" cy="2628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8514954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defRPr/>
            </a:pPr>
            <a:r>
              <a:rPr lang="en-US" altLang="ko-KR" dirty="0" err="1"/>
              <a:t>GridView</a:t>
            </a:r>
            <a:r>
              <a:rPr lang="ko-KR" altLang="en-US" dirty="0"/>
              <a:t> 컨트롤</a:t>
            </a:r>
            <a:endParaRPr lang="en-US" altLang="ko-KR" dirty="0"/>
          </a:p>
          <a:p>
            <a:pPr lvl="1">
              <a:lnSpc>
                <a:spcPct val="114000"/>
              </a:lnSpc>
              <a:defRPr/>
            </a:pPr>
            <a:r>
              <a:rPr lang="ko-KR" altLang="en-US" dirty="0"/>
              <a:t>데이터소스로부터 데이터를 읽어와서 </a:t>
            </a:r>
            <a:r>
              <a:rPr lang="ko-KR" altLang="en-US" dirty="0">
                <a:solidFill>
                  <a:srgbClr val="C00000"/>
                </a:solidFill>
              </a:rPr>
              <a:t>테이블 형식</a:t>
            </a:r>
            <a:r>
              <a:rPr lang="ko-KR" altLang="en-US" dirty="0"/>
              <a:t>으로 보여줌</a:t>
            </a:r>
            <a:endParaRPr lang="en-US" altLang="ko-KR" dirty="0"/>
          </a:p>
          <a:p>
            <a:pPr lvl="1">
              <a:lnSpc>
                <a:spcPct val="114000"/>
              </a:lnSpc>
              <a:defRPr/>
            </a:pPr>
            <a:r>
              <a:rPr lang="ko-KR" altLang="en-US" dirty="0"/>
              <a:t>다른 컨트롤보다 더 많은 기능을 제공하며</a:t>
            </a:r>
            <a:r>
              <a:rPr lang="en-US" altLang="ko-KR" dirty="0"/>
              <a:t>, </a:t>
            </a:r>
            <a:r>
              <a:rPr lang="ko-KR" altLang="en-US" dirty="0"/>
              <a:t>간단히 속성값만 바꾸어도 많은 기능 구현</a:t>
            </a:r>
            <a:endParaRPr lang="en-US" altLang="ko-KR" dirty="0"/>
          </a:p>
          <a:p>
            <a:pPr lvl="1">
              <a:lnSpc>
                <a:spcPct val="114000"/>
              </a:lnSpc>
              <a:defRPr/>
            </a:pPr>
            <a:r>
              <a:rPr lang="ko-KR" altLang="en-US" dirty="0"/>
              <a:t>데이터를 보여줄 때 테이블 모양의 </a:t>
            </a:r>
            <a:r>
              <a:rPr lang="en-US" altLang="ko-KR" dirty="0"/>
              <a:t>Grid </a:t>
            </a:r>
            <a:r>
              <a:rPr lang="ko-KR" altLang="en-US" dirty="0"/>
              <a:t>레이아웃 사용</a:t>
            </a:r>
            <a:endParaRPr lang="en-US" altLang="ko-KR" dirty="0"/>
          </a:p>
          <a:p>
            <a:pPr>
              <a:lnSpc>
                <a:spcPct val="114000"/>
              </a:lnSpc>
              <a:defRPr/>
            </a:pPr>
            <a:r>
              <a:rPr lang="ko-KR" altLang="en-US" dirty="0"/>
              <a:t>템플릿을 이용하여 각 열을 정의</a:t>
            </a:r>
            <a:endParaRPr lang="en-US" altLang="ko-KR" dirty="0"/>
          </a:p>
          <a:p>
            <a:pPr lvl="1">
              <a:lnSpc>
                <a:spcPct val="114000"/>
              </a:lnSpc>
              <a:defRPr/>
            </a:pPr>
            <a:r>
              <a:rPr lang="ko-KR" altLang="en-US" dirty="0"/>
              <a:t>행 단위로 데이터를 선택하거나 편집하는 기능</a:t>
            </a:r>
            <a:endParaRPr lang="en-US" altLang="ko-KR" dirty="0"/>
          </a:p>
          <a:p>
            <a:pPr lvl="1">
              <a:lnSpc>
                <a:spcPct val="114000"/>
              </a:lnSpc>
              <a:defRPr/>
            </a:pPr>
            <a:r>
              <a:rPr lang="ko-KR" altLang="en-US" dirty="0"/>
              <a:t>열 단위로 스타일을 바꾸어 </a:t>
            </a:r>
            <a:endParaRPr lang="en-US" altLang="ko-KR" dirty="0"/>
          </a:p>
          <a:p>
            <a:pPr marL="360000" lvl="1" indent="0">
              <a:lnSpc>
                <a:spcPct val="114000"/>
              </a:lnSpc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보여줄 수 있음</a:t>
            </a:r>
            <a:endParaRPr lang="en-US" altLang="ko-KR" dirty="0"/>
          </a:p>
          <a:p>
            <a:pPr lvl="1">
              <a:lnSpc>
                <a:spcPct val="114000"/>
              </a:lnSpc>
              <a:defRPr/>
            </a:pPr>
            <a:r>
              <a:rPr lang="ko-KR" altLang="en-US" dirty="0"/>
              <a:t>데이터 행이 많은 경우</a:t>
            </a:r>
            <a:r>
              <a:rPr lang="en-US" altLang="ko-KR" dirty="0"/>
              <a:t>,</a:t>
            </a:r>
          </a:p>
          <a:p>
            <a:pPr lvl="1">
              <a:lnSpc>
                <a:spcPct val="114000"/>
              </a:lnSpc>
              <a:buNone/>
              <a:defRPr/>
            </a:pPr>
            <a:r>
              <a:rPr lang="en-US" altLang="ko-KR" dirty="0"/>
              <a:t>  </a:t>
            </a:r>
            <a:r>
              <a:rPr lang="ko-KR" altLang="en-US" dirty="0"/>
              <a:t>일정 크기에 따라 </a:t>
            </a:r>
            <a:r>
              <a:rPr lang="ko-KR" altLang="en-US" dirty="0">
                <a:solidFill>
                  <a:srgbClr val="C00000"/>
                </a:solidFill>
              </a:rPr>
              <a:t>페이지 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14000"/>
              </a:lnSpc>
              <a:buNone/>
              <a:defRPr/>
            </a:pPr>
            <a:r>
              <a:rPr lang="en-US" altLang="ko-KR" dirty="0">
                <a:solidFill>
                  <a:srgbClr val="C00000"/>
                </a:solidFill>
              </a:rPr>
              <a:t>  </a:t>
            </a:r>
            <a:r>
              <a:rPr lang="ko-KR" altLang="en-US" dirty="0">
                <a:solidFill>
                  <a:srgbClr val="C00000"/>
                </a:solidFill>
              </a:rPr>
              <a:t>나눔</a:t>
            </a:r>
            <a:r>
              <a:rPr lang="ko-KR" altLang="en-US" dirty="0"/>
              <a:t> 기능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4365104"/>
            <a:ext cx="4327994" cy="194421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048087041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속성</a:t>
            </a:r>
            <a:endParaRPr lang="en-US" altLang="ko-KR" dirty="0"/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1359"/>
              </p:ext>
            </p:extLst>
          </p:nvPr>
        </p:nvGraphicFramePr>
        <p:xfrm>
          <a:off x="182563" y="1608448"/>
          <a:ext cx="8818562" cy="3986821"/>
        </p:xfrm>
        <a:graphic>
          <a:graphicData uri="http://schemas.openxmlformats.org/drawingml/2006/table">
            <a:tbl>
              <a:tblPr/>
              <a:tblGrid>
                <a:gridCol w="3165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3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템플릿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29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AllowPaging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단위로 보여줄 것인지를 결정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PageSize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따라 한 페이지의 행 개수 결정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AllowSorting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 헤더를 이용한 데이터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정렬 사용여부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AutoGenerateColumns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 헤더를 정의하지 않는 경우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자동으로 열 헤더 생성할 것인지 여부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우리 실습에서는 일반적으로 필요한 열을 정의할 예정이므로 이 값을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False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설정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Columns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컬렉션을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가져옴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DataControlField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열필드를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나타내는 개체를 이용하여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GridView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제어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97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31476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열 템플릿 종류</a:t>
            </a:r>
            <a:endParaRPr lang="en-US" altLang="ko-KR" dirty="0">
              <a:sym typeface="Wingdings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9280"/>
          <a:stretch/>
        </p:blipFill>
        <p:spPr>
          <a:xfrm>
            <a:off x="123308" y="1434492"/>
            <a:ext cx="8826578" cy="501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7779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중요</a:t>
            </a:r>
            <a:r>
              <a:rPr lang="en-US" altLang="ko-KR" dirty="0"/>
              <a:t> </a:t>
            </a:r>
            <a:r>
              <a:rPr lang="ko-KR" altLang="en-US" dirty="0"/>
              <a:t>열 템플릿 종류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실제 응용은 추후 학습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 err="1">
                <a:solidFill>
                  <a:srgbClr val="800000"/>
                </a:solidFill>
              </a:rPr>
              <a:t>BoundField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템플릿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ko-KR" altLang="en-US" sz="2000" dirty="0">
                <a:sym typeface="Wingdings" pitchFamily="2" charset="2"/>
              </a:rPr>
              <a:t>기본 열 템플릿 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ko-KR" altLang="en-US" sz="2000" dirty="0">
                <a:sym typeface="Wingdings" pitchFamily="2" charset="2"/>
              </a:rPr>
              <a:t>데이터를 그대로 출력</a:t>
            </a:r>
            <a:r>
              <a:rPr lang="en-US" altLang="ko-KR" sz="2000" dirty="0">
                <a:sym typeface="Wingdings" pitchFamily="2" charset="2"/>
              </a:rPr>
              <a:t>)</a:t>
            </a:r>
            <a:endParaRPr lang="en-US" altLang="ko-KR" dirty="0">
              <a:sym typeface="Wingdings" pitchFamily="2" charset="2"/>
            </a:endParaRPr>
          </a:p>
          <a:p>
            <a:pPr marL="360000" lvl="1" indent="0">
              <a:lnSpc>
                <a:spcPct val="110000"/>
              </a:lnSpc>
              <a:buNone/>
              <a:defRPr/>
            </a:pP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sym typeface="Wingdings" pitchFamily="2" charset="2"/>
              </a:rPr>
              <a:t>&lt;</a:t>
            </a:r>
            <a:r>
              <a:rPr lang="en-US" altLang="ko-KR" dirty="0" err="1">
                <a:solidFill>
                  <a:srgbClr val="800000"/>
                </a:solidFill>
                <a:sym typeface="Wingdings" pitchFamily="2" charset="2"/>
              </a:rPr>
              <a:t>ButtonField</a:t>
            </a:r>
            <a:r>
              <a:rPr lang="en-US" altLang="ko-KR" dirty="0">
                <a:solidFill>
                  <a:srgbClr val="0000FF"/>
                </a:solidFill>
                <a:sym typeface="Wingdings" pitchFamily="2" charset="2"/>
              </a:rPr>
              <a:t>&gt;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템플릿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열 단위로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버튼 추가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00000"/>
              </a:lnSpc>
              <a:defRPr/>
            </a:pP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00000"/>
              </a:lnSpc>
              <a:defRPr/>
            </a:pP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00000"/>
              </a:lnSpc>
              <a:defRPr/>
            </a:pP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00000"/>
              </a:lnSpc>
              <a:buNone/>
              <a:defRPr/>
            </a:pPr>
            <a:endParaRPr lang="en-US" altLang="ko-KR" sz="500" dirty="0">
              <a:sym typeface="Wingdings" pitchFamily="2" charset="2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sym typeface="Wingdings" pitchFamily="2" charset="2"/>
              </a:rPr>
              <a:t>&lt;</a:t>
            </a:r>
            <a:r>
              <a:rPr lang="en-US" altLang="ko-KR" dirty="0" err="1">
                <a:solidFill>
                  <a:srgbClr val="800000"/>
                </a:solidFill>
                <a:sym typeface="Wingdings" pitchFamily="2" charset="2"/>
              </a:rPr>
              <a:t>HyperLinkField</a:t>
            </a:r>
            <a:r>
              <a:rPr lang="en-US" altLang="ko-KR" dirty="0">
                <a:solidFill>
                  <a:srgbClr val="0000FF"/>
                </a:solidFill>
                <a:sym typeface="Wingdings" pitchFamily="2" charset="2"/>
              </a:rPr>
              <a:t>&gt;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템플릿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하이퍼링크 추가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00000"/>
              </a:lnSpc>
              <a:defRPr/>
            </a:pPr>
            <a:endParaRPr lang="en-US" altLang="ko-KR" dirty="0">
              <a:sym typeface="Wingdings" pitchFamily="2" charset="2"/>
            </a:endParaRPr>
          </a:p>
          <a:p>
            <a:pPr marL="360000" lvl="1" indent="0">
              <a:lnSpc>
                <a:spcPct val="100000"/>
              </a:lnSpc>
              <a:buNone/>
              <a:defRPr/>
            </a:pPr>
            <a:endParaRPr lang="en-US" altLang="ko-KR" sz="1600" dirty="0">
              <a:sym typeface="Wingdings" pitchFamily="2" charset="2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altLang="ko-KR" dirty="0">
                <a:solidFill>
                  <a:srgbClr val="0000FF"/>
                </a:solidFill>
                <a:sym typeface="Wingdings" pitchFamily="2" charset="2"/>
              </a:rPr>
              <a:t>&lt;</a:t>
            </a:r>
            <a:r>
              <a:rPr lang="en-US" altLang="ko-KR" dirty="0" err="1">
                <a:solidFill>
                  <a:srgbClr val="800000"/>
                </a:solidFill>
                <a:sym typeface="Wingdings" pitchFamily="2" charset="2"/>
              </a:rPr>
              <a:t>TempalteField</a:t>
            </a:r>
            <a:r>
              <a:rPr lang="en-US" altLang="ko-KR" dirty="0">
                <a:solidFill>
                  <a:srgbClr val="0000FF"/>
                </a:solidFill>
                <a:sym typeface="Wingdings" pitchFamily="2" charset="2"/>
              </a:rPr>
              <a:t>&gt;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템플릿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항목 템플릿 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ko-KR" altLang="en-US" dirty="0">
                <a:sym typeface="Wingdings" pitchFamily="2" charset="2"/>
              </a:rPr>
              <a:t>데이터를 가공 출력</a:t>
            </a:r>
            <a:r>
              <a:rPr lang="en-US" altLang="ko-KR" dirty="0">
                <a:sym typeface="Wingdings" pitchFamily="2" charset="2"/>
              </a:rPr>
              <a:t>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672" y="1866655"/>
            <a:ext cx="8497824" cy="410217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BoundField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HeaderText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DataField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672" y="2708920"/>
            <a:ext cx="8497824" cy="1292724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ButtonField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HeaderText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=“Del”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CommandName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=“delete”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ButtonField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HeaderText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ButtonType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PushButton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=“Del”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CommandName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=“delete”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8672" y="4388718"/>
            <a:ext cx="8497824" cy="69646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HyperLinkField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HeaderText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=“Detail”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defRPr/>
            </a:pP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NavigateURL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=“details.aspx”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/&gt;</a:t>
            </a:r>
            <a:endParaRPr lang="ko-KR" altLang="en-US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38672" y="5445224"/>
            <a:ext cx="8497824" cy="100126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TemplateField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HeaderText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</a:t>
            </a:r>
            <a:r>
              <a:rPr lang="ko-KR" altLang="en-US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1”&gt;</a:t>
            </a:r>
            <a:endParaRPr lang="ko-KR" altLang="en-US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ItemTemplate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&lt;%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Eval(“</a:t>
            </a:r>
            <a:r>
              <a:rPr lang="ko-KR" altLang="en-US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필드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1”)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%&gt;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ItemTemplate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asp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b="1" dirty="0" err="1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TemplateField</a:t>
            </a:r>
            <a:r>
              <a:rPr lang="en-US" altLang="ko-KR" sz="20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en-US" altLang="ko-KR" sz="2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426583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GridViewApp.aspx </a:t>
            </a:r>
            <a:r>
              <a:rPr lang="en-US" altLang="ko-KR" sz="2400" dirty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GridView</a:t>
            </a:r>
            <a:r>
              <a:rPr lang="ko-KR" altLang="en-US" dirty="0"/>
              <a:t>에 자동서식 지정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3725849" cy="23584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976044"/>
            <a:ext cx="3600400" cy="19570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70" y="3024224"/>
            <a:ext cx="4686218" cy="343710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69255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렌더링 컨트롤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426450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 컨트롤의 개념</a:t>
            </a:r>
            <a:endParaRPr lang="en-US" altLang="ko-KR" dirty="0"/>
          </a:p>
        </p:txBody>
      </p:sp>
      <p:sp>
        <p:nvSpPr>
          <p:cNvPr id="5" name="원통형 4">
            <a:extLst>
              <a:ext uri="{FF2B5EF4-FFF2-40B4-BE49-F238E27FC236}">
                <a16:creationId xmlns:a16="http://schemas.microsoft.com/office/drawing/2014/main" id="{BD15EB44-4480-4D96-9D4E-A0D6D5AEA1E3}"/>
              </a:ext>
            </a:extLst>
          </p:cNvPr>
          <p:cNvSpPr/>
          <p:nvPr/>
        </p:nvSpPr>
        <p:spPr>
          <a:xfrm>
            <a:off x="7668344" y="3717032"/>
            <a:ext cx="1008112" cy="1152128"/>
          </a:xfrm>
          <a:prstGeom prst="can">
            <a:avLst/>
          </a:prstGeom>
          <a:solidFill>
            <a:srgbClr val="FFFF0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Database</a:t>
            </a:r>
            <a:endParaRPr lang="ko-KR" altLang="en-US" sz="14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DADF3E-BD1B-459E-BEC0-EBD691845E49}"/>
              </a:ext>
            </a:extLst>
          </p:cNvPr>
          <p:cNvSpPr/>
          <p:nvPr/>
        </p:nvSpPr>
        <p:spPr>
          <a:xfrm>
            <a:off x="5043662" y="1844824"/>
            <a:ext cx="1693168" cy="2952328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Provider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354F7A-FD73-4ECD-A182-8055279E7834}"/>
              </a:ext>
            </a:extLst>
          </p:cNvPr>
          <p:cNvSpPr/>
          <p:nvPr/>
        </p:nvSpPr>
        <p:spPr>
          <a:xfrm>
            <a:off x="2872281" y="2195627"/>
            <a:ext cx="1512168" cy="1593413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DataSet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B3679B-3F49-4C42-AA80-2003182C015D}"/>
              </a:ext>
            </a:extLst>
          </p:cNvPr>
          <p:cNvSpPr/>
          <p:nvPr/>
        </p:nvSpPr>
        <p:spPr>
          <a:xfrm>
            <a:off x="2984485" y="2670821"/>
            <a:ext cx="1287760" cy="864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DataTable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84B81B-2BEA-4168-9BD7-2336D510F6E1}"/>
              </a:ext>
            </a:extLst>
          </p:cNvPr>
          <p:cNvSpPr/>
          <p:nvPr/>
        </p:nvSpPr>
        <p:spPr>
          <a:xfrm>
            <a:off x="5171365" y="2610153"/>
            <a:ext cx="1432012" cy="962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DataAdapter</a:t>
            </a:r>
            <a:endParaRPr lang="ko-KR" altLang="en-US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B36A7A-41DF-4E4F-A6C5-6AAB92D95A96}"/>
              </a:ext>
            </a:extLst>
          </p:cNvPr>
          <p:cNvSpPr/>
          <p:nvPr/>
        </p:nvSpPr>
        <p:spPr>
          <a:xfrm>
            <a:off x="5171365" y="4127505"/>
            <a:ext cx="1432012" cy="3424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Connection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5839AD95-6DD4-464B-94D5-523D339A1F25}"/>
              </a:ext>
            </a:extLst>
          </p:cNvPr>
          <p:cNvSpPr/>
          <p:nvPr/>
        </p:nvSpPr>
        <p:spPr>
          <a:xfrm>
            <a:off x="5220072" y="2997697"/>
            <a:ext cx="1355812" cy="431303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en-US" altLang="ko-KR" sz="12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MemberTbl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2D14CE-F414-45E3-889C-BF0B5A4C45F6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6603377" y="4293096"/>
            <a:ext cx="1064967" cy="561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0649F37-B660-443A-913A-CBB9BD643A1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87371" y="3573016"/>
            <a:ext cx="0" cy="554489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232216B-1FBB-47AD-BB2A-4E49BCA784B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4272245" y="3091585"/>
            <a:ext cx="899120" cy="1128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6404DE-C20D-4E21-B2A2-165E5F6B555E}"/>
              </a:ext>
            </a:extLst>
          </p:cNvPr>
          <p:cNvSpPr/>
          <p:nvPr/>
        </p:nvSpPr>
        <p:spPr>
          <a:xfrm>
            <a:off x="182175" y="2016230"/>
            <a:ext cx="1693168" cy="2276866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Form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55CFAE-34E0-48F3-94F2-E3373253687E}"/>
              </a:ext>
            </a:extLst>
          </p:cNvPr>
          <p:cNvSpPr/>
          <p:nvPr/>
        </p:nvSpPr>
        <p:spPr>
          <a:xfrm>
            <a:off x="336228" y="2381694"/>
            <a:ext cx="1397800" cy="18393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Control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D81918-67EE-4446-BD7B-94182FE55F9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34028" y="3091533"/>
            <a:ext cx="1250457" cy="1133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stealth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모서리가 접힌 도형 29">
            <a:extLst>
              <a:ext uri="{FF2B5EF4-FFF2-40B4-BE49-F238E27FC236}">
                <a16:creationId xmlns:a16="http://schemas.microsoft.com/office/drawing/2014/main" id="{B1AA6DC7-7232-4E6F-A653-E7BC4C784D3B}"/>
              </a:ext>
            </a:extLst>
          </p:cNvPr>
          <p:cNvSpPr/>
          <p:nvPr/>
        </p:nvSpPr>
        <p:spPr>
          <a:xfrm>
            <a:off x="535841" y="2996573"/>
            <a:ext cx="1078550" cy="30111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GridView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모서리가 접힌 도형 30">
            <a:extLst>
              <a:ext uri="{FF2B5EF4-FFF2-40B4-BE49-F238E27FC236}">
                <a16:creationId xmlns:a16="http://schemas.microsoft.com/office/drawing/2014/main" id="{A49A3DE9-CA74-4638-ABDF-7395FF7AAF56}"/>
              </a:ext>
            </a:extLst>
          </p:cNvPr>
          <p:cNvSpPr/>
          <p:nvPr/>
        </p:nvSpPr>
        <p:spPr>
          <a:xfrm>
            <a:off x="541122" y="3356613"/>
            <a:ext cx="1078550" cy="30111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DataList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2EDE4431-B6A2-471C-8AFF-57DF77EACBFD}"/>
              </a:ext>
            </a:extLst>
          </p:cNvPr>
          <p:cNvSpPr/>
          <p:nvPr/>
        </p:nvSpPr>
        <p:spPr>
          <a:xfrm>
            <a:off x="535841" y="3703953"/>
            <a:ext cx="1078550" cy="301111"/>
          </a:xfrm>
          <a:prstGeom prst="foldedCorner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Repeater</a:t>
            </a:r>
            <a:endParaRPr lang="ko-KR" altLang="en-US" sz="14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BE3104-E68A-4AC6-BCC0-B869C174B8EB}"/>
              </a:ext>
            </a:extLst>
          </p:cNvPr>
          <p:cNvSpPr txBox="1"/>
          <p:nvPr/>
        </p:nvSpPr>
        <p:spPr>
          <a:xfrm>
            <a:off x="1925805" y="2506758"/>
            <a:ext cx="934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Binding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E8001C-F105-4A1E-9D3E-E025305EB706}"/>
              </a:ext>
            </a:extLst>
          </p:cNvPr>
          <p:cNvSpPr txBox="1"/>
          <p:nvPr/>
        </p:nvSpPr>
        <p:spPr>
          <a:xfrm>
            <a:off x="4434072" y="2703546"/>
            <a:ext cx="607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Fill()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6307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0" grpId="0" animBg="1"/>
      <p:bldP spid="31" grpId="0" animBg="1"/>
      <p:bldP spid="33" grpId="0" animBg="1"/>
      <p:bldP spid="34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GridViewApp.aspx </a:t>
            </a:r>
            <a:r>
              <a:rPr lang="en-US" altLang="ko-KR" sz="2400" dirty="0"/>
              <a:t>(2)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소스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33" y="1412776"/>
            <a:ext cx="7968534" cy="50405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835696" y="2060848"/>
            <a:ext cx="698477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841437" y="2487008"/>
            <a:ext cx="6984776" cy="317423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</a:p>
        </p:txBody>
      </p:sp>
    </p:spTree>
    <p:extLst>
      <p:ext uri="{BB962C8B-B14F-4D97-AF65-F5344CB8AC3E}">
        <p14:creationId xmlns:p14="http://schemas.microsoft.com/office/powerpoint/2010/main" val="395984915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GridViewApp.aspx </a:t>
            </a:r>
            <a:r>
              <a:rPr lang="en-US" altLang="ko-KR" sz="2400" dirty="0"/>
              <a:t>(3)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소스</a:t>
            </a:r>
            <a:r>
              <a:rPr lang="en-US" altLang="ko-KR" dirty="0"/>
              <a:t> </a:t>
            </a:r>
            <a:r>
              <a:rPr lang="ko-KR" altLang="en-US" dirty="0"/>
              <a:t>코드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9" y="1484784"/>
            <a:ext cx="8842242" cy="475252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189414-7D63-4030-9113-5CA1C46D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5301208"/>
            <a:ext cx="12287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96983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GridViewApp.aspx </a:t>
            </a:r>
            <a:r>
              <a:rPr lang="en-US" altLang="ko-KR" sz="2400" dirty="0"/>
              <a:t>(4)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62" y="1772816"/>
            <a:ext cx="8808876" cy="331236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4692047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5] </a:t>
            </a:r>
            <a:r>
              <a:rPr lang="ko-KR" altLang="en-US" sz="3200" dirty="0" err="1"/>
              <a:t>그리드뷰</a:t>
            </a:r>
            <a:r>
              <a:rPr lang="ko-KR" altLang="en-US" sz="3200" dirty="0"/>
              <a:t> 사용 예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C00000"/>
                </a:solidFill>
              </a:rPr>
              <a:t>GridViewApp.aspx </a:t>
            </a:r>
            <a:r>
              <a:rPr lang="en-US" altLang="ko-KR" sz="2400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1" y="981075"/>
            <a:ext cx="2519834" cy="5519738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6E1785-7410-4E38-BFCD-8A12EB56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428" y="2214714"/>
            <a:ext cx="6657143" cy="24285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3447187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(1)</a:t>
            </a:r>
            <a:endParaRPr lang="ko-KR" altLang="en-US" sz="2800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새 항목 추가 </a:t>
            </a:r>
            <a:r>
              <a:rPr lang="en-US" altLang="ko-KR" dirty="0"/>
              <a:t>– Web Form – </a:t>
            </a:r>
            <a:r>
              <a:rPr lang="en-US" altLang="ko-KR" dirty="0">
                <a:solidFill>
                  <a:srgbClr val="C00000"/>
                </a:solidFill>
              </a:rPr>
              <a:t>DataSourceControlApp.aspx</a:t>
            </a:r>
          </a:p>
          <a:p>
            <a:pPr>
              <a:defRPr/>
            </a:pPr>
            <a:r>
              <a:rPr lang="ko-KR" altLang="en-US" dirty="0"/>
              <a:t>디자인</a:t>
            </a:r>
            <a:r>
              <a:rPr lang="en-US" altLang="ko-KR" dirty="0"/>
              <a:t> </a:t>
            </a:r>
            <a:r>
              <a:rPr lang="ko-KR" altLang="en-US" dirty="0"/>
              <a:t>화면에서 </a:t>
            </a:r>
            <a:r>
              <a:rPr lang="en-US" altLang="ko-KR" dirty="0" err="1">
                <a:solidFill>
                  <a:srgbClr val="0070C0"/>
                </a:solidFill>
              </a:rPr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 추가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GridView</a:t>
            </a:r>
            <a:r>
              <a:rPr lang="ko-KR" altLang="en-US" dirty="0"/>
              <a:t>의 </a:t>
            </a:r>
            <a:r>
              <a:rPr lang="ko-KR" altLang="en-US" dirty="0" err="1"/>
              <a:t>자동서식</a:t>
            </a:r>
            <a:r>
              <a:rPr lang="ko-KR" altLang="en-US" dirty="0"/>
              <a:t> 지정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비오는</a:t>
            </a:r>
            <a:r>
              <a:rPr lang="ko-KR" altLang="en-US" dirty="0">
                <a:sym typeface="Wingdings" pitchFamily="2" charset="2"/>
              </a:rPr>
              <a:t> 날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564903"/>
            <a:ext cx="3685011" cy="247332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2924944"/>
            <a:ext cx="3635045" cy="19611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112" y="3168188"/>
            <a:ext cx="4452938" cy="32696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50704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컨트롤의</a:t>
            </a:r>
            <a:r>
              <a:rPr lang="en-US" altLang="ko-KR" dirty="0"/>
              <a:t> 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5009524" cy="16190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172" y="2357080"/>
            <a:ext cx="1447619" cy="33333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2795406"/>
            <a:ext cx="4983700" cy="36761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6084168" y="3789040"/>
            <a:ext cx="576064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60C32A-2B45-43ED-AFA2-A4C5AC18E4C0}"/>
              </a:ext>
            </a:extLst>
          </p:cNvPr>
          <p:cNvSpPr/>
          <p:nvPr/>
        </p:nvSpPr>
        <p:spPr>
          <a:xfrm>
            <a:off x="3923927" y="2492896"/>
            <a:ext cx="1528863" cy="1975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66784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(3)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컨트롤의</a:t>
            </a:r>
            <a:r>
              <a:rPr lang="en-US" altLang="ko-KR" dirty="0"/>
              <a:t> 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84784"/>
            <a:ext cx="5871502" cy="47515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292080" y="2636912"/>
            <a:ext cx="792088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809" y="3068960"/>
            <a:ext cx="4752381" cy="27619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94727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C5B0BA-F268-48B4-90F9-7B26563B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53" y="1445325"/>
            <a:ext cx="4017493" cy="50888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(4)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컨트롤의</a:t>
            </a:r>
            <a:r>
              <a:rPr lang="en-US" altLang="ko-KR" dirty="0"/>
              <a:t> 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573016"/>
            <a:ext cx="2209524" cy="140952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467544" y="2636912"/>
            <a:ext cx="2979832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7544" y="3043054"/>
            <a:ext cx="2979833" cy="135425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67544" y="4541321"/>
            <a:ext cx="2979832" cy="4718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7544" y="6165304"/>
            <a:ext cx="1080120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>
            <a:stCxn id="13" idx="3"/>
            <a:endCxn id="8" idx="1"/>
          </p:cNvCxnSpPr>
          <p:nvPr/>
        </p:nvCxnSpPr>
        <p:spPr>
          <a:xfrm flipV="1">
            <a:off x="1547664" y="4277778"/>
            <a:ext cx="3600400" cy="20315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56378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3CADB1-4FE1-4411-B3DE-D638CC56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5893697" cy="476918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(5)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컨트롤의</a:t>
            </a:r>
            <a:r>
              <a:rPr lang="en-US" altLang="ko-KR" dirty="0"/>
              <a:t> 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27584" y="2592613"/>
            <a:ext cx="2428452" cy="2880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92B63F-E4FD-4B95-808C-E43B6FBEBD2F}"/>
              </a:ext>
            </a:extLst>
          </p:cNvPr>
          <p:cNvSpPr/>
          <p:nvPr/>
        </p:nvSpPr>
        <p:spPr>
          <a:xfrm>
            <a:off x="827584" y="2924944"/>
            <a:ext cx="4896544" cy="7200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40ACAF-2026-40D9-8146-0121E2EC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917" y="1744484"/>
            <a:ext cx="5819133" cy="47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081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D392C07-CE37-4C26-8A8A-C792F383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24020"/>
            <a:ext cx="6002593" cy="485730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(6)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컨트롤의</a:t>
            </a:r>
            <a:r>
              <a:rPr lang="en-US" altLang="ko-KR" dirty="0"/>
              <a:t> 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83" y="1524021"/>
            <a:ext cx="6005994" cy="48573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577864" y="4823618"/>
            <a:ext cx="1367154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82DE76A-ACB3-4909-889A-5616F1457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000" y="5355307"/>
            <a:ext cx="136207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514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바인딩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928545" cy="5519738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/>
              <a:t>데이터 바인딩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ko-KR" altLang="en-US" dirty="0"/>
              <a:t>데이터 소스와 서버 컨트롤을 묶어 주는 것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ko-KR" altLang="en-US" dirty="0"/>
              <a:t>서버컨트롤의</a:t>
            </a:r>
            <a:r>
              <a:rPr lang="en-US" altLang="ko-KR" dirty="0"/>
              <a:t> </a:t>
            </a:r>
            <a:r>
              <a:rPr lang="en-US" altLang="ko-KR" dirty="0" err="1"/>
              <a:t>DataSource</a:t>
            </a:r>
            <a:r>
              <a:rPr lang="en-US" altLang="ko-KR" dirty="0"/>
              <a:t> </a:t>
            </a:r>
            <a:r>
              <a:rPr lang="ko-KR" altLang="en-US" dirty="0"/>
              <a:t>속성에 참조할 데이터를 지정하고</a:t>
            </a:r>
            <a:r>
              <a:rPr lang="en-US" altLang="ko-KR" dirty="0"/>
              <a:t>, </a:t>
            </a:r>
            <a:r>
              <a:rPr lang="en-US" altLang="ko-KR" dirty="0" err="1"/>
              <a:t>DataBind</a:t>
            </a:r>
            <a:r>
              <a:rPr lang="en-US" altLang="ko-KR" dirty="0"/>
              <a:t>() </a:t>
            </a:r>
            <a:r>
              <a:rPr lang="ko-KR" altLang="en-US" dirty="0" err="1"/>
              <a:t>메서드를</a:t>
            </a:r>
            <a:r>
              <a:rPr lang="ko-KR" altLang="en-US" dirty="0"/>
              <a:t> 불러 연결시킴</a:t>
            </a:r>
            <a:endParaRPr lang="en-US" altLang="ko-KR" dirty="0"/>
          </a:p>
        </p:txBody>
      </p:sp>
      <p:sp>
        <p:nvSpPr>
          <p:cNvPr id="21" name="직사각형 20"/>
          <p:cNvSpPr/>
          <p:nvPr/>
        </p:nvSpPr>
        <p:spPr>
          <a:xfrm>
            <a:off x="714374" y="3230091"/>
            <a:ext cx="5801841" cy="1000696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ListBox1.DataSource = </a:t>
            </a:r>
            <a:r>
              <a:rPr lang="en-US" altLang="ko-KR" sz="22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arr</a:t>
            </a:r>
            <a:r>
              <a:rPr lang="en-US" altLang="ko-KR" sz="2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;   </a:t>
            </a:r>
            <a:r>
              <a:rPr lang="en-US" altLang="ko-KR" sz="22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Array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ListBox1.DataBind();</a:t>
            </a:r>
            <a:endParaRPr lang="ko-KR" altLang="en-US" sz="2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4374" y="4444529"/>
            <a:ext cx="5801841" cy="100069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GridView1.DataSource = ds;  </a:t>
            </a:r>
            <a:r>
              <a:rPr lang="en-US" altLang="ko-KR" sz="2200" b="1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// </a:t>
            </a:r>
            <a:r>
              <a:rPr lang="en-US" altLang="ko-KR" sz="2200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DataSet</a:t>
            </a:r>
            <a:endParaRPr lang="en-US" altLang="ko-KR" sz="2200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2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GridView1.DataBind();</a:t>
            </a:r>
            <a:endParaRPr lang="ko-KR" altLang="en-US" sz="2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7908376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(7)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완성된 디자인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C00000"/>
                </a:solidFill>
              </a:rPr>
              <a:t>프로그래밍은 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28800"/>
            <a:ext cx="5832648" cy="46852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83568" y="4437112"/>
            <a:ext cx="3096344" cy="2880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8897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(8)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Web.config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파일의 </a:t>
            </a:r>
            <a:r>
              <a:rPr lang="en-US" altLang="ko-KR" dirty="0" err="1">
                <a:solidFill>
                  <a:srgbClr val="FF0000"/>
                </a:solidFill>
              </a:rPr>
              <a:t>connectionString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43A785-4E89-4526-8EA5-654765F86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84784"/>
            <a:ext cx="8287960" cy="4824536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89A4DA0-03B0-444B-A16B-1F01D097760C}"/>
              </a:ext>
            </a:extLst>
          </p:cNvPr>
          <p:cNvCxnSpPr/>
          <p:nvPr/>
        </p:nvCxnSpPr>
        <p:spPr>
          <a:xfrm>
            <a:off x="2483768" y="4725144"/>
            <a:ext cx="27363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0444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(9)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실행결과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768BA6-D2F0-457A-801B-2276F925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8068144" cy="28083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4783144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(10)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생성된 </a:t>
            </a:r>
            <a:r>
              <a:rPr lang="en-US" altLang="ko-KR" dirty="0"/>
              <a:t>HTML </a:t>
            </a:r>
            <a:r>
              <a:rPr lang="ko-KR" altLang="en-US" dirty="0"/>
              <a:t>소스 분석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8235500" cy="42484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482360" y="2223336"/>
            <a:ext cx="7553690" cy="11521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그리드뷰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3573016"/>
            <a:ext cx="7553690" cy="22322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그리드뷰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형식</a:t>
            </a:r>
          </a:p>
        </p:txBody>
      </p:sp>
    </p:spTree>
    <p:extLst>
      <p:ext uri="{BB962C8B-B14F-4D97-AF65-F5344CB8AC3E}">
        <p14:creationId xmlns:p14="http://schemas.microsoft.com/office/powerpoint/2010/main" val="34746157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(11)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생성된 </a:t>
            </a:r>
            <a:r>
              <a:rPr lang="en-US" altLang="ko-KR" dirty="0"/>
              <a:t>HTML </a:t>
            </a:r>
            <a:r>
              <a:rPr lang="ko-KR" altLang="en-US" dirty="0"/>
              <a:t>소스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2"/>
            <a:ext cx="8136904" cy="45427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1475656" y="1484784"/>
            <a:ext cx="7553690" cy="2736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그리드뷰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서식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4437112"/>
            <a:ext cx="7568155" cy="936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SqlDataSource</a:t>
            </a:r>
            <a:endParaRPr lang="en-US" altLang="ko-KR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</a:t>
            </a:r>
          </a:p>
        </p:txBody>
      </p:sp>
    </p:spTree>
    <p:extLst>
      <p:ext uri="{BB962C8B-B14F-4D97-AF65-F5344CB8AC3E}">
        <p14:creationId xmlns:p14="http://schemas.microsoft.com/office/powerpoint/2010/main" val="8294943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6] </a:t>
            </a:r>
            <a:r>
              <a:rPr lang="en-US" altLang="ko-KR" sz="2800" dirty="0" err="1"/>
              <a:t>GridView</a:t>
            </a:r>
            <a:r>
              <a:rPr lang="ko-KR" altLang="en-US" sz="2800" dirty="0"/>
              <a:t>와 </a:t>
            </a:r>
            <a:r>
              <a:rPr lang="en-US" altLang="ko-KR" sz="2800" dirty="0" err="1"/>
              <a:t>DataSource</a:t>
            </a:r>
            <a:r>
              <a:rPr lang="ko-KR" altLang="en-US" sz="2800" dirty="0"/>
              <a:t>의 </a:t>
            </a:r>
            <a:r>
              <a:rPr lang="en-US" altLang="ko-KR" sz="2800" dirty="0"/>
              <a:t>Binding (12)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서버탐색기</a:t>
            </a:r>
            <a:r>
              <a:rPr lang="en-US" altLang="ko-KR" dirty="0"/>
              <a:t>(</a:t>
            </a:r>
            <a:r>
              <a:rPr lang="ko-KR" altLang="en-US" dirty="0"/>
              <a:t>데이터베이스탐색기</a:t>
            </a:r>
            <a:r>
              <a:rPr lang="en-US" altLang="ko-KR" dirty="0"/>
              <a:t>) </a:t>
            </a:r>
            <a:r>
              <a:rPr lang="ko-KR" altLang="en-US" dirty="0"/>
              <a:t>확인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3A8CB6-21A3-4AF5-805D-52808788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09" y="1629147"/>
            <a:ext cx="4829963" cy="432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3446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내용을 </a:t>
            </a:r>
            <a:r>
              <a:rPr lang="en-US" altLang="ko-KR" dirty="0"/>
              <a:t>LMS </a:t>
            </a:r>
            <a:r>
              <a:rPr lang="ko-KR" altLang="en-US" dirty="0"/>
              <a:t>과제로 제출합니다</a:t>
            </a:r>
            <a:r>
              <a:rPr lang="en-US" altLang="ko-KR" dirty="0"/>
              <a:t>.</a:t>
            </a:r>
          </a:p>
          <a:p>
            <a:pPr marL="889200" lvl="1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C00000"/>
                </a:solidFill>
              </a:rPr>
              <a:t>DataControls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폴더 전체 압축 파일</a:t>
            </a:r>
            <a:endParaRPr lang="en-US" altLang="ko-KR" dirty="0"/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각 실습의 실행 화면 스크린샷</a:t>
            </a:r>
            <a:endParaRPr lang="en-US" altLang="ko-KR" dirty="0"/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TemplateApp.aspx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TemplateAppWithSql.aspx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RepeaterApp.aspx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DataListApp.aspx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GridViewApp.aspx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DataSourceControlApp.aspx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184774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조사해 볼 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다음에 대해 조사하고 </a:t>
            </a:r>
            <a:r>
              <a:rPr lang="en-US" altLang="ko-KR" dirty="0"/>
              <a:t>LMS</a:t>
            </a:r>
            <a:r>
              <a:rPr lang="ko-KR" altLang="en-US" dirty="0"/>
              <a:t>에 제출하시오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Repeater</a:t>
            </a:r>
          </a:p>
          <a:p>
            <a:pPr lvl="1"/>
            <a:r>
              <a:rPr lang="en-US" altLang="ko-KR" dirty="0" err="1"/>
              <a:t>DataList</a:t>
            </a:r>
            <a:endParaRPr lang="en-US" altLang="ko-KR" dirty="0"/>
          </a:p>
          <a:p>
            <a:pPr lvl="1"/>
            <a:r>
              <a:rPr lang="en-US" altLang="ko-KR" dirty="0" err="1"/>
              <a:t>GridView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Repeater.ItemTemplate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GridView.Columns</a:t>
            </a:r>
            <a:r>
              <a:rPr lang="en-US" altLang="ko-KR" dirty="0"/>
              <a:t> </a:t>
            </a:r>
            <a:r>
              <a:rPr lang="ko-KR" altLang="en-US" dirty="0"/>
              <a:t>속성의 </a:t>
            </a:r>
            <a:r>
              <a:rPr lang="en-US" altLang="ko-KR" dirty="0"/>
              <a:t>“</a:t>
            </a:r>
            <a:r>
              <a:rPr lang="ko-KR" altLang="en-US" dirty="0"/>
              <a:t>열 필드 형식</a:t>
            </a:r>
            <a:r>
              <a:rPr lang="en-US" altLang="ko-KR" dirty="0"/>
              <a:t>＂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87041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582" y="3212976"/>
            <a:ext cx="306130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dirty="0">
                <a:solidFill>
                  <a:srgbClr val="0070C0"/>
                </a:solidFill>
              </a:rPr>
              <a:t>Repeater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>
              <a:lnSpc>
                <a:spcPct val="13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DataList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>
              <a:lnSpc>
                <a:spcPct val="13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GridView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  <a:endParaRPr lang="en-US" altLang="ko-KR" dirty="0"/>
          </a:p>
          <a:p>
            <a:pPr>
              <a:lnSpc>
                <a:spcPct val="130000"/>
              </a:lnSpc>
              <a:defRPr/>
            </a:pPr>
            <a:r>
              <a:rPr lang="en-US" altLang="ko-KR" dirty="0" err="1">
                <a:solidFill>
                  <a:srgbClr val="0070C0"/>
                </a:solidFill>
              </a:rPr>
              <a:t>SqlDataSource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7957004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Data (Source) Controls (1)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67134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access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contain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adapt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adapter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dataset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detail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direction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alternate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dispose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auto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edit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bold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evaluate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border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bound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expression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catalog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footer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forecolor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column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command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grid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header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07380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  <a:r>
              <a:rPr lang="en-US" altLang="ko-KR" dirty="0"/>
              <a:t>(Template)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/>
              <a:t>템플릿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ko-KR" altLang="en-US" dirty="0"/>
              <a:t>데이터 리스트의 데이터요소를 브라우저에서 어떻게 보여줄 것인가를 정의하는 레이아웃 정보</a:t>
            </a:r>
            <a:endParaRPr lang="en-US" altLang="ko-KR" dirty="0"/>
          </a:p>
          <a:p>
            <a:pPr lvl="1">
              <a:lnSpc>
                <a:spcPct val="130000"/>
              </a:lnSpc>
              <a:defRPr/>
            </a:pPr>
            <a:r>
              <a:rPr lang="en-US" altLang="ko-KR" dirty="0" err="1">
                <a:sym typeface="Wingdings" pitchFamily="2" charset="2"/>
              </a:rPr>
              <a:t>GridView</a:t>
            </a:r>
            <a:r>
              <a:rPr lang="ko-KR" altLang="en-US" dirty="0">
                <a:sym typeface="Wingdings" pitchFamily="2" charset="2"/>
              </a:rPr>
              <a:t>는 특별히 지정하지 않아도 되나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원하는 형식으로 출력하기 위해서는 레이아웃을 지정할 수 있어야 함</a:t>
            </a:r>
            <a:endParaRPr lang="en-US" altLang="ko-KR" dirty="0">
              <a:sym typeface="Wingdings" pitchFamily="2" charset="2"/>
            </a:endParaRPr>
          </a:p>
          <a:p>
            <a:pPr lvl="1">
              <a:lnSpc>
                <a:spcPct val="130000"/>
              </a:lnSpc>
              <a:defRPr/>
            </a:pPr>
            <a:endParaRPr lang="en-US" altLang="ko-KR" dirty="0"/>
          </a:p>
          <a:p>
            <a:pPr>
              <a:lnSpc>
                <a:spcPct val="130000"/>
              </a:lnSpc>
              <a:defRPr/>
            </a:pPr>
            <a:r>
              <a:rPr lang="en-US" altLang="ko-KR" dirty="0"/>
              <a:t>&lt;</a:t>
            </a:r>
            <a:r>
              <a:rPr lang="en-US" altLang="ko-KR" dirty="0" err="1"/>
              <a:t>ItemTemplate</a:t>
            </a:r>
            <a:r>
              <a:rPr lang="en-US" altLang="ko-KR" dirty="0"/>
              <a:t>&gt; 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dirty="0">
                <a:sym typeface="Wingdings" pitchFamily="2" charset="2"/>
              </a:rPr>
              <a:t>데이터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컨트롤에서 보여줄 하나의 항목을 정의하는 항목 템플릿</a:t>
            </a:r>
            <a:endParaRPr lang="en-US" altLang="ko-KR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2882033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Data (Source) Controls (2)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84268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72000" marR="72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height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repeat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horizontal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hyperlink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separate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layout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seperator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show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sort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member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style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template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theme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password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vertical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view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visible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push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pushbutton</a:t>
                      </a:r>
                    </a:p>
                  </a:txBody>
                  <a:tcPr marL="72000" marR="72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13242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students learn more.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템플릿</a:t>
            </a:r>
            <a:r>
              <a:rPr lang="en-US" altLang="ko-KR" dirty="0"/>
              <a:t>(Template)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en-US" altLang="ko-KR" dirty="0">
                <a:highlight>
                  <a:srgbClr val="FFFF00"/>
                </a:highlight>
                <a:sym typeface="Wingdings" pitchFamily="2" charset="2"/>
              </a:rPr>
              <a:t>&lt;%</a:t>
            </a:r>
            <a:r>
              <a:rPr lang="en-US" altLang="ko-KR" dirty="0">
                <a:solidFill>
                  <a:srgbClr val="0000FF"/>
                </a:solidFill>
                <a:sym typeface="Wingdings" pitchFamily="2" charset="2"/>
              </a:rPr>
              <a:t>#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err="1">
                <a:sym typeface="Wingdings" pitchFamily="2" charset="2"/>
              </a:rPr>
              <a:t>Container.DataItem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>
                <a:highlight>
                  <a:srgbClr val="FFFF00"/>
                </a:highlight>
                <a:sym typeface="Wingdings" pitchFamily="2" charset="2"/>
              </a:rPr>
              <a:t>%&gt;</a:t>
            </a:r>
          </a:p>
          <a:p>
            <a:pPr lvl="1">
              <a:lnSpc>
                <a:spcPct val="130000"/>
              </a:lnSpc>
              <a:defRPr/>
            </a:pPr>
            <a:r>
              <a:rPr lang="ko-KR" altLang="en-US" sz="2000" dirty="0">
                <a:sym typeface="Wingdings" pitchFamily="2" charset="2"/>
              </a:rPr>
              <a:t>항목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ym typeface="Wingdings" pitchFamily="2" charset="2"/>
              </a:rPr>
              <a:t>템플릿에 데이터 값을 출력</a:t>
            </a: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&lt;%</a:t>
            </a:r>
            <a:r>
              <a:rPr lang="en-US" altLang="ko-KR" sz="2000" dirty="0">
                <a:solidFill>
                  <a:srgbClr val="0000FF"/>
                </a:solidFill>
                <a:sym typeface="Wingdings" pitchFamily="2" charset="2"/>
              </a:rPr>
              <a:t>#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%&gt;</a:t>
            </a:r>
            <a:r>
              <a:rPr lang="en-US" altLang="ko-KR" sz="2000" dirty="0">
                <a:sym typeface="Wingdings" pitchFamily="2" charset="2"/>
              </a:rPr>
              <a:t> : ASP.NET</a:t>
            </a:r>
            <a:r>
              <a:rPr lang="ko-KR" altLang="en-US" sz="2000" dirty="0">
                <a:sym typeface="Wingdings" pitchFamily="2" charset="2"/>
              </a:rPr>
              <a:t>의 </a:t>
            </a:r>
            <a:r>
              <a:rPr lang="en-US" altLang="ko-KR" sz="2000" dirty="0">
                <a:sym typeface="Wingdings" pitchFamily="2" charset="2"/>
              </a:rPr>
              <a:t>databinding</a:t>
            </a:r>
            <a:r>
              <a:rPr lang="ko-KR" altLang="en-US" sz="2000" dirty="0">
                <a:sym typeface="Wingdings" pitchFamily="2" charset="2"/>
              </a:rPr>
              <a:t>에 대한 표현 구문</a:t>
            </a:r>
            <a:r>
              <a:rPr lang="en-US" altLang="ko-KR" sz="2000" dirty="0">
                <a:sym typeface="Wingdings" pitchFamily="2" charset="2"/>
              </a:rPr>
              <a:t>(syntax)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 err="1">
                <a:solidFill>
                  <a:schemeClr val="tx1"/>
                </a:solidFill>
                <a:sym typeface="Wingdings" pitchFamily="2" charset="2"/>
              </a:rPr>
              <a:t>Container.DataItem</a:t>
            </a:r>
            <a:r>
              <a:rPr lang="en-US" altLang="ko-KR" sz="2000" dirty="0">
                <a:sym typeface="Wingdings" pitchFamily="2" charset="2"/>
              </a:rPr>
              <a:t> : </a:t>
            </a:r>
            <a:r>
              <a:rPr lang="ko-KR" altLang="en-US" sz="2000" dirty="0">
                <a:sym typeface="Wingdings" pitchFamily="2" charset="2"/>
              </a:rPr>
              <a:t>데이터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ym typeface="Wingdings" pitchFamily="2" charset="2"/>
              </a:rPr>
              <a:t>소스에서 현재 항목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en-US" altLang="ko-KR" sz="2000" dirty="0">
                <a:solidFill>
                  <a:srgbClr val="6600CC"/>
                </a:solidFill>
                <a:sym typeface="Wingdings" pitchFamily="2" charset="2"/>
              </a:rPr>
              <a:t>item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ko-KR" altLang="en-US" sz="2000" dirty="0">
                <a:sym typeface="Wingdings" pitchFamily="2" charset="2"/>
              </a:rPr>
              <a:t>을 표현하는 별칭</a:t>
            </a:r>
            <a:r>
              <a:rPr lang="en-US" altLang="ko-KR" sz="2000" dirty="0">
                <a:sym typeface="Wingdings" pitchFamily="2" charset="2"/>
              </a:rPr>
              <a:t>(alias). </a:t>
            </a:r>
            <a:r>
              <a:rPr lang="ko-KR" altLang="en-US" sz="2000" dirty="0">
                <a:sym typeface="Wingdings" pitchFamily="2" charset="2"/>
              </a:rPr>
              <a:t>데이터 소스가 여러 줄로 구성될 때 현재 줄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en-US" altLang="ko-KR" sz="2000" dirty="0">
                <a:solidFill>
                  <a:srgbClr val="6600CC"/>
                </a:solidFill>
                <a:sym typeface="Wingdings" pitchFamily="2" charset="2"/>
              </a:rPr>
              <a:t>row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ko-KR" altLang="en-US" sz="2000" dirty="0">
                <a:sym typeface="Wingdings" pitchFamily="2" charset="2"/>
              </a:rPr>
              <a:t>을 의미</a:t>
            </a: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&lt;%</a:t>
            </a:r>
            <a:r>
              <a:rPr lang="en-US" altLang="ko-KR" sz="2000" dirty="0">
                <a:solidFill>
                  <a:srgbClr val="0000FF"/>
                </a:solidFill>
                <a:sym typeface="Wingdings" pitchFamily="2" charset="2"/>
              </a:rPr>
              <a:t>#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sym typeface="Wingdings" pitchFamily="2" charset="2"/>
              </a:rPr>
              <a:t>Container.DataItem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 (</a:t>
            </a:r>
            <a:r>
              <a:rPr lang="en-US" altLang="ko-KR" sz="2000" dirty="0">
                <a:solidFill>
                  <a:srgbClr val="C00000"/>
                </a:solidFill>
                <a:sym typeface="Wingdings" pitchFamily="2" charset="2"/>
              </a:rPr>
              <a:t>“title”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%&gt;</a:t>
            </a:r>
            <a:r>
              <a:rPr lang="en-US" altLang="ko-KR" sz="2000" dirty="0">
                <a:sym typeface="Wingdings" pitchFamily="2" charset="2"/>
              </a:rPr>
              <a:t> </a:t>
            </a:r>
            <a:r>
              <a:rPr lang="ko-KR" altLang="en-US" sz="2000" dirty="0">
                <a:sym typeface="Wingdings" pitchFamily="2" charset="2"/>
              </a:rPr>
              <a:t>특정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olidFill>
                  <a:srgbClr val="6600CC"/>
                </a:solidFill>
                <a:sym typeface="Wingdings" pitchFamily="2" charset="2"/>
              </a:rPr>
              <a:t>필드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ko-KR" altLang="en-US" sz="2000" dirty="0">
                <a:sym typeface="Wingdings" pitchFamily="2" charset="2"/>
              </a:rPr>
              <a:t>값</a:t>
            </a:r>
            <a:endParaRPr lang="en-US" altLang="ko-KR" sz="2000" dirty="0">
              <a:sym typeface="Wingdings" pitchFamily="2" charset="2"/>
            </a:endParaRPr>
          </a:p>
          <a:p>
            <a:pPr marL="432000" lvl="1" indent="0">
              <a:lnSpc>
                <a:spcPct val="130000"/>
              </a:lnSpc>
              <a:buNone/>
              <a:defRPr/>
            </a:pPr>
            <a:endParaRPr lang="en-US" altLang="ko-KR" sz="1100" dirty="0">
              <a:sym typeface="Wingdings" pitchFamily="2" charset="2"/>
            </a:endParaRPr>
          </a:p>
          <a:p>
            <a:r>
              <a:rPr lang="en-US" altLang="ko-KR" dirty="0" err="1"/>
              <a:t>DataBinder.Eval</a:t>
            </a:r>
            <a:r>
              <a:rPr lang="en-US" altLang="ko-KR" dirty="0"/>
              <a:t>(container, expression) 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필드 지정</a:t>
            </a:r>
            <a:endParaRPr lang="en-US" altLang="ko-KR" dirty="0"/>
          </a:p>
          <a:p>
            <a:pPr lvl="1"/>
            <a:r>
              <a:rPr lang="en-US" altLang="ko-KR" sz="2000" dirty="0"/>
              <a:t>Runtime</a:t>
            </a:r>
            <a:r>
              <a:rPr lang="ko-KR" altLang="en-US" sz="2000" dirty="0"/>
              <a:t>에서 </a:t>
            </a:r>
            <a:r>
              <a:rPr lang="en-US" altLang="ko-KR" sz="2000" dirty="0"/>
              <a:t>databinding </a:t>
            </a:r>
            <a:r>
              <a:rPr lang="ko-KR" altLang="en-US" sz="2000" dirty="0"/>
              <a:t>표현식의 값을 평가</a:t>
            </a:r>
            <a:endParaRPr lang="en-US" altLang="ko-KR" sz="2000" dirty="0">
              <a:sym typeface="Wingdings" pitchFamily="2" charset="2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&lt;%</a:t>
            </a:r>
            <a:r>
              <a:rPr lang="en-US" altLang="ko-KR" sz="2000" dirty="0">
                <a:sym typeface="Wingdings" pitchFamily="2" charset="2"/>
              </a:rPr>
              <a:t># </a:t>
            </a:r>
            <a:r>
              <a:rPr lang="en-US" altLang="ko-KR" sz="2000" dirty="0" err="1">
                <a:solidFill>
                  <a:schemeClr val="tx1"/>
                </a:solidFill>
                <a:sym typeface="Wingdings" pitchFamily="2" charset="2"/>
              </a:rPr>
              <a:t>DataBinder.Eval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altLang="ko-KR" sz="2000" dirty="0" err="1">
                <a:solidFill>
                  <a:schemeClr val="tx1"/>
                </a:solidFill>
                <a:sym typeface="Wingdings" pitchFamily="2" charset="2"/>
              </a:rPr>
              <a:t>Container.DataItem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sym typeface="Wingdings" pitchFamily="2" charset="2"/>
              </a:rPr>
              <a:t>“title”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%&gt;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&lt;%</a:t>
            </a:r>
            <a:r>
              <a:rPr lang="en-US" altLang="ko-KR" sz="2000" dirty="0">
                <a:sym typeface="Wingdings" pitchFamily="2" charset="2"/>
              </a:rPr>
              <a:t># </a:t>
            </a:r>
            <a:r>
              <a:rPr lang="en-US" altLang="ko-KR" sz="2000" dirty="0" err="1">
                <a:solidFill>
                  <a:schemeClr val="tx1"/>
                </a:solidFill>
                <a:sym typeface="Wingdings" pitchFamily="2" charset="2"/>
              </a:rPr>
              <a:t>Eval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altLang="ko-KR" sz="2000" dirty="0">
                <a:solidFill>
                  <a:srgbClr val="C00000"/>
                </a:solidFill>
                <a:sym typeface="Wingdings" pitchFamily="2" charset="2"/>
              </a:rPr>
              <a:t>“title”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%&gt;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ko-KR" altLang="en-US" sz="2000" dirty="0">
                <a:solidFill>
                  <a:srgbClr val="00B050"/>
                </a:solidFill>
                <a:sym typeface="Wingdings" pitchFamily="2" charset="2"/>
              </a:rPr>
              <a:t>널리 이용</a:t>
            </a:r>
            <a:endParaRPr lang="en-US" altLang="ko-KR" sz="2000" dirty="0">
              <a:solidFill>
                <a:srgbClr val="00B050"/>
              </a:solidFill>
              <a:sym typeface="Wingdings" pitchFamily="2" charset="2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>
                <a:solidFill>
                  <a:schemeClr val="tx1"/>
                </a:solidFill>
                <a:highlight>
                  <a:srgbClr val="FFFF00"/>
                </a:highlight>
                <a:sym typeface="Wingdings" pitchFamily="2" charset="2"/>
              </a:rPr>
              <a:t>&lt;%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#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 err="1">
                <a:solidFill>
                  <a:schemeClr val="tx1"/>
                </a:solidFill>
                <a:sym typeface="Wingdings" pitchFamily="2" charset="2"/>
              </a:rPr>
              <a:t>Eval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altLang="ko-KR" sz="2000" dirty="0">
                <a:solidFill>
                  <a:srgbClr val="C00000"/>
                </a:solidFill>
                <a:sym typeface="Wingdings" pitchFamily="2" charset="2"/>
              </a:rPr>
              <a:t>“title”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, </a:t>
            </a:r>
            <a:r>
              <a:rPr lang="en-US" altLang="ko-KR" sz="2000" dirty="0">
                <a:solidFill>
                  <a:srgbClr val="C00000"/>
                </a:solidFill>
                <a:sym typeface="Wingdings" pitchFamily="2" charset="2"/>
              </a:rPr>
              <a:t>“</a:t>
            </a:r>
            <a:r>
              <a:rPr lang="en-US" altLang="ko-KR" sz="2000" dirty="0" err="1">
                <a:solidFill>
                  <a:srgbClr val="C00000"/>
                </a:solidFill>
                <a:sym typeface="Wingdings" pitchFamily="2" charset="2"/>
              </a:rPr>
              <a:t>details.aspx?id</a:t>
            </a:r>
            <a:r>
              <a:rPr lang="en-US" altLang="ko-KR" sz="2000" dirty="0">
                <a:solidFill>
                  <a:srgbClr val="C00000"/>
                </a:solidFill>
                <a:sym typeface="Wingdings" pitchFamily="2" charset="2"/>
              </a:rPr>
              <a:t>={0}”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US" altLang="ko-KR" sz="2000" dirty="0">
                <a:highlight>
                  <a:srgbClr val="FFFF00"/>
                </a:highlight>
                <a:sym typeface="Wingdings" pitchFamily="2" charset="2"/>
              </a:rPr>
              <a:t>%&gt;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ko-KR" altLang="en-US" sz="2000" dirty="0" err="1">
                <a:solidFill>
                  <a:srgbClr val="00B050"/>
                </a:solidFill>
                <a:sym typeface="Wingdings" pitchFamily="2" charset="2"/>
              </a:rPr>
              <a:t>출력형식</a:t>
            </a:r>
            <a:r>
              <a:rPr lang="en-US" altLang="ko-KR" sz="2000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ko-KR" altLang="en-US" sz="2000" dirty="0">
                <a:solidFill>
                  <a:srgbClr val="00B050"/>
                </a:solidFill>
                <a:sym typeface="Wingdings" pitchFamily="2" charset="2"/>
              </a:rPr>
              <a:t>지정</a:t>
            </a:r>
            <a:endParaRPr lang="en-US" altLang="ko-KR" sz="2000" dirty="0">
              <a:solidFill>
                <a:srgbClr val="00B05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95971703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새 웹사이트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400" dirty="0"/>
              <a:t>파일탐색기</a:t>
            </a:r>
            <a:r>
              <a:rPr lang="ko-KR" altLang="en-US" dirty="0"/>
              <a:t>로</a:t>
            </a:r>
            <a:r>
              <a:rPr lang="ko-KR" altLang="en-US" sz="2400" dirty="0"/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DataControls</a:t>
            </a:r>
            <a:r>
              <a:rPr lang="en-US" altLang="ko-KR" sz="2400" dirty="0"/>
              <a:t> </a:t>
            </a:r>
            <a:r>
              <a:rPr lang="ko-KR" altLang="en-US" sz="2400" dirty="0"/>
              <a:t>폴더 생성 및 </a:t>
            </a:r>
            <a:r>
              <a:rPr lang="en-US" altLang="ko-KR" sz="2400" dirty="0" err="1"/>
              <a:t>Web.Config</a:t>
            </a:r>
            <a:r>
              <a:rPr lang="en-US" altLang="ko-KR" sz="2400" dirty="0"/>
              <a:t> </a:t>
            </a:r>
            <a:r>
              <a:rPr lang="ko-KR" altLang="en-US" sz="2400" dirty="0"/>
              <a:t>복사</a:t>
            </a:r>
            <a:endParaRPr lang="en-US" altLang="ko-KR" sz="2400" dirty="0"/>
          </a:p>
          <a:p>
            <a:pPr>
              <a:defRPr/>
            </a:pPr>
            <a:r>
              <a:rPr lang="en-US" altLang="ko-KR" sz="2400" dirty="0"/>
              <a:t>VS – </a:t>
            </a:r>
            <a:r>
              <a:rPr lang="ko-KR" altLang="en-US" sz="2400" dirty="0"/>
              <a:t>파일 </a:t>
            </a:r>
            <a:r>
              <a:rPr lang="en-US" altLang="ko-KR" sz="2400" dirty="0"/>
              <a:t>– </a:t>
            </a:r>
            <a:r>
              <a:rPr lang="ko-KR" altLang="en-US" sz="2400" dirty="0"/>
              <a:t>열기 </a:t>
            </a:r>
            <a:r>
              <a:rPr lang="en-US" altLang="ko-KR" sz="2400" dirty="0"/>
              <a:t>- </a:t>
            </a:r>
            <a:r>
              <a:rPr lang="ko-KR" altLang="en-US" sz="2400" dirty="0"/>
              <a:t>웹사이트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A7A887-B831-4249-82E4-4EAC26400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2060848"/>
            <a:ext cx="6696744" cy="43796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75223B3-36FA-4E4B-B711-21636AAF8871}"/>
              </a:ext>
            </a:extLst>
          </p:cNvPr>
          <p:cNvSpPr/>
          <p:nvPr/>
        </p:nvSpPr>
        <p:spPr>
          <a:xfrm>
            <a:off x="3347864" y="4581128"/>
            <a:ext cx="4176464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872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55672"/>
            <a:ext cx="9144000" cy="807293"/>
          </a:xfrm>
        </p:spPr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1] </a:t>
            </a:r>
            <a:r>
              <a:rPr lang="ko-KR" altLang="en-US" sz="3200" dirty="0"/>
              <a:t>배열과 </a:t>
            </a:r>
            <a:r>
              <a:rPr lang="ko-KR" altLang="en-US" sz="3200" dirty="0" err="1"/>
              <a:t>아이템템플릿</a:t>
            </a:r>
            <a:r>
              <a:rPr lang="ko-KR" altLang="en-US" sz="3200" dirty="0"/>
              <a:t> 사용 예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</a:t>
            </a: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TemplateApp.aspx </a:t>
            </a:r>
            <a:r>
              <a:rPr lang="en-US" altLang="ko-KR" sz="1200" dirty="0"/>
              <a:t>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3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컨트롤을 추가한 후 </a:t>
            </a:r>
            <a:r>
              <a:rPr lang="en-US" altLang="ko-KR" dirty="0">
                <a:solidFill>
                  <a:srgbClr val="0000FF"/>
                </a:solidFill>
              </a:rPr>
              <a:t>&lt;</a:t>
            </a:r>
            <a:r>
              <a:rPr lang="en-US" altLang="ko-KR" dirty="0">
                <a:solidFill>
                  <a:srgbClr val="CC3300"/>
                </a:solidFill>
              </a:rPr>
              <a:t>HTML</a:t>
            </a:r>
            <a:r>
              <a:rPr lang="en-US" altLang="ko-KR" dirty="0">
                <a:solidFill>
                  <a:srgbClr val="0000FF"/>
                </a:solidFill>
              </a:rPr>
              <a:t>&gt;</a:t>
            </a:r>
            <a:r>
              <a:rPr lang="en-US" altLang="ko-KR" dirty="0"/>
              <a:t> </a:t>
            </a:r>
            <a:r>
              <a:rPr lang="ko-KR" altLang="en-US" dirty="0"/>
              <a:t>소스로 편집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006" y="1916831"/>
            <a:ext cx="9284012" cy="302433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5" name="모서리가 둥근 사각형 설명선 24"/>
          <p:cNvSpPr/>
          <p:nvPr/>
        </p:nvSpPr>
        <p:spPr>
          <a:xfrm>
            <a:off x="857250" y="5143501"/>
            <a:ext cx="1928813" cy="589756"/>
          </a:xfrm>
          <a:prstGeom prst="wedgeRoundRectCallout">
            <a:avLst>
              <a:gd name="adj1" fmla="val -49417"/>
              <a:gd name="adj2" fmla="val -162570"/>
              <a:gd name="adj3" fmla="val 16667"/>
            </a:avLst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Repeater</a:t>
            </a:r>
            <a:endParaRPr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사각형 설명선 25"/>
          <p:cNvSpPr/>
          <p:nvPr/>
        </p:nvSpPr>
        <p:spPr>
          <a:xfrm>
            <a:off x="3429000" y="5143501"/>
            <a:ext cx="1928813" cy="589756"/>
          </a:xfrm>
          <a:prstGeom prst="wedgeRoundRectCallout">
            <a:avLst>
              <a:gd name="adj1" fmla="val -49417"/>
              <a:gd name="adj2" fmla="val -162570"/>
              <a:gd name="adj3" fmla="val 16667"/>
            </a:avLst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DataList</a:t>
            </a:r>
            <a:endParaRPr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사각형 설명선 26"/>
          <p:cNvSpPr/>
          <p:nvPr/>
        </p:nvSpPr>
        <p:spPr>
          <a:xfrm>
            <a:off x="6000750" y="5143501"/>
            <a:ext cx="1928813" cy="589756"/>
          </a:xfrm>
          <a:prstGeom prst="wedgeRoundRectCallout">
            <a:avLst>
              <a:gd name="adj1" fmla="val -49417"/>
              <a:gd name="adj2" fmla="val -162570"/>
              <a:gd name="adj3" fmla="val 16667"/>
            </a:avLst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GridView</a:t>
            </a:r>
            <a:endParaRPr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041583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23387</TotalTime>
  <Words>1957</Words>
  <Application>Microsoft Office PowerPoint</Application>
  <PresentationFormat>화면 슬라이드 쇼(4:3)</PresentationFormat>
  <Paragraphs>431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7" baseType="lpstr">
      <vt:lpstr>HY견고딕</vt:lpstr>
      <vt:lpstr>굴림</vt:lpstr>
      <vt:lpstr>맑은 고딕</vt:lpstr>
      <vt:lpstr>Times New Roman</vt:lpstr>
      <vt:lpstr>Wingdings</vt:lpstr>
      <vt:lpstr>1_기본 디자인</vt:lpstr>
      <vt:lpstr>Data Controls 및 Data Source Controls</vt:lpstr>
      <vt:lpstr>학습 목표</vt:lpstr>
      <vt:lpstr>데이터 렌더링 컨트롤</vt:lpstr>
      <vt:lpstr>데이터 렌더링 컨트롤</vt:lpstr>
      <vt:lpstr>데이터 바인딩</vt:lpstr>
      <vt:lpstr>템플릿(Template)</vt:lpstr>
      <vt:lpstr>템플릿(Template)</vt:lpstr>
      <vt:lpstr>[실습] 새 웹사이트</vt:lpstr>
      <vt:lpstr>[실습1] 배열과 아이템템플릿 사용 예  TemplateApp.aspx (1)</vt:lpstr>
      <vt:lpstr>[실습1] 배열과 아이템템플릿 사용 예  TemplateApp.aspx (2)</vt:lpstr>
      <vt:lpstr>[실습1] 배열과 아이템템플릿 사용 예  TemplateApp.aspx (3)</vt:lpstr>
      <vt:lpstr>[실습1] 배열과 아이템템플릿 사용 예  TemplateApp.aspx (4)</vt:lpstr>
      <vt:lpstr>[실습2] 데이터셋과 아이템템플릿 사용 예  TemplateAppWithSql.aspx (1)</vt:lpstr>
      <vt:lpstr>[실습2] 데이터셋과 아이템템플릿 사용 예  TemplateAppWithSql.aspx (2)</vt:lpstr>
      <vt:lpstr>[실습2] 데이터셋과 아이템템플릿 사용 예  TemplateAppWithSql.aspx (3)</vt:lpstr>
      <vt:lpstr>[실습2] 데이터셋과 아이템템플릿 사용 예  TemplateAppWithSql.aspx (4)</vt:lpstr>
      <vt:lpstr>[실습2] 데이터셋과 아이템템플릿 사용 예  TemplateAppWithSql.aspx (5)</vt:lpstr>
      <vt:lpstr>[실습2] 데이터셋과 아이템템플릿 사용 예  TemplateAppWithSql.aspx (6)</vt:lpstr>
      <vt:lpstr>Repeater 컨트롤</vt:lpstr>
      <vt:lpstr>[실습3] 리피터 사용 예  RepeaterApp.aspx (1)</vt:lpstr>
      <vt:lpstr>[실습3] 리피터 사용 예  RepeaterApp.aspx (2)</vt:lpstr>
      <vt:lpstr>[실습3] 리피터 사용 예  RepeaterApp.aspx (3)</vt:lpstr>
      <vt:lpstr>[실습3] 리피터 사용 예  RepeaterApp.aspx (4)</vt:lpstr>
      <vt:lpstr>[실습3] 리피터 사용 예  RepeaterApp.aspx (5)</vt:lpstr>
      <vt:lpstr>DataList 컨트롤 (1)</vt:lpstr>
      <vt:lpstr>DataList 컨트롤 (2)</vt:lpstr>
      <vt:lpstr>DataList 컨트롤 (3)</vt:lpstr>
      <vt:lpstr>DataList 컨트롤 (4)</vt:lpstr>
      <vt:lpstr>DataList 컨트롤 (5)</vt:lpstr>
      <vt:lpstr>[실습4] 선택된 항목의 상세정보 활용 예  DataListApp.aspx (1)</vt:lpstr>
      <vt:lpstr>[실습4] 선택된 항목의 상세정보 활용 예  DataListApp.aspx (2)</vt:lpstr>
      <vt:lpstr>[실습4] 선택된 항목의 상세정보 활용 예  DataListApp.aspx (3)</vt:lpstr>
      <vt:lpstr>[실습4] 선택된 항목의 상세정보 활용 예  DataListApp.aspx (4)</vt:lpstr>
      <vt:lpstr>[실습4] 선택된 항목의 상세정보 활용 예  DataListApp.aspx (5)</vt:lpstr>
      <vt:lpstr>GridView 컨트롤 (1)</vt:lpstr>
      <vt:lpstr>GridView 컨트롤 (2)</vt:lpstr>
      <vt:lpstr>GridView 컨트롤 (3)</vt:lpstr>
      <vt:lpstr>GridView 컨트롤 (4)</vt:lpstr>
      <vt:lpstr>[실습5] 그리드뷰 사용 예  GridViewApp.aspx (1)</vt:lpstr>
      <vt:lpstr>[실습5] 그리드뷰 사용 예  GridViewApp.aspx (2)</vt:lpstr>
      <vt:lpstr>[실습5] 그리드뷰 사용 예  GridViewApp.aspx (3)</vt:lpstr>
      <vt:lpstr>[실습5] 그리드뷰 사용 예  GridViewApp.aspx (4)</vt:lpstr>
      <vt:lpstr>[실습5] 그리드뷰 사용 예  GridViewApp.aspx (5)</vt:lpstr>
      <vt:lpstr>[실습6] GridView와 DataSource의 Binding (1)</vt:lpstr>
      <vt:lpstr>[실습6] GridView와 DataSource의 Binding (2)</vt:lpstr>
      <vt:lpstr>[실습6] GridView와 DataSource의 Binding (3)</vt:lpstr>
      <vt:lpstr>[실습6] GridView와 DataSource의 Binding (4)</vt:lpstr>
      <vt:lpstr>[실습6] GridView와 DataSource의 Binding (5)</vt:lpstr>
      <vt:lpstr>[실습6] GridView와 DataSource의 Binding (6)</vt:lpstr>
      <vt:lpstr>[실습6] GridView와 DataSource의 Binding (7)</vt:lpstr>
      <vt:lpstr>[실습6] GridView와 DataSource의 Binding (8)</vt:lpstr>
      <vt:lpstr>[실습6] GridView와 DataSource의 Binding (9)</vt:lpstr>
      <vt:lpstr>[실습6] GridView와 DataSource의 Binding (10)</vt:lpstr>
      <vt:lpstr>[실습6] GridView와 DataSource의 Binding (11)</vt:lpstr>
      <vt:lpstr>[실습6] GridView와 DataSource의 Binding (12)</vt:lpstr>
      <vt:lpstr>[과제]</vt:lpstr>
      <vt:lpstr>조사해 볼 클래스</vt:lpstr>
      <vt:lpstr>학습 요약</vt:lpstr>
      <vt:lpstr>Data (Source) Controls (1)</vt:lpstr>
      <vt:lpstr>Data (Source) Controls (2)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553</cp:revision>
  <dcterms:created xsi:type="dcterms:W3CDTF">2003-05-07T20:17:23Z</dcterms:created>
  <dcterms:modified xsi:type="dcterms:W3CDTF">2024-04-08T08:30:56Z</dcterms:modified>
</cp:coreProperties>
</file>