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0"/>
  </p:notesMasterIdLst>
  <p:handoutMasterIdLst>
    <p:handoutMasterId r:id="rId41"/>
  </p:handoutMasterIdLst>
  <p:sldIdLst>
    <p:sldId id="632" r:id="rId2"/>
    <p:sldId id="682" r:id="rId3"/>
    <p:sldId id="784" r:id="rId4"/>
    <p:sldId id="741" r:id="rId5"/>
    <p:sldId id="742" r:id="rId6"/>
    <p:sldId id="743" r:id="rId7"/>
    <p:sldId id="744" r:id="rId8"/>
    <p:sldId id="745" r:id="rId9"/>
    <p:sldId id="746" r:id="rId10"/>
    <p:sldId id="748" r:id="rId11"/>
    <p:sldId id="795" r:id="rId12"/>
    <p:sldId id="796" r:id="rId13"/>
    <p:sldId id="788" r:id="rId14"/>
    <p:sldId id="797" r:id="rId15"/>
    <p:sldId id="749" r:id="rId16"/>
    <p:sldId id="751" r:id="rId17"/>
    <p:sldId id="753" r:id="rId18"/>
    <p:sldId id="754" r:id="rId19"/>
    <p:sldId id="756" r:id="rId20"/>
    <p:sldId id="755" r:id="rId21"/>
    <p:sldId id="757" r:id="rId22"/>
    <p:sldId id="758" r:id="rId23"/>
    <p:sldId id="759" r:id="rId24"/>
    <p:sldId id="760" r:id="rId25"/>
    <p:sldId id="790" r:id="rId26"/>
    <p:sldId id="762" r:id="rId27"/>
    <p:sldId id="763" r:id="rId28"/>
    <p:sldId id="764" r:id="rId29"/>
    <p:sldId id="765" r:id="rId30"/>
    <p:sldId id="791" r:id="rId31"/>
    <p:sldId id="766" r:id="rId32"/>
    <p:sldId id="767" r:id="rId33"/>
    <p:sldId id="792" r:id="rId34"/>
    <p:sldId id="768" r:id="rId35"/>
    <p:sldId id="787" r:id="rId36"/>
    <p:sldId id="785" r:id="rId37"/>
    <p:sldId id="786" r:id="rId38"/>
    <p:sldId id="703" r:id="rId39"/>
  </p:sldIdLst>
  <p:sldSz cx="9144000" cy="6858000" type="screen4x3"/>
  <p:notesSz cx="9874250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CCCC"/>
    <a:srgbClr val="6600CC"/>
    <a:srgbClr val="CC3300"/>
    <a:srgbClr val="0066CC"/>
    <a:srgbClr val="CC0000"/>
    <a:srgbClr val="FFFF00"/>
    <a:srgbClr val="FFCC66"/>
    <a:srgbClr val="00CC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9" autoAdjust="0"/>
    <p:restoredTop sz="94148" autoAdjust="0"/>
  </p:normalViewPr>
  <p:slideViewPr>
    <p:cSldViewPr>
      <p:cViewPr varScale="1">
        <p:scale>
          <a:sx n="99" d="100"/>
          <a:sy n="99" d="100"/>
        </p:scale>
        <p:origin x="12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280174" cy="34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4076" y="1"/>
            <a:ext cx="4280174" cy="34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78"/>
            <a:ext cx="4280174" cy="34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4076" y="6456378"/>
            <a:ext cx="4280174" cy="34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8C382E9-E5ED-4CED-B6BC-23B4AA5643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9321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280174" cy="34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4076" y="1"/>
            <a:ext cx="4280174" cy="34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1675" y="511175"/>
            <a:ext cx="3392488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253" y="3228189"/>
            <a:ext cx="7241744" cy="305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78"/>
            <a:ext cx="4280174" cy="34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4076" y="6456378"/>
            <a:ext cx="4280174" cy="34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3C7CC32-617A-4543-9F16-0492C8AD01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298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26849856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2303407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99783928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1488" y="188913"/>
            <a:ext cx="2236787" cy="6373812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7950" y="188913"/>
            <a:ext cx="6561138" cy="63738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89760623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5461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638473992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영단어 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16632"/>
            <a:ext cx="5004048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D9252-850D-49CC-AAF0-4834565B6B9E}"/>
              </a:ext>
            </a:extLst>
          </p:cNvPr>
          <p:cNvSpPr txBox="1"/>
          <p:nvPr userDrawn="1"/>
        </p:nvSpPr>
        <p:spPr>
          <a:xfrm>
            <a:off x="1475656" y="6525344"/>
            <a:ext cx="5832648" cy="33265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 이 슬라이드를 출력한 후 발음과 뜻을 써서 </a:t>
            </a:r>
            <a:r>
              <a:rPr lang="ko-KR" altLang="en-US" sz="10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제출하시오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(!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뒷면은 연습 </a:t>
            </a:r>
            <a:r>
              <a:rPr lang="ko-KR" altLang="en-US" sz="10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깜지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♥ </a:t>
            </a:r>
            <a:endParaRPr lang="en-US" altLang="ko-KR" sz="1000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출력에 어려움이 있는 경우에는 빈 용지 사용해도 됩니다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C6DD0ED-1AEA-4B62-B727-75EC2BBFB91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04048" y="123528"/>
            <a:ext cx="208823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kern="0" dirty="0">
                <a:solidFill>
                  <a:srgbClr val="C00000"/>
                </a:solidFill>
              </a:rPr>
              <a:t>관련 </a:t>
            </a:r>
            <a:r>
              <a:rPr lang="ko-KR" altLang="en-US" kern="0" dirty="0" err="1">
                <a:solidFill>
                  <a:srgbClr val="C00000"/>
                </a:solidFill>
              </a:rPr>
              <a:t>영단어</a:t>
            </a:r>
            <a:endParaRPr lang="ko-KR" altLang="en-US" kern="0" dirty="0">
              <a:solidFill>
                <a:srgbClr val="C0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999958-8B24-41B6-AC8F-E8F77A8BE51C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7056784" y="155104"/>
          <a:ext cx="2051720" cy="6096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927066873"/>
                    </a:ext>
                  </a:extLst>
                </a:gridCol>
                <a:gridCol w="1403648">
                  <a:extLst>
                    <a:ext uri="{9D8B030D-6E8A-4147-A177-3AD203B41FA5}">
                      <a16:colId xmlns:a16="http://schemas.microsoft.com/office/drawing/2014/main" val="1734211722"/>
                    </a:ext>
                  </a:extLst>
                </a:gridCol>
              </a:tblGrid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220716"/>
                  </a:ext>
                </a:extLst>
              </a:tr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28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10932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첫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D15BC9-D2C3-4757-A436-46133D5B7898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FE75523-90E6-470D-9E06-C157B47B3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22871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1A158E7-2BE3-4F64-8D2E-D27824651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71600" y="4797152"/>
            <a:ext cx="6400800" cy="1752600"/>
          </a:xfrm>
        </p:spPr>
        <p:txBody>
          <a:bodyPr anchor="b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2268074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defRPr b="1">
                <a:latin typeface="맑은 고딕" pitchFamily="50" charset="-127"/>
                <a:ea typeface="맑은 고딕" pitchFamily="50" charset="-127"/>
              </a:defRPr>
            </a:lvl1pPr>
            <a:lvl2pPr marL="648000" indent="-216000">
              <a:buClr>
                <a:schemeClr val="accent6">
                  <a:lumMod val="50000"/>
                </a:schemeClr>
              </a:buClr>
              <a:defRPr sz="22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008000"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1800" b="1">
                <a:latin typeface="맑은 고딕" pitchFamily="50" charset="-127"/>
                <a:ea typeface="맑은 고딕" pitchFamily="50" charset="-127"/>
              </a:defRPr>
            </a:lvl4pPr>
            <a:lvl5pPr>
              <a:defRPr sz="1800"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6221006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26282415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93343791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47074200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49322807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948125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32064253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174" y="6500813"/>
            <a:ext cx="91408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55672"/>
            <a:ext cx="8928100" cy="80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981075"/>
            <a:ext cx="8950325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512359"/>
            <a:ext cx="226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꿈     은 이루어진다</a:t>
            </a:r>
            <a:endParaRPr lang="ko-KR" altLang="en-US" dirty="0">
              <a:solidFill>
                <a:srgbClr val="CC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포인트가 5개인 별 9"/>
          <p:cNvSpPr/>
          <p:nvPr userDrawn="1"/>
        </p:nvSpPr>
        <p:spPr>
          <a:xfrm>
            <a:off x="286457" y="6453336"/>
            <a:ext cx="360040" cy="380578"/>
          </a:xfrm>
          <a:prstGeom prst="star5">
            <a:avLst/>
          </a:prstGeom>
          <a:solidFill>
            <a:srgbClr val="FF0000"/>
          </a:solidFill>
          <a:ln w="3175"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6FFA3C-7595-4C86-87F4-C06DE0A46941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804248" y="6519445"/>
            <a:ext cx="1847108" cy="3385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57E278-D0FE-4AD1-9DF2-BE13B491595C}"/>
              </a:ext>
            </a:extLst>
          </p:cNvPr>
          <p:cNvSpPr txBox="1"/>
          <p:nvPr userDrawn="1"/>
        </p:nvSpPr>
        <p:spPr>
          <a:xfrm>
            <a:off x="8676456" y="6525344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F4B3D055-F832-423F-BD54-54E88AE94F6E}" type="slidenum">
              <a:rPr lang="ko-KR" altLang="en-US" smtClean="0">
                <a:solidFill>
                  <a:srgbClr val="333399"/>
                </a:solidFill>
              </a:rPr>
              <a:pPr algn="ctr"/>
              <a:t>‹#›</a:t>
            </a:fld>
            <a:endParaRPr lang="ko-KR" altLang="en-US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4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33339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kumimoji="1" sz="24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Font typeface="Wingdings" pitchFamily="2" charset="2"/>
        <a:buChar char="§"/>
        <a:defRPr kumimoji="1" sz="2000" b="1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2000" b="1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rgbClr val="5F5F5F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rgbClr val="5F5F5F"/>
          </a:solidFill>
          <a:latin typeface="+mn-lt"/>
          <a:ea typeface="+mn-ea"/>
        </a:defRPr>
      </a:lvl5pPr>
      <a:lvl6pPr marL="25146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4" y="404664"/>
            <a:ext cx="9097748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scene3d>
            <a:camera prst="orthographicFront"/>
            <a:lightRig rig="threePt" dir="t"/>
          </a:scene3d>
          <a:sp3d>
            <a:contourClr>
              <a:srgbClr val="0070C0"/>
            </a:contourClr>
          </a:sp3d>
        </p:spPr>
        <p:txBody>
          <a:bodyPr>
            <a:sp3d extrusionH="6350" contourW="25400">
              <a:extrusionClr>
                <a:srgbClr val="0070C0"/>
              </a:extrusionClr>
              <a:contourClr>
                <a:srgbClr val="0070C0"/>
              </a:contourClr>
            </a:sp3d>
          </a:bodyPr>
          <a:lstStyle/>
          <a:p>
            <a:pPr algn="ctr">
              <a:defRPr/>
            </a:pPr>
            <a:r>
              <a:rPr lang="ko-KR" altLang="en-US" sz="4000" dirty="0">
                <a:solidFill>
                  <a:schemeClr val="bg1"/>
                </a:solidFill>
              </a:rPr>
              <a:t>데이터베이스 활용</a:t>
            </a:r>
            <a:br>
              <a:rPr lang="en-US" altLang="ko-KR" sz="4000" dirty="0">
                <a:solidFill>
                  <a:schemeClr val="bg1"/>
                </a:solidFill>
              </a:rPr>
            </a:br>
            <a:r>
              <a:rPr lang="en-US" altLang="ko-KR" sz="4000" dirty="0">
                <a:solidFill>
                  <a:schemeClr val="bg1"/>
                </a:solidFill>
              </a:rPr>
              <a:t>(</a:t>
            </a:r>
            <a:r>
              <a:rPr lang="ko-KR" altLang="en-US" sz="4000" dirty="0">
                <a:solidFill>
                  <a:schemeClr val="bg1"/>
                </a:solidFill>
              </a:rPr>
              <a:t>분리</a:t>
            </a:r>
            <a:r>
              <a:rPr lang="en-US" altLang="ko-KR" sz="4000" dirty="0">
                <a:solidFill>
                  <a:schemeClr val="bg1"/>
                </a:solidFill>
              </a:rPr>
              <a:t>/</a:t>
            </a:r>
            <a:r>
              <a:rPr lang="ko-KR" altLang="en-US" sz="4000" dirty="0">
                <a:solidFill>
                  <a:schemeClr val="bg1"/>
                </a:solidFill>
              </a:rPr>
              <a:t>연결</a:t>
            </a:r>
            <a:r>
              <a:rPr lang="en-US" altLang="ko-KR" sz="4000" dirty="0">
                <a:solidFill>
                  <a:schemeClr val="bg1"/>
                </a:solidFill>
              </a:rPr>
              <a:t>, </a:t>
            </a:r>
            <a:r>
              <a:rPr lang="ko-KR" altLang="en-US" sz="4000" dirty="0">
                <a:solidFill>
                  <a:schemeClr val="bg1"/>
                </a:solidFill>
              </a:rPr>
              <a:t>백업</a:t>
            </a:r>
            <a:r>
              <a:rPr lang="en-US" altLang="ko-KR" sz="4000" dirty="0">
                <a:solidFill>
                  <a:schemeClr val="bg1"/>
                </a:solidFill>
              </a:rPr>
              <a:t>/</a:t>
            </a:r>
            <a:r>
              <a:rPr lang="ko-KR" altLang="en-US" sz="4000" dirty="0">
                <a:solidFill>
                  <a:schemeClr val="bg1"/>
                </a:solidFill>
              </a:rPr>
              <a:t>복원</a:t>
            </a:r>
            <a:r>
              <a:rPr lang="en-US" altLang="ko-KR" sz="4000" dirty="0">
                <a:solidFill>
                  <a:schemeClr val="bg1"/>
                </a:solidFill>
              </a:rPr>
              <a:t>)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6350" contourW="6350">
              <a:contourClr>
                <a:schemeClr val="tx1"/>
              </a:contourClr>
            </a:sp3d>
          </a:bodyPr>
          <a:lstStyle/>
          <a:p>
            <a:pPr eaLnBrk="1" hangingPunct="1">
              <a:defRPr/>
            </a:pP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두원공과대학교 컴퓨터공학과 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학년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분리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연결된 데이터베이스 및 동작확인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59AF72-3D44-488F-BE4B-4B641F4B0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28800"/>
            <a:ext cx="6768752" cy="457511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91D45ED-B7C3-4282-95C2-D9ED6E7316D5}"/>
              </a:ext>
            </a:extLst>
          </p:cNvPr>
          <p:cNvSpPr/>
          <p:nvPr/>
        </p:nvSpPr>
        <p:spPr>
          <a:xfrm>
            <a:off x="1619672" y="3459941"/>
            <a:ext cx="1008112" cy="216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C565BE-E3FB-439C-87A4-3C0FBDB8B625}"/>
              </a:ext>
            </a:extLst>
          </p:cNvPr>
          <p:cNvSpPr/>
          <p:nvPr/>
        </p:nvSpPr>
        <p:spPr>
          <a:xfrm>
            <a:off x="3563888" y="2420888"/>
            <a:ext cx="1512168" cy="5760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04570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</a:t>
            </a:r>
            <a:r>
              <a:rPr lang="ko-KR" altLang="en-US" dirty="0"/>
              <a:t>사용자 매핑 재설정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 Server 2015 </a:t>
            </a:r>
            <a:r>
              <a:rPr lang="ko-KR" altLang="en-US" dirty="0"/>
              <a:t>이전에는 사용자 매핑 재설정 필요</a:t>
            </a:r>
            <a:endParaRPr lang="en-US" altLang="ko-KR" dirty="0"/>
          </a:p>
          <a:p>
            <a:r>
              <a:rPr lang="ko-KR" altLang="en-US" dirty="0"/>
              <a:t>기존 사용자 삭제 </a:t>
            </a:r>
            <a:r>
              <a:rPr lang="en-US" altLang="ko-KR" dirty="0"/>
              <a:t>: </a:t>
            </a:r>
            <a:r>
              <a:rPr lang="ko-KR" altLang="en-US" dirty="0"/>
              <a:t>오른 마우스 </a:t>
            </a:r>
            <a:r>
              <a:rPr lang="en-US" altLang="ko-KR" dirty="0"/>
              <a:t>- </a:t>
            </a:r>
            <a:r>
              <a:rPr lang="ko-KR" altLang="en-US" dirty="0"/>
              <a:t>삭제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0333D5-48B3-46AA-97AC-A65CE20BC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768" y="1988840"/>
            <a:ext cx="6192688" cy="41715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A16C2E-2A5A-4694-8590-37A253F2F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12" y="5245936"/>
            <a:ext cx="1373776" cy="190802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0FDAF99-92D5-4EA2-AABC-FFC0614F4B36}"/>
              </a:ext>
            </a:extLst>
          </p:cNvPr>
          <p:cNvSpPr/>
          <p:nvPr/>
        </p:nvSpPr>
        <p:spPr>
          <a:xfrm>
            <a:off x="2782912" y="6597352"/>
            <a:ext cx="1008112" cy="216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06015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</a:t>
            </a:r>
            <a:r>
              <a:rPr lang="ko-KR" altLang="en-US" dirty="0" err="1"/>
              <a:t>사용자매핑</a:t>
            </a:r>
            <a:r>
              <a:rPr lang="ko-KR" altLang="en-US" dirty="0"/>
              <a:t> 재설정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매핑 재설정</a:t>
            </a:r>
            <a:endParaRPr lang="en-US" altLang="ko-KR" dirty="0"/>
          </a:p>
          <a:p>
            <a:pPr lvl="1"/>
            <a:r>
              <a:rPr lang="ko-KR" altLang="en-US" dirty="0"/>
              <a:t>보안 </a:t>
            </a:r>
            <a:r>
              <a:rPr lang="en-US" altLang="ko-KR" dirty="0"/>
              <a:t>– </a:t>
            </a:r>
            <a:r>
              <a:rPr lang="ko-KR" altLang="en-US" dirty="0"/>
              <a:t>로그인 </a:t>
            </a:r>
            <a:r>
              <a:rPr lang="en-US" altLang="ko-KR" dirty="0"/>
              <a:t>– programmer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오른 마우스 </a:t>
            </a:r>
            <a:r>
              <a:rPr lang="en-US" altLang="ko-KR" dirty="0"/>
              <a:t>- </a:t>
            </a:r>
            <a:r>
              <a:rPr lang="ko-KR" altLang="en-US" dirty="0"/>
              <a:t>속성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953" y="1988840"/>
            <a:ext cx="5916318" cy="42502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5A496E2-F767-441C-9B8C-E245047EB0A6}"/>
              </a:ext>
            </a:extLst>
          </p:cNvPr>
          <p:cNvSpPr/>
          <p:nvPr/>
        </p:nvSpPr>
        <p:spPr>
          <a:xfrm>
            <a:off x="3203847" y="3598202"/>
            <a:ext cx="4315199" cy="1908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6B0921-96A4-47E7-97B5-419D225033C8}"/>
              </a:ext>
            </a:extLst>
          </p:cNvPr>
          <p:cNvSpPr/>
          <p:nvPr/>
        </p:nvSpPr>
        <p:spPr>
          <a:xfrm>
            <a:off x="3203847" y="5494672"/>
            <a:ext cx="1440161" cy="1908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2257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</a:t>
            </a:r>
            <a:r>
              <a:rPr lang="ko-KR" altLang="en-US" dirty="0"/>
              <a:t>운영체제 오류 대처방법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오류</a:t>
            </a:r>
            <a:r>
              <a:rPr lang="en-US" altLang="ko-KR" dirty="0"/>
              <a:t> </a:t>
            </a:r>
            <a:r>
              <a:rPr lang="ko-KR" altLang="en-US" dirty="0"/>
              <a:t>발생 시 조치 방법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49" y="1664494"/>
            <a:ext cx="7400925" cy="41529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1109136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08648" y="3284984"/>
            <a:ext cx="8928100" cy="807293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ko-KR" altLang="en-US" sz="4000" dirty="0"/>
              <a:t>데이터베이스 백업</a:t>
            </a:r>
            <a:r>
              <a:rPr lang="en-US" altLang="ko-KR" sz="4000" dirty="0"/>
              <a:t>/</a:t>
            </a:r>
            <a:r>
              <a:rPr lang="ko-KR" altLang="en-US" sz="4000" dirty="0"/>
              <a:t>복원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DB</a:t>
            </a:r>
            <a:r>
              <a:rPr lang="ko-KR" altLang="en-US" dirty="0">
                <a:solidFill>
                  <a:srgbClr val="FF0000"/>
                </a:solidFill>
              </a:rPr>
              <a:t>관리자 계정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으로</a:t>
            </a:r>
            <a:r>
              <a:rPr lang="ko-KR" altLang="en-US" dirty="0"/>
              <a:t>만</a:t>
            </a:r>
            <a:r>
              <a:rPr lang="en-US" altLang="ko-KR" dirty="0"/>
              <a:t> </a:t>
            </a:r>
            <a:r>
              <a:rPr lang="ko-KR" altLang="en-US" dirty="0"/>
              <a:t>수행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887035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백업을 왜 해야 하지</a:t>
            </a:r>
            <a:r>
              <a:rPr lang="en-US" altLang="ko-KR"/>
              <a:t>? (1)</a:t>
            </a:r>
          </a:p>
        </p:txBody>
      </p:sp>
      <p:sp>
        <p:nvSpPr>
          <p:cNvPr id="880644" name="Rectangle 4"/>
          <p:cNvSpPr>
            <a:spLocks noGrp="1" noChangeArrowheads="1"/>
          </p:cNvSpPr>
          <p:nvPr>
            <p:ph idx="1"/>
          </p:nvPr>
        </p:nvSpPr>
        <p:spPr>
          <a:xfrm>
            <a:off x="107950" y="981075"/>
            <a:ext cx="8950325" cy="55197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>
                <a:latin typeface="Times New Roman"/>
              </a:rPr>
              <a:t>‘</a:t>
            </a:r>
            <a:r>
              <a:rPr lang="ko-KR" altLang="en-US" dirty="0" err="1"/>
              <a:t>설마</a:t>
            </a:r>
            <a:r>
              <a:rPr lang="ko-KR" altLang="en-US" dirty="0" err="1">
                <a:latin typeface="Times New Roman"/>
              </a:rPr>
              <a:t>’</a:t>
            </a:r>
            <a:r>
              <a:rPr lang="ko-KR" altLang="en-US" dirty="0" err="1"/>
              <a:t>가</a:t>
            </a:r>
            <a:r>
              <a:rPr lang="ko-KR" altLang="en-US" dirty="0"/>
              <a:t> 사람 잡는다</a:t>
            </a:r>
            <a:r>
              <a:rPr lang="en-US" altLang="ko-KR" dirty="0">
                <a:latin typeface="Times New Roman"/>
              </a:rPr>
              <a:t>…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sz="2000" dirty="0"/>
              <a:t>우리 민족의 낙천적 성격 때문</a:t>
            </a:r>
            <a:r>
              <a:rPr lang="en-US" altLang="ko-KR" sz="2000" dirty="0"/>
              <a:t>?</a:t>
            </a:r>
          </a:p>
          <a:p>
            <a:pPr lvl="1">
              <a:lnSpc>
                <a:spcPct val="110000"/>
              </a:lnSpc>
            </a:pPr>
            <a:r>
              <a:rPr lang="ko-KR" altLang="en-US" sz="2000" dirty="0"/>
              <a:t>사고가 발생하면 수선을 떨다가 방지책에 대해선 잊곤 한다</a:t>
            </a:r>
          </a:p>
          <a:p>
            <a:pPr lvl="1">
              <a:lnSpc>
                <a:spcPct val="110000"/>
              </a:lnSpc>
            </a:pPr>
            <a:r>
              <a:rPr lang="ko-KR" altLang="en-US" sz="2000" dirty="0"/>
              <a:t>설마 서버 룸에 불이 나냐</a:t>
            </a:r>
            <a:r>
              <a:rPr lang="en-US" altLang="ko-KR" sz="2000" dirty="0"/>
              <a:t>? </a:t>
            </a:r>
            <a:r>
              <a:rPr lang="ko-KR" altLang="en-US" sz="2000" dirty="0"/>
              <a:t>설마 성수대교가</a:t>
            </a:r>
            <a:r>
              <a:rPr lang="en-US" altLang="ko-KR" sz="2000" dirty="0"/>
              <a:t>? </a:t>
            </a:r>
            <a:r>
              <a:rPr lang="ko-KR" altLang="en-US" sz="2000" dirty="0"/>
              <a:t>설마 </a:t>
            </a:r>
            <a:r>
              <a:rPr lang="ko-KR" altLang="en-US" sz="2000" dirty="0" err="1"/>
              <a:t>삼풍백화점이</a:t>
            </a:r>
            <a:r>
              <a:rPr lang="en-US" altLang="ko-KR" sz="2000" dirty="0"/>
              <a:t>?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백업은 언제 해야 할까</a:t>
            </a:r>
            <a:r>
              <a:rPr lang="en-US" altLang="ko-KR" dirty="0"/>
              <a:t>?</a:t>
            </a:r>
          </a:p>
          <a:p>
            <a:pPr lvl="1">
              <a:lnSpc>
                <a:spcPct val="110000"/>
              </a:lnSpc>
            </a:pPr>
            <a:r>
              <a:rPr lang="ko-KR" altLang="en-US" sz="2000" dirty="0"/>
              <a:t>자주 해야 한다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백업은 어떻게 해야 할까</a:t>
            </a:r>
            <a:r>
              <a:rPr lang="en-US" altLang="ko-KR" dirty="0"/>
              <a:t>?</a:t>
            </a:r>
          </a:p>
          <a:p>
            <a:pPr lvl="1">
              <a:lnSpc>
                <a:spcPct val="110000"/>
              </a:lnSpc>
            </a:pPr>
            <a:r>
              <a:rPr lang="ko-KR" altLang="en-US" sz="2000" dirty="0"/>
              <a:t>잘 해야 한다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백업과 복원에 대한 확고한 정책 필요</a:t>
            </a:r>
          </a:p>
          <a:p>
            <a:pPr lvl="1">
              <a:lnSpc>
                <a:spcPct val="110000"/>
              </a:lnSpc>
            </a:pPr>
            <a:r>
              <a:rPr lang="ko-KR" altLang="en-US" sz="2000" dirty="0"/>
              <a:t>데이터베이스에는 회사의 정보</a:t>
            </a:r>
            <a:r>
              <a:rPr lang="en-US" altLang="ko-KR" sz="2000" dirty="0"/>
              <a:t>, </a:t>
            </a:r>
            <a:r>
              <a:rPr lang="ko-KR" altLang="en-US" sz="2000" dirty="0"/>
              <a:t>고객의 정보</a:t>
            </a:r>
            <a:r>
              <a:rPr lang="en-US" altLang="ko-KR" sz="2000" dirty="0"/>
              <a:t>, </a:t>
            </a:r>
            <a:r>
              <a:rPr lang="ko-KR" altLang="en-US" sz="2000" dirty="0"/>
              <a:t>협력사의 정보</a:t>
            </a:r>
            <a:r>
              <a:rPr lang="en-US" altLang="ko-KR" sz="2000" dirty="0"/>
              <a:t>, </a:t>
            </a:r>
            <a:r>
              <a:rPr lang="ko-KR" altLang="en-US" sz="2000" dirty="0"/>
              <a:t>제품 지식</a:t>
            </a:r>
            <a:r>
              <a:rPr lang="en-US" altLang="ko-KR" sz="2000" dirty="0"/>
              <a:t>, </a:t>
            </a:r>
            <a:r>
              <a:rPr lang="ko-KR" altLang="en-US" sz="2000" dirty="0"/>
              <a:t>기타</a:t>
            </a:r>
          </a:p>
          <a:p>
            <a:pPr lvl="1">
              <a:lnSpc>
                <a:spcPct val="110000"/>
              </a:lnSpc>
            </a:pPr>
            <a:r>
              <a:rPr lang="ko-KR" altLang="en-US" sz="2000" dirty="0"/>
              <a:t>정보손상</a:t>
            </a:r>
            <a:r>
              <a:rPr lang="en-US" altLang="ko-KR" sz="2000" dirty="0"/>
              <a:t>, </a:t>
            </a:r>
            <a:r>
              <a:rPr lang="ko-KR" altLang="en-US" sz="2000" dirty="0"/>
              <a:t>하드웨어불량</a:t>
            </a:r>
            <a:r>
              <a:rPr lang="en-US" altLang="ko-KR" sz="2000" dirty="0"/>
              <a:t>, </a:t>
            </a:r>
            <a:r>
              <a:rPr lang="ko-KR" altLang="en-US" sz="2000" dirty="0"/>
              <a:t>자연재해 등에 의한 피해로부터 정보 보호</a:t>
            </a:r>
          </a:p>
        </p:txBody>
      </p:sp>
    </p:spTree>
    <p:extLst>
      <p:ext uri="{BB962C8B-B14F-4D97-AF65-F5344CB8AC3E}">
        <p14:creationId xmlns:p14="http://schemas.microsoft.com/office/powerpoint/2010/main" val="3553055127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백업을 왜 해야 하지</a:t>
            </a:r>
            <a:r>
              <a:rPr lang="en-US" altLang="ko-KR" dirty="0"/>
              <a:t>? (2)</a:t>
            </a:r>
          </a:p>
        </p:txBody>
      </p:sp>
      <p:sp>
        <p:nvSpPr>
          <p:cNvPr id="88166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데이터베이스 백업의 두 부분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데이터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로그</a:t>
            </a:r>
            <a:r>
              <a:rPr lang="en-US" altLang="ko-KR" sz="2000" dirty="0"/>
              <a:t>(WRITE AHEAD LOG) : </a:t>
            </a:r>
            <a:r>
              <a:rPr lang="ko-KR" altLang="en-US" sz="2000" dirty="0"/>
              <a:t>데이터의 일관성 유지에 필수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백업과 관련하여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데이터 백업과 함께 로그 백업도 필수적임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로그 백업을 하지 않으면 로그가 가득 차는 시점에 작업수행 못함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로그백업의 특징</a:t>
            </a:r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로그는 백업을 받으면 </a:t>
            </a:r>
            <a:r>
              <a:rPr lang="ko-KR" altLang="en-US" sz="1600" dirty="0" err="1"/>
              <a:t>지워짐</a:t>
            </a:r>
            <a:endParaRPr lang="ko-KR" altLang="en-US" sz="1600" dirty="0"/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데이터를 일주일에 한번</a:t>
            </a:r>
            <a:r>
              <a:rPr lang="en-US" altLang="ko-KR" sz="1600" dirty="0"/>
              <a:t>, </a:t>
            </a:r>
            <a:r>
              <a:rPr lang="ko-KR" altLang="en-US" sz="1600" dirty="0"/>
              <a:t>로그는 매일 백업</a:t>
            </a:r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트랜잭션이 많이 발생하는 날에는 시간대 별로 백업할 필요</a:t>
            </a:r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로그 백업이 시스템 부하 경감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백업 방법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Management Studio </a:t>
            </a:r>
            <a:r>
              <a:rPr lang="ko-KR" altLang="en-US" sz="2000" dirty="0"/>
              <a:t>이용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T-SQL </a:t>
            </a:r>
            <a:r>
              <a:rPr lang="ko-KR" altLang="en-US" sz="2000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3119053299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MS-SQL Server </a:t>
            </a:r>
            <a:r>
              <a:rPr lang="ko-KR" altLang="en-US"/>
              <a:t>백업 특징</a:t>
            </a:r>
          </a:p>
        </p:txBody>
      </p:sp>
      <p:sp>
        <p:nvSpPr>
          <p:cNvPr id="884740" name="Rectangle 4"/>
          <p:cNvSpPr>
            <a:spLocks noGrp="1" noChangeArrowheads="1"/>
          </p:cNvSpPr>
          <p:nvPr>
            <p:ph idx="1"/>
          </p:nvPr>
        </p:nvSpPr>
        <p:spPr>
          <a:xfrm>
            <a:off x="96838" y="981075"/>
            <a:ext cx="8950325" cy="5581650"/>
          </a:xfrm>
        </p:spPr>
        <p:txBody>
          <a:bodyPr/>
          <a:lstStyle/>
          <a:p>
            <a:r>
              <a:rPr lang="ko-KR" altLang="en-US" dirty="0"/>
              <a:t>주 파일그룹과 독립적인 로그 백업</a:t>
            </a:r>
          </a:p>
          <a:p>
            <a:r>
              <a:rPr lang="ko-KR" altLang="en-US" dirty="0"/>
              <a:t>암호 설정 </a:t>
            </a:r>
            <a:r>
              <a:rPr lang="en-US" altLang="ko-KR" dirty="0"/>
              <a:t>: </a:t>
            </a:r>
            <a:r>
              <a:rPr lang="ko-KR" altLang="en-US" dirty="0"/>
              <a:t>보안성 좋아짐</a:t>
            </a:r>
          </a:p>
          <a:p>
            <a:r>
              <a:rPr lang="ko-KR" altLang="en-US" dirty="0" err="1"/>
              <a:t>마크된</a:t>
            </a:r>
            <a:r>
              <a:rPr lang="ko-KR" altLang="en-US" dirty="0"/>
              <a:t> 트랜잭션 </a:t>
            </a:r>
            <a:r>
              <a:rPr lang="en-US" altLang="ko-KR" dirty="0"/>
              <a:t>: </a:t>
            </a:r>
            <a:r>
              <a:rPr lang="ko-KR" altLang="en-US" dirty="0"/>
              <a:t>정확한 지점까지 복구 가능</a:t>
            </a:r>
          </a:p>
          <a:p>
            <a:r>
              <a:rPr lang="ko-KR" altLang="en-US" dirty="0"/>
              <a:t>트랜잭션을 존중하지 않는 백업</a:t>
            </a:r>
          </a:p>
          <a:p>
            <a:pPr lvl="1"/>
            <a:r>
              <a:rPr lang="ko-KR" altLang="en-US" sz="2000" dirty="0"/>
              <a:t>진행중인 트랜잭션 종료를 기다리지 않음</a:t>
            </a:r>
            <a:r>
              <a:rPr lang="en-US" altLang="ko-KR" sz="2000" dirty="0"/>
              <a:t>, </a:t>
            </a:r>
            <a:r>
              <a:rPr lang="ko-KR" altLang="en-US" sz="2000" dirty="0"/>
              <a:t>속도가 빠르다</a:t>
            </a:r>
          </a:p>
          <a:p>
            <a:pPr lvl="1"/>
            <a:r>
              <a:rPr lang="ko-KR" altLang="en-US" sz="2000" dirty="0"/>
              <a:t>전체백업에서도 로그의 일부분을 함께 백업하여 데이터 일관성 유지</a:t>
            </a:r>
          </a:p>
          <a:p>
            <a:r>
              <a:rPr lang="ko-KR" altLang="en-US" dirty="0"/>
              <a:t>새로운 백업장치 </a:t>
            </a:r>
          </a:p>
          <a:p>
            <a:pPr lvl="1"/>
            <a:r>
              <a:rPr lang="ko-KR" altLang="en-US" sz="2000" dirty="0"/>
              <a:t>파일그룹에서도 차등 백업 가능</a:t>
            </a:r>
            <a:r>
              <a:rPr lang="en-US" altLang="ko-KR" sz="2000" dirty="0"/>
              <a:t>, </a:t>
            </a:r>
            <a:r>
              <a:rPr lang="ko-KR" altLang="en-US" sz="2000" dirty="0"/>
              <a:t>백업속도 향상</a:t>
            </a:r>
          </a:p>
          <a:p>
            <a:r>
              <a:rPr lang="ko-KR" altLang="en-US" dirty="0"/>
              <a:t>복원의 변화 가능</a:t>
            </a:r>
          </a:p>
          <a:p>
            <a:pPr lvl="1"/>
            <a:r>
              <a:rPr lang="ko-KR" altLang="en-US" sz="2000" dirty="0"/>
              <a:t>백업정보로부터 예전의 데이터베이스 정보</a:t>
            </a:r>
            <a:r>
              <a:rPr lang="en-US" altLang="ko-KR" sz="2000" dirty="0"/>
              <a:t>(</a:t>
            </a:r>
            <a:r>
              <a:rPr lang="ko-KR" altLang="en-US" sz="2000" dirty="0"/>
              <a:t>물리적 파일의 위치</a:t>
            </a:r>
            <a:r>
              <a:rPr lang="en-US" altLang="ko-KR" sz="2000" dirty="0"/>
              <a:t>, </a:t>
            </a:r>
            <a:r>
              <a:rPr lang="ko-KR" altLang="en-US" sz="2000" dirty="0"/>
              <a:t>파일의 구성</a:t>
            </a:r>
            <a:r>
              <a:rPr lang="en-US" altLang="ko-KR" sz="2000" dirty="0"/>
              <a:t>, </a:t>
            </a:r>
            <a:r>
              <a:rPr lang="ko-KR" altLang="en-US" sz="2000" dirty="0"/>
              <a:t>최대 크기</a:t>
            </a:r>
            <a:r>
              <a:rPr lang="en-US" altLang="ko-KR" sz="2000" dirty="0"/>
              <a:t>, </a:t>
            </a:r>
            <a:r>
              <a:rPr lang="ko-KR" altLang="en-US" sz="2000" dirty="0"/>
              <a:t>옵션 등</a:t>
            </a:r>
            <a:r>
              <a:rPr lang="en-US" altLang="ko-KR" sz="2000" dirty="0"/>
              <a:t>)</a:t>
            </a:r>
            <a:r>
              <a:rPr lang="ko-KR" altLang="en-US" sz="2000" dirty="0"/>
              <a:t>를 읽어 새로 데이터베이스 생성 가능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96929985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로그에 최소로 기록되는 작업</a:t>
            </a:r>
          </a:p>
        </p:txBody>
      </p:sp>
      <p:sp>
        <p:nvSpPr>
          <p:cNvPr id="88576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SQL </a:t>
            </a:r>
            <a:r>
              <a:rPr lang="ko-KR" altLang="en-US"/>
              <a:t>서버에서 데이터 변경 절차</a:t>
            </a:r>
          </a:p>
          <a:p>
            <a:pPr lvl="1">
              <a:lnSpc>
                <a:spcPct val="150000"/>
              </a:lnSpc>
            </a:pPr>
            <a:r>
              <a:rPr lang="ko-KR" altLang="en-US"/>
              <a:t>로그에 먼저 기록되고</a:t>
            </a:r>
            <a:r>
              <a:rPr lang="en-US" altLang="ko-KR"/>
              <a:t>, </a:t>
            </a:r>
            <a:r>
              <a:rPr lang="ko-KR" altLang="en-US"/>
              <a:t>그 다음에 데이터에 반영</a:t>
            </a:r>
          </a:p>
          <a:p>
            <a:pPr>
              <a:lnSpc>
                <a:spcPct val="150000"/>
              </a:lnSpc>
            </a:pPr>
            <a:r>
              <a:rPr lang="ko-KR" altLang="en-US"/>
              <a:t>다음의 경우는 예외적으로 로그에 최소 내용만 기록</a:t>
            </a:r>
          </a:p>
          <a:p>
            <a:pPr lvl="1">
              <a:lnSpc>
                <a:spcPct val="150000"/>
              </a:lnSpc>
            </a:pPr>
            <a:r>
              <a:rPr lang="ko-KR" altLang="en-US"/>
              <a:t>대량 로그 작업</a:t>
            </a:r>
            <a:r>
              <a:rPr lang="en-US" altLang="ko-KR"/>
              <a:t>(SELECT </a:t>
            </a:r>
            <a:r>
              <a:rPr lang="en-US" altLang="ko-KR">
                <a:latin typeface="Times New Roman"/>
              </a:rPr>
              <a:t>…</a:t>
            </a:r>
            <a:r>
              <a:rPr lang="en-US" altLang="ko-KR"/>
              <a:t> INTO, BCP, BULK INSERT </a:t>
            </a:r>
            <a:r>
              <a:rPr lang="ko-KR" altLang="en-US"/>
              <a:t>등</a:t>
            </a:r>
            <a:r>
              <a:rPr lang="en-US" altLang="ko-KR"/>
              <a:t>) image / text / ntext </a:t>
            </a:r>
            <a:r>
              <a:rPr lang="ko-KR" altLang="en-US"/>
              <a:t>타입의 데이터 수정</a:t>
            </a:r>
            <a:r>
              <a:rPr lang="en-US" altLang="ko-KR"/>
              <a:t>(WRITETEXT, UPDATETEXT)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CREATE INDEX (</a:t>
            </a:r>
            <a:r>
              <a:rPr lang="ko-KR" altLang="en-US"/>
              <a:t>인덱스된 뷰 포함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이 경우 복구모델에 따라 백업방법이 달라져야 함</a:t>
            </a:r>
          </a:p>
        </p:txBody>
      </p:sp>
    </p:spTree>
    <p:extLst>
      <p:ext uri="{BB962C8B-B14F-4D97-AF65-F5344CB8AC3E}">
        <p14:creationId xmlns:p14="http://schemas.microsoft.com/office/powerpoint/2010/main" val="2934306095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복구모델</a:t>
            </a:r>
            <a:r>
              <a:rPr lang="ko-KR" altLang="en-US" dirty="0"/>
              <a:t> </a:t>
            </a:r>
            <a:r>
              <a:rPr lang="en-US" altLang="ko-KR" dirty="0"/>
              <a:t>(1)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데이터베이스 속성</a:t>
            </a:r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30" y="967930"/>
            <a:ext cx="6850130" cy="5557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680" y="1916832"/>
            <a:ext cx="6286698" cy="504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44117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ko-KR" altLang="en-US" dirty="0"/>
              <a:t>본 강좌를 성공적으로 이수하면 학생들은</a:t>
            </a:r>
            <a:r>
              <a:rPr lang="ko-KR" altLang="en-US" sz="2800" dirty="0"/>
              <a:t> 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데이터베이스를 백업</a:t>
            </a:r>
            <a:r>
              <a:rPr lang="en-US" altLang="ko-KR" dirty="0"/>
              <a:t>/</a:t>
            </a:r>
            <a:r>
              <a:rPr lang="ko-KR" altLang="en-US" dirty="0"/>
              <a:t>복원하거나 분리</a:t>
            </a:r>
            <a:r>
              <a:rPr lang="en-US" altLang="ko-KR" dirty="0"/>
              <a:t>/</a:t>
            </a:r>
            <a:r>
              <a:rPr lang="ko-KR" altLang="en-US" dirty="0"/>
              <a:t>연결할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4643438"/>
            <a:ext cx="38925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복구모델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</a:p>
        </p:txBody>
      </p:sp>
      <p:sp>
        <p:nvSpPr>
          <p:cNvPr id="88678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전체</a:t>
            </a:r>
            <a:r>
              <a:rPr lang="en-US" altLang="ko-KR" dirty="0"/>
              <a:t>(FULL) </a:t>
            </a:r>
            <a:r>
              <a:rPr lang="ko-KR" altLang="en-US" dirty="0"/>
              <a:t>복구모델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/>
              <a:t>백업과 로그백업을 사용하여 미디어 오류로부터 데이터를 완전히 보호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/>
              <a:t>특정 시점으로 복구 가능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/>
              <a:t>대량로그 작업들도 모두 로그에 기록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/>
              <a:t>전체 백업</a:t>
            </a:r>
            <a:r>
              <a:rPr lang="en-US" altLang="ko-KR" sz="2000" dirty="0"/>
              <a:t>, </a:t>
            </a:r>
            <a:r>
              <a:rPr lang="ko-KR" altLang="en-US" sz="2000" dirty="0"/>
              <a:t>차등 백업</a:t>
            </a:r>
            <a:r>
              <a:rPr lang="en-US" altLang="ko-KR" sz="2000" dirty="0"/>
              <a:t>, </a:t>
            </a:r>
            <a:r>
              <a:rPr lang="ko-KR" altLang="en-US" sz="2000" dirty="0"/>
              <a:t>로그파일 백업 등 수행 가능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대량로그</a:t>
            </a:r>
            <a:r>
              <a:rPr lang="en-US" altLang="ko-KR" dirty="0"/>
              <a:t>(</a:t>
            </a:r>
            <a:r>
              <a:rPr lang="en-US" altLang="ko-KR" dirty="0" err="1"/>
              <a:t>Bulk_Logged</a:t>
            </a:r>
            <a:r>
              <a:rPr lang="en-US" altLang="ko-KR" dirty="0"/>
              <a:t>) </a:t>
            </a:r>
            <a:r>
              <a:rPr lang="ko-KR" altLang="en-US" dirty="0"/>
              <a:t>복구모델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/>
              <a:t>대량로그 작업들은 최소의 로그만 저장하며 실행 속도는 </a:t>
            </a:r>
            <a:r>
              <a:rPr lang="ko-KR" altLang="en-US" sz="2000" dirty="0" err="1"/>
              <a:t>빨라짐</a:t>
            </a:r>
            <a:endParaRPr lang="ko-KR" altLang="en-US" sz="2000" dirty="0"/>
          </a:p>
          <a:p>
            <a:pPr lvl="1">
              <a:lnSpc>
                <a:spcPct val="90000"/>
              </a:lnSpc>
            </a:pPr>
            <a:r>
              <a:rPr lang="ko-KR" altLang="en-US" sz="2000" dirty="0"/>
              <a:t>지정된 시점으로의 복구는 허락되지 않음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/>
              <a:t>전체 복구모델과 대량로그 복구모델을 적절히 혼용하는 것이 </a:t>
            </a:r>
            <a:r>
              <a:rPr lang="ko-KR" altLang="en-US" sz="2000" dirty="0" err="1"/>
              <a:t>바람직</a:t>
            </a:r>
            <a:endParaRPr lang="ko-KR" altLang="en-US" sz="2000" dirty="0"/>
          </a:p>
          <a:p>
            <a:pPr lvl="1">
              <a:lnSpc>
                <a:spcPct val="90000"/>
              </a:lnSpc>
            </a:pPr>
            <a:r>
              <a:rPr lang="ko-KR" altLang="en-US" sz="2000" dirty="0"/>
              <a:t>전체 백업</a:t>
            </a:r>
            <a:r>
              <a:rPr lang="en-US" altLang="ko-KR" sz="2000" dirty="0"/>
              <a:t>, </a:t>
            </a:r>
            <a:r>
              <a:rPr lang="ko-KR" altLang="en-US" sz="2000" dirty="0"/>
              <a:t>차등 백업</a:t>
            </a:r>
            <a:r>
              <a:rPr lang="en-US" altLang="ko-KR" sz="2000" dirty="0"/>
              <a:t>, </a:t>
            </a:r>
            <a:r>
              <a:rPr lang="ko-KR" altLang="en-US" sz="2000" dirty="0"/>
              <a:t>로그파일 백업 등 수행 가능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단순</a:t>
            </a:r>
            <a:r>
              <a:rPr lang="en-US" altLang="ko-KR" dirty="0"/>
              <a:t>(SIMPLE) </a:t>
            </a:r>
            <a:r>
              <a:rPr lang="ko-KR" altLang="en-US" dirty="0"/>
              <a:t>모델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/>
              <a:t>로그를 가장 적게 사용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/>
              <a:t>로그를 주기적으로 비워 로그가 </a:t>
            </a:r>
            <a:r>
              <a:rPr lang="ko-KR" altLang="en-US" sz="2000" dirty="0" err="1"/>
              <a:t>가득찰</a:t>
            </a:r>
            <a:r>
              <a:rPr lang="ko-KR" altLang="en-US" sz="2000" dirty="0"/>
              <a:t> 일이 없음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/>
              <a:t>손상 발생시 백업된 곳까지의 복구만 허용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/>
              <a:t>전체 백업과 차등 백업만 가능</a:t>
            </a:r>
          </a:p>
        </p:txBody>
      </p:sp>
    </p:spTree>
    <p:extLst>
      <p:ext uri="{BB962C8B-B14F-4D97-AF65-F5344CB8AC3E}">
        <p14:creationId xmlns:p14="http://schemas.microsoft.com/office/powerpoint/2010/main" val="33642633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복구모델 </a:t>
            </a:r>
            <a:r>
              <a:rPr lang="en-US" altLang="ko-KR" dirty="0"/>
              <a:t>(3)</a:t>
            </a:r>
          </a:p>
        </p:txBody>
      </p:sp>
      <p:sp>
        <p:nvSpPr>
          <p:cNvPr id="887844" name="Rectangle 3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복구 모델의 비교</a:t>
            </a:r>
          </a:p>
        </p:txBody>
      </p:sp>
      <p:graphicFrame>
        <p:nvGraphicFramePr>
          <p:cNvPr id="887861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08328"/>
              </p:ext>
            </p:extLst>
          </p:nvPr>
        </p:nvGraphicFramePr>
        <p:xfrm>
          <a:off x="250825" y="1701800"/>
          <a:ext cx="8664575" cy="4188651"/>
        </p:xfrm>
        <a:graphic>
          <a:graphicData uri="http://schemas.openxmlformats.org/drawingml/2006/table">
            <a:tbl>
              <a:tblPr/>
              <a:tblGrid>
                <a:gridCol w="935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4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복구 모델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손상 시 잃게 되는 작업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정해진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시간으로 복구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5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복구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 파일이 손실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손상되어도 작업이 손실되지 않음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일반적으로 없다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로그가 손상되면 마지막 백업 후 변경된 사항 재적용 필요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아무 시간이나 지정하여 복구 가능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대량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복구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고성능 대량 복사 작업을 허용하여 대량복사 작업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최소 로그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속도가 빠름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로그가 손상 혹은 대량복사작업을 했으면 마지막 백업 후 변경된 사항 재적용 필요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수 없다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단순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복구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대량복사 작업 허용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로그를 주기적으로 비워 가장 작은 로그 공간만 사용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가장 최근의 전체백업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차등백업 후 변경된 사항 재적용 필요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수 없다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889906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전체백업 및 복원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-</a:t>
            </a:r>
            <a:r>
              <a:rPr lang="ko-KR" altLang="en-US" dirty="0"/>
              <a:t>작업</a:t>
            </a:r>
            <a:r>
              <a:rPr lang="en-US" altLang="ko-KR" dirty="0"/>
              <a:t>-</a:t>
            </a:r>
            <a:r>
              <a:rPr lang="ko-KR" altLang="en-US" dirty="0"/>
              <a:t>백업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33015"/>
          <a:stretch/>
        </p:blipFill>
        <p:spPr>
          <a:xfrm>
            <a:off x="498484" y="1738495"/>
            <a:ext cx="3720766" cy="46428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284984"/>
            <a:ext cx="2103886" cy="30243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638" y="3933056"/>
            <a:ext cx="3609524" cy="426666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626720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전체백업 및 복원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52" y="1073489"/>
            <a:ext cx="7171496" cy="52501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7266584" y="3836984"/>
            <a:ext cx="756568" cy="2727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266584" y="4116416"/>
            <a:ext cx="758878" cy="2519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83472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전체백업 및 복원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1196752"/>
            <a:ext cx="4733333" cy="22857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4065606" y="2315126"/>
            <a:ext cx="578402" cy="2497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095" y="1124744"/>
            <a:ext cx="4274511" cy="49051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6314948" y="4941168"/>
            <a:ext cx="2577532" cy="68182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" y="3759454"/>
            <a:ext cx="4733333" cy="22857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3373414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전체백업 및 복원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42" y="1052736"/>
            <a:ext cx="7424916" cy="539919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095" y="2824238"/>
            <a:ext cx="5723809" cy="12095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821CEE2-2B2D-4599-A975-3BEB52A5EDB9}"/>
              </a:ext>
            </a:extLst>
          </p:cNvPr>
          <p:cNvSpPr/>
          <p:nvPr/>
        </p:nvSpPr>
        <p:spPr>
          <a:xfrm>
            <a:off x="6588224" y="6093296"/>
            <a:ext cx="936104" cy="5040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47260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전체백업 및 복원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백업된 파일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52" y="1514661"/>
            <a:ext cx="8238095" cy="486666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8C61AC7-AD55-436E-B640-CEBB56A227CE}"/>
              </a:ext>
            </a:extLst>
          </p:cNvPr>
          <p:cNvSpPr/>
          <p:nvPr/>
        </p:nvSpPr>
        <p:spPr>
          <a:xfrm>
            <a:off x="2915816" y="4509120"/>
            <a:ext cx="1440160" cy="3600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699441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전체백업 및 복원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삭제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이상상황 가정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>
                <a:sym typeface="Wingdings" pitchFamily="2" charset="2"/>
              </a:rPr>
              <a:t>복원을 위해 고의삭제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484784"/>
            <a:ext cx="3219048" cy="4800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236" y="2852936"/>
            <a:ext cx="2000000" cy="28571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882073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전체백업 및 복원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</a:t>
            </a:r>
            <a:r>
              <a:rPr lang="ko-KR" altLang="en-US" dirty="0">
                <a:sym typeface="Wingdings" pitchFamily="2" charset="2"/>
              </a:rPr>
              <a:t>복원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556792"/>
            <a:ext cx="3209524" cy="39523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872" y="2212927"/>
            <a:ext cx="2723809" cy="21714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072380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전체백업 및 복원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</a:t>
            </a:r>
            <a:r>
              <a:rPr lang="ko-KR" altLang="en-US" dirty="0">
                <a:sym typeface="Wingdings" pitchFamily="2" charset="2"/>
              </a:rPr>
              <a:t>복원 대화상자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80" y="1401598"/>
            <a:ext cx="5952460" cy="51060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627784" y="2348880"/>
            <a:ext cx="618405" cy="1440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00192" y="2312876"/>
            <a:ext cx="288032" cy="2520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94994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08648" y="3284984"/>
            <a:ext cx="8928100" cy="807293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ko-KR" altLang="en-US" sz="4000" dirty="0"/>
              <a:t>데이터베이스 분리 </a:t>
            </a:r>
            <a:r>
              <a:rPr lang="en-US" altLang="ko-KR" sz="4000" dirty="0"/>
              <a:t>/ </a:t>
            </a:r>
            <a:r>
              <a:rPr lang="ko-KR" altLang="en-US" sz="4000" dirty="0"/>
              <a:t>연결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DB</a:t>
            </a:r>
            <a:r>
              <a:rPr lang="ko-KR" altLang="en-US" dirty="0">
                <a:solidFill>
                  <a:srgbClr val="FF0000"/>
                </a:solidFill>
              </a:rPr>
              <a:t>관리자 계정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으로</a:t>
            </a:r>
            <a:r>
              <a:rPr lang="ko-KR" altLang="en-US" dirty="0"/>
              <a:t>만</a:t>
            </a:r>
            <a:r>
              <a:rPr lang="en-US" altLang="ko-KR" dirty="0"/>
              <a:t> </a:t>
            </a:r>
            <a:r>
              <a:rPr lang="ko-KR" altLang="en-US" dirty="0"/>
              <a:t>수행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405538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전체백업 및 복원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</a:t>
            </a:r>
            <a:r>
              <a:rPr lang="ko-KR" altLang="en-US" dirty="0">
                <a:sym typeface="Wingdings" pitchFamily="2" charset="2"/>
              </a:rPr>
              <a:t>복원 대화상자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" y="1628800"/>
            <a:ext cx="4608066" cy="27035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455968" y="2492988"/>
            <a:ext cx="1152128" cy="2520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999" y="2060848"/>
            <a:ext cx="7009524" cy="40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4464080" y="3436984"/>
            <a:ext cx="1260048" cy="2800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" y="3623902"/>
            <a:ext cx="4608068" cy="26974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360CFF9-BF05-42F5-99B9-3966BF13931F}"/>
              </a:ext>
            </a:extLst>
          </p:cNvPr>
          <p:cNvSpPr/>
          <p:nvPr/>
        </p:nvSpPr>
        <p:spPr>
          <a:xfrm>
            <a:off x="2267744" y="5949280"/>
            <a:ext cx="864096" cy="3461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4124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데이터베이스 전체백업 및 복원</a:t>
            </a:r>
            <a:r>
              <a:rPr lang="en-US" altLang="ko-KR" sz="4000" dirty="0"/>
              <a:t>(10)</a:t>
            </a:r>
            <a:endParaRPr lang="ko-KR" altLang="en-US" sz="40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</a:t>
            </a:r>
            <a:r>
              <a:rPr lang="ko-KR" altLang="en-US" dirty="0">
                <a:sym typeface="Wingdings" pitchFamily="2" charset="2"/>
              </a:rPr>
              <a:t>복원 대화상자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03" y="1464741"/>
            <a:ext cx="5731993" cy="49369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4555794" y="2348880"/>
            <a:ext cx="2536486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55794" y="2832546"/>
            <a:ext cx="2536486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14868" y="3496232"/>
            <a:ext cx="3993435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47171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데이터베이스 전체백업 및 복원</a:t>
            </a:r>
            <a:r>
              <a:rPr lang="en-US" altLang="ko-KR" sz="4000" dirty="0"/>
              <a:t>(11)</a:t>
            </a:r>
            <a:endParaRPr lang="ko-KR" altLang="en-US" sz="40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</a:t>
            </a:r>
            <a:r>
              <a:rPr lang="ko-KR" altLang="en-US" dirty="0">
                <a:sym typeface="Wingdings" pitchFamily="2" charset="2"/>
              </a:rPr>
              <a:t>복원 완료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476" y="1502849"/>
            <a:ext cx="3219048" cy="44761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3169348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</a:t>
            </a:r>
            <a:r>
              <a:rPr lang="ko-KR" altLang="en-US" dirty="0"/>
              <a:t>사용자 매핑 재설정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 Server 2015 </a:t>
            </a:r>
            <a:r>
              <a:rPr lang="ko-KR" altLang="en-US" dirty="0"/>
              <a:t>이전</a:t>
            </a:r>
            <a:endParaRPr lang="en-US" altLang="ko-KR" dirty="0"/>
          </a:p>
          <a:p>
            <a:pPr lvl="1"/>
            <a:r>
              <a:rPr lang="ko-KR" altLang="en-US" dirty="0"/>
              <a:t>분리</a:t>
            </a:r>
            <a:r>
              <a:rPr lang="en-US" altLang="ko-KR" dirty="0"/>
              <a:t>/</a:t>
            </a:r>
            <a:r>
              <a:rPr lang="ko-KR" altLang="en-US" dirty="0"/>
              <a:t>연결에서 설명한 절차대로 사용자 매핑 재설정 필요</a:t>
            </a:r>
            <a:endParaRPr lang="en-US" altLang="ko-KR" dirty="0"/>
          </a:p>
          <a:p>
            <a:pPr lvl="1"/>
            <a:r>
              <a:rPr lang="en-US" altLang="ko-KR" dirty="0"/>
              <a:t>SQL 2017 </a:t>
            </a:r>
            <a:r>
              <a:rPr lang="ko-KR" altLang="en-US" dirty="0"/>
              <a:t>이후에는</a:t>
            </a:r>
            <a:r>
              <a:rPr lang="en-US" altLang="ko-KR" dirty="0"/>
              <a:t> </a:t>
            </a:r>
            <a:r>
              <a:rPr lang="ko-KR" altLang="en-US" dirty="0"/>
              <a:t>필요하지 않음</a:t>
            </a:r>
          </a:p>
        </p:txBody>
      </p:sp>
    </p:spTree>
    <p:extLst>
      <p:ext uri="{BB962C8B-B14F-4D97-AF65-F5344CB8AC3E}">
        <p14:creationId xmlns:p14="http://schemas.microsoft.com/office/powerpoint/2010/main" val="4176841690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데이터베이스 전체백업 및 복원</a:t>
            </a:r>
            <a:r>
              <a:rPr lang="en-US" altLang="ko-KR" sz="4000" dirty="0"/>
              <a:t>(15)</a:t>
            </a:r>
            <a:endParaRPr lang="ko-KR" altLang="en-US" sz="40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</a:t>
            </a:r>
            <a:r>
              <a:rPr lang="ko-KR" altLang="en-US" dirty="0">
                <a:sym typeface="Wingdings" pitchFamily="2" charset="2"/>
              </a:rPr>
              <a:t>복원 확인을 위한 </a:t>
            </a:r>
            <a:r>
              <a:rPr lang="en-US" altLang="ko-KR" dirty="0">
                <a:sym typeface="Wingdings" pitchFamily="2" charset="2"/>
              </a:rPr>
              <a:t>SELECT </a:t>
            </a:r>
            <a:r>
              <a:rPr lang="ko-KR" altLang="en-US" dirty="0">
                <a:sym typeface="Wingdings" pitchFamily="2" charset="2"/>
              </a:rPr>
              <a:t>문 실행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809" y="1556792"/>
            <a:ext cx="6552381" cy="4600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7405153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ko-KR" altLang="en-US" dirty="0"/>
              <a:t>초급 관리</a:t>
            </a:r>
            <a:endParaRPr lang="en-US" altLang="ko-KR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데이터베이스 백업</a:t>
            </a:r>
            <a:r>
              <a:rPr lang="en-US" altLang="ko-KR" dirty="0"/>
              <a:t>/</a:t>
            </a:r>
            <a:r>
              <a:rPr lang="ko-KR" altLang="en-US" dirty="0"/>
              <a:t>복데이터베이스 분리</a:t>
            </a:r>
            <a:r>
              <a:rPr lang="en-US" altLang="ko-KR" dirty="0"/>
              <a:t>/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데이터베이스 백업</a:t>
            </a:r>
            <a:r>
              <a:rPr lang="en-US" altLang="ko-KR" dirty="0"/>
              <a:t>/</a:t>
            </a:r>
            <a:r>
              <a:rPr lang="ko-KR" altLang="en-US" dirty="0"/>
              <a:t>복원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권장</a:t>
            </a:r>
            <a:endParaRPr lang="ko-KR" altLang="en-US" dirty="0"/>
          </a:p>
        </p:txBody>
      </p:sp>
      <p:pic>
        <p:nvPicPr>
          <p:cNvPr id="5" name="Picture 4" descr="BD00146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667000"/>
            <a:ext cx="3417888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897828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 </a:t>
            </a:r>
            <a:r>
              <a:rPr lang="en-US" altLang="ko-KR" dirty="0"/>
              <a:t>Backup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86666"/>
              </p:ext>
            </p:extLst>
          </p:nvPr>
        </p:nvGraphicFramePr>
        <p:xfrm>
          <a:off x="107948" y="1049245"/>
          <a:ext cx="8928102" cy="5332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9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72000" marR="72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administration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simple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backup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transaction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8817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bulk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virtual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distribute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firewall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full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inbound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into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 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outbound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primary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restoration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0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935192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과제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백업본을 압축하여 </a:t>
            </a:r>
            <a:r>
              <a:rPr lang="ko-KR" altLang="en-US" dirty="0" err="1"/>
              <a:t>제출하시오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MyWebSite</a:t>
            </a:r>
            <a:r>
              <a:rPr lang="en-US" altLang="ko-KR" dirty="0"/>
              <a:t>_</a:t>
            </a:r>
            <a:r>
              <a:rPr lang="ko-KR" altLang="en-US" dirty="0"/>
              <a:t>이니셜</a:t>
            </a:r>
            <a:endParaRPr lang="en-US" altLang="ko-KR" dirty="0"/>
          </a:p>
          <a:p>
            <a:pPr lvl="2"/>
            <a:r>
              <a:rPr lang="en-US" altLang="ko-KR" dirty="0" err="1">
                <a:solidFill>
                  <a:srgbClr val="C00000"/>
                </a:solidFill>
              </a:rPr>
              <a:t>MyWebSite</a:t>
            </a:r>
            <a:r>
              <a:rPr lang="en-US" altLang="ko-KR" dirty="0">
                <a:solidFill>
                  <a:srgbClr val="C00000"/>
                </a:solidFill>
              </a:rPr>
              <a:t>_</a:t>
            </a:r>
            <a:r>
              <a:rPr lang="ko-KR" altLang="en-US" dirty="0">
                <a:solidFill>
                  <a:srgbClr val="C00000"/>
                </a:solidFill>
              </a:rPr>
              <a:t>이니셜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  <a:r>
              <a:rPr lang="en-US" altLang="ko-KR" dirty="0" err="1">
                <a:solidFill>
                  <a:srgbClr val="C00000"/>
                </a:solidFill>
              </a:rPr>
              <a:t>bak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049621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질의 응답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No question, no learning !!!</a:t>
            </a:r>
          </a:p>
          <a:p>
            <a:pPr eaLnBrk="1" hangingPunct="1">
              <a:defRPr/>
            </a:pPr>
            <a:r>
              <a:rPr lang="en-US" altLang="ko-KR" dirty="0"/>
              <a:t>No dumb question !!!</a:t>
            </a:r>
          </a:p>
          <a:p>
            <a:pPr eaLnBrk="1" hangingPunct="1">
              <a:defRPr/>
            </a:pPr>
            <a:r>
              <a:rPr lang="en-US" altLang="ko-KR" dirty="0"/>
              <a:t>I</a:t>
            </a:r>
            <a:r>
              <a:rPr lang="en-US" altLang="ko-KR" dirty="0">
                <a:latin typeface="Times New Roman" pitchFamily="18" charset="0"/>
              </a:rPr>
              <a:t>’</a:t>
            </a:r>
            <a:r>
              <a:rPr lang="en-US" altLang="ko-KR" dirty="0"/>
              <a:t>m here to be interrupted.</a:t>
            </a:r>
          </a:p>
          <a:p>
            <a:pPr eaLnBrk="1" hangingPunct="1">
              <a:defRPr/>
            </a:pPr>
            <a:r>
              <a:rPr lang="en-US" altLang="ko-KR" dirty="0"/>
              <a:t>I</a:t>
            </a:r>
            <a:r>
              <a:rPr lang="en-US" altLang="ko-KR" dirty="0">
                <a:latin typeface="Times New Roman" pitchFamily="18" charset="0"/>
              </a:rPr>
              <a:t>’</a:t>
            </a:r>
            <a:r>
              <a:rPr lang="en-US" altLang="ko-KR" dirty="0"/>
              <a:t>m an interrupt-driven professor.</a:t>
            </a:r>
          </a:p>
          <a:p>
            <a:pPr eaLnBrk="1" hangingPunct="1">
              <a:defRPr/>
            </a:pPr>
            <a:r>
              <a:rPr lang="en-US" altLang="ko-KR" dirty="0"/>
              <a:t>I teach less, </a:t>
            </a:r>
            <a:r>
              <a:rPr lang="en-US" altLang="ko-KR"/>
              <a:t>students learn more.</a:t>
            </a:r>
            <a:endParaRPr lang="ko-KR" alt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714750"/>
            <a:ext cx="27527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055139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분리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파일의 이동은</a:t>
            </a:r>
            <a:r>
              <a:rPr lang="en-US" altLang="ko-KR" dirty="0"/>
              <a:t> </a:t>
            </a:r>
            <a:r>
              <a:rPr lang="ko-KR" altLang="en-US" dirty="0"/>
              <a:t>기본적으로 실행되지 않음</a:t>
            </a:r>
            <a:endParaRPr lang="en-US" altLang="ko-KR" dirty="0"/>
          </a:p>
          <a:p>
            <a:pPr lvl="1"/>
            <a:r>
              <a:rPr lang="en-US" altLang="ko-KR" dirty="0"/>
              <a:t>SQL Server</a:t>
            </a:r>
            <a:r>
              <a:rPr lang="ko-KR" altLang="en-US" dirty="0"/>
              <a:t>에 연결되어 있을 때에는 복사나 이동이 되지 않음</a:t>
            </a:r>
            <a:endParaRPr lang="en-US" altLang="ko-KR" dirty="0"/>
          </a:p>
          <a:p>
            <a:pPr lvl="1"/>
            <a:r>
              <a:rPr lang="ko-KR" altLang="en-US" dirty="0"/>
              <a:t>그래서 데이터베이스를 분리하고자 함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98415"/>
            <a:ext cx="472440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5548516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분리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분리</a:t>
            </a:r>
            <a:endParaRPr lang="en-US" altLang="ko-KR" dirty="0"/>
          </a:p>
          <a:p>
            <a:pPr lvl="1"/>
            <a:r>
              <a:rPr lang="en-US" altLang="ko-KR" dirty="0" err="1"/>
              <a:t>MyWebSite_khr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오른 마우스 </a:t>
            </a:r>
            <a:r>
              <a:rPr lang="en-US" altLang="ko-KR" dirty="0"/>
              <a:t>– </a:t>
            </a:r>
            <a:r>
              <a:rPr lang="ko-KR" altLang="en-US" dirty="0"/>
              <a:t>태스크 </a:t>
            </a:r>
            <a:r>
              <a:rPr lang="en-US" altLang="ko-KR" dirty="0"/>
              <a:t>– </a:t>
            </a:r>
            <a:r>
              <a:rPr lang="ko-KR" altLang="en-US" dirty="0"/>
              <a:t>분리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5FF98A5-6DE9-4C12-9A52-523E7C7C8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52" y="2002347"/>
            <a:ext cx="6480720" cy="43872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5826AE3-FE3A-4F71-8C66-FC62D1B9509C}"/>
              </a:ext>
            </a:extLst>
          </p:cNvPr>
          <p:cNvSpPr/>
          <p:nvPr/>
        </p:nvSpPr>
        <p:spPr>
          <a:xfrm>
            <a:off x="3707904" y="4026839"/>
            <a:ext cx="1008112" cy="216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50528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분리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분리 대화상자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27B27D-376F-4B1B-9201-1630D5083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75" y="1628800"/>
            <a:ext cx="6048674" cy="43559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16377015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분리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파일 복사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9434" y="1644769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2000" b="1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원본</a:t>
            </a:r>
            <a:r>
              <a:rPr lang="en-US" altLang="ko-KR" sz="2000" b="1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2000" b="1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7588" y="1639310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2000" b="1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복사본</a:t>
            </a:r>
            <a:r>
              <a:rPr lang="en-US" altLang="ko-KR" sz="2000" b="1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2000" b="1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C7067C-0474-4D8C-AB6E-BF9290462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7" y="2313257"/>
            <a:ext cx="7924800" cy="35636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9921318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분리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연결 </a:t>
            </a:r>
            <a:r>
              <a:rPr lang="en-US" altLang="ko-KR" dirty="0"/>
              <a:t>(</a:t>
            </a:r>
            <a:r>
              <a:rPr lang="ko-KR" altLang="en-US" dirty="0"/>
              <a:t>원본 파일 연결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928545-1030-466F-B0D0-BD6A5D058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64" y="1854492"/>
            <a:ext cx="6458496" cy="43699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F4AB9C-73A4-4548-BDD6-6F824FB9518E}"/>
              </a:ext>
            </a:extLst>
          </p:cNvPr>
          <p:cNvSpPr/>
          <p:nvPr/>
        </p:nvSpPr>
        <p:spPr>
          <a:xfrm>
            <a:off x="2339752" y="2924944"/>
            <a:ext cx="1008112" cy="216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95354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분리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연결 대화상자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7CD246-5032-4B9C-92E9-20887F18C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08" y="1484784"/>
            <a:ext cx="5653236" cy="40852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851920" y="3408127"/>
            <a:ext cx="1008112" cy="2667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C1BA3E-7006-4A6F-83A0-73F32D2AD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412" y="3604021"/>
            <a:ext cx="5088938" cy="29593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1081042-D7FE-4756-9984-5FC57FF43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893" y="1909637"/>
            <a:ext cx="4208252" cy="333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4645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24739</TotalTime>
  <Words>963</Words>
  <Application>Microsoft Office PowerPoint</Application>
  <PresentationFormat>화면 슬라이드 쇼(4:3)</PresentationFormat>
  <Paragraphs>191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HY견고딕</vt:lpstr>
      <vt:lpstr>굴림</vt:lpstr>
      <vt:lpstr>맑은 고딕</vt:lpstr>
      <vt:lpstr>Times New Roman</vt:lpstr>
      <vt:lpstr>Wingdings</vt:lpstr>
      <vt:lpstr>1_기본 디자인</vt:lpstr>
      <vt:lpstr>데이터베이스 활용 (분리/연결, 백업/복원)</vt:lpstr>
      <vt:lpstr>학습 목표</vt:lpstr>
      <vt:lpstr>데이터베이스 분리 / 연결 (DB관리자 계정으로만 수행 가능)</vt:lpstr>
      <vt:lpstr>데이터베이스 분리(1)</vt:lpstr>
      <vt:lpstr>데이터베이스 분리(2)</vt:lpstr>
      <vt:lpstr>데이터베이스 분리(3)</vt:lpstr>
      <vt:lpstr>데이터베이스 분리(3)</vt:lpstr>
      <vt:lpstr>데이터베이스 분리(4)</vt:lpstr>
      <vt:lpstr>데이터베이스 분리(5)</vt:lpstr>
      <vt:lpstr>데이터베이스 분리(6)</vt:lpstr>
      <vt:lpstr>[참고] 사용자 매핑 재설정</vt:lpstr>
      <vt:lpstr>[참고] 사용자매핑 재설정</vt:lpstr>
      <vt:lpstr>[참고] 운영체제 오류 대처방법</vt:lpstr>
      <vt:lpstr>데이터베이스 백업/복원 (DB관리자 계정으로만 수행 가능)</vt:lpstr>
      <vt:lpstr>백업을 왜 해야 하지? (1)</vt:lpstr>
      <vt:lpstr>백업을 왜 해야 하지? (2)</vt:lpstr>
      <vt:lpstr>MS-SQL Server 백업 특징</vt:lpstr>
      <vt:lpstr>로그에 최소로 기록되는 작업</vt:lpstr>
      <vt:lpstr>복구모델 (1)  데이터베이스 속성</vt:lpstr>
      <vt:lpstr>복구모델 (2)</vt:lpstr>
      <vt:lpstr>복구모델 (3)</vt:lpstr>
      <vt:lpstr>데이터베이스 전체백업 및 복원(1)</vt:lpstr>
      <vt:lpstr>데이터베이스 전체백업 및 복원(2)</vt:lpstr>
      <vt:lpstr>데이터베이스 전체백업 및 복원(3)</vt:lpstr>
      <vt:lpstr>데이터베이스 전체백업 및 복원(4)</vt:lpstr>
      <vt:lpstr>데이터베이스 전체백업 및 복원(5)</vt:lpstr>
      <vt:lpstr>데이터베이스 전체백업 및 복원(6)</vt:lpstr>
      <vt:lpstr>데이터베이스 전체백업 및 복원(7)</vt:lpstr>
      <vt:lpstr>데이터베이스 전체백업 및 복원(8)</vt:lpstr>
      <vt:lpstr>데이터베이스 전체백업 및 복원(9)</vt:lpstr>
      <vt:lpstr>데이터베이스 전체백업 및 복원(10)</vt:lpstr>
      <vt:lpstr>데이터베이스 전체백업 및 복원(11)</vt:lpstr>
      <vt:lpstr>[참고] 사용자 매핑 재설정</vt:lpstr>
      <vt:lpstr>데이터베이스 전체백업 및 복원(15)</vt:lpstr>
      <vt:lpstr>학습 요약</vt:lpstr>
      <vt:lpstr>DB Backup</vt:lpstr>
      <vt:lpstr>[과제]</vt:lpstr>
      <vt:lpstr>질의 응답</vt:lpstr>
    </vt:vector>
  </TitlesOfParts>
  <Company>두원공과대학 인터넷프로그래밍과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김형래</dc:creator>
  <cp:lastModifiedBy>현승렬</cp:lastModifiedBy>
  <cp:revision>481</cp:revision>
  <cp:lastPrinted>2011-03-16T17:06:19Z</cp:lastPrinted>
  <dcterms:created xsi:type="dcterms:W3CDTF">2003-05-07T20:17:23Z</dcterms:created>
  <dcterms:modified xsi:type="dcterms:W3CDTF">2024-04-04T02:13:02Z</dcterms:modified>
</cp:coreProperties>
</file>