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6" r:id="rId3"/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Helvetica Neue"/>
      <p:regular r:id="rId22"/>
      <p:bold r:id="rId23"/>
      <p:italic r:id="rId24"/>
      <p:boldItalic r:id="rId25"/>
    </p:embeddedFont>
    <p:embeddedFont>
      <p:font typeface="Gill Sans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HelveticaNeue-regular.fntdata"/><Relationship Id="rId21" Type="http://schemas.openxmlformats.org/officeDocument/2006/relationships/slide" Target="slides/slide16.xml"/><Relationship Id="rId24" Type="http://schemas.openxmlformats.org/officeDocument/2006/relationships/font" Target="fonts/HelveticaNeue-italic.fntdata"/><Relationship Id="rId23" Type="http://schemas.openxmlformats.org/officeDocument/2006/relationships/font" Target="fonts/HelveticaNeue-bold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GillSans-regular.fntdata"/><Relationship Id="rId25" Type="http://schemas.openxmlformats.org/officeDocument/2006/relationships/font" Target="fonts/HelveticaNeue-boldItalic.fntdata"/><Relationship Id="rId27" Type="http://schemas.openxmlformats.org/officeDocument/2006/relationships/font" Target="fonts/Gill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7" name="Shape 23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har char="●"/>
              <a:defRPr/>
            </a:lvl1pPr>
            <a:lvl2pPr lvl="1" algn="ctr">
              <a:spcBef>
                <a:spcPts val="0"/>
              </a:spcBef>
              <a:buChar char="○"/>
              <a:defRPr/>
            </a:lvl2pPr>
            <a:lvl3pPr lvl="2" algn="ctr">
              <a:spcBef>
                <a:spcPts val="0"/>
              </a:spcBef>
              <a:buChar char="■"/>
              <a:defRPr/>
            </a:lvl3pPr>
            <a:lvl4pPr lvl="3" algn="ctr">
              <a:spcBef>
                <a:spcPts val="0"/>
              </a:spcBef>
              <a:buChar char="●"/>
              <a:defRPr/>
            </a:lvl4pPr>
            <a:lvl5pPr lvl="4" algn="ctr">
              <a:spcBef>
                <a:spcPts val="0"/>
              </a:spcBef>
              <a:buChar char="○"/>
              <a:defRPr/>
            </a:lvl5pPr>
            <a:lvl6pPr lvl="5" algn="ctr">
              <a:spcBef>
                <a:spcPts val="0"/>
              </a:spcBef>
              <a:buChar char="■"/>
              <a:defRPr/>
            </a:lvl6pPr>
            <a:lvl7pPr lvl="6" algn="ctr">
              <a:spcBef>
                <a:spcPts val="0"/>
              </a:spcBef>
              <a:buChar char="●"/>
              <a:defRPr/>
            </a:lvl7pPr>
            <a:lvl8pPr lvl="7" algn="ctr">
              <a:spcBef>
                <a:spcPts val="0"/>
              </a:spcBef>
              <a:buChar char="○"/>
              <a:defRPr/>
            </a:lvl8pPr>
            <a:lvl9pPr lvl="8" algn="ctr">
              <a:spcBef>
                <a:spcPts val="0"/>
              </a:spcBef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&amp; Sub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1812726" y="265211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Char char="○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Char char="■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Char char="○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4482330" y="4882306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1812726" y="1460003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/>
          <a:lstStyle>
            <a:lvl1pPr indent="-38100" lvl="0" marL="406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12700" lvl="1" marL="546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12700" lvl="2" marL="7493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2700" lvl="3" marL="952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5400" lvl="4" marL="1181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4482330" y="4882306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80210" y="1460003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/>
          <a:lstStyle>
            <a:lvl1pPr indent="-38100" lvl="0" marL="406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12700" lvl="1" marL="546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12700" lvl="2" marL="7493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2700" lvl="3" marL="952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5400" lvl="4" marL="1181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4482330" y="4882306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1645294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645294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/>
          <a:lstStyle>
            <a:lvl1pPr indent="-139700" lvl="0" marL="228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39700" lvl="1" marL="393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39700" lvl="2" marL="55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52400" lvl="3" marL="736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39700" lvl="4" marL="901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4475930" y="4878957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2" type="sldNum"/>
          </p:nvPr>
        </p:nvSpPr>
        <p:spPr>
          <a:xfrm>
            <a:off x="4475930" y="4878957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49745" y="229117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1812726" y="1460003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/>
          <a:lstStyle>
            <a:lvl1pPr indent="-38100" lvl="0" marL="406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12700" lvl="1" marL="546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12700" lvl="2" marL="7493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2700" lvl="3" marL="952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5400" lvl="4" marL="1181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4482330" y="4882306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&amp; Subtitl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1812726" y="265211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Char char="●"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Char char="○"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Char char="■"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Char char="●"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Char char="○"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4475930" y="4878957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 - Horizontal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pic"/>
          </p:nvPr>
        </p:nvSpPr>
        <p:spPr>
          <a:xfrm>
            <a:off x="1990203" y="334862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Shape 85"/>
          <p:cNvSpPr txBox="1"/>
          <p:nvPr>
            <p:ph type="title"/>
          </p:nvPr>
        </p:nvSpPr>
        <p:spPr>
          <a:xfrm>
            <a:off x="1812726" y="3542853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Char char="●"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Char char="○"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Char char="■"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Char char="●"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Char char="○"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- Cent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1812726" y="1701105"/>
            <a:ext cx="5518500" cy="1741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4475930" y="4878957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 - Vertical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pic"/>
          </p:nvPr>
        </p:nvSpPr>
        <p:spPr>
          <a:xfrm>
            <a:off x="4685853" y="334862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Shape 93"/>
          <p:cNvSpPr txBox="1"/>
          <p:nvPr>
            <p:ph type="title"/>
          </p:nvPr>
        </p:nvSpPr>
        <p:spPr>
          <a:xfrm>
            <a:off x="1645294" y="334862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1645294" y="2511474"/>
            <a:ext cx="2812800" cy="21632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Char char="●"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Char char="○"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Char char="■"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Char char="●"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Char char="○"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4475930" y="4878957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- Top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1645294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4475930" y="4878957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Bullets &amp; Photo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pic"/>
          </p:nvPr>
        </p:nvSpPr>
        <p:spPr>
          <a:xfrm>
            <a:off x="4685853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Shape 101"/>
          <p:cNvSpPr txBox="1"/>
          <p:nvPr>
            <p:ph type="title"/>
          </p:nvPr>
        </p:nvSpPr>
        <p:spPr>
          <a:xfrm>
            <a:off x="1645294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164529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/>
          <a:lstStyle>
            <a:lvl1pPr indent="-114300" lvl="0" marL="177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14300" lvl="1" marL="304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01600" lvl="2" marL="431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01600" lvl="3" marL="55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01600" lvl="4" marL="685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4475930" y="4878957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ulle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1645294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/>
          <a:lstStyle>
            <a:lvl1pPr indent="-139700" lvl="0" marL="228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39700" lvl="1" marL="393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39700" lvl="2" marL="55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52400" lvl="3" marL="736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39700" lvl="4" marL="901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4475930" y="4878957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 - 3 Up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pic"/>
          </p:nvPr>
        </p:nvSpPr>
        <p:spPr>
          <a:xfrm>
            <a:off x="4685853" y="2685603"/>
            <a:ext cx="2812800" cy="1988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Shape 109"/>
          <p:cNvSpPr/>
          <p:nvPr>
            <p:ph idx="3" type="pic"/>
          </p:nvPr>
        </p:nvSpPr>
        <p:spPr>
          <a:xfrm>
            <a:off x="4689132" y="468808"/>
            <a:ext cx="2812799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Shape 110"/>
          <p:cNvSpPr/>
          <p:nvPr>
            <p:ph idx="4" type="pic"/>
          </p:nvPr>
        </p:nvSpPr>
        <p:spPr>
          <a:xfrm>
            <a:off x="1645294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4475930" y="4878957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1812726" y="3355329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Char char="●"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4475930" y="4878957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4475930" y="4878957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/>
            </a:lvl1pPr>
            <a:lvl2pPr lvl="1">
              <a:spcBef>
                <a:spcPts val="0"/>
              </a:spcBef>
              <a:buChar char="○"/>
              <a:defRPr/>
            </a:lvl2pPr>
            <a:lvl3pPr lvl="2">
              <a:spcBef>
                <a:spcPts val="0"/>
              </a:spcBef>
              <a:buChar char="■"/>
              <a:defRPr/>
            </a:lvl3pPr>
            <a:lvl4pPr lvl="3">
              <a:spcBef>
                <a:spcPts val="0"/>
              </a:spcBef>
              <a:buChar char="●"/>
              <a:defRPr/>
            </a:lvl4pPr>
            <a:lvl5pPr lvl="4">
              <a:spcBef>
                <a:spcPts val="0"/>
              </a:spcBef>
              <a:buChar char="○"/>
              <a:defRPr/>
            </a:lvl5pPr>
            <a:lvl6pPr lvl="5">
              <a:spcBef>
                <a:spcPts val="0"/>
              </a:spcBef>
              <a:buChar char="■"/>
              <a:defRPr/>
            </a:lvl6pPr>
            <a:lvl7pPr lvl="6">
              <a:spcBef>
                <a:spcPts val="0"/>
              </a:spcBef>
              <a:buChar char="●"/>
              <a:defRPr/>
            </a:lvl7pPr>
            <a:lvl8pPr lvl="7">
              <a:spcBef>
                <a:spcPts val="0"/>
              </a:spcBef>
              <a:buChar char="○"/>
              <a:defRPr/>
            </a:lvl8pPr>
            <a:lvl9pPr lvl="8">
              <a:spcBef>
                <a:spcPts val="0"/>
              </a:spcBef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400"/>
            </a:lvl1pPr>
            <a:lvl2pPr lvl="1">
              <a:spcBef>
                <a:spcPts val="0"/>
              </a:spcBef>
              <a:buSzPct val="100000"/>
              <a:buChar char="○"/>
              <a:defRPr sz="1200"/>
            </a:lvl2pPr>
            <a:lvl3pPr lvl="2">
              <a:spcBef>
                <a:spcPts val="0"/>
              </a:spcBef>
              <a:buSzPct val="100000"/>
              <a:buChar char="■"/>
              <a:defRPr sz="1200"/>
            </a:lvl3pPr>
            <a:lvl4pPr lvl="3">
              <a:spcBef>
                <a:spcPts val="0"/>
              </a:spcBef>
              <a:buSzPct val="100000"/>
              <a:buChar char="●"/>
              <a:defRPr sz="1200"/>
            </a:lvl4pPr>
            <a:lvl5pPr lvl="4">
              <a:spcBef>
                <a:spcPts val="0"/>
              </a:spcBef>
              <a:buSzPct val="100000"/>
              <a:buChar char="○"/>
              <a:defRPr sz="1200"/>
            </a:lvl5pPr>
            <a:lvl6pPr lvl="5">
              <a:spcBef>
                <a:spcPts val="0"/>
              </a:spcBef>
              <a:buSzPct val="100000"/>
              <a:buChar char="■"/>
              <a:defRPr sz="1200"/>
            </a:lvl6pPr>
            <a:lvl7pPr lvl="6">
              <a:spcBef>
                <a:spcPts val="0"/>
              </a:spcBef>
              <a:buSzPct val="100000"/>
              <a:buChar char="●"/>
              <a:defRPr sz="1200"/>
            </a:lvl7pPr>
            <a:lvl8pPr lvl="7">
              <a:spcBef>
                <a:spcPts val="0"/>
              </a:spcBef>
              <a:buSzPct val="100000"/>
              <a:buChar char="○"/>
              <a:defRPr sz="1200"/>
            </a:lvl8pPr>
            <a:lvl9pPr lvl="8">
              <a:spcBef>
                <a:spcPts val="0"/>
              </a:spcBef>
              <a:buSzPct val="1000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400"/>
            </a:lvl1pPr>
            <a:lvl2pPr lvl="1">
              <a:spcBef>
                <a:spcPts val="0"/>
              </a:spcBef>
              <a:buSzPct val="100000"/>
              <a:buChar char="○"/>
              <a:defRPr sz="1200"/>
            </a:lvl2pPr>
            <a:lvl3pPr lvl="2">
              <a:spcBef>
                <a:spcPts val="0"/>
              </a:spcBef>
              <a:buSzPct val="100000"/>
              <a:buChar char="■"/>
              <a:defRPr sz="1200"/>
            </a:lvl3pPr>
            <a:lvl4pPr lvl="3">
              <a:spcBef>
                <a:spcPts val="0"/>
              </a:spcBef>
              <a:buSzPct val="100000"/>
              <a:buChar char="●"/>
              <a:defRPr sz="1200"/>
            </a:lvl4pPr>
            <a:lvl5pPr lvl="4">
              <a:spcBef>
                <a:spcPts val="0"/>
              </a:spcBef>
              <a:buSzPct val="100000"/>
              <a:buChar char="○"/>
              <a:defRPr sz="1200"/>
            </a:lvl5pPr>
            <a:lvl6pPr lvl="5">
              <a:spcBef>
                <a:spcPts val="0"/>
              </a:spcBef>
              <a:buSzPct val="100000"/>
              <a:buChar char="■"/>
              <a:defRPr sz="1200"/>
            </a:lvl6pPr>
            <a:lvl7pPr lvl="6">
              <a:spcBef>
                <a:spcPts val="0"/>
              </a:spcBef>
              <a:buSzPct val="100000"/>
              <a:buChar char="●"/>
              <a:defRPr sz="1200"/>
            </a:lvl7pPr>
            <a:lvl8pPr lvl="7">
              <a:spcBef>
                <a:spcPts val="0"/>
              </a:spcBef>
              <a:buSzPct val="100000"/>
              <a:buChar char="○"/>
              <a:defRPr sz="1200"/>
            </a:lvl8pPr>
            <a:lvl9pPr lvl="8">
              <a:spcBef>
                <a:spcPts val="0"/>
              </a:spcBef>
              <a:buSzPct val="1000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200"/>
            </a:lvl1pPr>
            <a:lvl2pPr lvl="1">
              <a:spcBef>
                <a:spcPts val="0"/>
              </a:spcBef>
              <a:buSzPct val="100000"/>
              <a:buChar char="○"/>
              <a:defRPr sz="1200"/>
            </a:lvl2pPr>
            <a:lvl3pPr lvl="2">
              <a:spcBef>
                <a:spcPts val="0"/>
              </a:spcBef>
              <a:buSzPct val="100000"/>
              <a:buChar char="■"/>
              <a:defRPr sz="1200"/>
            </a:lvl3pPr>
            <a:lvl4pPr lvl="3">
              <a:spcBef>
                <a:spcPts val="0"/>
              </a:spcBef>
              <a:buSzPct val="100000"/>
              <a:buChar char="●"/>
              <a:defRPr sz="1200"/>
            </a:lvl4pPr>
            <a:lvl5pPr lvl="4">
              <a:spcBef>
                <a:spcPts val="0"/>
              </a:spcBef>
              <a:buSzPct val="100000"/>
              <a:buChar char="○"/>
              <a:defRPr sz="1200"/>
            </a:lvl5pPr>
            <a:lvl6pPr lvl="5">
              <a:spcBef>
                <a:spcPts val="0"/>
              </a:spcBef>
              <a:buSzPct val="100000"/>
              <a:buChar char="■"/>
              <a:defRPr sz="1200"/>
            </a:lvl6pPr>
            <a:lvl7pPr lvl="6">
              <a:spcBef>
                <a:spcPts val="0"/>
              </a:spcBef>
              <a:buSzPct val="100000"/>
              <a:buChar char="●"/>
              <a:defRPr sz="1200"/>
            </a:lvl7pPr>
            <a:lvl8pPr lvl="7">
              <a:spcBef>
                <a:spcPts val="0"/>
              </a:spcBef>
              <a:buSzPct val="100000"/>
              <a:buChar char="○"/>
              <a:defRPr sz="1200"/>
            </a:lvl8pPr>
            <a:lvl9pPr lvl="8">
              <a:spcBef>
                <a:spcPts val="0"/>
              </a:spcBef>
              <a:buSzPct val="1000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har char="●"/>
              <a:defRPr/>
            </a:lvl1pPr>
            <a:lvl2pPr lvl="1">
              <a:spcBef>
                <a:spcPts val="0"/>
              </a:spcBef>
              <a:buChar char="○"/>
              <a:defRPr/>
            </a:lvl2pPr>
            <a:lvl3pPr lvl="2">
              <a:spcBef>
                <a:spcPts val="0"/>
              </a:spcBef>
              <a:buChar char="■"/>
              <a:defRPr/>
            </a:lvl3pPr>
            <a:lvl4pPr lvl="3">
              <a:spcBef>
                <a:spcPts val="0"/>
              </a:spcBef>
              <a:buChar char="●"/>
              <a:defRPr/>
            </a:lvl4pPr>
            <a:lvl5pPr lvl="4">
              <a:spcBef>
                <a:spcPts val="0"/>
              </a:spcBef>
              <a:buChar char="○"/>
              <a:defRPr/>
            </a:lvl5pPr>
            <a:lvl6pPr lvl="5">
              <a:spcBef>
                <a:spcPts val="0"/>
              </a:spcBef>
              <a:buChar char="■"/>
              <a:defRPr/>
            </a:lvl6pPr>
            <a:lvl7pPr lvl="6">
              <a:spcBef>
                <a:spcPts val="0"/>
              </a:spcBef>
              <a:buChar char="●"/>
              <a:defRPr/>
            </a:lvl7pPr>
            <a:lvl8pPr lvl="7">
              <a:spcBef>
                <a:spcPts val="0"/>
              </a:spcBef>
              <a:buChar char="○"/>
              <a:defRPr/>
            </a:lvl8pPr>
            <a:lvl9pPr lvl="8">
              <a:spcBef>
                <a:spcPts val="0"/>
              </a:spcBef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●"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49745" y="229117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hyperlink" Target="mailto:hunkim+ml@gmail.com" TargetMode="External"/><Relationship Id="rId5" Type="http://schemas.openxmlformats.org/officeDocument/2006/relationships/hyperlink" Target="https://github.com/hunkim/DeepLearningZeroToAll/" TargetMode="External"/><Relationship Id="rId6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hyperlink" Target="https://github.com/hunkim/DeepLearningZeroToAll/blob/master/lab-03-2-minimizing_cost_gradient_update.py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hunkim/DeepLearningZeroToAll/blob/master/lab-03-2-minimizing_cost_gradient_update.py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hyperlink" Target="https://github.com/hunkim/DeepLearningZeroToAll/blob/master/lab-03-2-minimizing_cost_gradient_update.py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hyperlink" Target="https://github.com/hunkim/DeepLearningZeroToAll/blob/master/lab-03-3-minimizing_cost_tf_optimizer.py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hyperlink" Target="https://github.com/hunkim/DeepLearningZeroToAll/blob/master/lab-03-3-minimizing_cost_tf_optimizer.py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hunkim/DeepLearningZeroToAll/blob/master/lab-03-X-minimizing_cost_tf_gradient.py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hyperlink" Target="https://goo.gl/jPtWN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hyperlink" Target="mailto:hunkim+ml@gmail.com" TargetMode="External"/><Relationship Id="rId5" Type="http://schemas.openxmlformats.org/officeDocument/2006/relationships/hyperlink" Target="https://github.com/hunkim/DeepLearningZeroToAll/" TargetMode="External"/><Relationship Id="rId6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hunkim/DeepLearningZeroToAll/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hyperlink" Target="https://github.com/hunkim/DeepLearningZeroToAll/blob/master/lab-03-1-minimizing_cost_show_graph.py" TargetMode="External"/><Relationship Id="rId6" Type="http://schemas.openxmlformats.org/officeDocument/2006/relationships/image" Target="../media/image8.png"/><Relationship Id="rId7" Type="http://schemas.openxmlformats.org/officeDocument/2006/relationships/hyperlink" Target="http://matplotlib.org/users/installing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hyperlink" Target="https://github.com/hunkim/DeepLearningZeroToAll/blob/master/lab-03-1-minimizing_cost_show_graph.py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3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Minimizing Cost</a:t>
            </a:r>
          </a:p>
        </p:txBody>
      </p:sp>
      <p:grpSp>
        <p:nvGrpSpPr>
          <p:cNvPr id="124" name="Shape 124"/>
          <p:cNvGrpSpPr/>
          <p:nvPr/>
        </p:nvGrpSpPr>
        <p:grpSpPr>
          <a:xfrm>
            <a:off x="-348126" y="87975"/>
            <a:ext cx="2543802" cy="1589521"/>
            <a:chOff x="-928337" y="234600"/>
            <a:chExt cx="6783474" cy="4238725"/>
          </a:xfrm>
        </p:grpSpPr>
        <p:pic>
          <p:nvPicPr>
            <p:cNvPr id="125" name="Shape 1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928337" y="656924"/>
              <a:ext cx="6783474" cy="38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6" name="Shape 126"/>
            <p:cNvSpPr txBox="1"/>
            <p:nvPr/>
          </p:nvSpPr>
          <p:spPr>
            <a:xfrm>
              <a:off x="672550" y="234600"/>
              <a:ext cx="3581700" cy="10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rIns="34275" tIns="3427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800"/>
                <a:t>With TF 1.0!</a:t>
              </a:r>
            </a:p>
          </p:txBody>
        </p:sp>
      </p:grpSp>
      <p:sp>
        <p:nvSpPr>
          <p:cNvPr id="127" name="Shape 127"/>
          <p:cNvSpPr txBox="1"/>
          <p:nvPr/>
        </p:nvSpPr>
        <p:spPr>
          <a:xfrm>
            <a:off x="1279125" y="3208031"/>
            <a:ext cx="65859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Sung Kim &lt;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hunkim+ml@gmail.com</a:t>
            </a: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&gt;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Code: 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5"/>
              </a:rPr>
              <a:t>https://github.com/hunkim/DeepLearningZeroToAll/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28" name="Shape 1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46340" y="4261901"/>
            <a:ext cx="1428750" cy="775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Shape 2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4160" y="3146012"/>
            <a:ext cx="3239400" cy="56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Shape 209"/>
          <p:cNvSpPr txBox="1"/>
          <p:nvPr/>
        </p:nvSpPr>
        <p:spPr>
          <a:xfrm>
            <a:off x="0" y="0"/>
            <a:ext cx="6927900" cy="50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tensorflow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hypothesis for linear model X * 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X * W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cost/loss function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tf.reduce_sum(tf.square(hypothesis - Y))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Minimize: Gradient Descent using derivative: W -= learning_rate * derivative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 =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gradient = tf.reduce_mean((W * X - Y) * X)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descent = W - learning_rate * gradient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update = W.assign(descent)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the graph in a session.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Initializes global variables in the graph.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sess.run(update,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x_data, Y: y_data})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sess.run(cost,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x_data, Y: y_data}), sess.run(W))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x="2879475" y="4884875"/>
            <a:ext cx="70266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https://github.com/hunkim/DeepLearningZeroToAll/blob/master/lab-03-2-minimizing_cost_gradient_update.py</a:t>
            </a:r>
            <a:r>
              <a:rPr lang="en" sz="1000"/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/>
        </p:nvSpPr>
        <p:spPr>
          <a:xfrm>
            <a:off x="0" y="0"/>
            <a:ext cx="6927900" cy="50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tensorflow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hypothesis for linear model X * 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X * W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cost/loss function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tf.reduce_sum(tf.square(hypothesis - Y))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Minimize: Gradient Descent using derivative: W -= learning_rate * derivative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 =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gradient = tf.reduce_mean((W * X - Y) * X)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descent = W - learning_rate * gradient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update = W.assign(descent)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the graph in a session.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Initializes global variables in the graph.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sess.run(update,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x_data, Y: y_data})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sess.run(cost,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x_data, Y: y_data}), sess.run(W))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2879475" y="4884875"/>
            <a:ext cx="70266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https://github.com/hunkim/DeepLearningZeroToAll/blob/master/lab-03-2-minimizing_cost_gradient_update.py</a:t>
            </a:r>
            <a:r>
              <a:rPr lang="en" sz="1000"/>
              <a:t> 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6579250" y="446625"/>
            <a:ext cx="2416200" cy="44583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</a:rPr>
              <a:t>0 5.81756 [ 1.64462376]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</a:rPr>
              <a:t>1 1.65477 [ 1.34379935]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</a:rPr>
              <a:t>2 0.470691 [ 1.18335962]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</a:rPr>
              <a:t>3 0.133885 [ 1.09779179]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</a:rPr>
              <a:t>4 0.0380829 [ 1.05215561]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</a:rPr>
              <a:t>5 0.0108324 [ 1.0278163]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</a:rPr>
              <a:t>6 0.00308123 [ 1.01483536]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</a:rPr>
              <a:t>7 0.000876432 [ 1.00791216]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</a:rPr>
              <a:t>8 0.00024929 [ 1.00421977]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</a:rPr>
              <a:t>9 7.09082e-05 [ 1.00225055]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</a:rPr>
              <a:t>10 2.01716e-05 [ 1.00120032]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</a:rPr>
              <a:t>11 5.73716e-06 [ 1.00064015]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</a:rPr>
              <a:t>12 1.6319e-06 [ 1.00034142]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</a:rPr>
              <a:t>13 4.63772e-07 [ 1.00018203]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</a:rPr>
              <a:t>14 1.31825e-07 [ 1.00009704]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</a:rPr>
              <a:t>15 3.74738e-08 [ 1.00005174]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</a:rPr>
              <a:t>16 1.05966e-08 [ 1.00002754]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</a:rPr>
              <a:t>17 2.99947e-09 [ 1.00001466]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</a:rPr>
              <a:t>18 8.66635e-10 [ 1.00000787]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</a:rPr>
              <a:t>19 2.40746e-10 [ 1.00000417]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</a:rPr>
              <a:t>20 7.02158e-11 [ 1.00000226]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Shape 2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4160" y="3146012"/>
            <a:ext cx="3239400" cy="56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Shape 223"/>
          <p:cNvSpPr txBox="1"/>
          <p:nvPr/>
        </p:nvSpPr>
        <p:spPr>
          <a:xfrm>
            <a:off x="3528500" y="1176800"/>
            <a:ext cx="5508000" cy="9429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Minimize: Gradient Descent Magic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tf.train.GradientDescentOptimizer(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 = optimizer.minimize(cost)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0" y="0"/>
            <a:ext cx="6927900" cy="50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tensorflow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hypothesis for linear model X * 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X * W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cost/loss function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tf.reduce_sum(tf.square(hypothesis - Y))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Minimize: Gradient Descent using derivative: W -= learning_rate * derivative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 =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gradient = tf.reduce_mean((W * X - Y) * X)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descent = W - learning_rate * gradient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update = W.assign(descent)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the graph in a session.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Initializes global variables in the graph.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sess.run(update,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x_data, Y: y_data})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sess.run(cost,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x_data, Y: y_data}), sess.run(W))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2879475" y="4884875"/>
            <a:ext cx="70266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https://github.com/hunkim/DeepLearningZeroToAll/blob/master/lab-03-2-minimizing_cost_gradient_update.py</a:t>
            </a:r>
            <a:r>
              <a:rPr lang="en" sz="1000"/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2223251" y="129120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Output when W=5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0" y="0"/>
            <a:ext cx="65946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b="1" lang="en" sz="13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tensorflow </a:t>
            </a:r>
            <a:r>
              <a:rPr b="1" lang="en" sz="13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tf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i="1" sz="13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i="1" lang="en" sz="13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tf Graph Input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 [</a:t>
            </a:r>
            <a:r>
              <a:rPr lang="en" sz="1300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 = [</a:t>
            </a:r>
            <a:r>
              <a:rPr lang="en" sz="1300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i="1" lang="en" sz="13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Set wrong model weights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 = tf.Variable(</a:t>
            </a:r>
            <a:r>
              <a:rPr b="1" lang="en" sz="2300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</a:rPr>
              <a:t>5.0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i="1" lang="en" sz="13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Linear model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hypothesis = X * W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i="1" lang="en" sz="13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cost/loss function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cost = tf.reduce_mean(tf.square(hypothesis - Y))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i="1" lang="en" sz="13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Minimize: Gradient Descent Magic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optimizer = tf.train.GradientDescentOptimizer(</a:t>
            </a:r>
            <a:r>
              <a:rPr lang="en" sz="1300">
                <a:solidFill>
                  <a:srgbClr val="660099"/>
                </a:solidFill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300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train = optimizer.minimize(cost)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i="1" lang="en" sz="13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Launch the graph in a session.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sess = tf.Session()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i="1" lang="en" sz="13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Initializes global variables in the graph.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b="1" lang="en" sz="13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3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3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00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3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(step, sess.run(W))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sess.run(train)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32" name="Shape 2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6775" y="10875"/>
            <a:ext cx="2122075" cy="1583998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Shape 233"/>
          <p:cNvSpPr txBox="1"/>
          <p:nvPr/>
        </p:nvSpPr>
        <p:spPr>
          <a:xfrm>
            <a:off x="7176725" y="1857200"/>
            <a:ext cx="1762200" cy="23688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0 5.0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1 1.26667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2 1.01778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3 1.00119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4 1.00008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5 1.00001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6 1.0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7 1.0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8 1.0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9 1.0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3108075" y="4884875"/>
            <a:ext cx="70266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https://github.com/hunkim/DeepLearningZeroToAll/blob/master/lab-03-3-minimizing_cost_tf_optimizer.py</a:t>
            </a:r>
            <a:r>
              <a:rPr lang="en" sz="1000"/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2223251" y="129120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Output when W=</a:t>
            </a:r>
            <a:r>
              <a:rPr lang="en"/>
              <a:t>-3</a:t>
            </a:r>
          </a:p>
        </p:txBody>
      </p:sp>
      <p:pic>
        <p:nvPicPr>
          <p:cNvPr id="240" name="Shape 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6775" y="10875"/>
            <a:ext cx="2122075" cy="1583998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Shape 241"/>
          <p:cNvSpPr txBox="1"/>
          <p:nvPr/>
        </p:nvSpPr>
        <p:spPr>
          <a:xfrm>
            <a:off x="7176725" y="1857200"/>
            <a:ext cx="1762200" cy="24267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0 -3.0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1 0.733334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2 0.982222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3 0.998815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4 0.999921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5 0.999995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6 1.0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7 1.0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8 1.0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9 1.0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0" y="0"/>
            <a:ext cx="64437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tensorflow 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tf Graph Input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Set wrong model weights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</a:t>
            </a:r>
            <a:r>
              <a:rPr b="1" lang="en" sz="2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-3.0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Linear model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X * W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cost/loss function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tf.reduce_mean(tf.square(hypothesis - Y))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Minimize: Gradient Descent Magic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tf.train.GradientDescentOptimizer(</a:t>
            </a:r>
            <a:r>
              <a:rPr lang="en" sz="13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 = optimizer.minimize(cost)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the graph in a session.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Initializes global variables in the graph.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sess.run(W))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sess.run(train)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3108075" y="4884875"/>
            <a:ext cx="70266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https://github.com/hunkim/DeepLearningZeroToAll/blob/master/lab-03-3-minimizing_cost_tf_optimizer.py</a:t>
            </a:r>
            <a:r>
              <a:rPr lang="en" sz="1000"/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/>
        </p:nvSpPr>
        <p:spPr>
          <a:xfrm>
            <a:off x="72425" y="-2675"/>
            <a:ext cx="61455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tensorflow 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</a:t>
            </a:r>
          </a:p>
          <a:p>
            <a:pPr lvl="0">
              <a:spcBef>
                <a:spcPts val="0"/>
              </a:spcBef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lvl="0">
              <a:spcBef>
                <a:spcPts val="0"/>
              </a:spcBef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lvl="0">
              <a:spcBef>
                <a:spcPts val="0"/>
              </a:spcBef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Set wrong model weights</a:t>
            </a:r>
          </a:p>
          <a:p>
            <a:pPr lvl="0">
              <a:spcBef>
                <a:spcPts val="0"/>
              </a:spcBef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5.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spcBef>
                <a:spcPts val="0"/>
              </a:spcBef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Linear model</a:t>
            </a:r>
          </a:p>
          <a:p>
            <a:pPr lvl="0">
              <a:spcBef>
                <a:spcPts val="0"/>
              </a:spcBef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X * W</a:t>
            </a:r>
          </a:p>
          <a:p>
            <a:pPr lvl="0">
              <a:spcBef>
                <a:spcPts val="0"/>
              </a:spcBef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Manual gradient</a:t>
            </a:r>
          </a:p>
          <a:p>
            <a:pPr lvl="0">
              <a:spcBef>
                <a:spcPts val="0"/>
              </a:spcBef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gradient = tf.reduce_mean((W * X - Y) * X) *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</a:p>
          <a:p>
            <a:pPr lvl="0">
              <a:spcBef>
                <a:spcPts val="0"/>
              </a:spcBef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cost/loss function</a:t>
            </a:r>
          </a:p>
          <a:p>
            <a:pPr lvl="0">
              <a:spcBef>
                <a:spcPts val="0"/>
              </a:spcBef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tf.reduce_mean(tf.square(hypothesis - Y))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tf.train.GradientDescentOptimizer(</a:t>
            </a:r>
            <a:r>
              <a:rPr lang="en" sz="13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Get gradients</a:t>
            </a:r>
          </a:p>
          <a:p>
            <a:pPr lvl="0">
              <a:spcBef>
                <a:spcPts val="0"/>
              </a:spcBef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gvs = optimizer.compute_gradients(cost, [W])</a:t>
            </a:r>
          </a:p>
          <a:p>
            <a:pPr lvl="0">
              <a:spcBef>
                <a:spcPts val="0"/>
              </a:spcBef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Apply gradients</a:t>
            </a:r>
          </a:p>
          <a:p>
            <a:pPr lvl="0">
              <a:spcBef>
                <a:spcPts val="0"/>
              </a:spcBef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apply_gradients = optimizer.apply_gradients(gvs)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the graph in a session.</a:t>
            </a:r>
          </a:p>
          <a:p>
            <a:pPr lvl="0">
              <a:spcBef>
                <a:spcPts val="0"/>
              </a:spcBef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</a:p>
          <a:p>
            <a:pPr lvl="0">
              <a:spcBef>
                <a:spcPts val="0"/>
              </a:spcBef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lvl="0">
              <a:spcBef>
                <a:spcPts val="0"/>
              </a:spcBef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sess.run([gradient, W, gvs]))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sess.run(apply_gradients)</a:t>
            </a:r>
          </a:p>
        </p:txBody>
      </p:sp>
      <p:sp>
        <p:nvSpPr>
          <p:cNvPr id="249" name="Shape 249"/>
          <p:cNvSpPr txBox="1"/>
          <p:nvPr>
            <p:ph type="title"/>
          </p:nvPr>
        </p:nvSpPr>
        <p:spPr>
          <a:xfrm>
            <a:off x="3641525" y="-3749"/>
            <a:ext cx="5518500" cy="150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"/>
              <a:t>Optional: </a:t>
            </a:r>
            <a:r>
              <a:rPr i="1" lang="en"/>
              <a:t>compute_g</a:t>
            </a:r>
            <a:r>
              <a:rPr i="1" lang="en" sz="3400"/>
              <a:t>radient</a:t>
            </a:r>
            <a:r>
              <a:rPr lang="en" sz="3400"/>
              <a:t> and </a:t>
            </a:r>
            <a:r>
              <a:rPr i="1" lang="en" sz="3400"/>
              <a:t>apply_gradient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x="4673525" y="3045350"/>
            <a:ext cx="4309800" cy="19365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0 [37.333332, 5.0, [(37.333336, 5.0)]]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1 [33.848888, 4.6266665, [(33.848888, 4.6266665)]]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2 [30.689657, 4.2881775, [(30.689657, 4.2881775)]]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3 [27.825287, 3.9812808, [(27.825287, 3.9812808)]]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4 [25.228262, 3.703028, [(25.228264, 3.703028)]]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...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96 [0.0030694802, 1.0003289, [(0.0030694804, 1.0003289)]]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97 [0.0027837753, 1.0002983, [(0.0027837753, 1.0002983)]]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98 [0.0025234222, 1.0002704, [(0.0025234222, 1.0002704)]]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99 [0.0022875469, 1.0002451, [(0.0022875469, 1.0002451)]]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3108075" y="4884875"/>
            <a:ext cx="70266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https://github.com/hunkim/DeepLearningZeroToAll/blob/master/lab-03-X-minimizing_cost_tf_gradient.py</a:t>
            </a:r>
            <a:r>
              <a:rPr lang="en" sz="1000"/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4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Multi-</a:t>
            </a:r>
            <a:r>
              <a:rPr lang="en" sz="2700"/>
              <a:t>v</a:t>
            </a: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ariable linear regression</a:t>
            </a:r>
          </a:p>
        </p:txBody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1812726" y="319794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Sung Kim &lt;hunkim+ml@gmail.com&gt;</a:t>
            </a:r>
          </a:p>
        </p:txBody>
      </p:sp>
      <p:grpSp>
        <p:nvGrpSpPr>
          <p:cNvPr id="258" name="Shape 258"/>
          <p:cNvGrpSpPr/>
          <p:nvPr/>
        </p:nvGrpSpPr>
        <p:grpSpPr>
          <a:xfrm>
            <a:off x="-348126" y="87975"/>
            <a:ext cx="2543802" cy="1589521"/>
            <a:chOff x="-928337" y="234600"/>
            <a:chExt cx="6783474" cy="4238725"/>
          </a:xfrm>
        </p:grpSpPr>
        <p:pic>
          <p:nvPicPr>
            <p:cNvPr id="259" name="Shape 25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928337" y="656924"/>
              <a:ext cx="6783474" cy="38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0" name="Shape 260"/>
            <p:cNvSpPr txBox="1"/>
            <p:nvPr/>
          </p:nvSpPr>
          <p:spPr>
            <a:xfrm>
              <a:off x="672550" y="234600"/>
              <a:ext cx="3581700" cy="10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rIns="34275" tIns="3427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800"/>
                <a:t>With TF 1.0!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2441" y="1538299"/>
            <a:ext cx="6008308" cy="332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>
            <p:ph type="title"/>
          </p:nvPr>
        </p:nvSpPr>
        <p:spPr>
          <a:xfrm>
            <a:off x="0" y="286350"/>
            <a:ext cx="9073200" cy="1285800"/>
          </a:xfrm>
          <a:prstGeom prst="rect">
            <a:avLst/>
          </a:prstGeom>
        </p:spPr>
        <p:txBody>
          <a:bodyPr anchorCtr="0" anchor="b" bIns="34275" lIns="34275" rIns="34275" tIns="34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Call for comments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/>
              <a:t>Please feel free to add comments directly on these slides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4"/>
              </a:rPr>
              <a:t>https://goo.gl/jPtWNt</a:t>
            </a:r>
            <a:r>
              <a:rPr lang="en" sz="2800"/>
              <a:t>      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3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Minimizing Cost</a:t>
            </a:r>
          </a:p>
        </p:txBody>
      </p:sp>
      <p:grpSp>
        <p:nvGrpSpPr>
          <p:cNvPr id="141" name="Shape 141"/>
          <p:cNvGrpSpPr/>
          <p:nvPr/>
        </p:nvGrpSpPr>
        <p:grpSpPr>
          <a:xfrm>
            <a:off x="-348126" y="87975"/>
            <a:ext cx="2543802" cy="1589521"/>
            <a:chOff x="-928337" y="234600"/>
            <a:chExt cx="6783474" cy="4238725"/>
          </a:xfrm>
        </p:grpSpPr>
        <p:pic>
          <p:nvPicPr>
            <p:cNvPr id="142" name="Shape 14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928337" y="656924"/>
              <a:ext cx="6783474" cy="38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3" name="Shape 143"/>
            <p:cNvSpPr txBox="1"/>
            <p:nvPr/>
          </p:nvSpPr>
          <p:spPr>
            <a:xfrm>
              <a:off x="672550" y="234600"/>
              <a:ext cx="3581700" cy="10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rIns="34275" tIns="3427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800"/>
                <a:t>With TF 1.0!</a:t>
              </a:r>
            </a:p>
          </p:txBody>
        </p:sp>
      </p:grpSp>
      <p:sp>
        <p:nvSpPr>
          <p:cNvPr id="144" name="Shape 144"/>
          <p:cNvSpPr txBox="1"/>
          <p:nvPr/>
        </p:nvSpPr>
        <p:spPr>
          <a:xfrm>
            <a:off x="1279125" y="3208031"/>
            <a:ext cx="65859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Sung Kim &lt;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hunkim+ml@gmail.com</a:t>
            </a: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&gt;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Code: 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5"/>
              </a:rPr>
              <a:t>https://github.com/hunkim/DeepLearningZeroToAll/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45" name="Shape 1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46340" y="4261901"/>
            <a:ext cx="1428750" cy="775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225375" y="133950"/>
            <a:ext cx="8813100" cy="1285800"/>
          </a:xfrm>
          <a:prstGeom prst="rect">
            <a:avLst/>
          </a:prstGeom>
        </p:spPr>
        <p:txBody>
          <a:bodyPr anchorCtr="0" anchor="ctr" bIns="34275" lIns="34275" rIns="34275" tIns="34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u="sng">
                <a:solidFill>
                  <a:schemeClr val="hlink"/>
                </a:solidFill>
                <a:hlinkClick r:id="rId3"/>
              </a:rPr>
              <a:t>https://github.com/hunkim/DeepLearningZeroToAll/</a:t>
            </a:r>
            <a:r>
              <a:rPr lang="en" sz="3000"/>
              <a:t> </a:t>
            </a:r>
          </a:p>
        </p:txBody>
      </p:sp>
      <p:pic>
        <p:nvPicPr>
          <p:cNvPr id="151" name="Shape 1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72150"/>
            <a:ext cx="4555949" cy="193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22099" y="1572150"/>
            <a:ext cx="4130850" cy="2630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Simplified hypothesis </a:t>
            </a:r>
          </a:p>
        </p:txBody>
      </p:sp>
      <p:pic>
        <p:nvPicPr>
          <p:cNvPr id="158" name="Shape 1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41434" y="2320288"/>
            <a:ext cx="1245600" cy="2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05755" y="2981800"/>
            <a:ext cx="3388800" cy="66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4620" y="1564208"/>
            <a:ext cx="1245600" cy="2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Shape 1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97750" y="1966561"/>
            <a:ext cx="3388800" cy="66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 txBox="1"/>
          <p:nvPr/>
        </p:nvSpPr>
        <p:spPr>
          <a:xfrm>
            <a:off x="0" y="0"/>
            <a:ext cx="6093300" cy="51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tensorflow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matplotlib.pyplot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tf.placeholder(tf.float32)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hypothesis for linear model X * 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X * W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cost/loss function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tf.reduce_mean(tf.square(hypothesis - Y))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the graph in a session.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Initializes global variables in the graph.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Variables for plotting cost function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W_val = []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cost_val = []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(-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feed_W = i *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curr_cost, curr_W = sess.run([cost, W],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={W: feed_W})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W_val.append(curr_W)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cost_val.append(curr_cost)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Show the cost function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plt.plot(W_val, cost_val)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plt.show()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2508300" y="4884875"/>
            <a:ext cx="67881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https://github.com/hunkim/DeepLearningZeroToAll/blob/master/lab-03-1-minimizing_cost_show_graph.py</a:t>
            </a:r>
            <a:r>
              <a:rPr lang="en" sz="1100"/>
              <a:t> </a:t>
            </a:r>
          </a:p>
        </p:txBody>
      </p:sp>
      <p:pic>
        <p:nvPicPr>
          <p:cNvPr id="168" name="Shape 16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61450" y="139649"/>
            <a:ext cx="1947150" cy="46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Shape 169"/>
          <p:cNvSpPr txBox="1"/>
          <p:nvPr/>
        </p:nvSpPr>
        <p:spPr>
          <a:xfrm>
            <a:off x="5879175" y="163600"/>
            <a:ext cx="36897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http://matplotlib.org/users/installing.html</a:t>
            </a: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Shape 1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4620" y="1564208"/>
            <a:ext cx="1245600" cy="2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Shape 1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94650" y="4164011"/>
            <a:ext cx="3388800" cy="66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Shape 1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43900" y="72575"/>
            <a:ext cx="4182126" cy="312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 txBox="1"/>
          <p:nvPr/>
        </p:nvSpPr>
        <p:spPr>
          <a:xfrm>
            <a:off x="8015475" y="2836050"/>
            <a:ext cx="3285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3677975" y="328125"/>
            <a:ext cx="12771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cost (W)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0" y="0"/>
            <a:ext cx="6093300" cy="51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tensorflow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matplotlib.pyplot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tf.placeholder(tf.float32)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hypothesis for linear model X * 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X * W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cost/loss function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tf.reduce_mean(tf.square(hypothesis - Y))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the graph in a session.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Initializes global variables in the graph.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Variables for plotting cost function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W_val = []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cost_val = []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(-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feed_W = i *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curr_cost, curr_W = sess.run([cost, W],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={W: feed_W})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W_val.append(curr_W)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cost_val.append(curr_cost)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Show the cost function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plt.plot(W_val, cost_val)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plt.show()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2508300" y="4884875"/>
            <a:ext cx="67881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 u="sng">
                <a:solidFill>
                  <a:schemeClr val="hlink"/>
                </a:solidFill>
                <a:hlinkClick r:id="rId6"/>
              </a:rPr>
              <a:t>https://github.com/hunkim/DeepLearningZeroToAll/blob/master/lab-03-1-minimizing_cost_show_graph.py</a:t>
            </a:r>
            <a:r>
              <a:rPr lang="en" sz="1100"/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Shape 1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845" y="2351408"/>
            <a:ext cx="1245600" cy="2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Shape 1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5788" y="4235386"/>
            <a:ext cx="3388800" cy="66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Shape 18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9125" y="859775"/>
            <a:ext cx="4182126" cy="312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Shape 188"/>
          <p:cNvSpPr txBox="1"/>
          <p:nvPr/>
        </p:nvSpPr>
        <p:spPr>
          <a:xfrm>
            <a:off x="4674500" y="3623250"/>
            <a:ext cx="3285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413200" y="1115325"/>
            <a:ext cx="12771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cost (W)</a:t>
            </a:r>
          </a:p>
        </p:txBody>
      </p:sp>
      <p:sp>
        <p:nvSpPr>
          <p:cNvPr id="190" name="Shape 190"/>
          <p:cNvSpPr txBox="1"/>
          <p:nvPr>
            <p:ph type="title"/>
          </p:nvPr>
        </p:nvSpPr>
        <p:spPr>
          <a:xfrm>
            <a:off x="1812725" y="133948"/>
            <a:ext cx="55185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" sz="3400"/>
              <a:t>Gradient descent</a:t>
            </a:r>
          </a:p>
        </p:txBody>
      </p:sp>
      <p:pic>
        <p:nvPicPr>
          <p:cNvPr id="191" name="Shape 19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22560" y="1851687"/>
            <a:ext cx="3239400" cy="56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Shape 1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845" y="2351408"/>
            <a:ext cx="1245600" cy="2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Shape 19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5788" y="4235386"/>
            <a:ext cx="3388800" cy="66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Shape 19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9125" y="859775"/>
            <a:ext cx="4182126" cy="312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Shape 199"/>
          <p:cNvSpPr txBox="1"/>
          <p:nvPr/>
        </p:nvSpPr>
        <p:spPr>
          <a:xfrm>
            <a:off x="4436100" y="3695675"/>
            <a:ext cx="3285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413200" y="1115325"/>
            <a:ext cx="12771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cost (W)</a:t>
            </a:r>
          </a:p>
        </p:txBody>
      </p:sp>
      <p:sp>
        <p:nvSpPr>
          <p:cNvPr id="201" name="Shape 201"/>
          <p:cNvSpPr txBox="1"/>
          <p:nvPr>
            <p:ph type="title"/>
          </p:nvPr>
        </p:nvSpPr>
        <p:spPr>
          <a:xfrm>
            <a:off x="1812725" y="133948"/>
            <a:ext cx="55185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" sz="3400"/>
              <a:t>Gradient descent</a:t>
            </a:r>
          </a:p>
        </p:txBody>
      </p:sp>
      <p:pic>
        <p:nvPicPr>
          <p:cNvPr id="202" name="Shape 20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22560" y="1851687"/>
            <a:ext cx="3239400" cy="56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Shape 203"/>
          <p:cNvSpPr txBox="1"/>
          <p:nvPr/>
        </p:nvSpPr>
        <p:spPr>
          <a:xfrm>
            <a:off x="5022550" y="2563425"/>
            <a:ext cx="4045800" cy="12558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Minimize: Gradient Descent using derivative: W -= learning_rate * derivative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 =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gradient = tf.reduce_mean((W * X - Y) * X)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descent = W - learning_rate * gradient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update = W.assign(descent)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