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6" r:id="rId3"/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Helvetica Neue"/>
      <p:regular r:id="rId19"/>
      <p:bold r:id="rId20"/>
      <p:italic r:id="rId21"/>
      <p:boldItalic r:id="rId22"/>
    </p:embeddedFont>
    <p:embeddedFont>
      <p:font typeface="Gill Sans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.fntdata"/><Relationship Id="rId11" Type="http://schemas.openxmlformats.org/officeDocument/2006/relationships/slide" Target="slides/slide6.xml"/><Relationship Id="rId22" Type="http://schemas.openxmlformats.org/officeDocument/2006/relationships/font" Target="fonts/HelveticaNeue-boldItalic.fntdata"/><Relationship Id="rId10" Type="http://schemas.openxmlformats.org/officeDocument/2006/relationships/slide" Target="slides/slide5.xml"/><Relationship Id="rId21" Type="http://schemas.openxmlformats.org/officeDocument/2006/relationships/font" Target="fonts/HelveticaNeue-italic.fntdata"/><Relationship Id="rId13" Type="http://schemas.openxmlformats.org/officeDocument/2006/relationships/slide" Target="slides/slide8.xml"/><Relationship Id="rId24" Type="http://schemas.openxmlformats.org/officeDocument/2006/relationships/font" Target="fonts/GillSans-bold.fntdata"/><Relationship Id="rId12" Type="http://schemas.openxmlformats.org/officeDocument/2006/relationships/slide" Target="slides/slide7.xml"/><Relationship Id="rId23" Type="http://schemas.openxmlformats.org/officeDocument/2006/relationships/font" Target="fonts/GillSans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</a:rPr>
              <a:t>H(X) = \frac{1}{1 + e^{-W^{T}X}} \\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</a:rPr>
              <a:t>cost(W)=-\frac{1}{m}\sum {\color{blue}y} log(H(x)) + {\color{blue}(1-y)}(log(1-H(x)) \\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</a:rPr>
              <a:t>W = W - \alpha\frac{\partial}{\partial W}cost(W)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har char="●"/>
              <a:defRPr/>
            </a:lvl1pPr>
            <a:lvl2pPr lvl="1" algn="ctr">
              <a:spcBef>
                <a:spcPts val="0"/>
              </a:spcBef>
              <a:buChar char="○"/>
              <a:defRPr/>
            </a:lvl2pPr>
            <a:lvl3pPr lvl="2" algn="ctr">
              <a:spcBef>
                <a:spcPts val="0"/>
              </a:spcBef>
              <a:buChar char="■"/>
              <a:defRPr/>
            </a:lvl3pPr>
            <a:lvl4pPr lvl="3" algn="ctr">
              <a:spcBef>
                <a:spcPts val="0"/>
              </a:spcBef>
              <a:buChar char="●"/>
              <a:defRPr/>
            </a:lvl4pPr>
            <a:lvl5pPr lvl="4" algn="ctr">
              <a:spcBef>
                <a:spcPts val="0"/>
              </a:spcBef>
              <a:buChar char="○"/>
              <a:defRPr/>
            </a:lvl5pPr>
            <a:lvl6pPr lvl="5" algn="ctr">
              <a:spcBef>
                <a:spcPts val="0"/>
              </a:spcBef>
              <a:buChar char="■"/>
              <a:defRPr/>
            </a:lvl6pPr>
            <a:lvl7pPr lvl="6" algn="ctr">
              <a:spcBef>
                <a:spcPts val="0"/>
              </a:spcBef>
              <a:buChar char="●"/>
              <a:defRPr/>
            </a:lvl7pPr>
            <a:lvl8pPr lvl="7" algn="ctr">
              <a:spcBef>
                <a:spcPts val="0"/>
              </a:spcBef>
              <a:buChar char="○"/>
              <a:defRPr/>
            </a:lvl8pPr>
            <a:lvl9pPr lvl="8" algn="ctr"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&amp; Sub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1812726" y="265211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○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■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○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4482330" y="4882306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1812726" y="1460003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-38100" lvl="0" marL="406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12700" lvl="1" marL="546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2700" lvl="2" marL="7493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2700" lvl="3" marL="952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5400" lvl="4" marL="1181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4482330" y="4882306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80210" y="1460003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-38100" lvl="0" marL="406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12700" lvl="1" marL="546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2700" lvl="2" marL="7493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2700" lvl="3" marL="952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5400" lvl="4" marL="1181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4482330" y="4882306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1645294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645294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-13970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39700" lvl="1" marL="393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39700" lvl="2" marL="55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52400" lvl="3" marL="736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39700" lvl="4" marL="901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4475930" y="4878957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2" type="sldNum"/>
          </p:nvPr>
        </p:nvSpPr>
        <p:spPr>
          <a:xfrm>
            <a:off x="4475930" y="4878957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49745" y="229117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1812726" y="1460003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-38100" lvl="0" marL="406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12700" lvl="1" marL="546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2700" lvl="2" marL="7493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2700" lvl="3" marL="952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5400" lvl="4" marL="1181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4482330" y="4882306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&amp; Subtitl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1812726" y="265211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●"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○"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■"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●"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○"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4475930" y="4878957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- Horizontal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pic"/>
          </p:nvPr>
        </p:nvSpPr>
        <p:spPr>
          <a:xfrm>
            <a:off x="1990203" y="334862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Shape 85"/>
          <p:cNvSpPr txBox="1"/>
          <p:nvPr>
            <p:ph type="title"/>
          </p:nvPr>
        </p:nvSpPr>
        <p:spPr>
          <a:xfrm>
            <a:off x="1812726" y="3542853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●"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○"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■"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●"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○"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- Cent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1812726" y="1701105"/>
            <a:ext cx="5518500" cy="1741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4475930" y="4878957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- Vertical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pic"/>
          </p:nvPr>
        </p:nvSpPr>
        <p:spPr>
          <a:xfrm>
            <a:off x="4685853" y="334862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Shape 93"/>
          <p:cNvSpPr txBox="1"/>
          <p:nvPr>
            <p:ph type="title"/>
          </p:nvPr>
        </p:nvSpPr>
        <p:spPr>
          <a:xfrm>
            <a:off x="1645294" y="334862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1645294" y="2511474"/>
            <a:ext cx="2812800" cy="21632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●"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○"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■"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●"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○"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4475930" y="4878957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- Top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1645294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4475930" y="4878957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Bullets &amp; Photo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pic"/>
          </p:nvPr>
        </p:nvSpPr>
        <p:spPr>
          <a:xfrm>
            <a:off x="4685853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Shape 101"/>
          <p:cNvSpPr txBox="1"/>
          <p:nvPr>
            <p:ph type="title"/>
          </p:nvPr>
        </p:nvSpPr>
        <p:spPr>
          <a:xfrm>
            <a:off x="1645294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164529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-114300" lvl="0" marL="177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14300" lvl="1" marL="304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01600" lvl="2" marL="431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01600" lvl="3" marL="55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01600" lvl="4" marL="685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4475930" y="4878957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ulle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1645294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-13970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39700" lvl="1" marL="393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39700" lvl="2" marL="55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52400" lvl="3" marL="736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39700" lvl="4" marL="901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4475930" y="4878957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- 3 Up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pic"/>
          </p:nvPr>
        </p:nvSpPr>
        <p:spPr>
          <a:xfrm>
            <a:off x="4685853" y="2685603"/>
            <a:ext cx="2812800" cy="1988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Shape 109"/>
          <p:cNvSpPr/>
          <p:nvPr>
            <p:ph idx="3" type="pic"/>
          </p:nvPr>
        </p:nvSpPr>
        <p:spPr>
          <a:xfrm>
            <a:off x="4689132" y="468808"/>
            <a:ext cx="2812799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Shape 110"/>
          <p:cNvSpPr/>
          <p:nvPr>
            <p:ph idx="4" type="pic"/>
          </p:nvPr>
        </p:nvSpPr>
        <p:spPr>
          <a:xfrm>
            <a:off x="1645294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4475930" y="4878957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1812726" y="3355329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●"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4475930" y="4878957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4475930" y="4878957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/>
            </a:lvl1pPr>
            <a:lvl2pPr lvl="1">
              <a:spcBef>
                <a:spcPts val="0"/>
              </a:spcBef>
              <a:buChar char="○"/>
              <a:defRPr/>
            </a:lvl2pPr>
            <a:lvl3pPr lvl="2">
              <a:spcBef>
                <a:spcPts val="0"/>
              </a:spcBef>
              <a:buChar char="■"/>
              <a:defRPr/>
            </a:lvl3pPr>
            <a:lvl4pPr lvl="3">
              <a:spcBef>
                <a:spcPts val="0"/>
              </a:spcBef>
              <a:buChar char="●"/>
              <a:defRPr/>
            </a:lvl4pPr>
            <a:lvl5pPr lvl="4">
              <a:spcBef>
                <a:spcPts val="0"/>
              </a:spcBef>
              <a:buChar char="○"/>
              <a:defRPr/>
            </a:lvl5pPr>
            <a:lvl6pPr lvl="5">
              <a:spcBef>
                <a:spcPts val="0"/>
              </a:spcBef>
              <a:buChar char="■"/>
              <a:defRPr/>
            </a:lvl6pPr>
            <a:lvl7pPr lvl="6">
              <a:spcBef>
                <a:spcPts val="0"/>
              </a:spcBef>
              <a:buChar char="●"/>
              <a:defRPr/>
            </a:lvl7pPr>
            <a:lvl8pPr lvl="7">
              <a:spcBef>
                <a:spcPts val="0"/>
              </a:spcBef>
              <a:buChar char="○"/>
              <a:defRPr/>
            </a:lvl8pPr>
            <a:lvl9pPr lvl="8"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400"/>
            </a:lvl1pPr>
            <a:lvl2pPr lvl="1">
              <a:spcBef>
                <a:spcPts val="0"/>
              </a:spcBef>
              <a:buSzPct val="100000"/>
              <a:buChar char="○"/>
              <a:defRPr sz="1200"/>
            </a:lvl2pPr>
            <a:lvl3pPr lvl="2">
              <a:spcBef>
                <a:spcPts val="0"/>
              </a:spcBef>
              <a:buSzPct val="100000"/>
              <a:buChar char="■"/>
              <a:defRPr sz="1200"/>
            </a:lvl3pPr>
            <a:lvl4pPr lvl="3">
              <a:spcBef>
                <a:spcPts val="0"/>
              </a:spcBef>
              <a:buSzPct val="100000"/>
              <a:buChar char="●"/>
              <a:defRPr sz="1200"/>
            </a:lvl4pPr>
            <a:lvl5pPr lvl="4">
              <a:spcBef>
                <a:spcPts val="0"/>
              </a:spcBef>
              <a:buSzPct val="100000"/>
              <a:buChar char="○"/>
              <a:defRPr sz="1200"/>
            </a:lvl5pPr>
            <a:lvl6pPr lvl="5">
              <a:spcBef>
                <a:spcPts val="0"/>
              </a:spcBef>
              <a:buSzPct val="100000"/>
              <a:buChar char="■"/>
              <a:defRPr sz="1200"/>
            </a:lvl6pPr>
            <a:lvl7pPr lvl="6">
              <a:spcBef>
                <a:spcPts val="0"/>
              </a:spcBef>
              <a:buSzPct val="100000"/>
              <a:buChar char="●"/>
              <a:defRPr sz="1200"/>
            </a:lvl7pPr>
            <a:lvl8pPr lvl="7">
              <a:spcBef>
                <a:spcPts val="0"/>
              </a:spcBef>
              <a:buSzPct val="100000"/>
              <a:buChar char="○"/>
              <a:defRPr sz="1200"/>
            </a:lvl8pPr>
            <a:lvl9pPr lvl="8">
              <a:spcBef>
                <a:spcPts val="0"/>
              </a:spcBef>
              <a:buSzPct val="1000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400"/>
            </a:lvl1pPr>
            <a:lvl2pPr lvl="1">
              <a:spcBef>
                <a:spcPts val="0"/>
              </a:spcBef>
              <a:buSzPct val="100000"/>
              <a:buChar char="○"/>
              <a:defRPr sz="1200"/>
            </a:lvl2pPr>
            <a:lvl3pPr lvl="2">
              <a:spcBef>
                <a:spcPts val="0"/>
              </a:spcBef>
              <a:buSzPct val="100000"/>
              <a:buChar char="■"/>
              <a:defRPr sz="1200"/>
            </a:lvl3pPr>
            <a:lvl4pPr lvl="3">
              <a:spcBef>
                <a:spcPts val="0"/>
              </a:spcBef>
              <a:buSzPct val="100000"/>
              <a:buChar char="●"/>
              <a:defRPr sz="1200"/>
            </a:lvl4pPr>
            <a:lvl5pPr lvl="4">
              <a:spcBef>
                <a:spcPts val="0"/>
              </a:spcBef>
              <a:buSzPct val="100000"/>
              <a:buChar char="○"/>
              <a:defRPr sz="1200"/>
            </a:lvl5pPr>
            <a:lvl6pPr lvl="5">
              <a:spcBef>
                <a:spcPts val="0"/>
              </a:spcBef>
              <a:buSzPct val="100000"/>
              <a:buChar char="■"/>
              <a:defRPr sz="1200"/>
            </a:lvl6pPr>
            <a:lvl7pPr lvl="6">
              <a:spcBef>
                <a:spcPts val="0"/>
              </a:spcBef>
              <a:buSzPct val="100000"/>
              <a:buChar char="●"/>
              <a:defRPr sz="1200"/>
            </a:lvl7pPr>
            <a:lvl8pPr lvl="7">
              <a:spcBef>
                <a:spcPts val="0"/>
              </a:spcBef>
              <a:buSzPct val="100000"/>
              <a:buChar char="○"/>
              <a:defRPr sz="1200"/>
            </a:lvl8pPr>
            <a:lvl9pPr lvl="8">
              <a:spcBef>
                <a:spcPts val="0"/>
              </a:spcBef>
              <a:buSzPct val="1000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200"/>
            </a:lvl1pPr>
            <a:lvl2pPr lvl="1">
              <a:spcBef>
                <a:spcPts val="0"/>
              </a:spcBef>
              <a:buSzPct val="100000"/>
              <a:buChar char="○"/>
              <a:defRPr sz="1200"/>
            </a:lvl2pPr>
            <a:lvl3pPr lvl="2">
              <a:spcBef>
                <a:spcPts val="0"/>
              </a:spcBef>
              <a:buSzPct val="100000"/>
              <a:buChar char="■"/>
              <a:defRPr sz="1200"/>
            </a:lvl3pPr>
            <a:lvl4pPr lvl="3">
              <a:spcBef>
                <a:spcPts val="0"/>
              </a:spcBef>
              <a:buSzPct val="100000"/>
              <a:buChar char="●"/>
              <a:defRPr sz="1200"/>
            </a:lvl4pPr>
            <a:lvl5pPr lvl="4">
              <a:spcBef>
                <a:spcPts val="0"/>
              </a:spcBef>
              <a:buSzPct val="100000"/>
              <a:buChar char="○"/>
              <a:defRPr sz="1200"/>
            </a:lvl5pPr>
            <a:lvl6pPr lvl="5">
              <a:spcBef>
                <a:spcPts val="0"/>
              </a:spcBef>
              <a:buSzPct val="100000"/>
              <a:buChar char="■"/>
              <a:defRPr sz="1200"/>
            </a:lvl6pPr>
            <a:lvl7pPr lvl="6">
              <a:spcBef>
                <a:spcPts val="0"/>
              </a:spcBef>
              <a:buSzPct val="100000"/>
              <a:buChar char="●"/>
              <a:defRPr sz="1200"/>
            </a:lvl7pPr>
            <a:lvl8pPr lvl="7">
              <a:spcBef>
                <a:spcPts val="0"/>
              </a:spcBef>
              <a:buSzPct val="100000"/>
              <a:buChar char="○"/>
              <a:defRPr sz="1200"/>
            </a:lvl8pPr>
            <a:lvl9pPr lvl="8">
              <a:spcBef>
                <a:spcPts val="0"/>
              </a:spcBef>
              <a:buSzPct val="1000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har char="●"/>
              <a:defRPr/>
            </a:lvl1pPr>
            <a:lvl2pPr lvl="1">
              <a:spcBef>
                <a:spcPts val="0"/>
              </a:spcBef>
              <a:buChar char="○"/>
              <a:defRPr/>
            </a:lvl2pPr>
            <a:lvl3pPr lvl="2">
              <a:spcBef>
                <a:spcPts val="0"/>
              </a:spcBef>
              <a:buChar char="■"/>
              <a:defRPr/>
            </a:lvl3pPr>
            <a:lvl4pPr lvl="3">
              <a:spcBef>
                <a:spcPts val="0"/>
              </a:spcBef>
              <a:buChar char="●"/>
              <a:defRPr/>
            </a:lvl4pPr>
            <a:lvl5pPr lvl="4">
              <a:spcBef>
                <a:spcPts val="0"/>
              </a:spcBef>
              <a:buChar char="○"/>
              <a:defRPr/>
            </a:lvl5pPr>
            <a:lvl6pPr lvl="5">
              <a:spcBef>
                <a:spcPts val="0"/>
              </a:spcBef>
              <a:buChar char="■"/>
              <a:defRPr/>
            </a:lvl6pPr>
            <a:lvl7pPr lvl="6">
              <a:spcBef>
                <a:spcPts val="0"/>
              </a:spcBef>
              <a:buChar char="●"/>
              <a:defRPr/>
            </a:lvl7pPr>
            <a:lvl8pPr lvl="7">
              <a:spcBef>
                <a:spcPts val="0"/>
              </a:spcBef>
              <a:buChar char="○"/>
              <a:defRPr/>
            </a:lvl8pPr>
            <a:lvl9pPr lvl="8"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●"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18" Type="http://schemas.openxmlformats.org/officeDocument/2006/relationships/theme" Target="../theme/theme3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49745" y="229117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hunkim+ml@gmail.com" TargetMode="External"/><Relationship Id="rId4" Type="http://schemas.openxmlformats.org/officeDocument/2006/relationships/hyperlink" Target="https://github.com/hunkim/DeepLearningZeroToAll/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Relationship Id="rId4" Type="http://schemas.openxmlformats.org/officeDocument/2006/relationships/image" Target="../media/image10.png"/><Relationship Id="rId5" Type="http://schemas.openxmlformats.org/officeDocument/2006/relationships/hyperlink" Target="https://github.com/hunkim/DeepLearningZeroToAll/blob/master/lab-05-2-logistic_regression_diabetes.py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hunkim/DeepLearningZeroToAll/blob/master/lab-05-2-logistic_regression_diabetes.py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kaggle.com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hyperlink" Target="https://goo.gl/jPtWN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hyperlink" Target="mailto:hunkim+ml@gmail.com" TargetMode="External"/><Relationship Id="rId4" Type="http://schemas.openxmlformats.org/officeDocument/2006/relationships/hyperlink" Target="https://github.com/hunkim/DeepLearningZeroToAll/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hunkim/DeepLearningZeroToAll/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hunkim/DeepLearningZeroToAll/blob/master/lab-05-1-logistic_regression.py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hyperlink" Target="https://github.com/hunkim/DeepLearningZeroToAll/blob/master/lab-05-1-logistic_regression.py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hunkim/DeepLearningZeroToAll/blob/master/lab-05-1-logistic_regression.py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hunkim/DeepLearningZeroToAll/blob/master/lab-05-1-logistic_regression.py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5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(regression) classifier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1392525" y="3197950"/>
            <a:ext cx="69063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hunkim+ml@gmail.com</a:t>
            </a: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&gt;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9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Code: 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https://github.com/hunkim/DeepLearningZeroToAll/</a:t>
            </a:r>
          </a:p>
        </p:txBody>
      </p:sp>
      <p:pic>
        <p:nvPicPr>
          <p:cNvPr id="125" name="Shape 1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46340" y="4261901"/>
            <a:ext cx="1428750" cy="7750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6" name="Shape 126"/>
          <p:cNvGrpSpPr/>
          <p:nvPr/>
        </p:nvGrpSpPr>
        <p:grpSpPr>
          <a:xfrm>
            <a:off x="-348126" y="87975"/>
            <a:ext cx="2543802" cy="1589521"/>
            <a:chOff x="-928337" y="234600"/>
            <a:chExt cx="6783474" cy="4238725"/>
          </a:xfrm>
        </p:grpSpPr>
        <p:pic>
          <p:nvPicPr>
            <p:cNvPr id="127" name="Shape 12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-928337" y="656924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Shape 128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rIns="34275" tIns="3427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/>
                <a:t>With TF 1.0!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1386431" y="216800"/>
            <a:ext cx="3812400" cy="1285800"/>
          </a:xfrm>
          <a:prstGeom prst="rect">
            <a:avLst/>
          </a:prstGeom>
        </p:spPr>
        <p:txBody>
          <a:bodyPr anchorCtr="0" anchor="ctr" bIns="34275" lIns="34275" rIns="34275" tIns="342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Classifying diabetes</a:t>
            </a:r>
          </a:p>
        </p:txBody>
      </p:sp>
      <p:pic>
        <p:nvPicPr>
          <p:cNvPr descr="Image result for diabetes"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1062" y="216800"/>
            <a:ext cx="3057525" cy="149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Shape 197"/>
          <p:cNvSpPr txBox="1"/>
          <p:nvPr/>
        </p:nvSpPr>
        <p:spPr>
          <a:xfrm>
            <a:off x="579975" y="4060700"/>
            <a:ext cx="82686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b="1"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lv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xy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np.loadtxt(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'data-03-diabetes.csv'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delimiter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','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=np.float32)</a:t>
            </a:r>
          </a:p>
          <a:p>
            <a:pPr lv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</a:t>
            </a:r>
            <a:r>
              <a:rPr lang="en" sz="1500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xy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[:,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:-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</a:t>
            </a:r>
            <a:r>
              <a:rPr lang="en" sz="1500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xy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[:, [-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198" name="Shape 1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1237" y="2155998"/>
            <a:ext cx="6769967" cy="1495424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99" name="Shape 199"/>
          <p:cNvSpPr txBox="1"/>
          <p:nvPr/>
        </p:nvSpPr>
        <p:spPr>
          <a:xfrm>
            <a:off x="2614325" y="4811150"/>
            <a:ext cx="76995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https://github.com/hunkim/DeepLearningZeroToAll/blob/master/lab-05-2-logistic_regression_diabetes.py</a:t>
            </a:r>
            <a:r>
              <a:rPr lang="en" sz="1100"/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/>
        </p:nvSpPr>
        <p:spPr>
          <a:xfrm>
            <a:off x="0" y="0"/>
            <a:ext cx="57234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xy = np.loadtxt(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'data-03-diabetes.csv'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delimiter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','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=np.float32)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xy[:,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:-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xy[:, [-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placeholders for a tensor that will be always fed.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tf.placeholder(tf.float32, 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tf.placeholder(tf.float32, 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'weight'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'bias'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Hypothesis using sigmoid: tf.div(1., 1. + tf.exp(tf.matmul(X, W)))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tf.sigmoid(tf.matmul(X, W) + b)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cost/loss function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-tf.reduce_mean(Y * tf.log(hypothesis) + (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 Y) * tf.log(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 hypothesis))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 = tf.train.GradientDescentOptimizer(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).minimize(cost)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Accuracy computation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True if hypothesis&gt;0.5 else False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predicted = tf.cast(hypothesis &gt;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=tf.float32)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accuracy = tf.reduce_mean(tf.cast(tf.equal(predicted, Y), 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=tf.float32))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graph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with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tf.Session()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sess: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feed = {X: x_data, Y: y_data}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10001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sess.run(train, 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=feed)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%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sess.run(cost, 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=feed))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Accuracy report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h, c, a = sess.run([hypothesis, predicted, accuracy], 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=feed)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Hypothesis: "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h, 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Correct (Y): "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c, 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Accuracy: "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a)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7605250" y="366650"/>
            <a:ext cx="1349400" cy="38913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</a:rPr>
              <a:t>0 0.82794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</a:rPr>
              <a:t>200 0.755181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</a:rPr>
              <a:t>400 0.726355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</a:rPr>
              <a:t>600 0.705179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</a:rPr>
              <a:t>800 0.686631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</a:rPr>
              <a:t>...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</a:rPr>
              <a:t>9600 0.492056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</a:rPr>
              <a:t>9800 0.491396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</a:rPr>
              <a:t>10000 0.490767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lvl="0">
              <a:spcBef>
                <a:spcPts val="0"/>
              </a:spcBef>
              <a:buNone/>
            </a:pP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</a:rPr>
              <a:t> [ 0.7461012 ]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</a:rPr>
              <a:t> [ 0.79919308]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</a:rPr>
              <a:t> [ 0.72995949]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</a:rPr>
              <a:t> [ 0.88297188]]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</a:rPr>
              <a:t>[ 1.]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</a:rPr>
              <a:t>[ 1.]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</a:rPr>
              <a:t>[ 1.]]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</a:rPr>
              <a:t>Accuracy:  0.762846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2614325" y="4811150"/>
            <a:ext cx="76995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https://github.com/hunkim/DeepLearningZeroToAll/blob/master/lab-05-2-logistic_regression_diabetes.py</a:t>
            </a:r>
            <a:r>
              <a:rPr lang="en" sz="1100"/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</p:spPr>
        <p:txBody>
          <a:bodyPr anchorCtr="0" anchor="ctr" bIns="34275" lIns="34275" rIns="34275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Exercise</a:t>
            </a:r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180210" y="1460003"/>
            <a:ext cx="8783400" cy="3013800"/>
          </a:xfrm>
          <a:prstGeom prst="rect">
            <a:avLst/>
          </a:prstGeom>
        </p:spPr>
        <p:txBody>
          <a:bodyPr anchorCtr="0" anchor="ctr" bIns="34275" lIns="34275" rIns="34275" tIns="3427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CSV reading using </a:t>
            </a:r>
            <a:r>
              <a:rPr i="1" lang="en" sz="2400"/>
              <a:t>tf.decode_csv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Try other classification data from Kaggle 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https://www.kaggle.com</a:t>
            </a:r>
            <a:r>
              <a:rPr lang="en" sz="2400"/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6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Softmax classifier</a:t>
            </a:r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1812726" y="319794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Sung Kim &lt;hunkim+ml@gmail.com&gt;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2441" y="1538299"/>
            <a:ext cx="6008308" cy="332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>
            <p:ph type="title"/>
          </p:nvPr>
        </p:nvSpPr>
        <p:spPr>
          <a:xfrm>
            <a:off x="0" y="286350"/>
            <a:ext cx="9073200" cy="1285800"/>
          </a:xfrm>
          <a:prstGeom prst="rect">
            <a:avLst/>
          </a:prstGeom>
        </p:spPr>
        <p:txBody>
          <a:bodyPr anchorCtr="0" anchor="b" bIns="34275" lIns="34275" rIns="34275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Call for comments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/>
              <a:t>Please feel free to add comments directly on these slides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4"/>
              </a:rPr>
              <a:t>https://goo.gl/jPtWNt</a:t>
            </a:r>
            <a:r>
              <a:rPr lang="en" sz="2800"/>
              <a:t>      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5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(regression) classifier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1392525" y="3197950"/>
            <a:ext cx="69063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hunkim+ml@gmail.com</a:t>
            </a: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&gt;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9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Code: 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https://github.com/hunkim/DeepLearningZeroToAll/</a:t>
            </a:r>
          </a:p>
        </p:txBody>
      </p:sp>
      <p:pic>
        <p:nvPicPr>
          <p:cNvPr id="142" name="Shape 1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46340" y="4261901"/>
            <a:ext cx="1428750" cy="7750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3" name="Shape 143"/>
          <p:cNvGrpSpPr/>
          <p:nvPr/>
        </p:nvGrpSpPr>
        <p:grpSpPr>
          <a:xfrm>
            <a:off x="-348126" y="87975"/>
            <a:ext cx="2543802" cy="1589521"/>
            <a:chOff x="-928337" y="234600"/>
            <a:chExt cx="6783474" cy="4238725"/>
          </a:xfrm>
        </p:grpSpPr>
        <p:pic>
          <p:nvPicPr>
            <p:cNvPr id="144" name="Shape 14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-928337" y="656924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5" name="Shape 145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rIns="34275" tIns="3427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/>
                <a:t>With TF 1.0!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225375" y="133950"/>
            <a:ext cx="8813100" cy="1285800"/>
          </a:xfrm>
          <a:prstGeom prst="rect">
            <a:avLst/>
          </a:prstGeom>
        </p:spPr>
        <p:txBody>
          <a:bodyPr anchorCtr="0" anchor="ctr" bIns="34275" lIns="34275" rIns="34275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u="sng">
                <a:solidFill>
                  <a:schemeClr val="hlink"/>
                </a:solidFill>
                <a:hlinkClick r:id="rId3"/>
              </a:rPr>
              <a:t>https://github.com/hunkim/DeepLearningZeroToAll/</a:t>
            </a:r>
            <a:r>
              <a:rPr lang="en" sz="3000"/>
              <a:t> </a:t>
            </a:r>
          </a:p>
        </p:txBody>
      </p:sp>
      <p:pic>
        <p:nvPicPr>
          <p:cNvPr id="151" name="Shape 1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72150"/>
            <a:ext cx="4555949" cy="193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2099" y="1572150"/>
            <a:ext cx="4130850" cy="2630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Regression </a:t>
            </a:r>
          </a:p>
        </p:txBody>
      </p:sp>
      <p:pic>
        <p:nvPicPr>
          <p:cNvPr id="158" name="Shape 1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82683" y="1736682"/>
            <a:ext cx="2778600" cy="67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38839" y="3605524"/>
            <a:ext cx="2645399" cy="51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61527" y="2839324"/>
            <a:ext cx="6021051" cy="51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Data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1212300" y="1518900"/>
            <a:ext cx="6719400" cy="210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[[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placeholders for a tensor that will be always fed.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3223925" y="4811150"/>
            <a:ext cx="76995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https://github.com/hunkim/DeepLearningZeroToAll/blob/master/lab-05-1-logistic_regression.py</a:t>
            </a:r>
            <a:r>
              <a:rPr lang="en" sz="1100"/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/>
        </p:nvSpPr>
        <p:spPr>
          <a:xfrm>
            <a:off x="157125" y="228599"/>
            <a:ext cx="7637400" cy="45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 tf.placeholder(tf.float32, </a:t>
            </a:r>
            <a:r>
              <a:rPr lang="en" sz="1500">
                <a:solidFill>
                  <a:srgbClr val="660099"/>
                </a:solidFill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5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 = tf.placeholder(tf.float32, </a:t>
            </a:r>
            <a:r>
              <a:rPr lang="en" sz="1500">
                <a:solidFill>
                  <a:srgbClr val="660099"/>
                </a:solidFill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5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'bias'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Hypothesis using sigmoid: tf.div(1., 1. + tf.exp(tf.matmul(X, W) + b))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tf.sigmoid(tf.matmul(X, W) + b)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cost/loss function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-tf.reduce_mean(Y * tf.log(hypothesis) + 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 Y) *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tf.log(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 hypothesis))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 = tf.train.GradientDescentOptimizer(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).minimize(cost)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Accuracy computation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True if hypothesis&gt;0.5 else False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predicted = tf.cast(hypothesis &gt;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=tf.float32)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accuracy = tf.reduce_mean(tf.cast(tf.equal(predicted, Y), 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=tf.float32))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73" name="Shape 1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1449" y="1468125"/>
            <a:ext cx="2037000" cy="49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Shape 1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2525" y="2218887"/>
            <a:ext cx="5301076" cy="45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Shape 17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18039" y="3699099"/>
            <a:ext cx="2645400" cy="51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 txBox="1"/>
          <p:nvPr/>
        </p:nvSpPr>
        <p:spPr>
          <a:xfrm>
            <a:off x="3223925" y="4811150"/>
            <a:ext cx="76995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u="sng">
                <a:solidFill>
                  <a:schemeClr val="hlink"/>
                </a:solidFill>
                <a:hlinkClick r:id="rId6"/>
              </a:rPr>
              <a:t>https://github.com/hunkim/DeepLearningZeroToAll/blob/master/lab-05-1-logistic_regression.py</a:t>
            </a:r>
            <a:r>
              <a:rPr lang="en" sz="1100"/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"/>
              <a:t>Train the model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195200" y="1256950"/>
            <a:ext cx="8728500" cy="33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graph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with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tf.Session() 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 TensorFlow variables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10001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cost_val, _ = sess.run([cost, train],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x_data, Y: y_data})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%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cost_val)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Accuracy report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h, c, a = sess.run([hypothesis, predicted, accuracy],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x_data, Y: y_data})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Hypothesis: "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h, 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Correct (Y): "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c, 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Accuracy: "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a)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3223925" y="4811150"/>
            <a:ext cx="76995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https://github.com/hunkim/DeepLearningZeroToAll/blob/master/lab-05-1-logistic_regression.py</a:t>
            </a:r>
            <a:r>
              <a:rPr lang="en" sz="1100"/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/>
        </p:nvSpPr>
        <p:spPr>
          <a:xfrm>
            <a:off x="0" y="0"/>
            <a:ext cx="8899200" cy="51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[[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placeholders for a tensor that will be always fed.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lv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'bias'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Hypothesis using sigmoid: tf.div(1., 1. + tf.exp(tf.matmul(X, W)))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tf.sigmoid(tf.matmul(X, W) + b)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cost/loss function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-tf.reduce_mean(Y * tf.log(hypothesis) + (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 Y) * tf.log(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 hypothesis))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 = tf.train.GradientDescentOptimizer(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).minimize(cost)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Accuracy computation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True if hypothesis&gt;0.5 else False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predicted = tf.cast(hypothesis &gt;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=tf.float32)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accuracy = tf.reduce_mean(tf.cast(tf.equal(predicted, Y),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=tf.float32))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graph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with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tf.Session()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 TensorFlow variables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10001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cost_val, _ = sess.run([cost, train],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x_data, Y: y_data})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%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cost_val)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Accuracy report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h, c, a = sess.run([hypothesis, predicted, accuracy],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x_data, Y: y_data})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Hypothesis: "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h, 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Correct (Y): "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c, 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Accuracy: "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a)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9" name="Shape 189"/>
          <p:cNvSpPr txBox="1"/>
          <p:nvPr/>
        </p:nvSpPr>
        <p:spPr>
          <a:xfrm>
            <a:off x="7668100" y="188550"/>
            <a:ext cx="1307400" cy="47664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# step, cost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0 1.73078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200 0.571512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400 0.507414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...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9600 0.154132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9800 0.151778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10000 0.149496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lv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Hypothesis:  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[[ 0.03074029]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[ 0.15884677]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[ 0.30486736]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[ 0.78138196]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[ 0.93957496]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[ 0.98016882]]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lv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Correct (Y):  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[[ 0.]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[ 0.]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[ 0.]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[ 1.]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[ 1.]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[ 1.]]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Accuracy:  1.0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3223925" y="4811150"/>
            <a:ext cx="76995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https://github.com/hunkim/DeepLearningZeroToAll/blob/master/lab-05-1-logistic_regression.py</a:t>
            </a:r>
            <a:r>
              <a:rPr lang="en" sz="1100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