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6" r:id="rId3"/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Helvetica Neue"/>
      <p:regular r:id="rId33"/>
      <p:bold r:id="rId34"/>
      <p:italic r:id="rId35"/>
      <p:boldItalic r:id="rId36"/>
    </p:embeddedFont>
    <p:embeddedFont>
      <p:font typeface="Gill Sans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HelveticaNeue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HelveticaNeue-italic.fntdata"/><Relationship Id="rId12" Type="http://schemas.openxmlformats.org/officeDocument/2006/relationships/slide" Target="slides/slide7.xml"/><Relationship Id="rId34" Type="http://schemas.openxmlformats.org/officeDocument/2006/relationships/font" Target="fonts/HelveticaNeue-bold.fntdata"/><Relationship Id="rId15" Type="http://schemas.openxmlformats.org/officeDocument/2006/relationships/slide" Target="slides/slide10.xml"/><Relationship Id="rId37" Type="http://schemas.openxmlformats.org/officeDocument/2006/relationships/font" Target="fonts/GillSans-regular.fntdata"/><Relationship Id="rId14" Type="http://schemas.openxmlformats.org/officeDocument/2006/relationships/slide" Target="slides/slide9.xml"/><Relationship Id="rId36" Type="http://schemas.openxmlformats.org/officeDocument/2006/relationships/font" Target="fonts/HelveticaNeue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GillSans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" name="Shape 27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2" name="Shape 29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9" name="Shape 2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6" name="Shape 30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3" name="Shape 31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0" name="Shape 32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7" name="Shape 32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5" name="Shape 33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har char="●"/>
              <a:defRPr/>
            </a:lvl1pPr>
            <a:lvl2pPr lvl="1" algn="ctr">
              <a:spcBef>
                <a:spcPts val="0"/>
              </a:spcBef>
              <a:buChar char="○"/>
              <a:defRPr/>
            </a:lvl2pPr>
            <a:lvl3pPr lvl="2" algn="ctr">
              <a:spcBef>
                <a:spcPts val="0"/>
              </a:spcBef>
              <a:buChar char="■"/>
              <a:defRPr/>
            </a:lvl3pPr>
            <a:lvl4pPr lvl="3" algn="ctr">
              <a:spcBef>
                <a:spcPts val="0"/>
              </a:spcBef>
              <a:buChar char="●"/>
              <a:defRPr/>
            </a:lvl4pPr>
            <a:lvl5pPr lvl="4" algn="ctr">
              <a:spcBef>
                <a:spcPts val="0"/>
              </a:spcBef>
              <a:buChar char="○"/>
              <a:defRPr/>
            </a:lvl5pPr>
            <a:lvl6pPr lvl="5" algn="ctr">
              <a:spcBef>
                <a:spcPts val="0"/>
              </a:spcBef>
              <a:buChar char="■"/>
              <a:defRPr/>
            </a:lvl6pPr>
            <a:lvl7pPr lvl="6" algn="ctr">
              <a:spcBef>
                <a:spcPts val="0"/>
              </a:spcBef>
              <a:buChar char="●"/>
              <a:defRPr/>
            </a:lvl7pPr>
            <a:lvl8pPr lvl="7" algn="ctr">
              <a:spcBef>
                <a:spcPts val="0"/>
              </a:spcBef>
              <a:buChar char="○"/>
              <a:defRPr/>
            </a:lvl8pPr>
            <a:lvl9pPr lvl="8" algn="ctr"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&amp; Sub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1812726" y="265211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○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■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○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4482330" y="4882306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1812726" y="1460003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-38100" lvl="0" marL="406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12700" lvl="1" marL="546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2700" lvl="2" marL="7493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2700" lvl="3" marL="952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5400" lvl="4" marL="1181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4482330" y="4882306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80210" y="1460003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-38100" lvl="0" marL="406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12700" lvl="1" marL="546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2700" lvl="2" marL="7493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2700" lvl="3" marL="952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5400" lvl="4" marL="1181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4482330" y="4882306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1645294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645294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-13970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39700" lvl="1" marL="393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39700" lvl="2" marL="55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52400" lvl="3" marL="736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39700" lvl="4" marL="901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4475930" y="4878957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2" type="sldNum"/>
          </p:nvPr>
        </p:nvSpPr>
        <p:spPr>
          <a:xfrm>
            <a:off x="4475930" y="4878957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49745" y="229117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1812726" y="1460003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-38100" lvl="0" marL="406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12700" lvl="1" marL="546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2700" lvl="2" marL="7493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2700" lvl="3" marL="952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5400" lvl="4" marL="1181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4482330" y="4882306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&amp; Subtitl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1812726" y="265211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●"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○"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■"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●"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○"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4475930" y="4878957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- Horizontal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pic"/>
          </p:nvPr>
        </p:nvSpPr>
        <p:spPr>
          <a:xfrm>
            <a:off x="1990203" y="334862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Shape 85"/>
          <p:cNvSpPr txBox="1"/>
          <p:nvPr>
            <p:ph type="title"/>
          </p:nvPr>
        </p:nvSpPr>
        <p:spPr>
          <a:xfrm>
            <a:off x="1812726" y="3542853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●"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○"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■"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●"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○"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- Cent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1812726" y="1701105"/>
            <a:ext cx="5518500" cy="1741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4475930" y="4878957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- Vertical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pic"/>
          </p:nvPr>
        </p:nvSpPr>
        <p:spPr>
          <a:xfrm>
            <a:off x="4685853" y="334862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Shape 93"/>
          <p:cNvSpPr txBox="1"/>
          <p:nvPr>
            <p:ph type="title"/>
          </p:nvPr>
        </p:nvSpPr>
        <p:spPr>
          <a:xfrm>
            <a:off x="1645294" y="334862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1645294" y="2511474"/>
            <a:ext cx="2812800" cy="21632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●"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○"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■"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●"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○"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4475930" y="4878957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- Top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1645294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4475930" y="4878957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Bullets &amp; Photo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pic"/>
          </p:nvPr>
        </p:nvSpPr>
        <p:spPr>
          <a:xfrm>
            <a:off x="4685853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Shape 101"/>
          <p:cNvSpPr txBox="1"/>
          <p:nvPr>
            <p:ph type="title"/>
          </p:nvPr>
        </p:nvSpPr>
        <p:spPr>
          <a:xfrm>
            <a:off x="1645294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164529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-114300" lvl="0" marL="177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14300" lvl="1" marL="304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01600" lvl="2" marL="431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01600" lvl="3" marL="55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01600" lvl="4" marL="685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4475930" y="4878957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ulle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1645294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-13970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39700" lvl="1" marL="393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39700" lvl="2" marL="55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52400" lvl="3" marL="736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39700" lvl="4" marL="901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4475930" y="4878957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- 3 Up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pic"/>
          </p:nvPr>
        </p:nvSpPr>
        <p:spPr>
          <a:xfrm>
            <a:off x="4685853" y="2685603"/>
            <a:ext cx="2812800" cy="1988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Shape 109"/>
          <p:cNvSpPr/>
          <p:nvPr>
            <p:ph idx="3" type="pic"/>
          </p:nvPr>
        </p:nvSpPr>
        <p:spPr>
          <a:xfrm>
            <a:off x="4689132" y="468808"/>
            <a:ext cx="2812799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Shape 110"/>
          <p:cNvSpPr/>
          <p:nvPr>
            <p:ph idx="4" type="pic"/>
          </p:nvPr>
        </p:nvSpPr>
        <p:spPr>
          <a:xfrm>
            <a:off x="1645294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4475930" y="4878957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1812726" y="3355329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●"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4475930" y="4878957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4475930" y="4878957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/>
            </a:lvl1pPr>
            <a:lvl2pPr lvl="1">
              <a:spcBef>
                <a:spcPts val="0"/>
              </a:spcBef>
              <a:buChar char="○"/>
              <a:defRPr/>
            </a:lvl2pPr>
            <a:lvl3pPr lvl="2">
              <a:spcBef>
                <a:spcPts val="0"/>
              </a:spcBef>
              <a:buChar char="■"/>
              <a:defRPr/>
            </a:lvl3pPr>
            <a:lvl4pPr lvl="3">
              <a:spcBef>
                <a:spcPts val="0"/>
              </a:spcBef>
              <a:buChar char="●"/>
              <a:defRPr/>
            </a:lvl4pPr>
            <a:lvl5pPr lvl="4">
              <a:spcBef>
                <a:spcPts val="0"/>
              </a:spcBef>
              <a:buChar char="○"/>
              <a:defRPr/>
            </a:lvl5pPr>
            <a:lvl6pPr lvl="5">
              <a:spcBef>
                <a:spcPts val="0"/>
              </a:spcBef>
              <a:buChar char="■"/>
              <a:defRPr/>
            </a:lvl6pPr>
            <a:lvl7pPr lvl="6">
              <a:spcBef>
                <a:spcPts val="0"/>
              </a:spcBef>
              <a:buChar char="●"/>
              <a:defRPr/>
            </a:lvl7pPr>
            <a:lvl8pPr lvl="7">
              <a:spcBef>
                <a:spcPts val="0"/>
              </a:spcBef>
              <a:buChar char="○"/>
              <a:defRPr/>
            </a:lvl8pPr>
            <a:lvl9pPr lvl="8"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400"/>
            </a:lvl1pPr>
            <a:lvl2pPr lvl="1">
              <a:spcBef>
                <a:spcPts val="0"/>
              </a:spcBef>
              <a:buSzPct val="100000"/>
              <a:buChar char="○"/>
              <a:defRPr sz="1200"/>
            </a:lvl2pPr>
            <a:lvl3pPr lvl="2">
              <a:spcBef>
                <a:spcPts val="0"/>
              </a:spcBef>
              <a:buSzPct val="100000"/>
              <a:buChar char="■"/>
              <a:defRPr sz="1200"/>
            </a:lvl3pPr>
            <a:lvl4pPr lvl="3">
              <a:spcBef>
                <a:spcPts val="0"/>
              </a:spcBef>
              <a:buSzPct val="100000"/>
              <a:buChar char="●"/>
              <a:defRPr sz="1200"/>
            </a:lvl4pPr>
            <a:lvl5pPr lvl="4">
              <a:spcBef>
                <a:spcPts val="0"/>
              </a:spcBef>
              <a:buSzPct val="100000"/>
              <a:buChar char="○"/>
              <a:defRPr sz="1200"/>
            </a:lvl5pPr>
            <a:lvl6pPr lvl="5">
              <a:spcBef>
                <a:spcPts val="0"/>
              </a:spcBef>
              <a:buSzPct val="100000"/>
              <a:buChar char="■"/>
              <a:defRPr sz="1200"/>
            </a:lvl6pPr>
            <a:lvl7pPr lvl="6">
              <a:spcBef>
                <a:spcPts val="0"/>
              </a:spcBef>
              <a:buSzPct val="100000"/>
              <a:buChar char="●"/>
              <a:defRPr sz="1200"/>
            </a:lvl7pPr>
            <a:lvl8pPr lvl="7">
              <a:spcBef>
                <a:spcPts val="0"/>
              </a:spcBef>
              <a:buSzPct val="100000"/>
              <a:buChar char="○"/>
              <a:defRPr sz="1200"/>
            </a:lvl8pPr>
            <a:lvl9pPr lvl="8">
              <a:spcBef>
                <a:spcPts val="0"/>
              </a:spcBef>
              <a:buSzPct val="1000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400"/>
            </a:lvl1pPr>
            <a:lvl2pPr lvl="1">
              <a:spcBef>
                <a:spcPts val="0"/>
              </a:spcBef>
              <a:buSzPct val="100000"/>
              <a:buChar char="○"/>
              <a:defRPr sz="1200"/>
            </a:lvl2pPr>
            <a:lvl3pPr lvl="2">
              <a:spcBef>
                <a:spcPts val="0"/>
              </a:spcBef>
              <a:buSzPct val="100000"/>
              <a:buChar char="■"/>
              <a:defRPr sz="1200"/>
            </a:lvl3pPr>
            <a:lvl4pPr lvl="3">
              <a:spcBef>
                <a:spcPts val="0"/>
              </a:spcBef>
              <a:buSzPct val="100000"/>
              <a:buChar char="●"/>
              <a:defRPr sz="1200"/>
            </a:lvl4pPr>
            <a:lvl5pPr lvl="4">
              <a:spcBef>
                <a:spcPts val="0"/>
              </a:spcBef>
              <a:buSzPct val="100000"/>
              <a:buChar char="○"/>
              <a:defRPr sz="1200"/>
            </a:lvl5pPr>
            <a:lvl6pPr lvl="5">
              <a:spcBef>
                <a:spcPts val="0"/>
              </a:spcBef>
              <a:buSzPct val="100000"/>
              <a:buChar char="■"/>
              <a:defRPr sz="1200"/>
            </a:lvl6pPr>
            <a:lvl7pPr lvl="6">
              <a:spcBef>
                <a:spcPts val="0"/>
              </a:spcBef>
              <a:buSzPct val="100000"/>
              <a:buChar char="●"/>
              <a:defRPr sz="1200"/>
            </a:lvl7pPr>
            <a:lvl8pPr lvl="7">
              <a:spcBef>
                <a:spcPts val="0"/>
              </a:spcBef>
              <a:buSzPct val="100000"/>
              <a:buChar char="○"/>
              <a:defRPr sz="1200"/>
            </a:lvl8pPr>
            <a:lvl9pPr lvl="8">
              <a:spcBef>
                <a:spcPts val="0"/>
              </a:spcBef>
              <a:buSzPct val="1000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200"/>
            </a:lvl1pPr>
            <a:lvl2pPr lvl="1">
              <a:spcBef>
                <a:spcPts val="0"/>
              </a:spcBef>
              <a:buSzPct val="100000"/>
              <a:buChar char="○"/>
              <a:defRPr sz="1200"/>
            </a:lvl2pPr>
            <a:lvl3pPr lvl="2">
              <a:spcBef>
                <a:spcPts val="0"/>
              </a:spcBef>
              <a:buSzPct val="100000"/>
              <a:buChar char="■"/>
              <a:defRPr sz="1200"/>
            </a:lvl3pPr>
            <a:lvl4pPr lvl="3">
              <a:spcBef>
                <a:spcPts val="0"/>
              </a:spcBef>
              <a:buSzPct val="100000"/>
              <a:buChar char="●"/>
              <a:defRPr sz="1200"/>
            </a:lvl4pPr>
            <a:lvl5pPr lvl="4">
              <a:spcBef>
                <a:spcPts val="0"/>
              </a:spcBef>
              <a:buSzPct val="100000"/>
              <a:buChar char="○"/>
              <a:defRPr sz="1200"/>
            </a:lvl5pPr>
            <a:lvl6pPr lvl="5">
              <a:spcBef>
                <a:spcPts val="0"/>
              </a:spcBef>
              <a:buSzPct val="100000"/>
              <a:buChar char="■"/>
              <a:defRPr sz="1200"/>
            </a:lvl6pPr>
            <a:lvl7pPr lvl="6">
              <a:spcBef>
                <a:spcPts val="0"/>
              </a:spcBef>
              <a:buSzPct val="100000"/>
              <a:buChar char="●"/>
              <a:defRPr sz="1200"/>
            </a:lvl7pPr>
            <a:lvl8pPr lvl="7">
              <a:spcBef>
                <a:spcPts val="0"/>
              </a:spcBef>
              <a:buSzPct val="100000"/>
              <a:buChar char="○"/>
              <a:defRPr sz="1200"/>
            </a:lvl8pPr>
            <a:lvl9pPr lvl="8">
              <a:spcBef>
                <a:spcPts val="0"/>
              </a:spcBef>
              <a:buSzPct val="1000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har char="●"/>
              <a:defRPr/>
            </a:lvl1pPr>
            <a:lvl2pPr lvl="1">
              <a:spcBef>
                <a:spcPts val="0"/>
              </a:spcBef>
              <a:buChar char="○"/>
              <a:defRPr/>
            </a:lvl2pPr>
            <a:lvl3pPr lvl="2">
              <a:spcBef>
                <a:spcPts val="0"/>
              </a:spcBef>
              <a:buChar char="■"/>
              <a:defRPr/>
            </a:lvl3pPr>
            <a:lvl4pPr lvl="3">
              <a:spcBef>
                <a:spcPts val="0"/>
              </a:spcBef>
              <a:buChar char="●"/>
              <a:defRPr/>
            </a:lvl4pPr>
            <a:lvl5pPr lvl="4">
              <a:spcBef>
                <a:spcPts val="0"/>
              </a:spcBef>
              <a:buChar char="○"/>
              <a:defRPr/>
            </a:lvl5pPr>
            <a:lvl6pPr lvl="5">
              <a:spcBef>
                <a:spcPts val="0"/>
              </a:spcBef>
              <a:buChar char="■"/>
              <a:defRPr/>
            </a:lvl6pPr>
            <a:lvl7pPr lvl="6">
              <a:spcBef>
                <a:spcPts val="0"/>
              </a:spcBef>
              <a:buChar char="●"/>
              <a:defRPr/>
            </a:lvl7pPr>
            <a:lvl8pPr lvl="7">
              <a:spcBef>
                <a:spcPts val="0"/>
              </a:spcBef>
              <a:buChar char="○"/>
              <a:defRPr/>
            </a:lvl8pPr>
            <a:lvl9pPr lvl="8"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●"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49745" y="229117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hunkim+ml@gmail.com" TargetMode="External"/><Relationship Id="rId4" Type="http://schemas.openxmlformats.org/officeDocument/2006/relationships/hyperlink" Target="https://github.com/hunkim/DeepLearningZeroToAll/" TargetMode="External"/><Relationship Id="rId5" Type="http://schemas.openxmlformats.org/officeDocument/2006/relationships/image" Target="../media/image6.png"/><Relationship Id="rId6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hyperlink" Target="https://github.com/hunkim/DeepLearningZeroToAll/blob/master/lab-07-2-linear_regression_without_min_max.py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hunkim/DeepLearningZeroToAll/blob/master/lab-07-2-linear_regression_without_min_max.py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hyperlink" Target="https://github.com/hunkim/DeepLearningZeroToAll/blob/master/lab-07-3-linear_regression_min_max.py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hunkim/DeepLearningZeroToAll/blob/master/lab-07-3-linear_regression_min_max.py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hyperlink" Target="mailto:hunkim+ml@gmail.com" TargetMode="External"/><Relationship Id="rId5" Type="http://schemas.openxmlformats.org/officeDocument/2006/relationships/hyperlink" Target="https://github.com/hunkim/DeepLearningZeroToAll/" TargetMode="External"/><Relationship Id="rId6" Type="http://schemas.openxmlformats.org/officeDocument/2006/relationships/image" Target="../media/image6.png"/><Relationship Id="rId7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hunkim/DeepLearningZeroToAll/" TargetMode="External"/><Relationship Id="rId4" Type="http://schemas.openxmlformats.org/officeDocument/2006/relationships/image" Target="../media/image1.png"/><Relationship Id="rId9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image" Target="../media/image7.png"/><Relationship Id="rId7" Type="http://schemas.openxmlformats.org/officeDocument/2006/relationships/image" Target="../media/image4.png"/><Relationship Id="rId8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hyperlink" Target="https://github.com/hunkim/DeepLearningZeroToAll/blob/master/lab-07-4-mnist_introduction.py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ithub.com/hunkim/DeepLearningZeroToAll/blob/master/lab-07-4-mnist_introduction.py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hyperlink" Target="https://goo.gl/jPtWNt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github.com/hunkim/DeepLearningZeroToAll/blob/master/lab-07-4-mnist_introduction.py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github.com/hunkim/DeepLearningZeroToAll/blob/master/lab-07-4-mnist_introduction.py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stackoverflow.com/questions/4752626/epoch-vs-iteration-when-training-neural-networks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github.com/hunkim/DeepLearningZeroToAll/blob/master/lab-07-4-mnist_introduction.py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github.com/hunkim/DeepLearningZeroToAll/blob/master/lab-07-4-mnist_introduction.py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github.com/hunkim/DeepLearningZeroToAll/blob/master/lab-07-4-mnist_introduction.py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Relationship Id="rId4" Type="http://schemas.openxmlformats.org/officeDocument/2006/relationships/hyperlink" Target="https://github.com/hunkim/DeepLearningZeroToAll/blob/master/lab-07-4-mnist_introduction.py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hyperlink" Target="mailto:hunkim+ml@gmail.com" TargetMode="External"/><Relationship Id="rId4" Type="http://schemas.openxmlformats.org/officeDocument/2006/relationships/hyperlink" Target="https://github.com/hunkim/DeepLearningZeroToAll/" TargetMode="External"/><Relationship Id="rId5" Type="http://schemas.openxmlformats.org/officeDocument/2006/relationships/image" Target="../media/image6.png"/><Relationship Id="rId6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hunkim/DeepLearningZeroToAll/" TargetMode="External"/><Relationship Id="rId4" Type="http://schemas.openxmlformats.org/officeDocument/2006/relationships/image" Target="../media/image1.png"/><Relationship Id="rId9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image" Target="../media/image7.png"/><Relationship Id="rId7" Type="http://schemas.openxmlformats.org/officeDocument/2006/relationships/image" Target="../media/image4.png"/><Relationship Id="rId8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hyperlink" Target="https://github.com/hunkim/DeepLearningZeroToAll/blob/master/lab-07-1-learning_rate_and_evaluation.py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hunkim/DeepLearningZeroToAll/blob/master/lab-07-1-learning_rate_and_evaluation.py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hunkim/DeepLearningZeroToAll/blob/master/lab-07-1-learning_rate_and_evaluation.py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hunkim/DeepLearningZeroToAll/blob/master/lab-07-1-learning_rate_and_evaluation.py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7-1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Learning rate, Evaluation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1279125" y="3208031"/>
            <a:ext cx="65859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hunkim+ml@gmail.com</a:t>
            </a: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&gt;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Code: 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https://github.com/hunkim/DeepLearningZeroToAll/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25" name="Shape 1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46340" y="4261901"/>
            <a:ext cx="1428750" cy="7750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6" name="Shape 126"/>
          <p:cNvGrpSpPr/>
          <p:nvPr/>
        </p:nvGrpSpPr>
        <p:grpSpPr>
          <a:xfrm>
            <a:off x="-348126" y="87975"/>
            <a:ext cx="2543802" cy="1589521"/>
            <a:chOff x="-928337" y="234600"/>
            <a:chExt cx="6783474" cy="4238725"/>
          </a:xfrm>
        </p:grpSpPr>
        <p:pic>
          <p:nvPicPr>
            <p:cNvPr id="127" name="Shape 12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-928337" y="656924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Shape 128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rIns="34275" tIns="3427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/>
                <a:t>With TF 1.0!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</p:spPr>
        <p:txBody>
          <a:bodyPr anchorCtr="0" anchor="ctr" bIns="34275" lIns="34275" rIns="34275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Non-normalized inputs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171800" y="1189850"/>
            <a:ext cx="8859000" cy="18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xy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np.array([[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828.659973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833.450012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908100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828.349976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831.659973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823.02002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828.070007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1828100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821.655029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828.070007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819.929993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824.400024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1438100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818.97998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824.159973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816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820.958984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1008100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815.48999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819.23999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819.359985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823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1188100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818.469971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818.97998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819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823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1198100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816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820.450012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811.700012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815.25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1098100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809.780029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813.669983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809.51001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816.659973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1398100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804.539978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809.559998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</a:t>
            </a:r>
          </a:p>
        </p:txBody>
      </p:sp>
      <p:pic>
        <p:nvPicPr>
          <p:cNvPr id="202" name="Shape 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2475" y="3103250"/>
            <a:ext cx="2779049" cy="192665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Shape 203"/>
          <p:cNvSpPr txBox="1"/>
          <p:nvPr/>
        </p:nvSpPr>
        <p:spPr>
          <a:xfrm>
            <a:off x="1761025" y="4928750"/>
            <a:ext cx="76809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50" u="sng">
                <a:solidFill>
                  <a:schemeClr val="hlink"/>
                </a:solidFill>
                <a:hlinkClick r:id="rId4"/>
              </a:rPr>
              <a:t>https://github.com/hunkim/DeepLearningZeroToAll/blob/master/lab-07-2-linear_regression_without_min_max.py</a:t>
            </a:r>
            <a:r>
              <a:rPr lang="en" sz="1150">
                <a:solidFill>
                  <a:schemeClr val="dk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5701875" y="57750"/>
            <a:ext cx="3450300" cy="1122300"/>
          </a:xfrm>
          <a:prstGeom prst="rect">
            <a:avLst/>
          </a:prstGeom>
        </p:spPr>
        <p:txBody>
          <a:bodyPr anchorCtr="0" anchor="ctr" bIns="34275" lIns="34275" rIns="34275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Non-normalized inputs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19400" y="57750"/>
            <a:ext cx="7484400" cy="50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xy=...</a:t>
            </a:r>
          </a:p>
          <a:p>
            <a:pPr lv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x_data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xy[:,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:-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xy[:, [-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</a:p>
          <a:p>
            <a:pPr lvl="0">
              <a:spcBef>
                <a:spcPts val="0"/>
              </a:spcBef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placeholders for a tensor that will be always fed.</a:t>
            </a:r>
          </a:p>
          <a:p>
            <a:pPr lv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lv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lv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'weight'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'bias'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tf.matmul(X, W) + b</a:t>
            </a:r>
          </a:p>
          <a:p>
            <a:pPr lv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tf.reduce_mean(tf.square(hypothesis - Y))</a:t>
            </a:r>
          </a:p>
          <a:p>
            <a:pPr lvl="0">
              <a:spcBef>
                <a:spcPts val="0"/>
              </a:spcBef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Minimize</a:t>
            </a:r>
          </a:p>
          <a:p>
            <a:pPr lv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 sz="18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1e-5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 = optimizer.minimize(cost)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</a:p>
          <a:p>
            <a:pPr lv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lv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cost_val, hy_val, _ = sess.run(</a:t>
            </a:r>
          </a:p>
          <a:p>
            <a:pPr lv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[cost, hypothesis, train],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</a:t>
            </a:r>
            <a:r>
              <a:rPr lang="en" sz="1500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x_data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Y: y_data})</a:t>
            </a:r>
          </a:p>
          <a:p>
            <a:pPr lv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"Cost: "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cost_val, 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Prediction: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hy_val)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E4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0" name="Shape 210"/>
          <p:cNvSpPr txBox="1"/>
          <p:nvPr/>
        </p:nvSpPr>
        <p:spPr>
          <a:xfrm>
            <a:off x="7503800" y="1621400"/>
            <a:ext cx="1378500" cy="3232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5 Cost:  inf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Prediction: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[[ inf]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[ inf]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[ inf]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...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6 Cost:  nan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Prediction: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[[ nan]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[ nan]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[ nan]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...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1761025" y="4928750"/>
            <a:ext cx="76809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50" u="sng">
                <a:solidFill>
                  <a:schemeClr val="hlink"/>
                </a:solidFill>
                <a:hlinkClick r:id="rId3"/>
              </a:rPr>
              <a:t>https://github.com/hunkim/DeepLearningZeroToAll/blob/master/lab-07-2-linear_regression_without_min_max.py</a:t>
            </a:r>
            <a:r>
              <a:rPr lang="en" sz="1150">
                <a:solidFill>
                  <a:schemeClr val="dk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</p:spPr>
        <p:txBody>
          <a:bodyPr anchorCtr="0" anchor="ctr" bIns="34275" lIns="34275" rIns="34275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</a:t>
            </a:r>
            <a:r>
              <a:rPr lang="en"/>
              <a:t>ormalized inputs (min-max scale)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-8200" y="1114675"/>
            <a:ext cx="6088500" cy="18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xy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np.array([[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828.659973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833.450012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908100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828.349976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831.659973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823.02002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828.070007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1828100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821.655029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828.070007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819.929993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824.400024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1438100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818.97998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824.159973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816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820.958984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1008100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815.48999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819.23999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819.359985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823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1188100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818.469971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818.97998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819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823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1198100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816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820.450012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811.700012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815.25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1098100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809.780029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813.669983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809.51001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816.659973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1398100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804.539978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809.559998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757875" y="2983100"/>
            <a:ext cx="5143500" cy="18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150">
                <a:solidFill>
                  <a:srgbClr val="274E13"/>
                </a:solidFill>
              </a:rPr>
              <a:t>[[ 0.99999999  0.99999999  0.          	1.          1.        ]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150">
                <a:solidFill>
                  <a:srgbClr val="274E13"/>
                </a:solidFill>
              </a:rPr>
              <a:t> [ 0.70548491  0.70439552  1.          	0.71881782  	0.83755791]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150">
                <a:solidFill>
                  <a:srgbClr val="274E13"/>
                </a:solidFill>
              </a:rPr>
              <a:t> [ 0.54412549  0.50274824  0.57608696  	0.606468    	0.6606331 ]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150">
                <a:solidFill>
                  <a:srgbClr val="274E13"/>
                </a:solidFill>
              </a:rPr>
              <a:t> [ 0.33890353  0.31368023  0.10869565  	0.45989134  	0.43800918]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150">
                <a:solidFill>
                  <a:srgbClr val="274E13"/>
                </a:solidFill>
              </a:rPr>
              <a:t> [ 0.51436      	  0.42582389  0.30434783 	0.58504805  	0.42624401]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150">
                <a:solidFill>
                  <a:srgbClr val="274E13"/>
                </a:solidFill>
              </a:rPr>
              <a:t> [ 0.49556179  0.42582389  0.31521739  	0.48131134  	0.49276137]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150">
                <a:solidFill>
                  <a:srgbClr val="274E13"/>
                </a:solidFill>
              </a:rPr>
              <a:t> [ 0.11436064  0.          	0.20652174  	0.22007776  	0.18597238]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150">
                <a:solidFill>
                  <a:srgbClr val="274E13"/>
                </a:solidFill>
              </a:rPr>
              <a:t> [ 0.                  0.07747099  0.5326087   	0.          	0.        ]]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6260250" y="1487425"/>
            <a:ext cx="2222700" cy="8856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xy = MinMaxScaler(xy)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(xy)</a:t>
            </a:r>
          </a:p>
        </p:txBody>
      </p:sp>
      <p:pic>
        <p:nvPicPr>
          <p:cNvPr id="220" name="Shape 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0250" y="2529225"/>
            <a:ext cx="2758900" cy="2377736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Shape 221"/>
          <p:cNvSpPr txBox="1"/>
          <p:nvPr/>
        </p:nvSpPr>
        <p:spPr>
          <a:xfrm>
            <a:off x="2338525" y="4928750"/>
            <a:ext cx="74844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50" u="sng">
                <a:solidFill>
                  <a:schemeClr val="hlink"/>
                </a:solidFill>
                <a:hlinkClick r:id="rId4"/>
              </a:rPr>
              <a:t>https://github.com/hunkim/DeepLearningZeroToAll/blob/master/lab-07-3-linear_regression_min_max.py</a:t>
            </a:r>
            <a:r>
              <a:rPr lang="en" sz="1150">
                <a:solidFill>
                  <a:schemeClr val="dk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5701875" y="57750"/>
            <a:ext cx="3450300" cy="1122300"/>
          </a:xfrm>
          <a:prstGeom prst="rect">
            <a:avLst/>
          </a:prstGeom>
        </p:spPr>
        <p:txBody>
          <a:bodyPr anchorCtr="0" anchor="ctr" bIns="34275" lIns="34275" rIns="34275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Normalized inputs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19400" y="57750"/>
            <a:ext cx="7484400" cy="50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xy=...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x_data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xy[:,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:-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xy[:, [-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placeholders for a tensor that will be always fed.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'weight'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'bias'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tf.matmul(X, W) + b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tf.reduce_mean(tf.square(hypothesis - Y))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Minimize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1e-5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 = optimizer.minimize(cost)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cost_val, hy_val, _ = sess.run(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[cost, hypothesis, train],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</a:t>
            </a:r>
            <a:r>
              <a:rPr lang="en" sz="1500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x_data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Y: y_data})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"Cost: "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cost_val, 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Prediction: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hy_val)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E4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8" name="Shape 228"/>
          <p:cNvSpPr txBox="1"/>
          <p:nvPr/>
        </p:nvSpPr>
        <p:spPr>
          <a:xfrm>
            <a:off x="7503800" y="1889875"/>
            <a:ext cx="1378500" cy="24270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Prediction: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[[ 1.63450289]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[ 0.06628087]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[ 0.35014752]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[ 0.67070574]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[ 0.61131608]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[ 0.61466062]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[ 0.23175186]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[-0.13716528]]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2338525" y="4928750"/>
            <a:ext cx="74844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50" u="sng">
                <a:solidFill>
                  <a:schemeClr val="hlink"/>
                </a:solidFill>
                <a:hlinkClick r:id="rId3"/>
              </a:rPr>
              <a:t>https://github.com/hunkim/DeepLearningZeroToAll/blob/master/lab-07-3-linear_regression_min_max.py</a:t>
            </a:r>
            <a:r>
              <a:rPr lang="en" sz="1150">
                <a:solidFill>
                  <a:schemeClr val="dk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Shape 234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44475" y="45650"/>
            <a:ext cx="9008524" cy="5067549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Shape 235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7-</a:t>
            </a:r>
            <a:r>
              <a:rPr lang="en"/>
              <a:t>2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" sz="2700"/>
              <a:t>MNIST data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1279125" y="3208031"/>
            <a:ext cx="65859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hunkim+ml@gmail.com</a:t>
            </a: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&gt;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Code: 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5"/>
              </a:rPr>
              <a:t>https://github.com/hunkim/DeepLearningZeroToAll/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37" name="Shape 2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46340" y="4261901"/>
            <a:ext cx="1428750" cy="7750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8" name="Shape 238"/>
          <p:cNvGrpSpPr/>
          <p:nvPr/>
        </p:nvGrpSpPr>
        <p:grpSpPr>
          <a:xfrm>
            <a:off x="-348126" y="87975"/>
            <a:ext cx="2543802" cy="1589521"/>
            <a:chOff x="-928337" y="234600"/>
            <a:chExt cx="6783474" cy="4238725"/>
          </a:xfrm>
        </p:grpSpPr>
        <p:pic>
          <p:nvPicPr>
            <p:cNvPr id="239" name="Shape 23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-928337" y="656924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0" name="Shape 240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rIns="34275" tIns="3427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/>
                <a:t>With TF 1.0!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225375" y="133950"/>
            <a:ext cx="8813100" cy="1285800"/>
          </a:xfrm>
          <a:prstGeom prst="rect">
            <a:avLst/>
          </a:prstGeom>
        </p:spPr>
        <p:txBody>
          <a:bodyPr anchorCtr="0" anchor="ctr" bIns="34275" lIns="34275" rIns="34275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u="sng">
                <a:solidFill>
                  <a:schemeClr val="hlink"/>
                </a:solidFill>
                <a:hlinkClick r:id="rId3"/>
              </a:rPr>
              <a:t>https://github.com/hunkim/DeepLearningZeroToAll/</a:t>
            </a:r>
            <a:r>
              <a:rPr lang="en" sz="3000"/>
              <a:t> </a:t>
            </a:r>
          </a:p>
        </p:txBody>
      </p:sp>
      <p:pic>
        <p:nvPicPr>
          <p:cNvPr id="246" name="Shape 2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105550"/>
            <a:ext cx="8763316" cy="635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Shape 2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746399"/>
            <a:ext cx="8763324" cy="629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Shape 2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3457944"/>
            <a:ext cx="8839201" cy="679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Shape 24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4213225"/>
            <a:ext cx="8813101" cy="624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Shape 25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2400" y="1432175"/>
            <a:ext cx="8763325" cy="608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Shape 25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28600" y="1432174"/>
            <a:ext cx="4314185" cy="60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MNIST Dataset </a:t>
            </a:r>
          </a:p>
        </p:txBody>
      </p:sp>
      <p:pic>
        <p:nvPicPr>
          <p:cNvPr id="257" name="Shape 2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3997" y="1323089"/>
            <a:ext cx="3876000" cy="21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Shape 258"/>
          <p:cNvSpPr/>
          <p:nvPr/>
        </p:nvSpPr>
        <p:spPr>
          <a:xfrm>
            <a:off x="4918900" y="4827825"/>
            <a:ext cx="41358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http://yann.lecun.com/exdb/mnist/</a:t>
            </a:r>
          </a:p>
        </p:txBody>
      </p:sp>
      <p:pic>
        <p:nvPicPr>
          <p:cNvPr id="259" name="Shape 2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9162" y="3623092"/>
            <a:ext cx="7305600" cy="13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</p:spPr>
        <p:txBody>
          <a:bodyPr anchorCtr="0" anchor="ctr" bIns="34275" lIns="34275" rIns="34275" tIns="342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28x28x1 image</a:t>
            </a:r>
          </a:p>
        </p:txBody>
      </p:sp>
      <p:pic>
        <p:nvPicPr>
          <p:cNvPr id="265" name="Shape 2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98" y="1313049"/>
            <a:ext cx="3052974" cy="3027674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Shape 266"/>
          <p:cNvSpPr txBox="1"/>
          <p:nvPr/>
        </p:nvSpPr>
        <p:spPr>
          <a:xfrm>
            <a:off x="2919925" y="4687625"/>
            <a:ext cx="63867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http://derindelimavi.blogspot.hk/2015/04/mnist-el-yazs-rakam-veri-seti.html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3335900" y="1335425"/>
            <a:ext cx="6104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16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MNIST data image of shape 28 * 28 = 784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tf.placeholder(tf.float32, [</a:t>
            </a:r>
            <a:r>
              <a:rPr b="1" lang="en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784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16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0 - 9 digits recognition = 10 classes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tf.placeholder(tf.float32, [</a:t>
            </a:r>
            <a:r>
              <a:rPr b="1" lang="en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nb_classes])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>
            <a:off x="3689430" y="512600"/>
            <a:ext cx="51693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MNIST Dataset </a:t>
            </a:r>
          </a:p>
        </p:txBody>
      </p:sp>
      <p:pic>
        <p:nvPicPr>
          <p:cNvPr id="273" name="Shape 2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8324" y="337173"/>
            <a:ext cx="3281100" cy="1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Shape 274"/>
          <p:cNvSpPr txBox="1"/>
          <p:nvPr/>
        </p:nvSpPr>
        <p:spPr>
          <a:xfrm>
            <a:off x="120150" y="2482350"/>
            <a:ext cx="8903700" cy="23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7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tensorflow.examples.tutorials.mnist </a:t>
            </a:r>
            <a:r>
              <a:rPr b="1" lang="en" sz="17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input_data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17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Check out https://www.tensorflow.org/get_started/mnist/beginners for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17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more information about the mnist dataset</a:t>
            </a:r>
          </a:p>
          <a:p>
            <a:pPr lvl="0">
              <a:spcBef>
                <a:spcPts val="0"/>
              </a:spcBef>
              <a:buNone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mnist = input_data.read_data_sets(</a:t>
            </a:r>
            <a:r>
              <a:rPr b="1" lang="en" sz="17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"MNIST_data/"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one_hot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7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spcBef>
                <a:spcPts val="0"/>
              </a:spcBef>
              <a:buNone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…</a:t>
            </a:r>
          </a:p>
          <a:p>
            <a:pPr lvl="0">
              <a:spcBef>
                <a:spcPts val="0"/>
              </a:spcBef>
              <a:buNone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batch_xs, batch_ys = mnist.train.next_batch(</a:t>
            </a:r>
            <a:r>
              <a:rPr lang="en" sz="17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spcBef>
                <a:spcPts val="0"/>
              </a:spcBef>
              <a:buNone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…</a:t>
            </a:r>
          </a:p>
          <a:p>
            <a:pPr lvl="0">
              <a:spcBef>
                <a:spcPts val="0"/>
              </a:spcBef>
              <a:buNone/>
            </a:pPr>
            <a:r>
              <a:rPr lang="en" sz="17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7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"Accuracy: "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accuracy.eval(</a:t>
            </a:r>
            <a:r>
              <a:rPr lang="en" sz="17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session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=sess, </a:t>
            </a:r>
          </a:p>
          <a:p>
            <a:pPr lvl="0">
              <a:spcBef>
                <a:spcPts val="0"/>
              </a:spcBef>
              <a:buNone/>
            </a:pPr>
            <a:r>
              <a:rPr lang="en" sz="17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feed_dict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mnist.test.images, Y: mnist.test.labels}))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5" name="Shape 275"/>
          <p:cNvSpPr txBox="1"/>
          <p:nvPr/>
        </p:nvSpPr>
        <p:spPr>
          <a:xfrm>
            <a:off x="2871925" y="4928750"/>
            <a:ext cx="74844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50" u="sng">
                <a:solidFill>
                  <a:schemeClr val="hlink"/>
                </a:solidFill>
                <a:hlinkClick r:id="rId4"/>
              </a:rPr>
              <a:t>https://github.com/hunkim/DeepLearningZeroToAll/blob/master/lab-07-4-mnist_introduction.py</a:t>
            </a:r>
            <a:r>
              <a:rPr lang="en" sz="1150">
                <a:solidFill>
                  <a:schemeClr val="dk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Reading data and set variables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228650" y="1222450"/>
            <a:ext cx="9144000" cy="37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tensorflow.examples.tutorials.mnist 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input_data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Check out https://www.tensorflow.org/get_started/mnist/beginners for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more information about the mnist dataset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mnist = input_data.read_data_sets(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"MNIST_data/"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one_hot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nb_classes =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5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MNIST data image of shape 28 * 28 = 784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tf.placeholder(tf.float32, [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784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0 - 9 digits recognition = 10 classes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tf.placeholder(tf.float32, [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nb_classes])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784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nb_classes]))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tf.Variable(tf.random_normal([nb_classes]))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500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2" name="Shape 282"/>
          <p:cNvSpPr txBox="1"/>
          <p:nvPr/>
        </p:nvSpPr>
        <p:spPr>
          <a:xfrm>
            <a:off x="2871925" y="4928750"/>
            <a:ext cx="74844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50" u="sng">
                <a:solidFill>
                  <a:schemeClr val="hlink"/>
                </a:solidFill>
                <a:hlinkClick r:id="rId3"/>
              </a:rPr>
              <a:t>https://github.com/hunkim/DeepLearningZeroToAll/blob/master/lab-07-4-mnist_introduction.py</a:t>
            </a:r>
            <a:r>
              <a:rPr lang="en" sz="1150">
                <a:solidFill>
                  <a:schemeClr val="dk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2441" y="1538299"/>
            <a:ext cx="6008308" cy="332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>
            <p:ph type="title"/>
          </p:nvPr>
        </p:nvSpPr>
        <p:spPr>
          <a:xfrm>
            <a:off x="0" y="286350"/>
            <a:ext cx="9073200" cy="1285800"/>
          </a:xfrm>
          <a:prstGeom prst="rect">
            <a:avLst/>
          </a:prstGeom>
        </p:spPr>
        <p:txBody>
          <a:bodyPr anchorCtr="0" anchor="b" bIns="34275" lIns="34275" rIns="34275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Call for comments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/>
              <a:t>Please feel free to add comments directly on these slides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4"/>
              </a:rPr>
              <a:t>https://goo.gl/jPtWNt</a:t>
            </a:r>
            <a:r>
              <a:rPr lang="en" sz="2800"/>
              <a:t>      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"/>
              <a:t>Softmax!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x="142325" y="1681150"/>
            <a:ext cx="9001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Hypothesis (using softmax)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tf.nn.softmax(tf.matmul(X, W) + b)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tf.reduce_mean(-tf.reduce_sum(Y * tf.log(hypothesis),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axis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).minimize(cost)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Test model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is_correct = tf.equal(tf.arg_max(hypothesis,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tf.arg_max(Y,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Calculate accuracy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accuracy = tf.reduce_mean(tf.cast(is_correct, tf.float32))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9" name="Shape 289"/>
          <p:cNvSpPr txBox="1"/>
          <p:nvPr/>
        </p:nvSpPr>
        <p:spPr>
          <a:xfrm>
            <a:off x="2871925" y="4928750"/>
            <a:ext cx="74844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50" u="sng">
                <a:solidFill>
                  <a:schemeClr val="hlink"/>
                </a:solidFill>
                <a:hlinkClick r:id="rId3"/>
              </a:rPr>
              <a:t>https://github.com/hunkim/DeepLearningZeroToAll/blob/master/lab-07-4-mnist_introduction.py</a:t>
            </a:r>
            <a:r>
              <a:rPr lang="en" sz="1150">
                <a:solidFill>
                  <a:schemeClr val="dk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epoch/batch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-22825" y="1155750"/>
            <a:ext cx="9090600" cy="38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parameters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training_epochs 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15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batch_size 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with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tf.Session()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 TensorFlow variables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Training cycle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(training_epochs):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avg_cost 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total_batch =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(mnist.train.num_examples / batch_size)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(total_batch):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batch_xs, batch_ys = mnist.train.next_batch(batch_size)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c, _ = sess.run([cost, optimizer], 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batch_xs, Y: batch_ys})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avg_cost += c / total_batch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'Epoch:'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'%04d'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% (epoch +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'cost ='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'{:.9f}'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.format(avg_cost))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6" name="Shape 296"/>
          <p:cNvSpPr txBox="1"/>
          <p:nvPr/>
        </p:nvSpPr>
        <p:spPr>
          <a:xfrm>
            <a:off x="2871925" y="4928750"/>
            <a:ext cx="74844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50" u="sng">
                <a:solidFill>
                  <a:schemeClr val="hlink"/>
                </a:solidFill>
                <a:hlinkClick r:id="rId3"/>
              </a:rPr>
              <a:t>https://github.com/hunkim/DeepLearningZeroToAll/blob/master/lab-07-4-mnist_introduction.py</a:t>
            </a:r>
            <a:r>
              <a:rPr lang="en" sz="1150">
                <a:solidFill>
                  <a:schemeClr val="dk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epoch/batch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-22825" y="1155750"/>
            <a:ext cx="9090600" cy="38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" sz="1500">
                <a:solidFill>
                  <a:srgbClr val="242729"/>
                </a:solidFill>
                <a:highlight>
                  <a:srgbClr val="FFFFFF"/>
                </a:highlight>
              </a:rPr>
              <a:t>In the neural network terminology:</a:t>
            </a:r>
          </a:p>
          <a:p>
            <a:pPr indent="-323850" lvl="0" marL="749300" rtl="0">
              <a:lnSpc>
                <a:spcPct val="115000"/>
              </a:lnSpc>
              <a:spcBef>
                <a:spcPts val="0"/>
              </a:spcBef>
              <a:spcAft>
                <a:spcPts val="1700"/>
              </a:spcAft>
              <a:buClr>
                <a:srgbClr val="242729"/>
              </a:buClr>
              <a:buSzPct val="100000"/>
            </a:pPr>
            <a:r>
              <a:rPr lang="en" sz="1500">
                <a:solidFill>
                  <a:srgbClr val="242729"/>
                </a:solidFill>
                <a:highlight>
                  <a:srgbClr val="FFFFFF"/>
                </a:highlight>
              </a:rPr>
              <a:t>one </a:t>
            </a:r>
            <a:r>
              <a:rPr b="1" lang="en" sz="2000">
                <a:solidFill>
                  <a:srgbClr val="242729"/>
                </a:solidFill>
                <a:highlight>
                  <a:srgbClr val="FFFFFF"/>
                </a:highlight>
              </a:rPr>
              <a:t>epoch</a:t>
            </a:r>
            <a:r>
              <a:rPr lang="en" sz="1500">
                <a:solidFill>
                  <a:srgbClr val="242729"/>
                </a:solidFill>
                <a:highlight>
                  <a:srgbClr val="FFFFFF"/>
                </a:highlight>
              </a:rPr>
              <a:t> = one forward pass and one backward pass of </a:t>
            </a:r>
            <a:r>
              <a:rPr i="1" lang="en" sz="1500">
                <a:solidFill>
                  <a:srgbClr val="242729"/>
                </a:solidFill>
                <a:highlight>
                  <a:srgbClr val="FFFFFF"/>
                </a:highlight>
              </a:rPr>
              <a:t>all</a:t>
            </a:r>
            <a:r>
              <a:rPr lang="en" sz="1500">
                <a:solidFill>
                  <a:srgbClr val="242729"/>
                </a:solidFill>
                <a:highlight>
                  <a:srgbClr val="FFFFFF"/>
                </a:highlight>
              </a:rPr>
              <a:t> the training examples</a:t>
            </a:r>
          </a:p>
          <a:p>
            <a:pPr indent="-323850" lvl="0" marL="749300" rtl="0">
              <a:lnSpc>
                <a:spcPct val="115000"/>
              </a:lnSpc>
              <a:spcBef>
                <a:spcPts val="0"/>
              </a:spcBef>
              <a:spcAft>
                <a:spcPts val="1700"/>
              </a:spcAft>
              <a:buClr>
                <a:srgbClr val="242729"/>
              </a:buClr>
              <a:buSzPct val="68181"/>
            </a:pPr>
            <a:r>
              <a:rPr b="1" lang="en" sz="2200">
                <a:solidFill>
                  <a:srgbClr val="242729"/>
                </a:solidFill>
                <a:highlight>
                  <a:srgbClr val="FFFFFF"/>
                </a:highlight>
              </a:rPr>
              <a:t>batch size</a:t>
            </a:r>
            <a:r>
              <a:rPr lang="en" sz="1500">
                <a:solidFill>
                  <a:srgbClr val="242729"/>
                </a:solidFill>
                <a:highlight>
                  <a:srgbClr val="FFFFFF"/>
                </a:highlight>
              </a:rPr>
              <a:t> = the number of training examples in one forward/backward pass. The higher the batch size, the more memory space you'll need.</a:t>
            </a:r>
          </a:p>
          <a:p>
            <a:pPr indent="-323850" lvl="0" marL="74930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Clr>
                <a:srgbClr val="242729"/>
              </a:buClr>
              <a:buSzPct val="100000"/>
            </a:pPr>
            <a:r>
              <a:rPr lang="en" sz="1500">
                <a:solidFill>
                  <a:srgbClr val="242729"/>
                </a:solidFill>
                <a:highlight>
                  <a:srgbClr val="FFFFFF"/>
                </a:highlight>
              </a:rPr>
              <a:t>number of </a:t>
            </a:r>
            <a:r>
              <a:rPr b="1" lang="en" sz="2200">
                <a:solidFill>
                  <a:srgbClr val="242729"/>
                </a:solidFill>
                <a:highlight>
                  <a:srgbClr val="FFFFFF"/>
                </a:highlight>
              </a:rPr>
              <a:t>iterations</a:t>
            </a:r>
            <a:r>
              <a:rPr lang="en" sz="1500">
                <a:solidFill>
                  <a:srgbClr val="242729"/>
                </a:solidFill>
                <a:highlight>
                  <a:srgbClr val="FFFFFF"/>
                </a:highlight>
              </a:rPr>
              <a:t> = number of passes, each pass using [batch size] number of examples. To be clear, one pass = one forward pass + one backward pass (we do not count the forward pass and backward pass as two different passes).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" sz="1500">
                <a:solidFill>
                  <a:srgbClr val="242729"/>
                </a:solidFill>
                <a:highlight>
                  <a:srgbClr val="FFFFFF"/>
                </a:highlight>
              </a:rPr>
              <a:t>Example: if you have </a:t>
            </a:r>
            <a:r>
              <a:rPr i="1" lang="en" sz="1500">
                <a:solidFill>
                  <a:srgbClr val="242729"/>
                </a:solidFill>
                <a:highlight>
                  <a:srgbClr val="FFFFFF"/>
                </a:highlight>
              </a:rPr>
              <a:t>1000 training examples</a:t>
            </a:r>
            <a:r>
              <a:rPr lang="en" sz="1500">
                <a:solidFill>
                  <a:srgbClr val="242729"/>
                </a:solidFill>
                <a:highlight>
                  <a:srgbClr val="FFFFFF"/>
                </a:highlight>
              </a:rPr>
              <a:t>, and your </a:t>
            </a:r>
            <a:r>
              <a:rPr i="1" lang="en" sz="1500">
                <a:solidFill>
                  <a:srgbClr val="242729"/>
                </a:solidFill>
                <a:highlight>
                  <a:srgbClr val="FFFFFF"/>
                </a:highlight>
              </a:rPr>
              <a:t>batch size is 500</a:t>
            </a:r>
            <a:r>
              <a:rPr lang="en" sz="1500">
                <a:solidFill>
                  <a:srgbClr val="242729"/>
                </a:solidFill>
                <a:highlight>
                  <a:srgbClr val="FFFFFF"/>
                </a:highlight>
              </a:rPr>
              <a:t>, then it will take 2 iterations to complete 1 epoch.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3" name="Shape 303"/>
          <p:cNvSpPr txBox="1"/>
          <p:nvPr/>
        </p:nvSpPr>
        <p:spPr>
          <a:xfrm>
            <a:off x="2871925" y="4928750"/>
            <a:ext cx="74844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50" u="sng">
                <a:solidFill>
                  <a:schemeClr val="hlink"/>
                </a:solidFill>
                <a:hlinkClick r:id="rId3"/>
              </a:rPr>
              <a:t>http://stackoverflow.com/questions/4752626/epoch-vs-iteration-when-training-neural-networks</a:t>
            </a:r>
            <a:r>
              <a:rPr lang="en" sz="1150"/>
              <a:t>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epoch/batch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-22825" y="1155750"/>
            <a:ext cx="9090600" cy="38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parameters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training_epochs 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15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batch_size 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with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tf.Session()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sess: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 TensorFlow variables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Training cycle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(training_epochs):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avg_cost 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total_batch =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(mnist.train.num_examples / batch_size)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(total_batch):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batch_xs, batch_ys = mnist.train.next_batch(batch_size)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c, _ = sess.run([cost, optimizer], 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batch_xs, Y: batch_ys})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avg_cost += c / total_batch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'Epoch:'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'%04d'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% (epoch +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'cost ='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'{:.9f}'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.format(avg_cost))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0" name="Shape 310"/>
          <p:cNvSpPr txBox="1"/>
          <p:nvPr/>
        </p:nvSpPr>
        <p:spPr>
          <a:xfrm>
            <a:off x="2871925" y="4928750"/>
            <a:ext cx="74844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50" u="sng">
                <a:solidFill>
                  <a:schemeClr val="hlink"/>
                </a:solidFill>
                <a:hlinkClick r:id="rId3"/>
              </a:rPr>
              <a:t>https://github.com/hunkim/DeepLearningZeroToAll/blob/master/lab-07-4-mnist_introduction.py</a:t>
            </a:r>
            <a:r>
              <a:rPr lang="en" sz="1150">
                <a:solidFill>
                  <a:schemeClr val="dk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"/>
              <a:t>Report results on test dataset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285200" y="2082900"/>
            <a:ext cx="8757300" cy="15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18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Test the model using test sets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8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"Accuracy: "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accuracy.eval(</a:t>
            </a:r>
            <a:r>
              <a:rPr lang="en" sz="18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session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=sess,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8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mnist.test.images, Y: mnist.test.labels}))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2871925" y="4928750"/>
            <a:ext cx="74844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50" u="sng">
                <a:solidFill>
                  <a:schemeClr val="hlink"/>
                </a:solidFill>
                <a:hlinkClick r:id="rId3"/>
              </a:rPr>
              <a:t>https://github.com/hunkim/DeepLearningZeroToAll/blob/master/lab-07-4-mnist_introduction.py</a:t>
            </a:r>
            <a:r>
              <a:rPr lang="en" sz="1150">
                <a:solidFill>
                  <a:schemeClr val="dk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0" y="113050"/>
            <a:ext cx="8574600" cy="51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tf.nn.softmax(tf.matmul(X, W) + b)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tf.reduce_mean(-tf.reduce_sum(Y * tf.log(hypothesis),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axis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).minimize(cost)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is_correct = tf.equal(tf.arg_max(hypothesis,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tf.arg_max(Y,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accuracy = tf.reduce_mean(tf.cast(is_correct, tf.float32))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parameters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training_epochs =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15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batch_size =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with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tf.Session()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sess: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 TensorFlow variables</a:t>
            </a:r>
          </a:p>
          <a:p>
            <a:pPr lv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Training cycle</a:t>
            </a:r>
          </a:p>
          <a:p>
            <a:pPr lv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(training_epochs):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avg_cost =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total_batch =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(mnist.train.num_examples / batch_size)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(total_batch):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batch_xs, batch_ys = mnist.train.next_batch(batch_size)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c, _ = sess.run([cost, optimizer], 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batch_xs, Y: batch_ys})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avg_cost += c / total_batch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'Epoch:'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'%04d'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% (epoch +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'cost ='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'{:.9f}'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.format(avg_cost))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i="1" sz="12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3" name="Shape 323"/>
          <p:cNvSpPr txBox="1"/>
          <p:nvPr/>
        </p:nvSpPr>
        <p:spPr>
          <a:xfrm>
            <a:off x="6502200" y="1541000"/>
            <a:ext cx="2413200" cy="33867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0001 cost = 2.868104637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0002 cost = 1.134684615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0003 cost = 0.908220728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0004 cost = 0.794199896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0005 cost = 0.721815854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0006 cost = 0.670184430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0007 cost = 0.630576546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0008 cost = 0.598888191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0009 cost = 0.573027079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0010 cost = 0.550497213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0011 cost = 0.532001859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0012 cost = 0.515517795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0013 cost = 0.501175288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0014 cost = 0.488425370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0015 cost = 0.476968593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Learning finished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Accuracy:  0.888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2871925" y="4928750"/>
            <a:ext cx="74844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50" u="sng">
                <a:solidFill>
                  <a:schemeClr val="hlink"/>
                </a:solidFill>
                <a:hlinkClick r:id="rId3"/>
              </a:rPr>
              <a:t>https://github.com/hunkim/DeepLearningZeroToAll/blob/master/lab-07-4-mnist_introduction.py</a:t>
            </a:r>
            <a:r>
              <a:rPr lang="en" sz="1150">
                <a:solidFill>
                  <a:schemeClr val="dk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"/>
              <a:t>Sample image show and prediction</a:t>
            </a:r>
          </a:p>
        </p:txBody>
      </p:sp>
      <p:pic>
        <p:nvPicPr>
          <p:cNvPr id="330" name="Shape 3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50" y="1419750"/>
            <a:ext cx="4793922" cy="3027726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Shape 331"/>
          <p:cNvSpPr txBox="1"/>
          <p:nvPr/>
        </p:nvSpPr>
        <p:spPr>
          <a:xfrm>
            <a:off x="2874425" y="1425850"/>
            <a:ext cx="6207000" cy="309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matplotlib.pyplot as plt</a:t>
            </a:r>
          </a:p>
          <a:p>
            <a:pPr lvl="0">
              <a:spcBef>
                <a:spcPts val="0"/>
              </a:spcBef>
              <a:buNone/>
            </a:pP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random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3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Get one and predict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 = random.randint(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mnist.test.num_examples -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"Label:"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sess.run(tf.argmax(mnist.test.labels[r:r+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)))</a:t>
            </a:r>
          </a:p>
          <a:p>
            <a:pPr lvl="0">
              <a:spcBef>
                <a:spcPts val="0"/>
              </a:spcBef>
              <a:buNone/>
            </a:pP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"Prediction:"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sess.run(tf.argmax(hypothesis,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feed_dict={X: mnist.test.images[r:r +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]}))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plt.imshow(mnist.test.images[r:r +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reshape(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28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28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lang="en" sz="13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cmap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'Greys'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interpolation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'nearest'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plt.show()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2871925" y="4928750"/>
            <a:ext cx="74844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50" u="sng">
                <a:solidFill>
                  <a:schemeClr val="hlink"/>
                </a:solidFill>
                <a:hlinkClick r:id="rId4"/>
              </a:rPr>
              <a:t>https://github.com/hunkim/DeepLearningZeroToAll/blob/master/lab-07-4-mnist_introduction.py</a:t>
            </a:r>
            <a:r>
              <a:rPr lang="en" sz="1150">
                <a:solidFill>
                  <a:schemeClr val="dk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</a:t>
            </a:r>
            <a:r>
              <a:rPr lang="en"/>
              <a:t>8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" sz="2700"/>
              <a:t>Tensor Manipulation </a:t>
            </a:r>
          </a:p>
        </p:txBody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1812726" y="319794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Sung Kim &lt;hunkim+ml@gmail.com&gt;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7-1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Learning rate, Evaluation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1279125" y="3208031"/>
            <a:ext cx="65859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hunkim+ml@gmail.com</a:t>
            </a: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&gt;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Code: 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https://github.com/hunkim/DeepLearningZeroToAll/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42" name="Shape 1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46340" y="4261901"/>
            <a:ext cx="1428750" cy="7750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3" name="Shape 143"/>
          <p:cNvGrpSpPr/>
          <p:nvPr/>
        </p:nvGrpSpPr>
        <p:grpSpPr>
          <a:xfrm>
            <a:off x="-348126" y="87975"/>
            <a:ext cx="2543802" cy="1589521"/>
            <a:chOff x="-928337" y="234600"/>
            <a:chExt cx="6783474" cy="4238725"/>
          </a:xfrm>
        </p:grpSpPr>
        <p:pic>
          <p:nvPicPr>
            <p:cNvPr id="144" name="Shape 14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-928337" y="656924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5" name="Shape 145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rIns="34275" tIns="3427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/>
                <a:t>With TF 1.0!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225375" y="133950"/>
            <a:ext cx="8813100" cy="1285800"/>
          </a:xfrm>
          <a:prstGeom prst="rect">
            <a:avLst/>
          </a:prstGeom>
        </p:spPr>
        <p:txBody>
          <a:bodyPr anchorCtr="0" anchor="ctr" bIns="34275" lIns="34275" rIns="34275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u="sng">
                <a:solidFill>
                  <a:schemeClr val="hlink"/>
                </a:solidFill>
                <a:hlinkClick r:id="rId3"/>
              </a:rPr>
              <a:t>https://github.com/hunkim/DeepLearningZeroToAll/</a:t>
            </a:r>
            <a:r>
              <a:rPr lang="en" sz="3000"/>
              <a:t> </a:t>
            </a:r>
          </a:p>
        </p:txBody>
      </p:sp>
      <p:pic>
        <p:nvPicPr>
          <p:cNvPr id="151" name="Shape 1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105550"/>
            <a:ext cx="8763316" cy="635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746399"/>
            <a:ext cx="8763324" cy="629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3457944"/>
            <a:ext cx="8839201" cy="679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4213225"/>
            <a:ext cx="8813101" cy="624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2400" y="1432175"/>
            <a:ext cx="8763325" cy="608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28600" y="1432174"/>
            <a:ext cx="4314185" cy="60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</p:spPr>
        <p:txBody>
          <a:bodyPr anchorCtr="0" anchor="ctr" bIns="34275" lIns="34275" rIns="34275" tIns="342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Training and Test datasets</a:t>
            </a:r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0000" y="1162698"/>
            <a:ext cx="3743999" cy="2472449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133800" y="3529400"/>
            <a:ext cx="9010200" cy="15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300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x_data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[[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Evaluation our model using this test dataset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x_test = [[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y_test = [[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2376200" y="4928750"/>
            <a:ext cx="70656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https://github.com/hunkim/DeepLearningZeroToAll/blob/master/lab-07-1-learning_rate_and_evaluation.py</a:t>
            </a:r>
            <a:r>
              <a:rPr lang="en" sz="1100">
                <a:solidFill>
                  <a:schemeClr val="dk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/>
        </p:nvSpPr>
        <p:spPr>
          <a:xfrm>
            <a:off x="76200" y="-6675"/>
            <a:ext cx="7945800" cy="495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"float"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[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"float"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[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tf.nn.softmax(tf.matmul(X, W)+b)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tf.reduce_mean(-tf.reduce_sum(Y * tf.log(hypothesis),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axis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).minimize(cost)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Correct prediction Test model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prediction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tf.arg_max(hypothesis,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is_correct = tf.equal(</a:t>
            </a:r>
            <a:r>
              <a:rPr lang="en" sz="1200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prediction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tf.arg_max(Y,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accuracy = tf.reduce_mean(tf.cast(is_correct, tf.float32))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graph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with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tf.Session()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 TensorFlow variables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cost_val, W_val, _ = sess.run([cost, W, optimizer],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x_data, Y: y_data})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cost_val, W_val)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predict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"Prediction:"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sess.run(</a:t>
            </a:r>
            <a:r>
              <a:rPr lang="en" sz="1200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prediction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x_test}))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Calculate the accuracy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"Accuracy: 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sess.run(accuracy,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x_test, Y: y_test}))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5916650" y="1889875"/>
            <a:ext cx="2931600" cy="22443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199 0.672261 [[-1.15377033  0.28146935  1.13632679]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[ 0.37484586  0.18958236  0.33544877]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[-0.35609841 -0.43973011 -1.25604188]]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200 0.670909 [[-1.15885413  0.28058422  1.14229572]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[ 0.37609792  0.19073224  0.33304682]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[-0.35536593 -0.44033223 -1.2561723 ]]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Prediction: [2 2 2]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Accuracy:  1.0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8080"/>
              </a:solidFill>
              <a:highlight>
                <a:srgbClr val="FFFFFF"/>
              </a:highlight>
            </a:endParaRPr>
          </a:p>
        </p:txBody>
      </p:sp>
      <p:sp>
        <p:nvSpPr>
          <p:cNvPr id="171" name="Shape 171"/>
          <p:cNvSpPr txBox="1"/>
          <p:nvPr>
            <p:ph type="title"/>
          </p:nvPr>
        </p:nvSpPr>
        <p:spPr>
          <a:xfrm>
            <a:off x="4281450" y="69525"/>
            <a:ext cx="4740900" cy="802500"/>
          </a:xfrm>
          <a:prstGeom prst="rect">
            <a:avLst/>
          </a:prstGeom>
        </p:spPr>
        <p:txBody>
          <a:bodyPr anchorCtr="0" anchor="ctr" bIns="34275" lIns="34275" rIns="34275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Training and Test datasets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2376200" y="4928750"/>
            <a:ext cx="70656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https://github.com/hunkim/DeepLearningZeroToAll/blob/master/lab-07-1-learning_rate_and_evaluation.py</a:t>
            </a:r>
            <a:r>
              <a:rPr lang="en" sz="1100">
                <a:solidFill>
                  <a:schemeClr val="dk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-8188" y="432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Learning rate: </a:t>
            </a:r>
            <a:r>
              <a:rPr b="0" i="0" lang="en" sz="3400" u="none" cap="none" strike="noStrike">
                <a:solidFill>
                  <a:srgbClr val="FF9900"/>
                </a:solidFill>
                <a:latin typeface="Gill Sans"/>
                <a:ea typeface="Gill Sans"/>
                <a:cs typeface="Gill Sans"/>
                <a:sym typeface="Gill Sans"/>
              </a:rPr>
              <a:t>NaN!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2100" y="1329045"/>
            <a:ext cx="6139899" cy="3418954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 txBox="1"/>
          <p:nvPr/>
        </p:nvSpPr>
        <p:spPr>
          <a:xfrm>
            <a:off x="4389700" y="4697125"/>
            <a:ext cx="47541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http://sebastianraschka.com/Articles/2015_singlelayer_neurons.html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4932000" y="0"/>
            <a:ext cx="4212000" cy="8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"/>
              <a:t>Big l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earning rate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6077700" y="897000"/>
            <a:ext cx="2949000" cy="39135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2 27.2798 [[ 0.44451016  0.85699677 -1.03748143]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[ 0.48429942  0.98872018 -0.57314301]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[ 1.52989244  1.16229868 -4.74406147]]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3 8.668 [[ 0.12396193  0.61504567 -0.47498202]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[ 0.22003263 -0.2470119   0.9268558 ]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[ 0.96035379  0.41933775 -3.43156195]]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4 5.77111 [[-0.9524312   1.13037777  0.08607888]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[-3.78651619  2.26245379  2.42393875]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[-3.07170963  3.14037919 -2.12054014]]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5 inf [[ nan  nan  nan]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nan  nan  nan]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nan  nan  nan]]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6 nan [[ nan  nan  nan]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nan  nan  nan]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nan  nan  nan]]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...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Prediction: [0 0 0]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Accuracy:  0.0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</p:txBody>
      </p:sp>
      <p:sp>
        <p:nvSpPr>
          <p:cNvPr id="186" name="Shape 186"/>
          <p:cNvSpPr txBox="1"/>
          <p:nvPr/>
        </p:nvSpPr>
        <p:spPr>
          <a:xfrm>
            <a:off x="76200" y="-6675"/>
            <a:ext cx="7945800" cy="495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"float"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[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"float"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[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tf.nn.softmax(tf.matmul(X, W)+b)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tf.reduce_mean(-tf.reduce_sum(Y * tf.log(hypothesis),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axis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(</a:t>
            </a:r>
            <a:r>
              <a:rPr lang="en" sz="18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1.5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).minimize(cost)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Correct prediction Test model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prediction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tf.arg_max(hypothesis,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is_correct = tf.equal(</a:t>
            </a:r>
            <a:r>
              <a:rPr lang="en" sz="1200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prediction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tf.arg_max(Y,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accuracy = tf.reduce_mean(tf.cast(is_correct, tf.float32))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graph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with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tf.Session()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 TensorFlow variables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cost_val, W_val, _ = sess.run([cost, W, optimizer],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x_data, Y: y_data})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cost_val, W_val)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predict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"Prediction:"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sess.run(</a:t>
            </a:r>
            <a:r>
              <a:rPr lang="en" sz="1200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prediction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x_test}))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Calculate the accuracy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"Accuracy: 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sess.run(accuracy,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x_test, Y: y_test}))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2376200" y="4928750"/>
            <a:ext cx="70656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https://github.com/hunkim/DeepLearningZeroToAll/blob/master/lab-07-1-learning_rate_and_evaluation.py</a:t>
            </a:r>
            <a:r>
              <a:rPr lang="en" sz="1100">
                <a:solidFill>
                  <a:schemeClr val="dk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4932000" y="0"/>
            <a:ext cx="4212000" cy="8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"/>
              <a:t>Small</a:t>
            </a:r>
            <a:r>
              <a:rPr lang="en"/>
              <a:t> l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earning rate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76200" y="-6675"/>
            <a:ext cx="7945800" cy="495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"float"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[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"float"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[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tf.nn.softmax(tf.matmul(X, W)+b)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tf.reduce_mean(-tf.reduce_sum(Y * tf.log(hypothesis),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axis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(</a:t>
            </a:r>
            <a:r>
              <a:rPr lang="en" sz="18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1e-10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).minimize(cost)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Correct prediction Test model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prediction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tf.arg_max(hypothesis,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is_correct = tf.equal(</a:t>
            </a:r>
            <a:r>
              <a:rPr lang="en" sz="1200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prediction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tf.arg_max(Y,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accuracy = tf.reduce_mean(tf.cast(is_correct, tf.float32))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graph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with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tf.Session()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 TensorFlow variables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cost_val, W_val, _ = sess.run([cost, W, optimizer],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x_data, Y: y_data})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cost_val, W_val)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predict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"Prediction:"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sess.run(</a:t>
            </a:r>
            <a:r>
              <a:rPr lang="en" sz="1200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prediction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x_test}))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Calculate the accuracy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"Accuracy: 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sess.run(accuracy,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x_test, Y: y_test}))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2376200" y="4928750"/>
            <a:ext cx="70656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https://github.com/hunkim/DeepLearningZeroToAll/blob/master/lab-07-1-learning_rate_and_evaluation.py</a:t>
            </a:r>
            <a:r>
              <a:rPr lang="en" sz="1100">
                <a:solidFill>
                  <a:schemeClr val="dk1"/>
                </a:solidFill>
              </a:rPr>
              <a:t> 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4932000" y="770500"/>
            <a:ext cx="4094700" cy="4040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0 5.73203 [[ 0.80269563  0.67861295 -1.21728313]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[-0.3051686  -0.3032113   1.50825703]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[ 0.75722361 -0.7008909  -2.10820389]]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1 5.73203 [[ 0.80269563  0.67861295 -1.21728313]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[-0.3051686  -0.3032113   1.50825703]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[ 0.75722361 -0.7008909  -2.10820389]]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...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198 5.73203 [[ 0.80269563  0.67861295 -1.21728313]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[-0.3051686  -0.3032113   1.50825703]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[ 0.75722361 -0.7008909  -2.10820389]]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199 5.73203 [[ 0.80269563  0.67861295 -1.21728313]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[-0.3051686  -0.3032113   1.50825703]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[ 0.75722361 -0.7008909  -2.10820389]]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200 5.73203 [[ 0.80269563  0.67861295 -1.21728313]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[-0.3051686  -0.3032113   1.50825703]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[ 0.75722361 -0.7008909  -2.10820389]]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Prediction: [0 0 0]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Accuracy:  0.0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