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99D1FE-3201-4B3E-AAB7-C69F1DA10748}">
  <a:tblStyle styleId="{AE99D1FE-3201-4B3E-AAB7-C69F1DA10748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767C85"/>
          </a:solidFill>
        </a:fill>
      </a:tcStyle>
    </a:firstRow>
  </a:tblStyle>
  <a:tblStyle styleId="{83C8A155-5994-4B1B-8498-0BF35AAAAE4B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GillSans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Gill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cost(W,b)=\frac{1}{m}\sum_{I=1}^{m}(H(x_1^{(i)}, x_2^{(i)}, x_3^{(i)})-y^{(i)})^2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●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○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■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●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Char char="○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pic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4389" lvl="0" marL="4653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4389" lvl="1" marL="8082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4389" lvl="2" marL="11511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4389" lvl="3" marL="14940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4389" lvl="4" marL="18369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pic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>
            <p:ph idx="3" type="pic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Shape 58"/>
          <p:cNvSpPr/>
          <p:nvPr>
            <p:ph idx="4" type="pic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pic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157" lvl="1" marL="14710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9158" lvl="2" marL="20044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9158" lvl="3" marL="25378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9158" lvl="4" marL="31347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None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157" lvl="1" marL="14710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9158" lvl="2" marL="20044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9158" lvl="3" marL="25378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9158" lvl="4" marL="31347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pic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■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●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Char char="○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nkim.github.io/ml/" TargetMode="External"/><Relationship Id="rId4" Type="http://schemas.openxmlformats.org/officeDocument/2006/relationships/hyperlink" Target="https://youtu.be/kPxpJY6fRkY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/>
              <a:t>Multivariable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50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http://hunkim.github.io/ml/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/>
              <a:t>Video (Korean):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https://youtu.be/kPxpJY6fRkY</a:t>
            </a:r>
            <a:r>
              <a:rPr lang="en-US"/>
              <a:t>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575" y="11365071"/>
            <a:ext cx="3810000" cy="20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257" y="4054705"/>
            <a:ext cx="9322594" cy="48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8424920" y="7018734"/>
            <a:ext cx="1785939" cy="1785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281" y="4507678"/>
            <a:ext cx="9707437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4813324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0" cy="2874562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{83C8A155-5994-4B1B-8498-0BF35AAAAE4B}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175950" y="9917375"/>
            <a:ext cx="81663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49" y="5989389"/>
            <a:ext cx="16318670" cy="2874562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5" y="9884298"/>
            <a:ext cx="7655600" cy="134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{83C8A155-5994-4B1B-8498-0BF35AAAAE4B}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175950" y="9917375"/>
            <a:ext cx="8216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275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Many x instances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473650" y="4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{83C8A155-5994-4B1B-8498-0BF35AAAAE4B}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2643500" y="9621912"/>
            <a:ext cx="10754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48" y="6191147"/>
            <a:ext cx="11729698" cy="20661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376950" y="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{83C8A155-5994-4B1B-8498-0BF35AAAAE4B}</a:tableStyleId>
              </a:tblPr>
              <a:tblGrid>
                <a:gridCol w="986425"/>
                <a:gridCol w="986425"/>
                <a:gridCol w="986425"/>
                <a:gridCol w="986425"/>
              </a:tblGrid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3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24116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5558187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953271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7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06073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2364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2000"/>
              <a:t>X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10576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0"/>
              <a:t>W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5802625" y="4919325"/>
            <a:ext cx="3705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0"/>
              <a:t>H</a:t>
            </a:r>
            <a:r>
              <a:rPr lang="en-US" sz="11000"/>
              <a:t>(X)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3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4116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5558187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53271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351733" y="2677441"/>
            <a:ext cx="14716126" cy="675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200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7" y="3892423"/>
            <a:ext cx="18612024" cy="39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3995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4716587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4764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37" name="Shape 237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7869775" y="4299037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7" y="3892423"/>
            <a:ext cx="18612024" cy="39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3995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4716587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4764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2]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WX vs </a:t>
            </a:r>
            <a:r>
              <a:rPr b="1" lang="en-US"/>
              <a:t>XW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Lecture (theory):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Implementation (TensorFlow)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484" y="6272645"/>
            <a:ext cx="8924099" cy="13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3"/>
            <a:ext cx="7655600" cy="13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Shape 264"/>
          <p:cNvSpPr/>
          <p:nvPr/>
        </p:nvSpPr>
        <p:spPr>
          <a:xfrm rot="-970540">
            <a:off x="2841077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1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</a:p>
        </p:txBody>
      </p:sp>
      <p:sp>
        <p:nvSpPr>
          <p:cNvPr id="265" name="Shape 265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351733" y="2677441"/>
            <a:ext cx="14716126" cy="675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9478" y="4203087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460" y="6447053"/>
            <a:ext cx="987630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9311582" y="478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{AE99D1FE-3201-4B3E-AAB7-C69F1DA10748}</a:tableStyleId>
              </a:tblPr>
              <a:tblGrid>
                <a:gridCol w="2883000"/>
                <a:gridCol w="2883000"/>
              </a:tblGrid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x (hours)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y (score)</a:t>
                      </a:r>
                    </a:p>
                  </a:txBody>
                  <a:tcPr marT="50800" marB="50800" marR="50800" marL="50800" anchor="ctr"/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80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3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50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2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60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11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40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94" name="Shape 94"/>
          <p:cNvSpPr/>
          <p:nvPr/>
        </p:nvSpPr>
        <p:spPr>
          <a:xfrm>
            <a:off x="3421458" y="6346030"/>
            <a:ext cx="3860800" cy="166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</a:p>
        </p:txBody>
      </p:sp>
      <p:sp>
        <p:nvSpPr>
          <p:cNvPr id="100" name="Shape 100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3553575" y="54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{83C8A155-5994-4B1B-8498-0BF35AAAAE4B}</a:tableStyleId>
              </a:tblPr>
              <a:tblGrid>
                <a:gridCol w="4532000"/>
                <a:gridCol w="4532000"/>
                <a:gridCol w="4532000"/>
                <a:gridCol w="4532000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(midterm 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 (final)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8461650" y="11062650"/>
            <a:ext cx="89796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1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80839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