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519" r:id="rId2"/>
    <p:sldId id="537" r:id="rId3"/>
    <p:sldId id="521" r:id="rId4"/>
    <p:sldId id="536" r:id="rId5"/>
    <p:sldId id="539" r:id="rId6"/>
    <p:sldId id="538" r:id="rId7"/>
    <p:sldId id="541" r:id="rId8"/>
    <p:sldId id="542" r:id="rId9"/>
    <p:sldId id="550" r:id="rId10"/>
    <p:sldId id="551" r:id="rId11"/>
    <p:sldId id="543" r:id="rId12"/>
    <p:sldId id="544" r:id="rId13"/>
    <p:sldId id="545" r:id="rId14"/>
    <p:sldId id="546" r:id="rId15"/>
    <p:sldId id="547" r:id="rId16"/>
    <p:sldId id="548" r:id="rId17"/>
    <p:sldId id="531" r:id="rId18"/>
    <p:sldId id="533" r:id="rId19"/>
    <p:sldId id="534" r:id="rId20"/>
    <p:sldId id="552" r:id="rId21"/>
    <p:sldId id="535" r:id="rId22"/>
    <p:sldId id="553" r:id="rId23"/>
    <p:sldId id="530" r:id="rId24"/>
    <p:sldId id="532" r:id="rId25"/>
    <p:sldId id="529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DCCA1"/>
    <a:srgbClr val="C0B3D2"/>
    <a:srgbClr val="CEDFAE"/>
    <a:srgbClr val="FFFFFF"/>
    <a:srgbClr val="D9A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9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17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2C589-8521-4A06-9803-30B2F20027FE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A80E6-3C8D-4D13-832D-8E5F741D9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637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160C-964D-4A12-8E23-7EF322E3AE59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B0A5-3F83-4868-9FF5-A74683BA7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46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160C-964D-4A12-8E23-7EF322E3AE59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B0A5-3F83-4868-9FF5-A74683BA7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63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160C-964D-4A12-8E23-7EF322E3AE59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B0A5-3F83-4868-9FF5-A74683BA7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13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160C-964D-4A12-8E23-7EF322E3AE59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B0A5-3F83-4868-9FF5-A74683BA7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58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160C-964D-4A12-8E23-7EF322E3AE59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B0A5-3F83-4868-9FF5-A74683BA7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3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160C-964D-4A12-8E23-7EF322E3AE59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B0A5-3F83-4868-9FF5-A74683BA7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36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160C-964D-4A12-8E23-7EF322E3AE59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B0A5-3F83-4868-9FF5-A74683BA7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21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160C-964D-4A12-8E23-7EF322E3AE59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B0A5-3F83-4868-9FF5-A74683BA7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6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160C-964D-4A12-8E23-7EF322E3AE59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B0A5-3F83-4868-9FF5-A74683BA7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07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160C-964D-4A12-8E23-7EF322E3AE59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B0A5-3F83-4868-9FF5-A74683BA7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74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160C-964D-4A12-8E23-7EF322E3AE59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B0A5-3F83-4868-9FF5-A74683BA7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13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6160C-964D-4A12-8E23-7EF322E3AE59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8B0A5-3F83-4868-9FF5-A74683BA7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35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8747760" cy="1076960"/>
            <a:chOff x="0" y="0"/>
            <a:chExt cx="12192000" cy="107696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0F518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rgbClr val="01B1D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663810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0" i="0" u="none" strike="noStrike" kern="0" cap="none" spc="-30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WGS </a:t>
              </a:r>
              <a:r>
                <a:rPr kumimoji="0" lang="ko-KR" altLang="en-US" sz="4800" b="0" i="0" u="none" strike="noStrike" kern="0" cap="none" spc="-30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데이터</a:t>
              </a:r>
              <a:r>
                <a:rPr lang="ko-KR" altLang="en-US" sz="4800" kern="0" spc="-3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로부터</a:t>
              </a:r>
              <a:r>
                <a:rPr lang="en-US" altLang="ko-KR" sz="4800" kern="0" spc="-3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.</a:t>
              </a:r>
              <a:endParaRPr kumimoji="0" lang="ko-KR" altLang="en-US" sz="4800" b="0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2574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</p:grpSp>
      <p:pic>
        <p:nvPicPr>
          <p:cNvPr id="1028" name="Picture 4" descr="생성된 이미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360" y="2508484"/>
            <a:ext cx="2027238" cy="202723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0" name="Picture 6" descr="생성된 이미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075" y="2977259"/>
            <a:ext cx="765598" cy="108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357058" y="5685170"/>
            <a:ext cx="6507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컴퓨터가 데이터를 통해 </a:t>
            </a:r>
            <a:r>
              <a:rPr lang="ko-KR" altLang="en-US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스스로 패턴을 학습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하고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endParaRPr lang="en-US" altLang="ko-KR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새로운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데이터에 대해 </a:t>
            </a:r>
            <a:r>
              <a:rPr lang="ko-KR" altLang="en-US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예측하거나 분류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하는 알고리즘을 </a:t>
            </a:r>
            <a:r>
              <a:rPr lang="ko-KR" altLang="en-US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만들 수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있을까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347086"/>
              </p:ext>
            </p:extLst>
          </p:nvPr>
        </p:nvGraphicFramePr>
        <p:xfrm>
          <a:off x="422444" y="1829690"/>
          <a:ext cx="4492936" cy="29043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1617">
                  <a:extLst>
                    <a:ext uri="{9D8B030D-6E8A-4147-A177-3AD203B41FA5}">
                      <a16:colId xmlns:a16="http://schemas.microsoft.com/office/drawing/2014/main" val="1525099045"/>
                    </a:ext>
                  </a:extLst>
                </a:gridCol>
                <a:gridCol w="561617">
                  <a:extLst>
                    <a:ext uri="{9D8B030D-6E8A-4147-A177-3AD203B41FA5}">
                      <a16:colId xmlns:a16="http://schemas.microsoft.com/office/drawing/2014/main" val="641323680"/>
                    </a:ext>
                  </a:extLst>
                </a:gridCol>
                <a:gridCol w="561617">
                  <a:extLst>
                    <a:ext uri="{9D8B030D-6E8A-4147-A177-3AD203B41FA5}">
                      <a16:colId xmlns:a16="http://schemas.microsoft.com/office/drawing/2014/main" val="3649304031"/>
                    </a:ext>
                  </a:extLst>
                </a:gridCol>
                <a:gridCol w="561617">
                  <a:extLst>
                    <a:ext uri="{9D8B030D-6E8A-4147-A177-3AD203B41FA5}">
                      <a16:colId xmlns:a16="http://schemas.microsoft.com/office/drawing/2014/main" val="811589867"/>
                    </a:ext>
                  </a:extLst>
                </a:gridCol>
                <a:gridCol w="561617">
                  <a:extLst>
                    <a:ext uri="{9D8B030D-6E8A-4147-A177-3AD203B41FA5}">
                      <a16:colId xmlns:a16="http://schemas.microsoft.com/office/drawing/2014/main" val="405284183"/>
                    </a:ext>
                  </a:extLst>
                </a:gridCol>
                <a:gridCol w="561617">
                  <a:extLst>
                    <a:ext uri="{9D8B030D-6E8A-4147-A177-3AD203B41FA5}">
                      <a16:colId xmlns:a16="http://schemas.microsoft.com/office/drawing/2014/main" val="3136087372"/>
                    </a:ext>
                  </a:extLst>
                </a:gridCol>
                <a:gridCol w="561617">
                  <a:extLst>
                    <a:ext uri="{9D8B030D-6E8A-4147-A177-3AD203B41FA5}">
                      <a16:colId xmlns:a16="http://schemas.microsoft.com/office/drawing/2014/main" val="2138475707"/>
                    </a:ext>
                  </a:extLst>
                </a:gridCol>
                <a:gridCol w="561617">
                  <a:extLst>
                    <a:ext uri="{9D8B030D-6E8A-4147-A177-3AD203B41FA5}">
                      <a16:colId xmlns:a16="http://schemas.microsoft.com/office/drawing/2014/main" val="1317698579"/>
                    </a:ext>
                  </a:extLst>
                </a:gridCol>
              </a:tblGrid>
              <a:tr h="4149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location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Sample 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Sample 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Sample 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Sample 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Sample 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Sample 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868382"/>
                  </a:ext>
                </a:extLst>
              </a:tr>
              <a:tr h="4149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608203"/>
                  </a:ext>
                </a:extLst>
              </a:tr>
              <a:tr h="4149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315027"/>
                  </a:ext>
                </a:extLst>
              </a:tr>
              <a:tr h="4149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3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074429"/>
                  </a:ext>
                </a:extLst>
              </a:tr>
              <a:tr h="4149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4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265688"/>
                  </a:ext>
                </a:extLst>
              </a:tr>
              <a:tr h="4149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1152"/>
                  </a:ext>
                </a:extLst>
              </a:tr>
              <a:tr h="4149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6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9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86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8747760" cy="1076960"/>
            <a:chOff x="0" y="0"/>
            <a:chExt cx="12192000" cy="107696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0F518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rgbClr val="01B1D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65062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latinLnBrk="0">
                <a:defRPr/>
              </a:pPr>
              <a:r>
                <a:rPr lang="en-US" altLang="ko-KR" sz="4800" kern="0" spc="-3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2. </a:t>
              </a:r>
              <a:r>
                <a:rPr lang="ko-KR" altLang="en-US" sz="4800" kern="0" spc="-300" dirty="0" err="1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전처리는</a:t>
              </a:r>
              <a:r>
                <a:rPr lang="ko-KR" altLang="en-US" sz="4800" kern="0" spc="-3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어떻게</a:t>
              </a:r>
              <a:r>
                <a:rPr lang="en-US" altLang="ko-KR" sz="4800" kern="0" spc="-3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?</a:t>
              </a:r>
              <a:endParaRPr lang="ko-KR" altLang="en-US" sz="4800" kern="0" spc="-3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2574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4" name="직사각형 3"/>
          <p:cNvSpPr/>
          <p:nvPr/>
        </p:nvSpPr>
        <p:spPr>
          <a:xfrm>
            <a:off x="386359" y="1295366"/>
            <a:ext cx="56864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샘플 마다 실험 환경이 달랐어요</a:t>
            </a:r>
            <a:endParaRPr lang="ko-KR" altLang="en-US" sz="3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03733" y="2245317"/>
          <a:ext cx="4159491" cy="27358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4213">
                  <a:extLst>
                    <a:ext uri="{9D8B030D-6E8A-4147-A177-3AD203B41FA5}">
                      <a16:colId xmlns:a16="http://schemas.microsoft.com/office/drawing/2014/main" val="871000612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2071222440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649305068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1480304434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2364709396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1608380368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1319244887"/>
                    </a:ext>
                  </a:extLst>
                </a:gridCol>
              </a:tblGrid>
              <a:tr h="3908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64420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37931506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39945941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219383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64098058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78564861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1307956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711985" y="5565829"/>
            <a:ext cx="619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실험이 잘못된 게 아니라면 정규화 작업을 진행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!!</a:t>
            </a:r>
          </a:p>
          <a:p>
            <a:pPr algn="ctr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예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 Z-score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변환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4839079" y="2247332"/>
          <a:ext cx="4159491" cy="27358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4213">
                  <a:extLst>
                    <a:ext uri="{9D8B030D-6E8A-4147-A177-3AD203B41FA5}">
                      <a16:colId xmlns:a16="http://schemas.microsoft.com/office/drawing/2014/main" val="871000612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2071222440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649305068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1480304434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2364709396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1608380368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1319244887"/>
                    </a:ext>
                  </a:extLst>
                </a:gridCol>
              </a:tblGrid>
              <a:tr h="3908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64420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37931506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39945941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219383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64098058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78564861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1307956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018" y="6147781"/>
            <a:ext cx="1026952" cy="47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8747760" cy="1076960"/>
            <a:chOff x="0" y="0"/>
            <a:chExt cx="12192000" cy="107696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0F518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rgbClr val="01B1D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65062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latinLnBrk="0">
                <a:defRPr/>
              </a:pPr>
              <a:r>
                <a:rPr lang="en-US" altLang="ko-KR" sz="4800" kern="0" spc="-3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2. </a:t>
              </a:r>
              <a:r>
                <a:rPr lang="ko-KR" altLang="en-US" sz="4800" kern="0" spc="-300" dirty="0" err="1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전처리는</a:t>
              </a:r>
              <a:r>
                <a:rPr lang="ko-KR" altLang="en-US" sz="4800" kern="0" spc="-3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어떻게</a:t>
              </a:r>
              <a:r>
                <a:rPr lang="en-US" altLang="ko-KR" sz="4800" kern="0" spc="-3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?</a:t>
              </a:r>
              <a:endParaRPr lang="ko-KR" altLang="en-US" sz="4800" kern="0" spc="-3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2574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4" name="직사각형 3"/>
          <p:cNvSpPr/>
          <p:nvPr/>
        </p:nvSpPr>
        <p:spPr>
          <a:xfrm>
            <a:off x="386360" y="1295366"/>
            <a:ext cx="48299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데이터가 너무 많아요</a:t>
            </a:r>
            <a:endParaRPr lang="ko-KR" altLang="en-US" sz="3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8256053"/>
                  </p:ext>
                </p:extLst>
              </p:nvPr>
            </p:nvGraphicFramePr>
            <p:xfrm>
              <a:off x="172553" y="2322248"/>
              <a:ext cx="4159491" cy="273588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94213">
                      <a:extLst>
                        <a:ext uri="{9D8B030D-6E8A-4147-A177-3AD203B41FA5}">
                          <a16:colId xmlns:a16="http://schemas.microsoft.com/office/drawing/2014/main" val="871000612"/>
                        </a:ext>
                      </a:extLst>
                    </a:gridCol>
                    <a:gridCol w="594213">
                      <a:extLst>
                        <a:ext uri="{9D8B030D-6E8A-4147-A177-3AD203B41FA5}">
                          <a16:colId xmlns:a16="http://schemas.microsoft.com/office/drawing/2014/main" val="2071222440"/>
                        </a:ext>
                      </a:extLst>
                    </a:gridCol>
                    <a:gridCol w="594213">
                      <a:extLst>
                        <a:ext uri="{9D8B030D-6E8A-4147-A177-3AD203B41FA5}">
                          <a16:colId xmlns:a16="http://schemas.microsoft.com/office/drawing/2014/main" val="649305068"/>
                        </a:ext>
                      </a:extLst>
                    </a:gridCol>
                    <a:gridCol w="594213">
                      <a:extLst>
                        <a:ext uri="{9D8B030D-6E8A-4147-A177-3AD203B41FA5}">
                          <a16:colId xmlns:a16="http://schemas.microsoft.com/office/drawing/2014/main" val="1480304434"/>
                        </a:ext>
                      </a:extLst>
                    </a:gridCol>
                    <a:gridCol w="594213">
                      <a:extLst>
                        <a:ext uri="{9D8B030D-6E8A-4147-A177-3AD203B41FA5}">
                          <a16:colId xmlns:a16="http://schemas.microsoft.com/office/drawing/2014/main" val="2364709396"/>
                        </a:ext>
                      </a:extLst>
                    </a:gridCol>
                    <a:gridCol w="594213">
                      <a:extLst>
                        <a:ext uri="{9D8B030D-6E8A-4147-A177-3AD203B41FA5}">
                          <a16:colId xmlns:a16="http://schemas.microsoft.com/office/drawing/2014/main" val="1608380368"/>
                        </a:ext>
                      </a:extLst>
                    </a:gridCol>
                    <a:gridCol w="594213">
                      <a:extLst>
                        <a:ext uri="{9D8B030D-6E8A-4147-A177-3AD203B41FA5}">
                          <a16:colId xmlns:a16="http://schemas.microsoft.com/office/drawing/2014/main" val="1319244887"/>
                        </a:ext>
                      </a:extLst>
                    </a:gridCol>
                  </a:tblGrid>
                  <a:tr h="39084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Sample 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6350" marR="6350" marT="635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Sample 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6350" marR="6350" marT="635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Sample 3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6350" marR="6350" marT="635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Sample 4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6350" marR="6350" marT="635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Sample 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6350" marR="6350" marT="635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Sample 6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6350" marR="6350" marT="635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Sample 7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6350" marR="6350" marT="635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64420"/>
                      </a:ext>
                    </a:extLst>
                  </a:tr>
                  <a:tr h="39084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0.107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0.084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0.182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0.550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0.402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0.417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0.338 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837931506"/>
                      </a:ext>
                    </a:extLst>
                  </a:tr>
                  <a:tr h="39084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0.962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0.400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0.264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0.145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0.076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0.050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0.900 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1939945941"/>
                      </a:ext>
                    </a:extLst>
                  </a:tr>
                  <a:tr h="39084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altLang="ko-KR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altLang="ko-KR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altLang="ko-KR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altLang="ko-KR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altLang="ko-KR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altLang="ko-KR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altLang="ko-KR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0219383"/>
                      </a:ext>
                    </a:extLst>
                  </a:tr>
                  <a:tr h="39084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altLang="ko-KR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altLang="ko-KR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altLang="ko-KR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altLang="ko-KR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altLang="ko-KR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altLang="ko-KR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altLang="ko-KR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864098058"/>
                      </a:ext>
                    </a:extLst>
                  </a:tr>
                  <a:tr h="39084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0.817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0.431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0.869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0.351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0.184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0.491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0.780 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078564861"/>
                      </a:ext>
                    </a:extLst>
                  </a:tr>
                  <a:tr h="39084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0.869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0.911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0.580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0.513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0.240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0.489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0.390 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12130795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8256053"/>
                  </p:ext>
                </p:extLst>
              </p:nvPr>
            </p:nvGraphicFramePr>
            <p:xfrm>
              <a:off x="172553" y="2322248"/>
              <a:ext cx="4159491" cy="273588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94213">
                      <a:extLst>
                        <a:ext uri="{9D8B030D-6E8A-4147-A177-3AD203B41FA5}">
                          <a16:colId xmlns:a16="http://schemas.microsoft.com/office/drawing/2014/main" val="871000612"/>
                        </a:ext>
                      </a:extLst>
                    </a:gridCol>
                    <a:gridCol w="594213">
                      <a:extLst>
                        <a:ext uri="{9D8B030D-6E8A-4147-A177-3AD203B41FA5}">
                          <a16:colId xmlns:a16="http://schemas.microsoft.com/office/drawing/2014/main" val="2071222440"/>
                        </a:ext>
                      </a:extLst>
                    </a:gridCol>
                    <a:gridCol w="594213">
                      <a:extLst>
                        <a:ext uri="{9D8B030D-6E8A-4147-A177-3AD203B41FA5}">
                          <a16:colId xmlns:a16="http://schemas.microsoft.com/office/drawing/2014/main" val="649305068"/>
                        </a:ext>
                      </a:extLst>
                    </a:gridCol>
                    <a:gridCol w="594213">
                      <a:extLst>
                        <a:ext uri="{9D8B030D-6E8A-4147-A177-3AD203B41FA5}">
                          <a16:colId xmlns:a16="http://schemas.microsoft.com/office/drawing/2014/main" val="1480304434"/>
                        </a:ext>
                      </a:extLst>
                    </a:gridCol>
                    <a:gridCol w="594213">
                      <a:extLst>
                        <a:ext uri="{9D8B030D-6E8A-4147-A177-3AD203B41FA5}">
                          <a16:colId xmlns:a16="http://schemas.microsoft.com/office/drawing/2014/main" val="2364709396"/>
                        </a:ext>
                      </a:extLst>
                    </a:gridCol>
                    <a:gridCol w="594213">
                      <a:extLst>
                        <a:ext uri="{9D8B030D-6E8A-4147-A177-3AD203B41FA5}">
                          <a16:colId xmlns:a16="http://schemas.microsoft.com/office/drawing/2014/main" val="1608380368"/>
                        </a:ext>
                      </a:extLst>
                    </a:gridCol>
                    <a:gridCol w="594213">
                      <a:extLst>
                        <a:ext uri="{9D8B030D-6E8A-4147-A177-3AD203B41FA5}">
                          <a16:colId xmlns:a16="http://schemas.microsoft.com/office/drawing/2014/main" val="1319244887"/>
                        </a:ext>
                      </a:extLst>
                    </a:gridCol>
                  </a:tblGrid>
                  <a:tr h="39084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Sample 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6350" marR="6350" marT="635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Sample 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6350" marR="6350" marT="635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Sample 3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6350" marR="6350" marT="635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Sample 4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6350" marR="6350" marT="635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Sample 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6350" marR="6350" marT="635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Sample 6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6350" marR="6350" marT="635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Sample 7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6350" marR="6350" marT="635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64420"/>
                      </a:ext>
                    </a:extLst>
                  </a:tr>
                  <a:tr h="39084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0.107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0.084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0.182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0.550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0.402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0.417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0.338 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837931506"/>
                      </a:ext>
                    </a:extLst>
                  </a:tr>
                  <a:tr h="39084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0.962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0.400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0.264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0.145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0.076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0.050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0.900 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1939945941"/>
                      </a:ext>
                    </a:extLst>
                  </a:tr>
                  <a:tr h="39084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350" marR="6350" marT="6350" marB="0" anchor="ctr">
                        <a:blipFill>
                          <a:blip r:embed="rId2"/>
                          <a:stretch>
                            <a:fillRect l="-1020" t="-303125" r="-598980" b="-3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350" marR="6350" marT="6350" marB="0" anchor="ctr">
                        <a:blipFill>
                          <a:blip r:embed="rId2"/>
                          <a:stretch>
                            <a:fillRect l="-102062" t="-303125" r="-505155" b="-3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350" marR="6350" marT="6350" marB="0" anchor="ctr">
                        <a:blipFill>
                          <a:blip r:embed="rId2"/>
                          <a:stretch>
                            <a:fillRect l="-200000" t="-303125" r="-400000" b="-3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350" marR="6350" marT="6350" marB="0" anchor="ctr">
                        <a:blipFill>
                          <a:blip r:embed="rId2"/>
                          <a:stretch>
                            <a:fillRect l="-303093" t="-303125" r="-304124" b="-3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350" marR="6350" marT="6350" marB="0" anchor="ctr">
                        <a:blipFill>
                          <a:blip r:embed="rId2"/>
                          <a:stretch>
                            <a:fillRect l="-398980" t="-303125" r="-201020" b="-3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350" marR="6350" marT="6350" marB="0" anchor="ctr">
                        <a:blipFill>
                          <a:blip r:embed="rId2"/>
                          <a:stretch>
                            <a:fillRect l="-504124" t="-303125" r="-103093" b="-3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350" marR="6350" marT="6350" marB="0" anchor="ctr">
                        <a:blipFill>
                          <a:blip r:embed="rId2"/>
                          <a:stretch>
                            <a:fillRect l="-597959" t="-303125" r="-2041" b="-30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9383"/>
                      </a:ext>
                    </a:extLst>
                  </a:tr>
                  <a:tr h="39084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350" marR="6350" marT="6350" marB="0" anchor="ctr">
                        <a:blipFill>
                          <a:blip r:embed="rId2"/>
                          <a:stretch>
                            <a:fillRect l="-1020" t="-403125" r="-598980" b="-2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350" marR="6350" marT="6350" marB="0" anchor="ctr">
                        <a:blipFill>
                          <a:blip r:embed="rId2"/>
                          <a:stretch>
                            <a:fillRect l="-102062" t="-403125" r="-505155" b="-2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350" marR="6350" marT="6350" marB="0" anchor="ctr">
                        <a:blipFill>
                          <a:blip r:embed="rId2"/>
                          <a:stretch>
                            <a:fillRect l="-200000" t="-403125" r="-400000" b="-2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350" marR="6350" marT="6350" marB="0" anchor="ctr">
                        <a:blipFill>
                          <a:blip r:embed="rId2"/>
                          <a:stretch>
                            <a:fillRect l="-303093" t="-403125" r="-304124" b="-2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350" marR="6350" marT="6350" marB="0" anchor="ctr">
                        <a:blipFill>
                          <a:blip r:embed="rId2"/>
                          <a:stretch>
                            <a:fillRect l="-398980" t="-403125" r="-201020" b="-2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350" marR="6350" marT="6350" marB="0" anchor="ctr">
                        <a:blipFill>
                          <a:blip r:embed="rId2"/>
                          <a:stretch>
                            <a:fillRect l="-504124" t="-403125" r="-103093" b="-2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350" marR="6350" marT="6350" marB="0" anchor="ctr">
                        <a:blipFill>
                          <a:blip r:embed="rId2"/>
                          <a:stretch>
                            <a:fillRect l="-597959" t="-403125" r="-2041" b="-20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4098058"/>
                      </a:ext>
                    </a:extLst>
                  </a:tr>
                  <a:tr h="39084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0.817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0.431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0.869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0.351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0.184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0.491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0.780 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078564861"/>
                      </a:ext>
                    </a:extLst>
                  </a:tr>
                  <a:tr h="39084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0.869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0.911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0.580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0.513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0.240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0.489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0.390 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12130795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738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8747760" cy="1076960"/>
            <a:chOff x="0" y="0"/>
            <a:chExt cx="12192000" cy="107696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0F518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rgbClr val="01B1D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65062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latinLnBrk="0">
                <a:defRPr/>
              </a:pPr>
              <a:r>
                <a:rPr lang="en-US" altLang="ko-KR" sz="4800" kern="0" spc="-3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2. </a:t>
              </a:r>
              <a:r>
                <a:rPr lang="ko-KR" altLang="en-US" sz="4800" kern="0" spc="-300" dirty="0" err="1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전처리는</a:t>
              </a:r>
              <a:r>
                <a:rPr lang="ko-KR" altLang="en-US" sz="4800" kern="0" spc="-3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어떻게</a:t>
              </a:r>
              <a:r>
                <a:rPr lang="en-US" altLang="ko-KR" sz="4800" kern="0" spc="-3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?</a:t>
              </a:r>
              <a:endParaRPr lang="ko-KR" altLang="en-US" sz="4800" kern="0" spc="-3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2574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4" name="직사각형 3"/>
          <p:cNvSpPr/>
          <p:nvPr/>
        </p:nvSpPr>
        <p:spPr>
          <a:xfrm>
            <a:off x="386360" y="1295366"/>
            <a:ext cx="48299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데이터가 너무 많아요</a:t>
            </a:r>
            <a:endParaRPr lang="ko-KR" altLang="en-US" sz="3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표 6"/>
              <p:cNvGraphicFramePr>
                <a:graphicFrameLocks noGrp="1"/>
              </p:cNvGraphicFramePr>
              <p:nvPr/>
            </p:nvGraphicFramePr>
            <p:xfrm>
              <a:off x="172553" y="2322248"/>
              <a:ext cx="4159491" cy="273588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94213">
                      <a:extLst>
                        <a:ext uri="{9D8B030D-6E8A-4147-A177-3AD203B41FA5}">
                          <a16:colId xmlns:a16="http://schemas.microsoft.com/office/drawing/2014/main" val="871000612"/>
                        </a:ext>
                      </a:extLst>
                    </a:gridCol>
                    <a:gridCol w="594213">
                      <a:extLst>
                        <a:ext uri="{9D8B030D-6E8A-4147-A177-3AD203B41FA5}">
                          <a16:colId xmlns:a16="http://schemas.microsoft.com/office/drawing/2014/main" val="2071222440"/>
                        </a:ext>
                      </a:extLst>
                    </a:gridCol>
                    <a:gridCol w="594213">
                      <a:extLst>
                        <a:ext uri="{9D8B030D-6E8A-4147-A177-3AD203B41FA5}">
                          <a16:colId xmlns:a16="http://schemas.microsoft.com/office/drawing/2014/main" val="649305068"/>
                        </a:ext>
                      </a:extLst>
                    </a:gridCol>
                    <a:gridCol w="594213">
                      <a:extLst>
                        <a:ext uri="{9D8B030D-6E8A-4147-A177-3AD203B41FA5}">
                          <a16:colId xmlns:a16="http://schemas.microsoft.com/office/drawing/2014/main" val="1480304434"/>
                        </a:ext>
                      </a:extLst>
                    </a:gridCol>
                    <a:gridCol w="594213">
                      <a:extLst>
                        <a:ext uri="{9D8B030D-6E8A-4147-A177-3AD203B41FA5}">
                          <a16:colId xmlns:a16="http://schemas.microsoft.com/office/drawing/2014/main" val="2364709396"/>
                        </a:ext>
                      </a:extLst>
                    </a:gridCol>
                    <a:gridCol w="594213">
                      <a:extLst>
                        <a:ext uri="{9D8B030D-6E8A-4147-A177-3AD203B41FA5}">
                          <a16:colId xmlns:a16="http://schemas.microsoft.com/office/drawing/2014/main" val="1608380368"/>
                        </a:ext>
                      </a:extLst>
                    </a:gridCol>
                    <a:gridCol w="594213">
                      <a:extLst>
                        <a:ext uri="{9D8B030D-6E8A-4147-A177-3AD203B41FA5}">
                          <a16:colId xmlns:a16="http://schemas.microsoft.com/office/drawing/2014/main" val="1319244887"/>
                        </a:ext>
                      </a:extLst>
                    </a:gridCol>
                  </a:tblGrid>
                  <a:tr h="39084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Sample 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6350" marR="6350" marT="635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Sample 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6350" marR="6350" marT="635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Sample 3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6350" marR="6350" marT="635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Sample 4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6350" marR="6350" marT="635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Sample 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6350" marR="6350" marT="635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Sample 6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6350" marR="6350" marT="635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Sample 7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6350" marR="6350" marT="635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64420"/>
                      </a:ext>
                    </a:extLst>
                  </a:tr>
                  <a:tr h="39084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0.107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0.084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0.182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0.550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0.402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0.417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0.338 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837931506"/>
                      </a:ext>
                    </a:extLst>
                  </a:tr>
                  <a:tr h="39084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0.962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0.400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0.264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0.145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0.076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0.050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0.900 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1939945941"/>
                      </a:ext>
                    </a:extLst>
                  </a:tr>
                  <a:tr h="39084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altLang="ko-KR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altLang="ko-KR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altLang="ko-KR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altLang="ko-KR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altLang="ko-KR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altLang="ko-KR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altLang="ko-KR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0219383"/>
                      </a:ext>
                    </a:extLst>
                  </a:tr>
                  <a:tr h="39084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altLang="ko-KR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altLang="ko-KR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altLang="ko-KR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altLang="ko-KR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altLang="ko-KR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altLang="ko-KR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altLang="ko-KR" sz="11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864098058"/>
                      </a:ext>
                    </a:extLst>
                  </a:tr>
                  <a:tr h="39084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0.817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0.431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0.869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0.351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0.184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0.491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0.780 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078564861"/>
                      </a:ext>
                    </a:extLst>
                  </a:tr>
                  <a:tr h="39084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0.869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0.911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0.580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0.513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0.240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0.489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0.390 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12130795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표 6"/>
              <p:cNvGraphicFramePr>
                <a:graphicFrameLocks noGrp="1"/>
              </p:cNvGraphicFramePr>
              <p:nvPr/>
            </p:nvGraphicFramePr>
            <p:xfrm>
              <a:off x="172553" y="2322248"/>
              <a:ext cx="4159491" cy="273588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94213">
                      <a:extLst>
                        <a:ext uri="{9D8B030D-6E8A-4147-A177-3AD203B41FA5}">
                          <a16:colId xmlns:a16="http://schemas.microsoft.com/office/drawing/2014/main" val="871000612"/>
                        </a:ext>
                      </a:extLst>
                    </a:gridCol>
                    <a:gridCol w="594213">
                      <a:extLst>
                        <a:ext uri="{9D8B030D-6E8A-4147-A177-3AD203B41FA5}">
                          <a16:colId xmlns:a16="http://schemas.microsoft.com/office/drawing/2014/main" val="2071222440"/>
                        </a:ext>
                      </a:extLst>
                    </a:gridCol>
                    <a:gridCol w="594213">
                      <a:extLst>
                        <a:ext uri="{9D8B030D-6E8A-4147-A177-3AD203B41FA5}">
                          <a16:colId xmlns:a16="http://schemas.microsoft.com/office/drawing/2014/main" val="649305068"/>
                        </a:ext>
                      </a:extLst>
                    </a:gridCol>
                    <a:gridCol w="594213">
                      <a:extLst>
                        <a:ext uri="{9D8B030D-6E8A-4147-A177-3AD203B41FA5}">
                          <a16:colId xmlns:a16="http://schemas.microsoft.com/office/drawing/2014/main" val="1480304434"/>
                        </a:ext>
                      </a:extLst>
                    </a:gridCol>
                    <a:gridCol w="594213">
                      <a:extLst>
                        <a:ext uri="{9D8B030D-6E8A-4147-A177-3AD203B41FA5}">
                          <a16:colId xmlns:a16="http://schemas.microsoft.com/office/drawing/2014/main" val="2364709396"/>
                        </a:ext>
                      </a:extLst>
                    </a:gridCol>
                    <a:gridCol w="594213">
                      <a:extLst>
                        <a:ext uri="{9D8B030D-6E8A-4147-A177-3AD203B41FA5}">
                          <a16:colId xmlns:a16="http://schemas.microsoft.com/office/drawing/2014/main" val="1608380368"/>
                        </a:ext>
                      </a:extLst>
                    </a:gridCol>
                    <a:gridCol w="594213">
                      <a:extLst>
                        <a:ext uri="{9D8B030D-6E8A-4147-A177-3AD203B41FA5}">
                          <a16:colId xmlns:a16="http://schemas.microsoft.com/office/drawing/2014/main" val="1319244887"/>
                        </a:ext>
                      </a:extLst>
                    </a:gridCol>
                  </a:tblGrid>
                  <a:tr h="39084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Sample 1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6350" marR="6350" marT="635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Sample 2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6350" marR="6350" marT="635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Sample 3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6350" marR="6350" marT="635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Sample 4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6350" marR="6350" marT="635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Sample 5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6350" marR="6350" marT="635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Sample 6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6350" marR="6350" marT="635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Sample 7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6350" marR="6350" marT="635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64420"/>
                      </a:ext>
                    </a:extLst>
                  </a:tr>
                  <a:tr h="39084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0.107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0.084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0.182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0.550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0.402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0.417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0.338 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837931506"/>
                      </a:ext>
                    </a:extLst>
                  </a:tr>
                  <a:tr h="39084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0.962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0.400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0.264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0.145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0.076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0.050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0.900 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1939945941"/>
                      </a:ext>
                    </a:extLst>
                  </a:tr>
                  <a:tr h="39084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350" marR="6350" marT="6350" marB="0" anchor="ctr">
                        <a:blipFill>
                          <a:blip r:embed="rId2"/>
                          <a:stretch>
                            <a:fillRect l="-1020" t="-303125" r="-598980" b="-3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350" marR="6350" marT="6350" marB="0" anchor="ctr">
                        <a:blipFill>
                          <a:blip r:embed="rId2"/>
                          <a:stretch>
                            <a:fillRect l="-102062" t="-303125" r="-505155" b="-3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350" marR="6350" marT="6350" marB="0" anchor="ctr">
                        <a:blipFill>
                          <a:blip r:embed="rId2"/>
                          <a:stretch>
                            <a:fillRect l="-200000" t="-303125" r="-400000" b="-3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350" marR="6350" marT="6350" marB="0" anchor="ctr">
                        <a:blipFill>
                          <a:blip r:embed="rId2"/>
                          <a:stretch>
                            <a:fillRect l="-303093" t="-303125" r="-304124" b="-3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350" marR="6350" marT="6350" marB="0" anchor="ctr">
                        <a:blipFill>
                          <a:blip r:embed="rId2"/>
                          <a:stretch>
                            <a:fillRect l="-398980" t="-303125" r="-201020" b="-3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350" marR="6350" marT="6350" marB="0" anchor="ctr">
                        <a:blipFill>
                          <a:blip r:embed="rId2"/>
                          <a:stretch>
                            <a:fillRect l="-504124" t="-303125" r="-103093" b="-3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350" marR="6350" marT="6350" marB="0" anchor="ctr">
                        <a:blipFill>
                          <a:blip r:embed="rId2"/>
                          <a:stretch>
                            <a:fillRect l="-597959" t="-303125" r="-2041" b="-30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9383"/>
                      </a:ext>
                    </a:extLst>
                  </a:tr>
                  <a:tr h="39084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350" marR="6350" marT="6350" marB="0" anchor="ctr">
                        <a:blipFill>
                          <a:blip r:embed="rId2"/>
                          <a:stretch>
                            <a:fillRect l="-1020" t="-403125" r="-598980" b="-2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350" marR="6350" marT="6350" marB="0" anchor="ctr">
                        <a:blipFill>
                          <a:blip r:embed="rId2"/>
                          <a:stretch>
                            <a:fillRect l="-102062" t="-403125" r="-505155" b="-2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350" marR="6350" marT="6350" marB="0" anchor="ctr">
                        <a:blipFill>
                          <a:blip r:embed="rId2"/>
                          <a:stretch>
                            <a:fillRect l="-200000" t="-403125" r="-400000" b="-2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350" marR="6350" marT="6350" marB="0" anchor="ctr">
                        <a:blipFill>
                          <a:blip r:embed="rId2"/>
                          <a:stretch>
                            <a:fillRect l="-303093" t="-403125" r="-304124" b="-2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350" marR="6350" marT="6350" marB="0" anchor="ctr">
                        <a:blipFill>
                          <a:blip r:embed="rId2"/>
                          <a:stretch>
                            <a:fillRect l="-398980" t="-403125" r="-201020" b="-2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350" marR="6350" marT="6350" marB="0" anchor="ctr">
                        <a:blipFill>
                          <a:blip r:embed="rId2"/>
                          <a:stretch>
                            <a:fillRect l="-504124" t="-403125" r="-103093" b="-2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350" marR="6350" marT="6350" marB="0" anchor="ctr">
                        <a:blipFill>
                          <a:blip r:embed="rId2"/>
                          <a:stretch>
                            <a:fillRect l="-597959" t="-403125" r="-2041" b="-20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4098058"/>
                      </a:ext>
                    </a:extLst>
                  </a:tr>
                  <a:tr h="39084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0.817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0.431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0.869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0.351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0.184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0.491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0.780 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2078564861"/>
                      </a:ext>
                    </a:extLst>
                  </a:tr>
                  <a:tr h="39084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0.869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0.911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0.580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0.513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0.240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0.489 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0.390 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12130795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1573089" y="5500240"/>
            <a:ext cx="619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의미 있는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Feature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들만 선택하거나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</a:p>
          <a:p>
            <a:pPr algn="ctr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차원 축소의 방법을 사용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!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894745"/>
              </p:ext>
            </p:extLst>
          </p:nvPr>
        </p:nvGraphicFramePr>
        <p:xfrm>
          <a:off x="4715616" y="1685643"/>
          <a:ext cx="4159491" cy="15633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4213">
                  <a:extLst>
                    <a:ext uri="{9D8B030D-6E8A-4147-A177-3AD203B41FA5}">
                      <a16:colId xmlns:a16="http://schemas.microsoft.com/office/drawing/2014/main" val="871000612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2071222440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649305068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1480304434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2364709396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1608380368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1319244887"/>
                    </a:ext>
                  </a:extLst>
                </a:gridCol>
              </a:tblGrid>
              <a:tr h="3908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64420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0.107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0.084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0.182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0.550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0.402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0.417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0.338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37931506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0.962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0.400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0.264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0.145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0.076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0.900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39945941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0.869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0.911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0.580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0.513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0.240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0.489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0.390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219383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496309"/>
              </p:ext>
            </p:extLst>
          </p:nvPr>
        </p:nvGraphicFramePr>
        <p:xfrm>
          <a:off x="4715616" y="3808349"/>
          <a:ext cx="4159491" cy="15633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4213">
                  <a:extLst>
                    <a:ext uri="{9D8B030D-6E8A-4147-A177-3AD203B41FA5}">
                      <a16:colId xmlns:a16="http://schemas.microsoft.com/office/drawing/2014/main" val="871000612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2071222440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649305068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1480304434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2364709396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1608380368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1319244887"/>
                    </a:ext>
                  </a:extLst>
                </a:gridCol>
              </a:tblGrid>
              <a:tr h="3908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64420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0.762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0.598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0.279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0.628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0.165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0.932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37931506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0.176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0.766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0.920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0.555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0.612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0.768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0.126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39945941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0.996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0.597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0.625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0.521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0.352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0.186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0.544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219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44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8747760" cy="1076960"/>
            <a:chOff x="0" y="0"/>
            <a:chExt cx="12192000" cy="107696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0F518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rgbClr val="01B1D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65062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latinLnBrk="0">
                <a:defRPr/>
              </a:pPr>
              <a:r>
                <a:rPr lang="en-US" altLang="ko-KR" sz="4800" kern="0" spc="-3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2. </a:t>
              </a:r>
              <a:r>
                <a:rPr lang="ko-KR" altLang="en-US" sz="4800" kern="0" spc="-300" dirty="0" err="1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전처리는</a:t>
              </a:r>
              <a:r>
                <a:rPr lang="ko-KR" altLang="en-US" sz="4800" kern="0" spc="-3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어떻게</a:t>
              </a:r>
              <a:r>
                <a:rPr lang="en-US" altLang="ko-KR" sz="4800" kern="0" spc="-3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?</a:t>
              </a:r>
              <a:endParaRPr lang="ko-KR" altLang="en-US" sz="4800" kern="0" spc="-3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2574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4" name="직사각형 3"/>
          <p:cNvSpPr/>
          <p:nvPr/>
        </p:nvSpPr>
        <p:spPr>
          <a:xfrm>
            <a:off x="386360" y="1295366"/>
            <a:ext cx="48299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의미 있는 </a:t>
            </a:r>
            <a:r>
              <a:rPr lang="en-US" altLang="ko-KR" sz="32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Feature </a:t>
            </a:r>
            <a:r>
              <a:rPr lang="ko-KR" altLang="en-US" sz="32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데이터란</a:t>
            </a:r>
            <a:r>
              <a:rPr lang="en-US" altLang="ko-KR" sz="32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3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3837" y="2177884"/>
            <a:ext cx="2518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① 분포가 고른 데이터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440872"/>
              </p:ext>
            </p:extLst>
          </p:nvPr>
        </p:nvGraphicFramePr>
        <p:xfrm>
          <a:off x="3722949" y="2192204"/>
          <a:ext cx="4159491" cy="11725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4213">
                  <a:extLst>
                    <a:ext uri="{9D8B030D-6E8A-4147-A177-3AD203B41FA5}">
                      <a16:colId xmlns:a16="http://schemas.microsoft.com/office/drawing/2014/main" val="1767974774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2076473395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538749448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1973421283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356710477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2777637113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906611510"/>
                    </a:ext>
                  </a:extLst>
                </a:gridCol>
              </a:tblGrid>
              <a:tr h="3908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6128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0.107 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0.084 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0.417 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-0.338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481660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0.962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2.400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-3.900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77678405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60" y="3786496"/>
            <a:ext cx="8017397" cy="1978237"/>
          </a:xfrm>
          <a:prstGeom prst="rect">
            <a:avLst/>
          </a:prstGeom>
        </p:spPr>
      </p:pic>
      <p:sp>
        <p:nvSpPr>
          <p:cNvPr id="32" name="자유형 31"/>
          <p:cNvSpPr/>
          <p:nvPr/>
        </p:nvSpPr>
        <p:spPr>
          <a:xfrm>
            <a:off x="2600446" y="2777924"/>
            <a:ext cx="1122744" cy="1361954"/>
          </a:xfrm>
          <a:custGeom>
            <a:avLst/>
            <a:gdLst>
              <a:gd name="connsiteX0" fmla="*/ 1033884 w 1033884"/>
              <a:gd name="connsiteY0" fmla="*/ 0 h 1088020"/>
              <a:gd name="connsiteX1" fmla="*/ 119484 w 1033884"/>
              <a:gd name="connsiteY1" fmla="*/ 397398 h 1088020"/>
              <a:gd name="connsiteX2" fmla="*/ 19170 w 1033884"/>
              <a:gd name="connsiteY2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3884" h="1088020">
                <a:moveTo>
                  <a:pt x="1033884" y="0"/>
                </a:moveTo>
                <a:cubicBezTo>
                  <a:pt x="661243" y="108030"/>
                  <a:pt x="288603" y="216061"/>
                  <a:pt x="119484" y="397398"/>
                </a:cubicBezTo>
                <a:cubicBezTo>
                  <a:pt x="-49635" y="578735"/>
                  <a:pt x="6309" y="988349"/>
                  <a:pt x="19170" y="1088020"/>
                </a:cubicBez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  <a:headEnd type="none" w="lg" len="med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6871504" y="3159889"/>
            <a:ext cx="1371303" cy="1323156"/>
          </a:xfrm>
          <a:custGeom>
            <a:avLst/>
            <a:gdLst>
              <a:gd name="connsiteX0" fmla="*/ 1446835 w 1869016"/>
              <a:gd name="connsiteY0" fmla="*/ 0 h 760071"/>
              <a:gd name="connsiteX1" fmla="*/ 1778643 w 1869016"/>
              <a:gd name="connsiteY1" fmla="*/ 239210 h 760071"/>
              <a:gd name="connsiteX2" fmla="*/ 0 w 1869016"/>
              <a:gd name="connsiteY2" fmla="*/ 760071 h 76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9016" h="760071">
                <a:moveTo>
                  <a:pt x="1446835" y="0"/>
                </a:moveTo>
                <a:cubicBezTo>
                  <a:pt x="1733308" y="56266"/>
                  <a:pt x="2019782" y="112532"/>
                  <a:pt x="1778643" y="239210"/>
                </a:cubicBezTo>
                <a:cubicBezTo>
                  <a:pt x="1537504" y="365888"/>
                  <a:pt x="206415" y="695767"/>
                  <a:pt x="0" y="760071"/>
                </a:cubicBez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537055" y="5902715"/>
            <a:ext cx="4470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모든 샘플에서 비슷한 값이면 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Filtering: 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예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표준편차가 작은 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Feature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는 학습에서 제외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145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8747760" cy="1076960"/>
            <a:chOff x="0" y="0"/>
            <a:chExt cx="12192000" cy="107696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0F518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rgbClr val="01B1D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65062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latinLnBrk="0">
                <a:defRPr/>
              </a:pPr>
              <a:r>
                <a:rPr lang="en-US" altLang="ko-KR" sz="4800" kern="0" spc="-3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2. </a:t>
              </a:r>
              <a:r>
                <a:rPr lang="ko-KR" altLang="en-US" sz="4800" kern="0" spc="-300" dirty="0" err="1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전처리는</a:t>
              </a:r>
              <a:r>
                <a:rPr lang="ko-KR" altLang="en-US" sz="4800" kern="0" spc="-3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어떻게</a:t>
              </a:r>
              <a:r>
                <a:rPr lang="en-US" altLang="ko-KR" sz="4800" kern="0" spc="-3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?</a:t>
              </a:r>
              <a:endParaRPr lang="ko-KR" altLang="en-US" sz="4800" kern="0" spc="-3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2574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4" name="직사각형 3"/>
          <p:cNvSpPr/>
          <p:nvPr/>
        </p:nvSpPr>
        <p:spPr>
          <a:xfrm>
            <a:off x="386360" y="1295366"/>
            <a:ext cx="48299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의미 있는 </a:t>
            </a:r>
            <a:r>
              <a:rPr lang="en-US" altLang="ko-KR" sz="32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Feature </a:t>
            </a:r>
            <a:r>
              <a:rPr lang="ko-KR" altLang="en-US" sz="32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데이터란</a:t>
            </a:r>
            <a:r>
              <a:rPr lang="en-US" altLang="ko-KR" sz="32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3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3837" y="2177884"/>
            <a:ext cx="5121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②</a:t>
            </a:r>
            <a:r>
              <a:rPr lang="ko-KR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목적에 맞게 </a:t>
            </a:r>
            <a:r>
              <a:rPr lang="ko-KR" alt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데이터값의</a:t>
            </a:r>
            <a:r>
              <a:rPr lang="ko-KR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분포가 다른 </a:t>
            </a:r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</a:rPr>
              <a:t>Feature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854962"/>
              </p:ext>
            </p:extLst>
          </p:nvPr>
        </p:nvGraphicFramePr>
        <p:xfrm>
          <a:off x="2198949" y="2702049"/>
          <a:ext cx="4159491" cy="15633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4213">
                  <a:extLst>
                    <a:ext uri="{9D8B030D-6E8A-4147-A177-3AD203B41FA5}">
                      <a16:colId xmlns:a16="http://schemas.microsoft.com/office/drawing/2014/main" val="3655966624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2422379833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2904328852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1777313763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2331162914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2015121302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2508829493"/>
                    </a:ext>
                  </a:extLst>
                </a:gridCol>
              </a:tblGrid>
              <a:tr h="3908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346689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4.107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0.550 </a:t>
                      </a: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0.338 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082479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2.196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1.196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2.196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570276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068886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60884" y="5335556"/>
            <a:ext cx="7035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차이가 확연한 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Feature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를 선택</a:t>
            </a:r>
            <a:endParaRPr lang="en-US" altLang="ko-KR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예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 T-test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유의성 검정 등 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(Y label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을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선택하는데 효력이 없지 않을까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?)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37" y="2702049"/>
            <a:ext cx="1499181" cy="240876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678" y="2590160"/>
            <a:ext cx="1510442" cy="231750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198949" y="3105873"/>
            <a:ext cx="4159491" cy="3395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1" idx="1"/>
          </p:cNvCxnSpPr>
          <p:nvPr/>
        </p:nvCxnSpPr>
        <p:spPr>
          <a:xfrm flipH="1">
            <a:off x="1778643" y="3275635"/>
            <a:ext cx="420306" cy="9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198948" y="3515881"/>
            <a:ext cx="4159491" cy="3395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6358440" y="3537995"/>
            <a:ext cx="493773" cy="14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9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8747760" cy="1076960"/>
            <a:chOff x="0" y="0"/>
            <a:chExt cx="12192000" cy="107696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0F518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rgbClr val="01B1D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65062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latinLnBrk="0">
                <a:defRPr/>
              </a:pPr>
              <a:r>
                <a:rPr lang="en-US" altLang="ko-KR" sz="4800" kern="0" spc="-3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2. </a:t>
              </a:r>
              <a:r>
                <a:rPr lang="ko-KR" altLang="en-US" sz="4800" kern="0" spc="-300" dirty="0" err="1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전처리는</a:t>
              </a:r>
              <a:r>
                <a:rPr lang="ko-KR" altLang="en-US" sz="4800" kern="0" spc="-3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어떻게</a:t>
              </a:r>
              <a:r>
                <a:rPr lang="en-US" altLang="ko-KR" sz="4800" kern="0" spc="-3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?</a:t>
              </a:r>
              <a:endParaRPr lang="ko-KR" altLang="en-US" sz="4800" kern="0" spc="-3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2574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4" name="직사각형 3"/>
          <p:cNvSpPr/>
          <p:nvPr/>
        </p:nvSpPr>
        <p:spPr>
          <a:xfrm>
            <a:off x="386360" y="1295366"/>
            <a:ext cx="48299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차원 축소</a:t>
            </a:r>
            <a:r>
              <a:rPr lang="en-US" altLang="ko-KR" sz="32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32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데이터란</a:t>
            </a:r>
            <a:r>
              <a:rPr lang="en-US" altLang="ko-KR" sz="32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3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0293" y="2020909"/>
            <a:ext cx="6854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차원 데이터를 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보다 작은 데이터로 표현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 </a:t>
            </a:r>
            <a:r>
              <a:rPr lang="ko-KR" altLang="en-US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정보는 최대한 간직하면서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!)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044" y="2980836"/>
            <a:ext cx="6506232" cy="275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2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8747760" cy="1076960"/>
            <a:chOff x="0" y="0"/>
            <a:chExt cx="12192000" cy="107696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0F518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rgbClr val="01B1D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65062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latinLnBrk="0">
                <a:defRPr/>
              </a:pPr>
              <a:r>
                <a:rPr lang="en-US" altLang="ko-KR" sz="4800" kern="0" spc="-3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2. </a:t>
              </a:r>
              <a:r>
                <a:rPr lang="ko-KR" altLang="en-US" sz="4800" kern="0" spc="-300" dirty="0" err="1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전처리는</a:t>
              </a:r>
              <a:r>
                <a:rPr lang="ko-KR" altLang="en-US" sz="4800" kern="0" spc="-3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어떻게</a:t>
              </a:r>
              <a:r>
                <a:rPr lang="en-US" altLang="ko-KR" sz="4800" kern="0" spc="-3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?</a:t>
              </a:r>
              <a:endParaRPr lang="ko-KR" altLang="en-US" sz="4800" kern="0" spc="-3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2574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4" name="직사각형 3"/>
          <p:cNvSpPr/>
          <p:nvPr/>
        </p:nvSpPr>
        <p:spPr>
          <a:xfrm>
            <a:off x="386360" y="1295366"/>
            <a:ext cx="48299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차원 축소</a:t>
            </a:r>
            <a:r>
              <a:rPr lang="en-US" altLang="ko-KR" sz="32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32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데이터란</a:t>
            </a:r>
            <a:r>
              <a:rPr lang="en-US" altLang="ko-KR" sz="32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sz="3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0293" y="2020909"/>
            <a:ext cx="3483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Principle component analysis (PCA)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84" y="2718256"/>
            <a:ext cx="2774270" cy="29766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706" y="2485791"/>
            <a:ext cx="3435320" cy="352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3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8747760" cy="1076960"/>
            <a:chOff x="0" y="0"/>
            <a:chExt cx="12192000" cy="107696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0F518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rgbClr val="01B1D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544730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800" kern="0" spc="-300" noProof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3. </a:t>
              </a:r>
              <a:r>
                <a:rPr lang="ko-KR" altLang="en-US" sz="4800" kern="0" spc="-3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학습</a:t>
              </a:r>
              <a:r>
                <a:rPr lang="ko-KR" altLang="en-US" sz="4800" kern="0" spc="-300" noProof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모델이란</a:t>
              </a:r>
              <a:endParaRPr kumimoji="0" lang="ko-KR" altLang="en-US" sz="4800" b="0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2574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19" y="1875924"/>
            <a:ext cx="5003405" cy="33279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677313" y="3312191"/>
                <a:ext cx="269381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ko-KR" sz="4000" b="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313" y="3312191"/>
                <a:ext cx="2693814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/>
          <p:cNvSpPr/>
          <p:nvPr/>
        </p:nvSpPr>
        <p:spPr>
          <a:xfrm>
            <a:off x="2725718" y="1285401"/>
            <a:ext cx="39223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/>
              <a:t>선형 모델 </a:t>
            </a:r>
            <a:r>
              <a:rPr lang="en-US" altLang="ko-KR" sz="2400" b="1" dirty="0" smtClean="0"/>
              <a:t>(Linear regression)</a:t>
            </a:r>
            <a:endParaRPr lang="ko-KR" altLang="en-US" sz="2400" b="1" dirty="0"/>
          </a:p>
        </p:txBody>
      </p:sp>
      <p:sp>
        <p:nvSpPr>
          <p:cNvPr id="19" name="직사각형 18"/>
          <p:cNvSpPr/>
          <p:nvPr/>
        </p:nvSpPr>
        <p:spPr>
          <a:xfrm>
            <a:off x="278317" y="5648186"/>
            <a:ext cx="4408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/>
              <a:t>선형모델에서 </a:t>
            </a:r>
            <a:r>
              <a:rPr lang="ko-KR" altLang="en-US" sz="2400" b="1" dirty="0" err="1" smtClean="0"/>
              <a:t>최소화해야할</a:t>
            </a:r>
            <a:r>
              <a:rPr lang="ko-KR" altLang="en-US" sz="2400" b="1" dirty="0" smtClean="0"/>
              <a:t> 값</a:t>
            </a:r>
            <a:r>
              <a:rPr lang="en-US" altLang="ko-KR" sz="2400" b="1" dirty="0" smtClean="0"/>
              <a:t>:</a:t>
            </a:r>
            <a:endParaRPr lang="ko-KR" altLang="en-US" sz="2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896" y="5138566"/>
            <a:ext cx="4034356" cy="133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7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8747760" cy="1076960"/>
            <a:chOff x="0" y="0"/>
            <a:chExt cx="12192000" cy="107696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0F518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rgbClr val="01B1D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544730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latinLnBrk="0">
                <a:defRPr/>
              </a:pPr>
              <a:r>
                <a:rPr lang="en-US" altLang="ko-KR" sz="4800" kern="0" spc="-3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3. </a:t>
              </a:r>
              <a:r>
                <a:rPr lang="ko-KR" altLang="en-US" sz="4800" kern="0" spc="-3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학습 모델이란</a:t>
              </a:r>
              <a:endParaRPr lang="ko-KR" altLang="en-US" sz="4800" kern="0" spc="-3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2574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04" y="1944818"/>
            <a:ext cx="6408346" cy="4157682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2570117" y="1260999"/>
            <a:ext cx="3421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/>
              <a:t>분류 모델 </a:t>
            </a:r>
            <a:r>
              <a:rPr lang="en-US" altLang="ko-KR" sz="2400" b="1" dirty="0"/>
              <a:t>(Classification)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0146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8747760" cy="1076960"/>
            <a:chOff x="0" y="0"/>
            <a:chExt cx="12192000" cy="107696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0F518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rgbClr val="01B1D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544730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latinLnBrk="0">
                <a:defRPr/>
              </a:pPr>
              <a:r>
                <a:rPr lang="en-US" altLang="ko-KR" sz="4800" kern="0" spc="-3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3. </a:t>
              </a:r>
              <a:r>
                <a:rPr lang="ko-KR" altLang="en-US" sz="4800" kern="0" spc="-3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학습 모델이란</a:t>
              </a:r>
              <a:endParaRPr lang="ko-KR" altLang="en-US" sz="4800" kern="0" spc="-3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2574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18" name="직사각형 17"/>
          <p:cNvSpPr/>
          <p:nvPr/>
        </p:nvSpPr>
        <p:spPr>
          <a:xfrm>
            <a:off x="2570117" y="1260999"/>
            <a:ext cx="40849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/>
              <a:t>분류 모델 </a:t>
            </a:r>
            <a:r>
              <a:rPr lang="en-US" altLang="ko-KR" sz="2400" b="1" dirty="0" smtClean="0"/>
              <a:t>(SVM Classification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68" y="1993264"/>
            <a:ext cx="5043681" cy="431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7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8747760" cy="1076960"/>
            <a:chOff x="0" y="0"/>
            <a:chExt cx="12192000" cy="107696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0F518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rgbClr val="01B1D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531549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800" b="0" i="0" u="none" strike="noStrike" kern="0" cap="none" spc="-30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변이정보로부터 </a:t>
              </a:r>
              <a:endParaRPr kumimoji="0" lang="ko-KR" altLang="en-US" sz="4800" b="0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2574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</p:grpSp>
      <p:pic>
        <p:nvPicPr>
          <p:cNvPr id="19" name="Picture 2" descr="생성된 이미지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" t="16824" r="-357" b="21493"/>
          <a:stretch/>
        </p:blipFill>
        <p:spPr bwMode="auto">
          <a:xfrm>
            <a:off x="6099589" y="2434647"/>
            <a:ext cx="2567244" cy="158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오른쪽 화살표 21"/>
          <p:cNvSpPr/>
          <p:nvPr/>
        </p:nvSpPr>
        <p:spPr>
          <a:xfrm>
            <a:off x="5231761" y="2988560"/>
            <a:ext cx="483012" cy="5789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4" descr="물음표 아이콘 일러스트 | Canv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653" y="4296257"/>
            <a:ext cx="519116" cy="84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308330"/>
              </p:ext>
            </p:extLst>
          </p:nvPr>
        </p:nvGraphicFramePr>
        <p:xfrm>
          <a:off x="422444" y="1829690"/>
          <a:ext cx="4492936" cy="29043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1617">
                  <a:extLst>
                    <a:ext uri="{9D8B030D-6E8A-4147-A177-3AD203B41FA5}">
                      <a16:colId xmlns:a16="http://schemas.microsoft.com/office/drawing/2014/main" val="1525099045"/>
                    </a:ext>
                  </a:extLst>
                </a:gridCol>
                <a:gridCol w="561617">
                  <a:extLst>
                    <a:ext uri="{9D8B030D-6E8A-4147-A177-3AD203B41FA5}">
                      <a16:colId xmlns:a16="http://schemas.microsoft.com/office/drawing/2014/main" val="641323680"/>
                    </a:ext>
                  </a:extLst>
                </a:gridCol>
                <a:gridCol w="561617">
                  <a:extLst>
                    <a:ext uri="{9D8B030D-6E8A-4147-A177-3AD203B41FA5}">
                      <a16:colId xmlns:a16="http://schemas.microsoft.com/office/drawing/2014/main" val="3649304031"/>
                    </a:ext>
                  </a:extLst>
                </a:gridCol>
                <a:gridCol w="561617">
                  <a:extLst>
                    <a:ext uri="{9D8B030D-6E8A-4147-A177-3AD203B41FA5}">
                      <a16:colId xmlns:a16="http://schemas.microsoft.com/office/drawing/2014/main" val="811589867"/>
                    </a:ext>
                  </a:extLst>
                </a:gridCol>
                <a:gridCol w="561617">
                  <a:extLst>
                    <a:ext uri="{9D8B030D-6E8A-4147-A177-3AD203B41FA5}">
                      <a16:colId xmlns:a16="http://schemas.microsoft.com/office/drawing/2014/main" val="405284183"/>
                    </a:ext>
                  </a:extLst>
                </a:gridCol>
                <a:gridCol w="561617">
                  <a:extLst>
                    <a:ext uri="{9D8B030D-6E8A-4147-A177-3AD203B41FA5}">
                      <a16:colId xmlns:a16="http://schemas.microsoft.com/office/drawing/2014/main" val="3136087372"/>
                    </a:ext>
                  </a:extLst>
                </a:gridCol>
                <a:gridCol w="561617">
                  <a:extLst>
                    <a:ext uri="{9D8B030D-6E8A-4147-A177-3AD203B41FA5}">
                      <a16:colId xmlns:a16="http://schemas.microsoft.com/office/drawing/2014/main" val="2138475707"/>
                    </a:ext>
                  </a:extLst>
                </a:gridCol>
                <a:gridCol w="561617">
                  <a:extLst>
                    <a:ext uri="{9D8B030D-6E8A-4147-A177-3AD203B41FA5}">
                      <a16:colId xmlns:a16="http://schemas.microsoft.com/office/drawing/2014/main" val="1317698579"/>
                    </a:ext>
                  </a:extLst>
                </a:gridCol>
              </a:tblGrid>
              <a:tr h="4149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location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Sample 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Sample 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Sample 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Sample 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Sample 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Sample 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868382"/>
                  </a:ext>
                </a:extLst>
              </a:tr>
              <a:tr h="4149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608203"/>
                  </a:ext>
                </a:extLst>
              </a:tr>
              <a:tr h="4149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315027"/>
                  </a:ext>
                </a:extLst>
              </a:tr>
              <a:tr h="4149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3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074429"/>
                  </a:ext>
                </a:extLst>
              </a:tr>
              <a:tr h="4149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4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265688"/>
                  </a:ext>
                </a:extLst>
              </a:tr>
              <a:tr h="4149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1152"/>
                  </a:ext>
                </a:extLst>
              </a:tr>
              <a:tr h="4149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6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9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60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8747760" cy="1076960"/>
            <a:chOff x="0" y="0"/>
            <a:chExt cx="12192000" cy="107696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0F518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rgbClr val="01B1D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544730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latinLnBrk="0">
                <a:defRPr/>
              </a:pPr>
              <a:r>
                <a:rPr lang="en-US" altLang="ko-KR" sz="4800" kern="0" spc="-3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3. </a:t>
              </a:r>
              <a:r>
                <a:rPr lang="ko-KR" altLang="en-US" sz="4800" kern="0" spc="-3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학습 모델이란</a:t>
              </a:r>
              <a:endParaRPr lang="ko-KR" altLang="en-US" sz="4800" kern="0" spc="-3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2574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18" name="직사각형 17"/>
          <p:cNvSpPr/>
          <p:nvPr/>
        </p:nvSpPr>
        <p:spPr>
          <a:xfrm>
            <a:off x="2570117" y="1260999"/>
            <a:ext cx="4429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/>
              <a:t>분류 모델 </a:t>
            </a:r>
            <a:r>
              <a:rPr lang="en-US" altLang="ko-KR" sz="2400" b="1" dirty="0" smtClean="0"/>
              <a:t>(</a:t>
            </a:r>
            <a:r>
              <a:rPr lang="en-US" altLang="ko-KR" b="1" dirty="0"/>
              <a:t>Linear Discriminant </a:t>
            </a:r>
            <a:r>
              <a:rPr lang="en-US" altLang="ko-KR" b="1" dirty="0" smtClean="0"/>
              <a:t>Analysis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  <p:pic>
        <p:nvPicPr>
          <p:cNvPr id="10" name="Picture 2" descr="출력 이미지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8"/>
          <a:stretch/>
        </p:blipFill>
        <p:spPr bwMode="auto">
          <a:xfrm>
            <a:off x="334664" y="2364534"/>
            <a:ext cx="3811398" cy="321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출력 이미지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3"/>
          <a:stretch/>
        </p:blipFill>
        <p:spPr bwMode="auto">
          <a:xfrm>
            <a:off x="4554080" y="3251200"/>
            <a:ext cx="4072960" cy="176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50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8747760" cy="1076960"/>
            <a:chOff x="0" y="0"/>
            <a:chExt cx="12192000" cy="107696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0F518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rgbClr val="01B1D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544730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latinLnBrk="0">
                <a:defRPr/>
              </a:pPr>
              <a:r>
                <a:rPr lang="en-US" altLang="ko-KR" sz="4800" kern="0" spc="-3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3. </a:t>
              </a:r>
              <a:r>
                <a:rPr lang="ko-KR" altLang="en-US" sz="4800" kern="0" spc="-3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학습 모델이란</a:t>
              </a:r>
              <a:endParaRPr lang="ko-KR" altLang="en-US" sz="4800" kern="0" spc="-3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2574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11" name="직사각형 10"/>
          <p:cNvSpPr/>
          <p:nvPr/>
        </p:nvSpPr>
        <p:spPr>
          <a:xfrm>
            <a:off x="2570117" y="1260999"/>
            <a:ext cx="40432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/>
              <a:t>분류 모델 </a:t>
            </a:r>
            <a:r>
              <a:rPr lang="en-US" altLang="ko-KR" sz="2400" b="1" dirty="0" smtClean="0"/>
              <a:t>(Tree Classification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983" y="2062605"/>
            <a:ext cx="6113478" cy="404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2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8747760" cy="1076960"/>
            <a:chOff x="0" y="0"/>
            <a:chExt cx="12192000" cy="107696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0F518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rgbClr val="01B1D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683694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latinLnBrk="0">
                <a:defRPr/>
              </a:pPr>
              <a:r>
                <a:rPr lang="en-US" altLang="ko-KR" sz="4800" kern="0" spc="-3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4. </a:t>
              </a:r>
              <a:r>
                <a:rPr lang="ko-KR" altLang="en-US" sz="4800" kern="0" spc="-300" dirty="0" err="1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모델평가는</a:t>
              </a:r>
              <a:r>
                <a:rPr lang="ko-KR" altLang="en-US" sz="4800" kern="0" spc="-3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어떻게</a:t>
              </a:r>
              <a:endParaRPr lang="ko-KR" altLang="en-US" sz="4800" kern="0" spc="-3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2574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293014"/>
              </p:ext>
            </p:extLst>
          </p:nvPr>
        </p:nvGraphicFramePr>
        <p:xfrm>
          <a:off x="1069694" y="2075807"/>
          <a:ext cx="1981200" cy="28067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140843413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72352199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650492166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예측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Y-</a:t>
                      </a:r>
                      <a:r>
                        <a:rPr lang="ko-KR" altLang="en-US" sz="1100" u="none" strike="noStrike">
                          <a:effectLst/>
                        </a:rPr>
                        <a:t>예측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5687349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1.9016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-1.9016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9266685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0.3448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2.3487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-2.0039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4347282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0.6897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1.7574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-1.0678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9001731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1.0345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-0.0143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1.0488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3127888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1.3793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-1.0298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2.4091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7467657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1.7241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5.9303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-4.2062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6612435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2.069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6.1714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-4.1024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3871138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2.4138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3.9971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-1.5833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4437588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2.7586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3.4109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-0.6523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4843087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3.1034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-4.6207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7.7241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3511922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3.4483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2.0249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1.4233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8256893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3.7931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7.3159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-3.5228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9849677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11706" y="5559706"/>
            <a:ext cx="418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  <a:cs typeface="Arial" panose="020B0604020202020204" pitchFamily="34" charset="0"/>
              </a:rPr>
              <a:t>선형 모델은 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  <a:cs typeface="Arial" panose="020B0604020202020204" pitchFamily="34" charset="0"/>
              </a:rPr>
              <a:t>RMSE,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  <a:cs typeface="Arial" panose="020B0604020202020204" pitchFamily="34" charset="0"/>
              </a:rPr>
              <a:t>분류 모델은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  <a:cs typeface="Arial" panose="020B0604020202020204" pitchFamily="34" charset="0"/>
              </a:rPr>
              <a:t> Accuracy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  <a:cs typeface="Arial" panose="020B0604020202020204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097273"/>
              </p:ext>
            </p:extLst>
          </p:nvPr>
        </p:nvGraphicFramePr>
        <p:xfrm>
          <a:off x="3918031" y="2831457"/>
          <a:ext cx="3962399" cy="1511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853066928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650325030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650332987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132396599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1689763814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4138444264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3566122593"/>
                    </a:ext>
                  </a:extLst>
                </a:gridCol>
              </a:tblGrid>
              <a:tr h="215900">
                <a:tc rowSpan="2" gridSpan="2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69651034"/>
                  </a:ext>
                </a:extLst>
              </a:tr>
              <a:tr h="215900">
                <a:tc gridSpan="2"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AFR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EUR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EAS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SAS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AMR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901656"/>
                  </a:ext>
                </a:extLst>
              </a:tr>
              <a:tr h="2159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AFR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178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66058002"/>
                  </a:ext>
                </a:extLst>
              </a:tr>
              <a:tr h="215900"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EUR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2375313"/>
                  </a:ext>
                </a:extLst>
              </a:tr>
              <a:tr h="215900"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EAS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19233292"/>
                  </a:ext>
                </a:extLst>
              </a:tr>
              <a:tr h="215900"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SAS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43835463"/>
                  </a:ext>
                </a:extLst>
              </a:tr>
              <a:tr h="215900"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AMR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36085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4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8747760" cy="1076960"/>
            <a:chOff x="0" y="0"/>
            <a:chExt cx="12192000" cy="107696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0F518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rgbClr val="01B1D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65129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800" kern="0" spc="-300" noProof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SNV </a:t>
              </a:r>
              <a:r>
                <a:rPr lang="ko-KR" altLang="en-US" sz="4800" kern="0" spc="-3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를 수치 값으로</a:t>
              </a:r>
              <a:endParaRPr kumimoji="0" lang="ko-KR" altLang="en-US" sz="4800" b="0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2574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2" name="직사각형 1"/>
          <p:cNvSpPr/>
          <p:nvPr/>
        </p:nvSpPr>
        <p:spPr>
          <a:xfrm>
            <a:off x="2026107" y="1618091"/>
            <a:ext cx="715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SNV</a:t>
            </a:r>
            <a:endParaRPr lang="ko-KR" altLang="en-US" sz="24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37" y="2152891"/>
            <a:ext cx="7936219" cy="2487472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778234" y="1618090"/>
            <a:ext cx="1685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Data matrix</a:t>
            </a:r>
            <a:endParaRPr lang="ko-KR" alt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141485" y="5140726"/>
            <a:ext cx="528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참조 </a:t>
            </a:r>
            <a:r>
              <a:rPr lang="ko-KR" altLang="en-US" b="1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유전체서열</a:t>
            </a:r>
            <a:r>
              <a:rPr lang="en-US" altLang="ko-KR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(REF)</a:t>
            </a:r>
            <a:r>
              <a:rPr lang="ko-KR" altLang="en-US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 다르면 </a:t>
            </a:r>
            <a:r>
              <a:rPr lang="en-US" altLang="ko-KR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 </a:t>
            </a:r>
            <a:r>
              <a:rPr lang="ko-KR" altLang="en-US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같으면 </a:t>
            </a:r>
            <a:r>
              <a:rPr lang="en-US" altLang="ko-KR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</a:t>
            </a:r>
          </a:p>
          <a:p>
            <a:pPr algn="ctr"/>
            <a:r>
              <a:rPr lang="en-US" altLang="ko-KR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</a:t>
            </a:r>
          </a:p>
          <a:p>
            <a:pPr algn="ctr"/>
            <a:r>
              <a:rPr lang="ko-KR" altLang="en-US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그렇다면 </a:t>
            </a:r>
            <a:r>
              <a:rPr lang="en-US" altLang="ko-KR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r>
              <a:rPr lang="ko-KR" altLang="en-US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 의미하는 것은</a:t>
            </a:r>
            <a:r>
              <a:rPr lang="en-US" altLang="ko-KR" b="1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6414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8747760" cy="1076960"/>
            <a:chOff x="0" y="0"/>
            <a:chExt cx="12192000" cy="107696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0F518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rgbClr val="01B1D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531549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800" b="0" i="0" u="none" strike="noStrike" kern="0" cap="none" spc="-30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변이정보로부터 </a:t>
              </a:r>
              <a:endParaRPr kumimoji="0" lang="ko-KR" altLang="en-US" sz="4800" b="0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2574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874775"/>
              </p:ext>
            </p:extLst>
          </p:nvPr>
        </p:nvGraphicFramePr>
        <p:xfrm>
          <a:off x="236919" y="1639231"/>
          <a:ext cx="4755632" cy="3079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4454">
                  <a:extLst>
                    <a:ext uri="{9D8B030D-6E8A-4147-A177-3AD203B41FA5}">
                      <a16:colId xmlns:a16="http://schemas.microsoft.com/office/drawing/2014/main" val="1877748302"/>
                    </a:ext>
                  </a:extLst>
                </a:gridCol>
                <a:gridCol w="594454">
                  <a:extLst>
                    <a:ext uri="{9D8B030D-6E8A-4147-A177-3AD203B41FA5}">
                      <a16:colId xmlns:a16="http://schemas.microsoft.com/office/drawing/2014/main" val="3380405138"/>
                    </a:ext>
                  </a:extLst>
                </a:gridCol>
                <a:gridCol w="594454">
                  <a:extLst>
                    <a:ext uri="{9D8B030D-6E8A-4147-A177-3AD203B41FA5}">
                      <a16:colId xmlns:a16="http://schemas.microsoft.com/office/drawing/2014/main" val="1726003384"/>
                    </a:ext>
                  </a:extLst>
                </a:gridCol>
                <a:gridCol w="594454">
                  <a:extLst>
                    <a:ext uri="{9D8B030D-6E8A-4147-A177-3AD203B41FA5}">
                      <a16:colId xmlns:a16="http://schemas.microsoft.com/office/drawing/2014/main" val="3514551781"/>
                    </a:ext>
                  </a:extLst>
                </a:gridCol>
                <a:gridCol w="594454">
                  <a:extLst>
                    <a:ext uri="{9D8B030D-6E8A-4147-A177-3AD203B41FA5}">
                      <a16:colId xmlns:a16="http://schemas.microsoft.com/office/drawing/2014/main" val="1080614949"/>
                    </a:ext>
                  </a:extLst>
                </a:gridCol>
                <a:gridCol w="594454">
                  <a:extLst>
                    <a:ext uri="{9D8B030D-6E8A-4147-A177-3AD203B41FA5}">
                      <a16:colId xmlns:a16="http://schemas.microsoft.com/office/drawing/2014/main" val="1203883471"/>
                    </a:ext>
                  </a:extLst>
                </a:gridCol>
                <a:gridCol w="594454">
                  <a:extLst>
                    <a:ext uri="{9D8B030D-6E8A-4147-A177-3AD203B41FA5}">
                      <a16:colId xmlns:a16="http://schemas.microsoft.com/office/drawing/2014/main" val="2326588271"/>
                    </a:ext>
                  </a:extLst>
                </a:gridCol>
                <a:gridCol w="594454">
                  <a:extLst>
                    <a:ext uri="{9D8B030D-6E8A-4147-A177-3AD203B41FA5}">
                      <a16:colId xmlns:a16="http://schemas.microsoft.com/office/drawing/2014/main" val="2506594334"/>
                    </a:ext>
                  </a:extLst>
                </a:gridCol>
              </a:tblGrid>
              <a:tr h="4399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location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REF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Sample 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Sample 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Sample 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Sample 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Sample 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Sample 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786040"/>
                  </a:ext>
                </a:extLst>
              </a:tr>
              <a:tr h="4399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 smtClean="0">
                          <a:effectLst/>
                        </a:rPr>
                        <a:t>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64903220"/>
                  </a:ext>
                </a:extLst>
              </a:tr>
              <a:tr h="4399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 smtClean="0">
                          <a:effectLst/>
                        </a:rPr>
                        <a:t>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41807672"/>
                  </a:ext>
                </a:extLst>
              </a:tr>
              <a:tr h="4399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3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925587"/>
                  </a:ext>
                </a:extLst>
              </a:tr>
              <a:tr h="4399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4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55035222"/>
                  </a:ext>
                </a:extLst>
              </a:tr>
              <a:tr h="4399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5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02375556"/>
                  </a:ext>
                </a:extLst>
              </a:tr>
              <a:tr h="4399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6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 smtClean="0">
                          <a:effectLst/>
                        </a:rPr>
                        <a:t>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95854318"/>
                  </a:ext>
                </a:extLst>
              </a:tr>
            </a:tbl>
          </a:graphicData>
        </a:graphic>
      </p:graphicFrame>
      <p:pic>
        <p:nvPicPr>
          <p:cNvPr id="19" name="Picture 2" descr="생성된 이미지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" t="16824" r="-357" b="21493"/>
          <a:stretch/>
        </p:blipFill>
        <p:spPr bwMode="auto">
          <a:xfrm>
            <a:off x="6099589" y="2434647"/>
            <a:ext cx="2567244" cy="158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오른쪽 화살표 21"/>
          <p:cNvSpPr/>
          <p:nvPr/>
        </p:nvSpPr>
        <p:spPr>
          <a:xfrm>
            <a:off x="5231761" y="2988560"/>
            <a:ext cx="483012" cy="5789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4" descr="물음표 아이콘 일러스트 | Canv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653" y="4296257"/>
            <a:ext cx="519116" cy="84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33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8747760" cy="1076960"/>
            <a:chOff x="0" y="0"/>
            <a:chExt cx="12192000" cy="107696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0F518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rgbClr val="01B1D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457822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800" kern="0" spc="-3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Classification</a:t>
              </a:r>
              <a:endParaRPr kumimoji="0" lang="ko-KR" altLang="en-US" sz="4800" b="0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2574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5" name="TextBox 4"/>
          <p:cNvSpPr txBox="1"/>
          <p:nvPr/>
        </p:nvSpPr>
        <p:spPr>
          <a:xfrm>
            <a:off x="386360" y="11778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032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8747760" cy="1076960"/>
            <a:chOff x="0" y="0"/>
            <a:chExt cx="12192000" cy="107696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0F518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rgbClr val="01B1D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98173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800" kern="0" spc="-3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Supervised vs Unsupervised</a:t>
              </a:r>
              <a:endParaRPr kumimoji="0" lang="ko-KR" altLang="en-US" sz="4800" b="0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2574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2" name="직사각형 1"/>
          <p:cNvSpPr/>
          <p:nvPr/>
        </p:nvSpPr>
        <p:spPr>
          <a:xfrm>
            <a:off x="386360" y="1263134"/>
            <a:ext cx="4252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Supervised Learning (</a:t>
            </a:r>
            <a:r>
              <a:rPr lang="ko-KR" altLang="en-US" sz="2400" b="1" dirty="0" err="1" smtClean="0"/>
              <a:t>지도학습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  <p:sp>
        <p:nvSpPr>
          <p:cNvPr id="3" name="직사각형 2"/>
          <p:cNvSpPr/>
          <p:nvPr/>
        </p:nvSpPr>
        <p:spPr>
          <a:xfrm>
            <a:off x="386360" y="1925668"/>
            <a:ext cx="801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입력 </a:t>
            </a:r>
            <a:r>
              <a:rPr lang="en-US" altLang="ko-KR" dirty="0"/>
              <a:t>X</a:t>
            </a:r>
            <a:r>
              <a:rPr lang="ko-KR" altLang="en-US" dirty="0"/>
              <a:t>와 레이블 </a:t>
            </a:r>
            <a:r>
              <a:rPr lang="en-US" altLang="ko-KR" dirty="0"/>
              <a:t>Y(</a:t>
            </a:r>
            <a:r>
              <a:rPr lang="ko-KR" altLang="en-US" dirty="0"/>
              <a:t>정답</a:t>
            </a:r>
            <a:r>
              <a:rPr lang="en-US" altLang="ko-KR" dirty="0"/>
              <a:t>)</a:t>
            </a:r>
            <a:r>
              <a:rPr lang="ko-KR" altLang="en-US" dirty="0"/>
              <a:t>가 쌍</a:t>
            </a:r>
            <a:r>
              <a:rPr lang="en-US" altLang="ko-KR" dirty="0"/>
              <a:t>(pair)</a:t>
            </a:r>
            <a:r>
              <a:rPr lang="ko-KR" altLang="en-US" dirty="0"/>
              <a:t>으로 주어질 때</a:t>
            </a:r>
            <a:r>
              <a:rPr lang="en-US" altLang="ko-KR" dirty="0"/>
              <a:t>, </a:t>
            </a:r>
            <a:r>
              <a:rPr lang="ko-KR" altLang="en-US" dirty="0"/>
              <a:t>학습을 통해 새로운 입력에 대한 </a:t>
            </a:r>
            <a:r>
              <a:rPr lang="en-US" altLang="ko-KR" b="1" dirty="0" smtClean="0"/>
              <a:t>NEW Y</a:t>
            </a:r>
            <a:r>
              <a:rPr lang="en-US" altLang="ko-KR" dirty="0" smtClean="0"/>
              <a:t>(</a:t>
            </a:r>
            <a:r>
              <a:rPr lang="ko-KR" altLang="en-US" dirty="0" err="1"/>
              <a:t>예측값</a:t>
            </a:r>
            <a:r>
              <a:rPr lang="en-US" altLang="ko-KR" dirty="0"/>
              <a:t>)</a:t>
            </a:r>
            <a:r>
              <a:rPr lang="ko-KR" altLang="en-US" dirty="0"/>
              <a:t>를 생성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43" y="2651438"/>
            <a:ext cx="6742510" cy="362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8747760" cy="1076960"/>
            <a:chOff x="0" y="0"/>
            <a:chExt cx="12192000" cy="107696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0F518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rgbClr val="01B1D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103803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latinLnBrk="0">
                <a:defRPr/>
              </a:pPr>
              <a:r>
                <a:rPr lang="ko-KR" altLang="en-US" sz="4800" kern="0" spc="-300" dirty="0" err="1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기계학습의</a:t>
              </a:r>
              <a:r>
                <a:rPr lang="ko-KR" altLang="en-US" sz="4800" kern="0" spc="-3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기본 틀</a:t>
              </a:r>
              <a:r>
                <a:rPr lang="en-US" altLang="ko-KR" sz="4800" kern="0" spc="-3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(Supervised)</a:t>
              </a:r>
              <a:endParaRPr kumimoji="0" lang="ko-KR" altLang="en-US" sz="4800" b="0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2574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8" name="모서리가 둥근 직사각형 7"/>
          <p:cNvSpPr/>
          <p:nvPr/>
        </p:nvSpPr>
        <p:spPr>
          <a:xfrm>
            <a:off x="563838" y="2114306"/>
            <a:ext cx="2025569" cy="9491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학습데이터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743963" y="2114306"/>
            <a:ext cx="972252" cy="9491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정답 레이블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58569" y="1533012"/>
            <a:ext cx="2033286" cy="40897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준비</a:t>
            </a:r>
            <a:endParaRPr lang="ko-KR" altLang="en-US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133370" y="1553584"/>
            <a:ext cx="2033286" cy="40897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전처리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586037" y="2152888"/>
            <a:ext cx="2025569" cy="9491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전처리 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학습데이터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758445" y="2152888"/>
            <a:ext cx="972252" cy="9491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정답 레이블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11171" y="3648582"/>
            <a:ext cx="2033286" cy="40897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3. </a:t>
            </a:r>
            <a:r>
              <a:rPr lang="ko-KR" altLang="en-US" dirty="0" err="1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학습모델</a:t>
            </a:r>
            <a:r>
              <a:rPr lang="ko-KR" altLang="en-US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구축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63838" y="4247886"/>
            <a:ext cx="2025569" cy="9491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전처리 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학습데이터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44457" y="4247886"/>
            <a:ext cx="972252" cy="9491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정답 레이블</a:t>
            </a:r>
            <a:r>
              <a:rPr lang="en-US" altLang="ko-KR" dirty="0" smtClean="0">
                <a:solidFill>
                  <a:schemeClr val="tx1"/>
                </a:solidFill>
              </a:rPr>
              <a:t>(y)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650603" y="4722449"/>
            <a:ext cx="428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2392617" y="5297549"/>
                <a:ext cx="9442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617" y="5297549"/>
                <a:ext cx="944233" cy="276999"/>
              </a:xfrm>
              <a:prstGeom prst="rect">
                <a:avLst/>
              </a:prstGeom>
              <a:blipFill>
                <a:blip r:embed="rId2"/>
                <a:stretch>
                  <a:fillRect l="-5806" t="-2222" r="-8387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직사각형 28"/>
          <p:cNvSpPr/>
          <p:nvPr/>
        </p:nvSpPr>
        <p:spPr>
          <a:xfrm>
            <a:off x="5133370" y="3648582"/>
            <a:ext cx="2033286" cy="40897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4. </a:t>
            </a:r>
            <a:r>
              <a:rPr lang="ko-KR" altLang="en-US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모델 평가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14197" y="4247886"/>
            <a:ext cx="2025569" cy="9491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학습에 사용하지 않은 데이터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294816" y="4247886"/>
            <a:ext cx="972252" cy="9491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예측 레이블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(y’)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6800962" y="4722449"/>
            <a:ext cx="428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6468020" y="5291843"/>
                <a:ext cx="109414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020" y="5291843"/>
                <a:ext cx="1094146" cy="553998"/>
              </a:xfrm>
              <a:prstGeom prst="rect">
                <a:avLst/>
              </a:prstGeom>
              <a:blipFill>
                <a:blip r:embed="rId3"/>
                <a:stretch>
                  <a:fillRect l="-5000" t="-1099" b="-120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192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8747760" cy="1076960"/>
            <a:chOff x="0" y="0"/>
            <a:chExt cx="12192000" cy="107696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0F518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rgbClr val="01B1D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47524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latinLnBrk="0">
                <a:defRPr/>
              </a:pPr>
              <a:r>
                <a:rPr lang="en-US" altLang="ko-KR" sz="4800" kern="0" spc="-3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1. </a:t>
              </a:r>
              <a:r>
                <a:rPr lang="ko-KR" altLang="en-US" sz="4800" kern="0" spc="-3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데이터 </a:t>
              </a:r>
              <a:r>
                <a:rPr lang="ko-KR" altLang="en-US" sz="4800" kern="0" spc="-3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준비</a:t>
              </a:r>
              <a:endParaRPr kumimoji="0" lang="ko-KR" altLang="en-US" sz="4800" b="0" i="0" u="none" strike="noStrike" kern="0" cap="none" spc="-30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2574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4" name="직사각형 3"/>
          <p:cNvSpPr/>
          <p:nvPr/>
        </p:nvSpPr>
        <p:spPr>
          <a:xfrm>
            <a:off x="2162230" y="1546488"/>
            <a:ext cx="51656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</a:t>
            </a:r>
            <a:r>
              <a:rPr lang="ko-KR" altLang="en-US" sz="32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준비</a:t>
            </a:r>
            <a:r>
              <a:rPr lang="en-US" altLang="ko-KR" sz="32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3200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학습데이터</a:t>
            </a:r>
            <a:r>
              <a:rPr lang="en-US" altLang="ko-KR" sz="32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3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182672" y="2235217"/>
          <a:ext cx="6739038" cy="28967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8782">
                  <a:extLst>
                    <a:ext uri="{9D8B030D-6E8A-4147-A177-3AD203B41FA5}">
                      <a16:colId xmlns:a16="http://schemas.microsoft.com/office/drawing/2014/main" val="1525099045"/>
                    </a:ext>
                  </a:extLst>
                </a:gridCol>
                <a:gridCol w="748782">
                  <a:extLst>
                    <a:ext uri="{9D8B030D-6E8A-4147-A177-3AD203B41FA5}">
                      <a16:colId xmlns:a16="http://schemas.microsoft.com/office/drawing/2014/main" val="641323680"/>
                    </a:ext>
                  </a:extLst>
                </a:gridCol>
                <a:gridCol w="748782">
                  <a:extLst>
                    <a:ext uri="{9D8B030D-6E8A-4147-A177-3AD203B41FA5}">
                      <a16:colId xmlns:a16="http://schemas.microsoft.com/office/drawing/2014/main" val="3649304031"/>
                    </a:ext>
                  </a:extLst>
                </a:gridCol>
                <a:gridCol w="748782">
                  <a:extLst>
                    <a:ext uri="{9D8B030D-6E8A-4147-A177-3AD203B41FA5}">
                      <a16:colId xmlns:a16="http://schemas.microsoft.com/office/drawing/2014/main" val="811589867"/>
                    </a:ext>
                  </a:extLst>
                </a:gridCol>
                <a:gridCol w="748782">
                  <a:extLst>
                    <a:ext uri="{9D8B030D-6E8A-4147-A177-3AD203B41FA5}">
                      <a16:colId xmlns:a16="http://schemas.microsoft.com/office/drawing/2014/main" val="405284183"/>
                    </a:ext>
                  </a:extLst>
                </a:gridCol>
                <a:gridCol w="748782">
                  <a:extLst>
                    <a:ext uri="{9D8B030D-6E8A-4147-A177-3AD203B41FA5}">
                      <a16:colId xmlns:a16="http://schemas.microsoft.com/office/drawing/2014/main" val="3136087372"/>
                    </a:ext>
                  </a:extLst>
                </a:gridCol>
                <a:gridCol w="748782">
                  <a:extLst>
                    <a:ext uri="{9D8B030D-6E8A-4147-A177-3AD203B41FA5}">
                      <a16:colId xmlns:a16="http://schemas.microsoft.com/office/drawing/2014/main" val="2138475707"/>
                    </a:ext>
                  </a:extLst>
                </a:gridCol>
                <a:gridCol w="748782">
                  <a:extLst>
                    <a:ext uri="{9D8B030D-6E8A-4147-A177-3AD203B41FA5}">
                      <a16:colId xmlns:a16="http://schemas.microsoft.com/office/drawing/2014/main" val="1317698579"/>
                    </a:ext>
                  </a:extLst>
                </a:gridCol>
                <a:gridCol w="748782">
                  <a:extLst>
                    <a:ext uri="{9D8B030D-6E8A-4147-A177-3AD203B41FA5}">
                      <a16:colId xmlns:a16="http://schemas.microsoft.com/office/drawing/2014/main" val="3512299621"/>
                    </a:ext>
                  </a:extLst>
                </a:gridCol>
              </a:tblGrid>
              <a:tr h="4138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location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Sample 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Sample 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Sample 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Sample 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Sample 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Sample 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smtClean="0">
                          <a:effectLst/>
                        </a:rPr>
                        <a:t>Sample 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 smtClean="0">
                          <a:effectLst/>
                        </a:rPr>
                        <a:t>Sample 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868382"/>
                  </a:ext>
                </a:extLst>
              </a:tr>
              <a:tr h="4138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0.815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0.278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0.957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0.792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0.679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0.706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0.695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0.766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608203"/>
                  </a:ext>
                </a:extLst>
              </a:tr>
              <a:tr h="4138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0.906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0.547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0.485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0.959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0.758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0.032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0.317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0.795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315027"/>
                  </a:ext>
                </a:extLst>
              </a:tr>
              <a:tr h="4138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3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0.127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0.958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0.800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0.656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0.743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0.277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0.950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0.187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074429"/>
                  </a:ext>
                </a:extLst>
              </a:tr>
              <a:tr h="4138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4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0.913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0.965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0.142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0.036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0.392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0.046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0.034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0.490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265688"/>
                  </a:ext>
                </a:extLst>
              </a:tr>
              <a:tr h="4138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0.632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0.158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0.422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0.849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0.655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0.097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0.439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0.446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1152"/>
                  </a:ext>
                </a:extLst>
              </a:tr>
              <a:tr h="4138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6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0.098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0.971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0.916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0.934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0.171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0.823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0.382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0.646 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9468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182672" y="5419725"/>
          <a:ext cx="6739038" cy="8276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8782">
                  <a:extLst>
                    <a:ext uri="{9D8B030D-6E8A-4147-A177-3AD203B41FA5}">
                      <a16:colId xmlns:a16="http://schemas.microsoft.com/office/drawing/2014/main" val="3496230194"/>
                    </a:ext>
                  </a:extLst>
                </a:gridCol>
                <a:gridCol w="748782">
                  <a:extLst>
                    <a:ext uri="{9D8B030D-6E8A-4147-A177-3AD203B41FA5}">
                      <a16:colId xmlns:a16="http://schemas.microsoft.com/office/drawing/2014/main" val="3884812127"/>
                    </a:ext>
                  </a:extLst>
                </a:gridCol>
                <a:gridCol w="748782">
                  <a:extLst>
                    <a:ext uri="{9D8B030D-6E8A-4147-A177-3AD203B41FA5}">
                      <a16:colId xmlns:a16="http://schemas.microsoft.com/office/drawing/2014/main" val="449714568"/>
                    </a:ext>
                  </a:extLst>
                </a:gridCol>
                <a:gridCol w="748782">
                  <a:extLst>
                    <a:ext uri="{9D8B030D-6E8A-4147-A177-3AD203B41FA5}">
                      <a16:colId xmlns:a16="http://schemas.microsoft.com/office/drawing/2014/main" val="3291462961"/>
                    </a:ext>
                  </a:extLst>
                </a:gridCol>
                <a:gridCol w="748782">
                  <a:extLst>
                    <a:ext uri="{9D8B030D-6E8A-4147-A177-3AD203B41FA5}">
                      <a16:colId xmlns:a16="http://schemas.microsoft.com/office/drawing/2014/main" val="245212913"/>
                    </a:ext>
                  </a:extLst>
                </a:gridCol>
                <a:gridCol w="748782">
                  <a:extLst>
                    <a:ext uri="{9D8B030D-6E8A-4147-A177-3AD203B41FA5}">
                      <a16:colId xmlns:a16="http://schemas.microsoft.com/office/drawing/2014/main" val="2713029930"/>
                    </a:ext>
                  </a:extLst>
                </a:gridCol>
                <a:gridCol w="748782">
                  <a:extLst>
                    <a:ext uri="{9D8B030D-6E8A-4147-A177-3AD203B41FA5}">
                      <a16:colId xmlns:a16="http://schemas.microsoft.com/office/drawing/2014/main" val="2849655477"/>
                    </a:ext>
                  </a:extLst>
                </a:gridCol>
                <a:gridCol w="748782">
                  <a:extLst>
                    <a:ext uri="{9D8B030D-6E8A-4147-A177-3AD203B41FA5}">
                      <a16:colId xmlns:a16="http://schemas.microsoft.com/office/drawing/2014/main" val="4240551712"/>
                    </a:ext>
                  </a:extLst>
                </a:gridCol>
                <a:gridCol w="748782">
                  <a:extLst>
                    <a:ext uri="{9D8B030D-6E8A-4147-A177-3AD203B41FA5}">
                      <a16:colId xmlns:a16="http://schemas.microsoft.com/office/drawing/2014/main" val="1878229588"/>
                    </a:ext>
                  </a:extLst>
                </a:gridCol>
              </a:tblGrid>
              <a:tr h="4138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 smtClean="0">
                          <a:effectLst/>
                        </a:rPr>
                        <a:t>Y1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183204"/>
                  </a:ext>
                </a:extLst>
              </a:tr>
              <a:tr h="4138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 smtClean="0">
                          <a:effectLst/>
                        </a:rPr>
                        <a:t>Y2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5.5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6.6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8.1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9.9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7.7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784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64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5229828" y="2457691"/>
            <a:ext cx="3393311" cy="2982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32122" y="2457691"/>
            <a:ext cx="4525701" cy="2982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8747760" cy="1076960"/>
            <a:chOff x="0" y="0"/>
            <a:chExt cx="12192000" cy="107696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0F518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rgbClr val="01B1D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47524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latinLnBrk="0">
                <a:defRPr/>
              </a:pPr>
              <a:r>
                <a:rPr lang="en-US" altLang="ko-KR" sz="4800" kern="0" spc="-3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2. </a:t>
              </a:r>
              <a:r>
                <a:rPr lang="ko-KR" altLang="en-US" sz="4800" kern="0" spc="-3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데이터 준비</a:t>
              </a:r>
              <a:endParaRPr lang="ko-KR" altLang="en-US" sz="4800" kern="0" spc="-3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2574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4" name="직사각형 3"/>
          <p:cNvSpPr/>
          <p:nvPr/>
        </p:nvSpPr>
        <p:spPr>
          <a:xfrm>
            <a:off x="2962330" y="1561584"/>
            <a:ext cx="29241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</a:t>
            </a:r>
            <a:r>
              <a:rPr lang="ko-KR" altLang="en-US" sz="32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</a:t>
            </a:r>
            <a:r>
              <a:rPr lang="ko-KR" altLang="en-US" sz="32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준비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76" y="2754940"/>
            <a:ext cx="4118335" cy="24561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43307" y="2258942"/>
            <a:ext cx="13388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학습데이터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713" y="2754940"/>
            <a:ext cx="2751796" cy="177882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257069" y="2223772"/>
            <a:ext cx="13388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검증데이터</a:t>
            </a:r>
            <a:endParaRPr lang="ko-KR" altLang="en-US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713" y="4691192"/>
            <a:ext cx="2751796" cy="51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5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8747760" cy="1076960"/>
            <a:chOff x="0" y="0"/>
            <a:chExt cx="12192000" cy="107696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0F518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rgbClr val="01B1D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65062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latinLnBrk="0">
                <a:defRPr/>
              </a:pPr>
              <a:r>
                <a:rPr lang="en-US" altLang="ko-KR" sz="4800" kern="0" spc="-3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2. </a:t>
              </a:r>
              <a:r>
                <a:rPr lang="ko-KR" altLang="en-US" sz="4800" kern="0" spc="-300" dirty="0" err="1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전처리는</a:t>
              </a:r>
              <a:r>
                <a:rPr lang="ko-KR" altLang="en-US" sz="4800" kern="0" spc="-3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어떻게</a:t>
              </a:r>
              <a:r>
                <a:rPr lang="en-US" altLang="ko-KR" sz="4800" kern="0" spc="-3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?</a:t>
              </a:r>
              <a:endParaRPr lang="ko-KR" altLang="en-US" sz="4800" kern="0" spc="-3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2574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4" name="직사각형 3"/>
          <p:cNvSpPr/>
          <p:nvPr/>
        </p:nvSpPr>
        <p:spPr>
          <a:xfrm>
            <a:off x="386360" y="1295366"/>
            <a:ext cx="48299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데이터가 </a:t>
            </a:r>
            <a:r>
              <a:rPr lang="ko-KR" altLang="en-US" sz="3200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지저분해요</a:t>
            </a:r>
            <a:endParaRPr lang="ko-KR" altLang="en-US" sz="3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799231"/>
              </p:ext>
            </p:extLst>
          </p:nvPr>
        </p:nvGraphicFramePr>
        <p:xfrm>
          <a:off x="172553" y="2322248"/>
          <a:ext cx="4159491" cy="27358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4213">
                  <a:extLst>
                    <a:ext uri="{9D8B030D-6E8A-4147-A177-3AD203B41FA5}">
                      <a16:colId xmlns:a16="http://schemas.microsoft.com/office/drawing/2014/main" val="871000612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2071222440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649305068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1480304434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2364709396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1608380368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1319244887"/>
                    </a:ext>
                  </a:extLst>
                </a:gridCol>
              </a:tblGrid>
              <a:tr h="3908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64420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0.616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0.917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0.569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0.311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0.689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37931506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0.473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0.469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0.529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0.748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0.826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39945941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0.352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0.757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0.531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0.451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0.538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219383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0.831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0.754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0.779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0.337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0.602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0.996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64098058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0.585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0.380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0.934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564861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0.550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0.568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0.794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0.654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0.913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0.443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13079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68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8747760" cy="1076960"/>
            <a:chOff x="0" y="0"/>
            <a:chExt cx="12192000" cy="107696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0F518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rgbClr val="01B1D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65062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latinLnBrk="0">
                <a:defRPr/>
              </a:pPr>
              <a:r>
                <a:rPr lang="en-US" altLang="ko-KR" sz="4800" kern="0" spc="-3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2. </a:t>
              </a:r>
              <a:r>
                <a:rPr lang="ko-KR" altLang="en-US" sz="4800" kern="0" spc="-300" dirty="0" err="1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전처리는</a:t>
              </a:r>
              <a:r>
                <a:rPr lang="ko-KR" altLang="en-US" sz="4800" kern="0" spc="-3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어떻게</a:t>
              </a:r>
              <a:r>
                <a:rPr lang="en-US" altLang="ko-KR" sz="4800" kern="0" spc="-3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?</a:t>
              </a:r>
              <a:endParaRPr lang="ko-KR" altLang="en-US" sz="4800" kern="0" spc="-3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2574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4" name="직사각형 3"/>
          <p:cNvSpPr/>
          <p:nvPr/>
        </p:nvSpPr>
        <p:spPr>
          <a:xfrm>
            <a:off x="386360" y="1295366"/>
            <a:ext cx="48299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데이터가 </a:t>
            </a:r>
            <a:r>
              <a:rPr lang="ko-KR" altLang="en-US" sz="3200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지저분해요</a:t>
            </a:r>
            <a:endParaRPr lang="ko-KR" altLang="en-US" sz="3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72553" y="2322248"/>
          <a:ext cx="4159491" cy="27358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4213">
                  <a:extLst>
                    <a:ext uri="{9D8B030D-6E8A-4147-A177-3AD203B41FA5}">
                      <a16:colId xmlns:a16="http://schemas.microsoft.com/office/drawing/2014/main" val="871000612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2071222440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649305068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1480304434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2364709396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1608380368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1319244887"/>
                    </a:ext>
                  </a:extLst>
                </a:gridCol>
              </a:tblGrid>
              <a:tr h="3908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64420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0.616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0.917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0.569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0.311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0.689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37931506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0.473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0.469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0.529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0.748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0.826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39945941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0.352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0.757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0.531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0.451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0.538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219383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0.831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0.754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0.779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0.337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0.602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0.996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64098058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0.585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0.380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0.934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564861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0.550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0.568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0.794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0.654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0.913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0.443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13079562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034401"/>
              </p:ext>
            </p:extLst>
          </p:nvPr>
        </p:nvGraphicFramePr>
        <p:xfrm>
          <a:off x="4669317" y="2322247"/>
          <a:ext cx="4159491" cy="27358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4213">
                  <a:extLst>
                    <a:ext uri="{9D8B030D-6E8A-4147-A177-3AD203B41FA5}">
                      <a16:colId xmlns:a16="http://schemas.microsoft.com/office/drawing/2014/main" val="871000612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2071222440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649305068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1480304434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2364709396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1608380368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1319244887"/>
                    </a:ext>
                  </a:extLst>
                </a:gridCol>
              </a:tblGrid>
              <a:tr h="3908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64420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0.616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0.620</a:t>
                      </a: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0.689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37931506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0.473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0.609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0.609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0.748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0.826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39945941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0.352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0.525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0.525</a:t>
                      </a: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0.451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0.538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219383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0.831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0.337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0.996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64098058"/>
                  </a:ext>
                </a:extLst>
              </a:tr>
              <a:tr h="390841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564861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0.550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0.653</a:t>
                      </a: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0.794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0.654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0.913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0.443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1307956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73089" y="5500240"/>
            <a:ext cx="619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다른 샘플들의 평균 등으로 채우거나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해당 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Feature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를 삭제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252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8747760" cy="1076960"/>
            <a:chOff x="0" y="0"/>
            <a:chExt cx="12192000" cy="107696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0F518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rgbClr val="01B1D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65062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latinLnBrk="0">
                <a:defRPr/>
              </a:pPr>
              <a:r>
                <a:rPr lang="en-US" altLang="ko-KR" sz="4800" kern="0" spc="-3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2. </a:t>
              </a:r>
              <a:r>
                <a:rPr lang="ko-KR" altLang="en-US" sz="4800" kern="0" spc="-300" dirty="0" err="1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전처리는</a:t>
              </a:r>
              <a:r>
                <a:rPr lang="ko-KR" altLang="en-US" sz="4800" kern="0" spc="-3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어떻게</a:t>
              </a:r>
              <a:r>
                <a:rPr lang="en-US" altLang="ko-KR" sz="4800" kern="0" spc="-3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?</a:t>
              </a:r>
              <a:endParaRPr lang="ko-KR" altLang="en-US" sz="4800" kern="0" spc="-300" dirty="0">
                <a:solidFill>
                  <a:prstClr val="black">
                    <a:lumMod val="85000"/>
                    <a:lumOff val="1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2574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4" name="직사각형 3"/>
          <p:cNvSpPr/>
          <p:nvPr/>
        </p:nvSpPr>
        <p:spPr>
          <a:xfrm>
            <a:off x="386359" y="1295366"/>
            <a:ext cx="56864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샘플 마다 </a:t>
            </a:r>
            <a:r>
              <a:rPr lang="ko-KR" altLang="en-US" sz="32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실험 환경이 달랐어요</a:t>
            </a:r>
            <a:endParaRPr lang="ko-KR" altLang="en-US" sz="32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66092" y="2247332"/>
          <a:ext cx="4159491" cy="27358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4213">
                  <a:extLst>
                    <a:ext uri="{9D8B030D-6E8A-4147-A177-3AD203B41FA5}">
                      <a16:colId xmlns:a16="http://schemas.microsoft.com/office/drawing/2014/main" val="871000612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2071222440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649305068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1480304434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2364709396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1608380368"/>
                    </a:ext>
                  </a:extLst>
                </a:gridCol>
                <a:gridCol w="594213">
                  <a:extLst>
                    <a:ext uri="{9D8B030D-6E8A-4147-A177-3AD203B41FA5}">
                      <a16:colId xmlns:a16="http://schemas.microsoft.com/office/drawing/2014/main" val="1319244887"/>
                    </a:ext>
                  </a:extLst>
                </a:gridCol>
              </a:tblGrid>
              <a:tr h="3908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Sample 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64420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37931506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39945941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219383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64098058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78564861"/>
                  </a:ext>
                </a:extLst>
              </a:tr>
              <a:tr h="3908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13079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89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대3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대3" id="{DE922B34-5394-40FA-8C04-727DB2997E68}" vid="{1394AAAF-BB04-4B76-B954-A4B3B982A1E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10740</TotalTime>
  <Words>1371</Words>
  <Application>Microsoft Office PowerPoint</Application>
  <PresentationFormat>화면 슬라이드 쇼(4:3)</PresentationFormat>
  <Paragraphs>889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KoPub돋움체 Bold</vt:lpstr>
      <vt:lpstr>KoPub돋움체 Medium</vt:lpstr>
      <vt:lpstr>맑은 고딕</vt:lpstr>
      <vt:lpstr>Arial</vt:lpstr>
      <vt:lpstr>Calibri</vt:lpstr>
      <vt:lpstr>Calibri Light</vt:lpstr>
      <vt:lpstr>Cambria Math</vt:lpstr>
      <vt:lpstr>4대3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 활용</dc:title>
  <dc:creator>김종환</dc:creator>
  <cp:lastModifiedBy>KOBIC</cp:lastModifiedBy>
  <cp:revision>1374</cp:revision>
  <dcterms:created xsi:type="dcterms:W3CDTF">2019-05-02T12:54:58Z</dcterms:created>
  <dcterms:modified xsi:type="dcterms:W3CDTF">2025-06-13T01:11:59Z</dcterms:modified>
</cp:coreProperties>
</file>