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75" r:id="rId7"/>
    <p:sldId id="276" r:id="rId8"/>
    <p:sldId id="277" r:id="rId9"/>
    <p:sldId id="278" r:id="rId10"/>
    <p:sldId id="279" r:id="rId11"/>
    <p:sldId id="288" r:id="rId12"/>
    <p:sldId id="262" r:id="rId13"/>
    <p:sldId id="268" r:id="rId14"/>
    <p:sldId id="271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73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71B2-B99F-43C1-961B-98C305FFC608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5175-DD59-4899-BF9C-CEB394264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30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71B2-B99F-43C1-961B-98C305FFC608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5175-DD59-4899-BF9C-CEB394264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32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71B2-B99F-43C1-961B-98C305FFC608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5175-DD59-4899-BF9C-CEB394264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8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71B2-B99F-43C1-961B-98C305FFC608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5175-DD59-4899-BF9C-CEB394264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56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71B2-B99F-43C1-961B-98C305FFC608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5175-DD59-4899-BF9C-CEB394264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06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71B2-B99F-43C1-961B-98C305FFC608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5175-DD59-4899-BF9C-CEB394264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7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71B2-B99F-43C1-961B-98C305FFC608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5175-DD59-4899-BF9C-CEB394264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03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71B2-B99F-43C1-961B-98C305FFC608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5175-DD59-4899-BF9C-CEB394264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72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71B2-B99F-43C1-961B-98C305FFC608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5175-DD59-4899-BF9C-CEB394264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10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71B2-B99F-43C1-961B-98C305FFC608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5175-DD59-4899-BF9C-CEB394264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01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71B2-B99F-43C1-961B-98C305FFC608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5175-DD59-4899-BF9C-CEB394264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78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971B2-B99F-43C1-961B-98C305FFC608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5175-DD59-4899-BF9C-CEB394264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971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250" y="325872"/>
            <a:ext cx="7154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Kepler Telescope Data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669547" y="4034995"/>
            <a:ext cx="3269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Alex Zhang</a:t>
            </a:r>
          </a:p>
          <a:p>
            <a:r>
              <a:rPr lang="en-US" sz="3600" dirty="0" err="1"/>
              <a:t>Shiming</a:t>
            </a:r>
            <a:r>
              <a:rPr lang="en-US" sz="3600" dirty="0"/>
              <a:t> Yan</a:t>
            </a:r>
          </a:p>
          <a:p>
            <a:r>
              <a:rPr lang="en-US" sz="3600" dirty="0"/>
              <a:t>Matthew </a:t>
            </a:r>
            <a:r>
              <a:rPr lang="en-US" sz="3600" dirty="0" err="1"/>
              <a:t>Bazzo</a:t>
            </a:r>
            <a:endParaRPr lang="en-US" sz="3600" dirty="0"/>
          </a:p>
          <a:p>
            <a:r>
              <a:rPr lang="en-US" sz="3600" dirty="0"/>
              <a:t>Soo </a:t>
            </a:r>
            <a:r>
              <a:rPr lang="en-US" sz="3600" dirty="0" err="1"/>
              <a:t>Hyung</a:t>
            </a:r>
            <a:r>
              <a:rPr lang="en-US" sz="3600" dirty="0"/>
              <a:t> </a:t>
            </a:r>
            <a:r>
              <a:rPr lang="en-US" sz="3600" dirty="0" err="1"/>
              <a:t>Choe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479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33F-4845-4D8A-B5A8-23E54D28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sz="4800" dirty="0">
                <a:latin typeface="+mn-lt"/>
              </a:rPr>
              <a:t>How do Stars in Potentially Habitable Systems Compare to the Sun?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B5879-A292-494C-B910-06E2F1F27979}"/>
              </a:ext>
            </a:extLst>
          </p:cNvPr>
          <p:cNvSpPr txBox="1"/>
          <p:nvPr/>
        </p:nvSpPr>
        <p:spPr>
          <a:xfrm>
            <a:off x="1194691" y="5660136"/>
            <a:ext cx="9933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Conclusion</a:t>
            </a:r>
          </a:p>
          <a:p>
            <a:r>
              <a:rPr lang="en-CA" i="1" dirty="0"/>
              <a:t>Many of the stars that are likely to host life-supporting planets are cooler, smaller, and denser than our sun.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422D8-F495-4E0B-81BF-65131766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666" y="1690688"/>
            <a:ext cx="641666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6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99A6-0D9C-4EA1-AD70-A8940E6A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/>
              <a:t>Supervised</a:t>
            </a:r>
            <a:r>
              <a:rPr lang="en-CA" dirty="0"/>
              <a:t> Learning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BD636-B1F4-4ACE-9FD7-E451AC868EE8}"/>
              </a:ext>
            </a:extLst>
          </p:cNvPr>
          <p:cNvSpPr txBox="1"/>
          <p:nvPr/>
        </p:nvSpPr>
        <p:spPr>
          <a:xfrm>
            <a:off x="1313495" y="1836462"/>
            <a:ext cx="9565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Can we use the data to determine the classification system? 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08436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476" y="294728"/>
            <a:ext cx="927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How Did We Clean the Data?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802921" y="2820838"/>
            <a:ext cx="3140015" cy="220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31654" y="1777042"/>
            <a:ext cx="5374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prstClr val="white"/>
                </a:solidFill>
              </a:rPr>
              <a:t>Removed 4 columns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prstClr val="white"/>
                </a:solidFill>
              </a:rPr>
              <a:t>Added mean to missing values in numerical columns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prstClr val="white"/>
                </a:solidFill>
              </a:rPr>
              <a:t>Added mode to missing values in categorical columns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prstClr val="white"/>
                </a:solidFill>
              </a:rPr>
              <a:t>Factored categorical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10" y="1929517"/>
            <a:ext cx="5637365" cy="3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1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6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Supervised Model and Analysis</a:t>
            </a:r>
            <a:endParaRPr lang="en-CA" sz="4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9323"/>
              </p:ext>
            </p:extLst>
          </p:nvPr>
        </p:nvGraphicFramePr>
        <p:xfrm>
          <a:off x="838200" y="1523958"/>
          <a:ext cx="10515600" cy="506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788682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29867581"/>
                    </a:ext>
                  </a:extLst>
                </a:gridCol>
              </a:tblGrid>
              <a:tr h="633328">
                <a:tc>
                  <a:txBody>
                    <a:bodyPr/>
                    <a:lstStyle/>
                    <a:p>
                      <a:r>
                        <a:rPr lang="en-US" sz="3200" dirty="0"/>
                        <a:t>Model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Misclassification Rate</a:t>
                      </a:r>
                      <a:endParaRPr lang="en-C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781232"/>
                  </a:ext>
                </a:extLst>
              </a:tr>
              <a:tr h="633328">
                <a:tc>
                  <a:txBody>
                    <a:bodyPr/>
                    <a:lstStyle/>
                    <a:p>
                      <a:r>
                        <a:rPr lang="en-US" sz="3200" dirty="0"/>
                        <a:t>Decision Tree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14.5%</a:t>
                      </a:r>
                      <a:endParaRPr lang="en-C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9110"/>
                  </a:ext>
                </a:extLst>
              </a:tr>
              <a:tr h="633328">
                <a:tc>
                  <a:txBody>
                    <a:bodyPr/>
                    <a:lstStyle/>
                    <a:p>
                      <a:r>
                        <a:rPr lang="en-US" sz="3200" dirty="0"/>
                        <a:t>Random Forest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11.6%</a:t>
                      </a:r>
                      <a:endParaRPr lang="en-C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399237"/>
                  </a:ext>
                </a:extLst>
              </a:tr>
              <a:tr h="633328">
                <a:tc>
                  <a:txBody>
                    <a:bodyPr/>
                    <a:lstStyle/>
                    <a:p>
                      <a:r>
                        <a:rPr lang="en-US" sz="3200" dirty="0"/>
                        <a:t>KNN k</a:t>
                      </a:r>
                      <a:r>
                        <a:rPr lang="en-US" sz="3200" baseline="0" dirty="0"/>
                        <a:t> from 1-30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22.5%</a:t>
                      </a:r>
                      <a:endParaRPr lang="en-C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57950"/>
                  </a:ext>
                </a:extLst>
              </a:tr>
              <a:tr h="633328">
                <a:tc>
                  <a:txBody>
                    <a:bodyPr/>
                    <a:lstStyle/>
                    <a:p>
                      <a:r>
                        <a:rPr lang="en-US" sz="3200" dirty="0"/>
                        <a:t>SVM Linear</a:t>
                      </a:r>
                      <a:r>
                        <a:rPr lang="en-US" sz="3200" baseline="0" dirty="0"/>
                        <a:t> cost 15-30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24.4%</a:t>
                      </a:r>
                      <a:endParaRPr lang="en-C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67612"/>
                  </a:ext>
                </a:extLst>
              </a:tr>
              <a:tr h="633328">
                <a:tc>
                  <a:txBody>
                    <a:bodyPr/>
                    <a:lstStyle/>
                    <a:p>
                      <a:r>
                        <a:rPr lang="en-US" sz="3200" dirty="0"/>
                        <a:t>SVM Polynomial cost 15-30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24.4%</a:t>
                      </a:r>
                      <a:endParaRPr lang="en-C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128660"/>
                  </a:ext>
                </a:extLst>
              </a:tr>
              <a:tr h="633328">
                <a:tc>
                  <a:txBody>
                    <a:bodyPr/>
                    <a:lstStyle/>
                    <a:p>
                      <a:r>
                        <a:rPr lang="en-US" sz="3200" dirty="0"/>
                        <a:t>SVM Radial cost 15-30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24.4%</a:t>
                      </a:r>
                      <a:endParaRPr lang="en-C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06659"/>
                  </a:ext>
                </a:extLst>
              </a:tr>
              <a:tr h="633328">
                <a:tc>
                  <a:txBody>
                    <a:bodyPr/>
                    <a:lstStyle/>
                    <a:p>
                      <a:r>
                        <a:rPr lang="en-US" sz="3200" dirty="0"/>
                        <a:t>Neural Networks</a:t>
                      </a:r>
                      <a:r>
                        <a:rPr lang="en-US" sz="3200" baseline="0" dirty="0"/>
                        <a:t> (20, 12, 4)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77.2%</a:t>
                      </a:r>
                      <a:endParaRPr lang="en-C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1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95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Supervised Model and Analysis</a:t>
            </a:r>
            <a:endParaRPr lang="en-CA" sz="48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52" y="1559618"/>
            <a:ext cx="6228403" cy="3622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45" y="1597718"/>
            <a:ext cx="5115991" cy="35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0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33F-4845-4D8A-B5A8-23E54D28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>
                <a:latin typeface="+mn-lt"/>
              </a:rPr>
              <a:t>Unsupervised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D789B-5415-4D95-A989-24E625D4155F}"/>
              </a:ext>
            </a:extLst>
          </p:cNvPr>
          <p:cNvSpPr txBox="1"/>
          <p:nvPr/>
        </p:nvSpPr>
        <p:spPr>
          <a:xfrm>
            <a:off x="838200" y="1690688"/>
            <a:ext cx="9565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000" dirty="0"/>
              <a:t>Could we use CANDIDATE planet data to determine clusters of like planets?</a:t>
            </a:r>
          </a:p>
          <a:p>
            <a:endParaRPr lang="en-CA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000" dirty="0"/>
              <a:t>Do the characteristics of the resulting clusters bear any resemblance to the ways astronomers actually classify planets?</a:t>
            </a:r>
          </a:p>
        </p:txBody>
      </p:sp>
    </p:spTree>
    <p:extLst>
      <p:ext uri="{BB962C8B-B14F-4D97-AF65-F5344CB8AC3E}">
        <p14:creationId xmlns:p14="http://schemas.microsoft.com/office/powerpoint/2010/main" val="187361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33F-4845-4D8A-B5A8-23E54D28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>
                <a:latin typeface="+mn-lt"/>
              </a:rPr>
              <a:t>Unsupervised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98AF3-259C-42E6-94A8-C886532C2795}"/>
              </a:ext>
            </a:extLst>
          </p:cNvPr>
          <p:cNvSpPr txBox="1"/>
          <p:nvPr/>
        </p:nvSpPr>
        <p:spPr>
          <a:xfrm>
            <a:off x="719328" y="1397675"/>
            <a:ext cx="77937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STEPS:</a:t>
            </a:r>
          </a:p>
          <a:p>
            <a:pPr marL="342900" indent="-342900">
              <a:buAutoNum type="arabicPeriod"/>
            </a:pPr>
            <a:r>
              <a:rPr lang="en-CA" sz="2000" dirty="0"/>
              <a:t>Take all “CANDIDATE” from “</a:t>
            </a:r>
            <a:r>
              <a:rPr lang="en-CA" sz="2000" dirty="0" err="1"/>
              <a:t>koi_pdispositon</a:t>
            </a:r>
            <a:r>
              <a:rPr lang="en-CA" sz="2000" dirty="0"/>
              <a:t>” (4433 observations).</a:t>
            </a:r>
          </a:p>
          <a:p>
            <a:pPr marL="342900" indent="-342900">
              <a:buAutoNum type="arabicPeriod"/>
            </a:pPr>
            <a:r>
              <a:rPr lang="en-CA" sz="2000" dirty="0"/>
              <a:t>Isolate for features that </a:t>
            </a:r>
            <a:r>
              <a:rPr lang="en-CA" sz="2000" u="sng" dirty="0"/>
              <a:t>only</a:t>
            </a:r>
            <a:r>
              <a:rPr lang="en-CA" sz="2000" dirty="0"/>
              <a:t> pertain to planet characteristics.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/>
              <a:t>koi_period</a:t>
            </a:r>
            <a:endParaRPr lang="en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/>
              <a:t>koi_impact</a:t>
            </a:r>
            <a:endParaRPr lang="en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/>
              <a:t>koi_duration</a:t>
            </a:r>
            <a:endParaRPr lang="en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/>
              <a:t>koi_depth</a:t>
            </a:r>
            <a:endParaRPr lang="en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/>
              <a:t>koi_prad</a:t>
            </a:r>
            <a:endParaRPr lang="en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/>
              <a:t>koi_teq</a:t>
            </a:r>
            <a:endParaRPr lang="en-CA" sz="2000" dirty="0"/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Remove any rows containing “NA”.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Normalize data.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Run k-means, choose number of categories.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Use categories to determine most important classification characteristics.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Examine clusters.</a:t>
            </a:r>
          </a:p>
        </p:txBody>
      </p:sp>
    </p:spTree>
    <p:extLst>
      <p:ext uri="{BB962C8B-B14F-4D97-AF65-F5344CB8AC3E}">
        <p14:creationId xmlns:p14="http://schemas.microsoft.com/office/powerpoint/2010/main" val="2859610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33F-4845-4D8A-B5A8-23E54D28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>
                <a:latin typeface="+mn-lt"/>
              </a:rPr>
              <a:t>Unsupervised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31FE9-0B93-483B-90D5-1A8DAC3E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44" y="1690688"/>
            <a:ext cx="6705831" cy="4138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B13F55-8F69-44F0-8316-536108DB3B30}"/>
              </a:ext>
            </a:extLst>
          </p:cNvPr>
          <p:cNvSpPr txBox="1"/>
          <p:nvPr/>
        </p:nvSpPr>
        <p:spPr>
          <a:xfrm>
            <a:off x="447825" y="1690688"/>
            <a:ext cx="40601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Ran k-means for between 2-30 centroids. For each index value, </a:t>
            </a:r>
            <a:r>
              <a:rPr lang="en-CA" sz="2800" dirty="0" err="1"/>
              <a:t>totalWithinss</a:t>
            </a:r>
            <a:r>
              <a:rPr lang="en-CA" sz="2800" dirty="0"/>
              <a:t> was folded to achieve stability in the plot between runs.</a:t>
            </a:r>
          </a:p>
          <a:p>
            <a:endParaRPr lang="en-CA" sz="2800" dirty="0"/>
          </a:p>
          <a:p>
            <a:r>
              <a:rPr lang="en-CA" sz="2800" dirty="0"/>
              <a:t>Settled on </a:t>
            </a:r>
            <a:r>
              <a:rPr lang="en-CA" sz="2800" b="1" dirty="0"/>
              <a:t>10 categories</a:t>
            </a:r>
            <a:r>
              <a:rPr lang="en-CA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56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33F-4845-4D8A-B5A8-23E54D28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>
                <a:latin typeface="+mn-lt"/>
              </a:rPr>
              <a:t>Unsupervised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F3D1F-7A06-4A85-BCFC-FE2318544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168" y="1435465"/>
            <a:ext cx="7287999" cy="4497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EF6C3-CAE0-4BFB-87EA-2A92BBC45549}"/>
              </a:ext>
            </a:extLst>
          </p:cNvPr>
          <p:cNvSpPr txBox="1"/>
          <p:nvPr/>
        </p:nvSpPr>
        <p:spPr>
          <a:xfrm>
            <a:off x="560833" y="1435465"/>
            <a:ext cx="3465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Applied categories to un-normalized data. Tried to find an appropriate feature space that revealed the clusters…</a:t>
            </a:r>
          </a:p>
        </p:txBody>
      </p:sp>
    </p:spTree>
    <p:extLst>
      <p:ext uri="{BB962C8B-B14F-4D97-AF65-F5344CB8AC3E}">
        <p14:creationId xmlns:p14="http://schemas.microsoft.com/office/powerpoint/2010/main" val="392683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33F-4845-4D8A-B5A8-23E54D28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>
                <a:latin typeface="+mn-lt"/>
              </a:rPr>
              <a:t>Unsupervised Learning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E71333-BD36-4822-BA53-CB0D026DB89C}"/>
              </a:ext>
            </a:extLst>
          </p:cNvPr>
          <p:cNvGrpSpPr/>
          <p:nvPr/>
        </p:nvGrpSpPr>
        <p:grpSpPr>
          <a:xfrm>
            <a:off x="667281" y="1782937"/>
            <a:ext cx="10857438" cy="3292125"/>
            <a:chOff x="941601" y="1782937"/>
            <a:chExt cx="10857438" cy="32921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2A50F93-AFA9-4089-8725-769359819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601" y="1782937"/>
              <a:ext cx="5334462" cy="32921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ABF1FD-67DA-4055-A288-C0FD74C2B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4577" y="1782937"/>
              <a:ext cx="5334462" cy="329212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463404-9198-4440-8CC3-4AE52F88744D}"/>
              </a:ext>
            </a:extLst>
          </p:cNvPr>
          <p:cNvSpPr txBox="1"/>
          <p:nvPr/>
        </p:nvSpPr>
        <p:spPr>
          <a:xfrm>
            <a:off x="667280" y="5167311"/>
            <a:ext cx="533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Planetary radius doesn’t look like a category-defining feature…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9AB67-F43F-4016-A82B-1D331B62D56C}"/>
              </a:ext>
            </a:extLst>
          </p:cNvPr>
          <p:cNvSpPr txBox="1"/>
          <p:nvPr/>
        </p:nvSpPr>
        <p:spPr>
          <a:xfrm>
            <a:off x="6190257" y="5167310"/>
            <a:ext cx="533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Effective temperature looks promising once again…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6EF7D-C067-4CCA-A400-8FB481ABC084}"/>
              </a:ext>
            </a:extLst>
          </p:cNvPr>
          <p:cNvSpPr txBox="1"/>
          <p:nvPr/>
        </p:nvSpPr>
        <p:spPr>
          <a:xfrm>
            <a:off x="3428769" y="5813642"/>
            <a:ext cx="533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Need more effective method of identifying the important features: </a:t>
            </a:r>
            <a:r>
              <a:rPr lang="en-CA" sz="2000" b="1" dirty="0"/>
              <a:t>use decision tree</a:t>
            </a:r>
            <a:r>
              <a:rPr lang="en-CA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176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Dataset</a:t>
            </a:r>
            <a:endParaRPr lang="en-CA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7768"/>
            <a:ext cx="10515600" cy="4351338"/>
          </a:xfrm>
        </p:spPr>
        <p:txBody>
          <a:bodyPr/>
          <a:lstStyle/>
          <a:p>
            <a:r>
              <a:rPr lang="en-US" sz="3600" dirty="0"/>
              <a:t>9564 Observations</a:t>
            </a:r>
          </a:p>
          <a:p>
            <a:r>
              <a:rPr lang="en-US" sz="3600" dirty="0"/>
              <a:t>50 Variables</a:t>
            </a:r>
          </a:p>
          <a:p>
            <a:pPr lvl="1"/>
            <a:r>
              <a:rPr lang="en-US" sz="3600" dirty="0"/>
              <a:t>12 categorical </a:t>
            </a:r>
          </a:p>
          <a:p>
            <a:pPr lvl="1"/>
            <a:r>
              <a:rPr lang="en-US" sz="3600" dirty="0"/>
              <a:t>38 numerical</a:t>
            </a:r>
          </a:p>
          <a:p>
            <a:r>
              <a:rPr lang="en-US" sz="3600" dirty="0"/>
              <a:t>478 200 Data points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843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33F-4845-4D8A-B5A8-23E54D28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>
                <a:latin typeface="+mn-lt"/>
              </a:rPr>
              <a:t>Unsupervised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CE39F-8DCD-4EFB-9ED6-E9A2B0DC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12" y="1536278"/>
            <a:ext cx="7022823" cy="4334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6B1CA-2135-42B2-9BAC-73E26B92CAC6}"/>
              </a:ext>
            </a:extLst>
          </p:cNvPr>
          <p:cNvSpPr txBox="1"/>
          <p:nvPr/>
        </p:nvSpPr>
        <p:spPr>
          <a:xfrm>
            <a:off x="359665" y="1536278"/>
            <a:ext cx="37734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Train a decision tree model to predict categories based on available planet features. The tree levels will show the most important features in categorizing planets.</a:t>
            </a:r>
          </a:p>
          <a:p>
            <a:endParaRPr lang="en-CA" sz="2800" dirty="0"/>
          </a:p>
          <a:p>
            <a:r>
              <a:rPr lang="en-CA" sz="2800" dirty="0"/>
              <a:t>In this case, </a:t>
            </a:r>
            <a:r>
              <a:rPr lang="en-CA" sz="2800" b="1" dirty="0"/>
              <a:t>just two</a:t>
            </a:r>
            <a:r>
              <a:rPr lang="en-CA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807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33F-4845-4D8A-B5A8-23E54D28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>
                <a:latin typeface="+mn-lt"/>
              </a:rPr>
              <a:t>Unsupervised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31335-5B8B-4B9E-BDCE-3488CF20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68" y="1568902"/>
            <a:ext cx="7598663" cy="46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33F-4845-4D8A-B5A8-23E54D28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>
                <a:latin typeface="+mn-lt"/>
              </a:rPr>
              <a:t>Unsupervised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D53E3-A742-4E32-9FB7-8456AFC5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20" y="1462897"/>
            <a:ext cx="7845783" cy="4841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2FE2A-88CA-491E-920C-021C062AEFFA}"/>
              </a:ext>
            </a:extLst>
          </p:cNvPr>
          <p:cNvSpPr txBox="1"/>
          <p:nvPr/>
        </p:nvSpPr>
        <p:spPr>
          <a:xfrm>
            <a:off x="387097" y="1462897"/>
            <a:ext cx="33985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The two-feature space leads to some decent clustering, but the other features still seem to matter somewhat, especially for some extreme outliers (category 1).</a:t>
            </a:r>
          </a:p>
        </p:txBody>
      </p:sp>
    </p:spTree>
    <p:extLst>
      <p:ext uri="{BB962C8B-B14F-4D97-AF65-F5344CB8AC3E}">
        <p14:creationId xmlns:p14="http://schemas.microsoft.com/office/powerpoint/2010/main" val="349522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Applications of Analysis?</a:t>
            </a:r>
            <a:endParaRPr lang="en-CA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Applying model may save NASA time and money in confirming planets</a:t>
            </a:r>
          </a:p>
          <a:p>
            <a:r>
              <a:rPr lang="en-US" sz="3600" dirty="0"/>
              <a:t>Knowing where to look for potential extraterrestrial life </a:t>
            </a:r>
          </a:p>
          <a:p>
            <a:r>
              <a:rPr lang="en-US" sz="3600" dirty="0"/>
              <a:t>Potential Planets to habit, when Earth becomes uninhabitable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3407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Challenges We Faced</a:t>
            </a:r>
            <a:endParaRPr lang="en-CA" sz="4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415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prstClr val="white"/>
                </a:solidFill>
              </a:rPr>
              <a:t>Many missing values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prstClr val="white"/>
                </a:solidFill>
              </a:rPr>
              <a:t>Difficulty understanding the meaning of each variable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prstClr val="white"/>
                </a:solidFill>
              </a:rPr>
              <a:t>Exploratory Analysis: hard to uncover potential relationships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prstClr val="white"/>
                </a:solidFill>
              </a:rPr>
              <a:t>Large database – long process time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prstClr val="white"/>
                </a:solidFill>
              </a:rPr>
              <a:t>3 categorical results for supervised learning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prstClr val="white"/>
                </a:solidFill>
              </a:rPr>
              <a:t>Makes Logistic Regression more complex</a:t>
            </a:r>
          </a:p>
        </p:txBody>
      </p:sp>
    </p:spTree>
    <p:extLst>
      <p:ext uri="{BB962C8B-B14F-4D97-AF65-F5344CB8AC3E}">
        <p14:creationId xmlns:p14="http://schemas.microsoft.com/office/powerpoint/2010/main" val="189202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Future Plans</a:t>
            </a:r>
            <a:endParaRPr lang="en-CA" sz="4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92369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Regression Model for KOI score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Logistic Regression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More detailed analysis of unsupervised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K-fold Cross Validation to determine average error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38276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ple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3120" y="1310460"/>
            <a:ext cx="9862293" cy="5547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1987" y="197066"/>
            <a:ext cx="600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How was the Data Collected?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46349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6603" y="353683"/>
            <a:ext cx="7159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ym typeface="Wingdings" panose="05000000000000000000" pitchFamily="2" charset="2"/>
              </a:rPr>
              <a:t>Initial Analysis of Data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88520" y="1794294"/>
            <a:ext cx="3950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 Types of Disposition: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Candidate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False positive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Confirmed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5849" y="1794294"/>
            <a:ext cx="62972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Koi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4 False Flag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Planetary data (period, depth, temperature)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Features of its star (mass, age, temperature)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7889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1517" y="1641266"/>
            <a:ext cx="39552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Supervised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we use the data to determine the classification system? </a:t>
            </a:r>
            <a:endParaRPr lang="en-CA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699405" y="388189"/>
            <a:ext cx="797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Questions We Asked?</a:t>
            </a:r>
            <a:endParaRPr lang="en-CA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733583" y="1595885"/>
            <a:ext cx="3687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Unsupervised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By analyzing planet characteristics can we determine planet clusters?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995" y="1595886"/>
            <a:ext cx="2876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E.D.A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white"/>
                </a:solidFill>
              </a:rPr>
              <a:t>How many planets could potentially host life?</a:t>
            </a:r>
            <a:endParaRPr lang="en-CA" sz="3600" dirty="0">
              <a:solidFill>
                <a:prstClr val="white"/>
              </a:solidFill>
            </a:endParaRPr>
          </a:p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0862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33F-4845-4D8A-B5A8-23E54D28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>
                <a:latin typeface="+mn-lt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D789B-5415-4D95-A989-24E625D4155F}"/>
              </a:ext>
            </a:extLst>
          </p:cNvPr>
          <p:cNvSpPr txBox="1"/>
          <p:nvPr/>
        </p:nvSpPr>
        <p:spPr>
          <a:xfrm>
            <a:off x="838200" y="1690688"/>
            <a:ext cx="9721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000" dirty="0"/>
              <a:t>What things could we quickly learn from the data just by making some basic plots?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000" dirty="0"/>
              <a:t>Could we gain a better understanding of our features?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white"/>
                </a:solidFill>
              </a:rPr>
              <a:t>How many planets could potentially host life?</a:t>
            </a:r>
            <a:endParaRPr lang="en-CA" sz="4000" dirty="0">
              <a:solidFill>
                <a:prstClr val="white"/>
              </a:solidFill>
            </a:endParaRPr>
          </a:p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07728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33F-4845-4D8A-B5A8-23E54D28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26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CA" dirty="0">
                <a:latin typeface="+mn-lt"/>
              </a:rPr>
              <a:t>Are Binary Stars More Likely to Host Planets?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C1881-864F-4E3C-AB21-6B603DA2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43" y="2234242"/>
            <a:ext cx="4666667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391FBC-15CA-4682-A0A5-FC82BB2BC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290" y="2234242"/>
            <a:ext cx="4666667" cy="28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B5879-A292-494C-B910-06E2F1F27979}"/>
              </a:ext>
            </a:extLst>
          </p:cNvPr>
          <p:cNvSpPr txBox="1"/>
          <p:nvPr/>
        </p:nvSpPr>
        <p:spPr>
          <a:xfrm>
            <a:off x="1079043" y="5451984"/>
            <a:ext cx="980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Conclusion</a:t>
            </a:r>
          </a:p>
          <a:p>
            <a:r>
              <a:rPr lang="en-CA" i="1" dirty="0"/>
              <a:t>It looks like binary stars are less likely to host planets, but this could just be an issue with measurement.</a:t>
            </a:r>
          </a:p>
        </p:txBody>
      </p:sp>
    </p:spTree>
    <p:extLst>
      <p:ext uri="{BB962C8B-B14F-4D97-AF65-F5344CB8AC3E}">
        <p14:creationId xmlns:p14="http://schemas.microsoft.com/office/powerpoint/2010/main" val="229764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33F-4845-4D8A-B5A8-23E54D28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861"/>
            <a:ext cx="10515600" cy="1325563"/>
          </a:xfrm>
        </p:spPr>
        <p:txBody>
          <a:bodyPr>
            <a:noAutofit/>
          </a:bodyPr>
          <a:lstStyle/>
          <a:p>
            <a:r>
              <a:rPr lang="en-CA" sz="4500" dirty="0">
                <a:latin typeface="+mn-lt"/>
              </a:rPr>
              <a:t>What do the “Goldilocks” Planets Look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B5879-A292-494C-B910-06E2F1F27979}"/>
              </a:ext>
            </a:extLst>
          </p:cNvPr>
          <p:cNvSpPr txBox="1"/>
          <p:nvPr/>
        </p:nvSpPr>
        <p:spPr>
          <a:xfrm>
            <a:off x="1194691" y="5660136"/>
            <a:ext cx="9933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Conclusion</a:t>
            </a:r>
          </a:p>
          <a:p>
            <a:r>
              <a:rPr lang="en-CA" sz="2000" i="1" dirty="0"/>
              <a:t>They tend to be larger and warmer than the Earth. Also the ‘</a:t>
            </a:r>
            <a:r>
              <a:rPr lang="en-CA" sz="2000" i="1" dirty="0" err="1"/>
              <a:t>koi_score</a:t>
            </a:r>
            <a:r>
              <a:rPr lang="en-CA" sz="2000" i="1" dirty="0"/>
              <a:t>’ values seem to show that astronomers are fairly certain that observations within this range are planets.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14C43-4F66-4F2D-8A2F-002CD4A5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667" y="1449000"/>
            <a:ext cx="64166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5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33F-4845-4D8A-B5A8-23E54D28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sz="4800" dirty="0">
                <a:latin typeface="+mn-lt"/>
              </a:rPr>
              <a:t>Does “Sky-Projected Distance” Indicate Actual Distance?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B5879-A292-494C-B910-06E2F1F27979}"/>
              </a:ext>
            </a:extLst>
          </p:cNvPr>
          <p:cNvSpPr txBox="1"/>
          <p:nvPr/>
        </p:nvSpPr>
        <p:spPr>
          <a:xfrm>
            <a:off x="1194691" y="5660136"/>
            <a:ext cx="9933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Conclusion</a:t>
            </a:r>
          </a:p>
          <a:p>
            <a:r>
              <a:rPr lang="en-CA" i="1" dirty="0"/>
              <a:t>Assuming longer durations of observed transits and planetary transit periods imply larger planet-star distance, it’s not clear that “sky-projected distance” is an appropriate proxy.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A7DB4-B5AE-4FB4-A016-6F5D70C3B850}"/>
              </a:ext>
            </a:extLst>
          </p:cNvPr>
          <p:cNvSpPr txBox="1"/>
          <p:nvPr/>
        </p:nvSpPr>
        <p:spPr>
          <a:xfrm>
            <a:off x="365760" y="2967335"/>
            <a:ext cx="190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NOTE: “</a:t>
            </a:r>
            <a:r>
              <a:rPr lang="en-CA" i="1" dirty="0" err="1"/>
              <a:t>koi_impact</a:t>
            </a:r>
            <a:r>
              <a:rPr lang="en-CA" i="1" dirty="0"/>
              <a:t>” = “sky-projected distance”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99C7C-6560-4BDB-861A-E66BD57D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666" y="1690688"/>
            <a:ext cx="641666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2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</TotalTime>
  <Words>759</Words>
  <Application>Microsoft Office PowerPoint</Application>
  <PresentationFormat>Widescreen</PresentationFormat>
  <Paragraphs>123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Dataset</vt:lpstr>
      <vt:lpstr>PowerPoint Presentation</vt:lpstr>
      <vt:lpstr>PowerPoint Presentation</vt:lpstr>
      <vt:lpstr>PowerPoint Presentation</vt:lpstr>
      <vt:lpstr>Exploratory Data Analysis</vt:lpstr>
      <vt:lpstr>Are Binary Stars More Likely to Host Planets?</vt:lpstr>
      <vt:lpstr>What do the “Goldilocks” Planets Look Like?</vt:lpstr>
      <vt:lpstr>Does “Sky-Projected Distance” Indicate Actual Distance?</vt:lpstr>
      <vt:lpstr>How do Stars in Potentially Habitable Systems Compare to the Sun?</vt:lpstr>
      <vt:lpstr>Supervised Learning </vt:lpstr>
      <vt:lpstr>PowerPoint Presentation</vt:lpstr>
      <vt:lpstr>Supervised Model and Analysis</vt:lpstr>
      <vt:lpstr>Supervised Model and Analysis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Applications of Analysis?</vt:lpstr>
      <vt:lpstr>Challenges We Faced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 Data</dc:title>
  <dc:creator>Zi Ye Zhang</dc:creator>
  <cp:lastModifiedBy>SH Choe</cp:lastModifiedBy>
  <cp:revision>50</cp:revision>
  <dcterms:created xsi:type="dcterms:W3CDTF">2018-03-20T19:54:01Z</dcterms:created>
  <dcterms:modified xsi:type="dcterms:W3CDTF">2018-04-03T01:02:50Z</dcterms:modified>
</cp:coreProperties>
</file>