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67" r:id="rId4"/>
    <p:sldId id="270" r:id="rId5"/>
    <p:sldId id="271" r:id="rId6"/>
    <p:sldId id="272"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53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11/7/2023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ligardi/map-of-conflict-2-cyber-attack-b0892f9a0aee"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mingsimplified.com/c/source-code/c-program-bubble-sort" TargetMode="External"/><Relationship Id="rId2" Type="http://schemas.openxmlformats.org/officeDocument/2006/relationships/image" Target="../media/image3.gif"/><Relationship Id="rId1" Type="http://schemas.openxmlformats.org/officeDocument/2006/relationships/slideLayout" Target="../slideLayouts/slideLayout3.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17/11/10-eye-grabbing-examples-of-emerging-technology-in-education/" TargetMode="External"/><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00" y="3942411"/>
            <a:ext cx="10058400" cy="1711037"/>
          </a:xfrm>
        </p:spPr>
        <p:txBody>
          <a:bodyPr>
            <a:normAutofit fontScale="90000"/>
          </a:bodyPr>
          <a:lstStyle/>
          <a:p>
            <a:r>
              <a:rPr lang="en-US" dirty="0"/>
              <a:t>Efficient Sorting with 8086 Microprocessor: An In-Depth Look at Bubble Sort Algorithm</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TEAM MEMBERS</a:t>
            </a:r>
            <a:endParaRPr dirty="0"/>
          </a:p>
        </p:txBody>
      </p:sp>
      <p:sp>
        <p:nvSpPr>
          <p:cNvPr id="14" name="Content Placeholder 13"/>
          <p:cNvSpPr>
            <a:spLocks noGrp="1"/>
          </p:cNvSpPr>
          <p:nvPr>
            <p:ph idx="1"/>
          </p:nvPr>
        </p:nvSpPr>
        <p:spPr/>
        <p:txBody>
          <a:bodyPr/>
          <a:lstStyle/>
          <a:p>
            <a:pPr marL="0" indent="0">
              <a:buNone/>
            </a:pPr>
            <a:r>
              <a:rPr lang="en-IN" dirty="0"/>
              <a:t>ARUL SOOD [RA2211003011535]</a:t>
            </a:r>
          </a:p>
          <a:p>
            <a:pPr marL="0" indent="0">
              <a:buNone/>
            </a:pPr>
            <a:r>
              <a:rPr lang="en-IN" dirty="0"/>
              <a:t>SIDHARTHA MANTA [RA2211003011517]</a:t>
            </a:r>
          </a:p>
          <a:p>
            <a:pPr marL="0" indent="0">
              <a:buNone/>
            </a:pPr>
            <a:r>
              <a:rPr lang="en-IN" dirty="0"/>
              <a:t>HAMZA SHAIKH [RA2211003011538]</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90500"/>
            <a:ext cx="9144000" cy="1143000"/>
          </a:xfrm>
        </p:spPr>
        <p:txBody>
          <a:bodyPr/>
          <a:lstStyle/>
          <a:p>
            <a:r>
              <a:rPr lang="en-IN" dirty="0"/>
              <a:t>OBJECTIVE</a:t>
            </a:r>
            <a:endParaRPr dirty="0"/>
          </a:p>
        </p:txBody>
      </p:sp>
      <p:sp>
        <p:nvSpPr>
          <p:cNvPr id="3" name="Content Placeholder 2"/>
          <p:cNvSpPr>
            <a:spLocks noGrp="1"/>
          </p:cNvSpPr>
          <p:nvPr>
            <p:ph sz="half" idx="1"/>
          </p:nvPr>
        </p:nvSpPr>
        <p:spPr/>
        <p:txBody>
          <a:bodyPr/>
          <a:lstStyle/>
          <a:p>
            <a:pPr marL="0" indent="0">
              <a:buNone/>
            </a:pPr>
            <a:r>
              <a:rPr lang="en-IN" dirty="0"/>
              <a:t>We have to make an efficient program  </a:t>
            </a:r>
          </a:p>
          <a:p>
            <a:pPr marL="0" indent="0">
              <a:buNone/>
            </a:pPr>
            <a:r>
              <a:rPr lang="en-IN" dirty="0"/>
              <a:t>Using 8085 microprocessor to bubble </a:t>
            </a:r>
          </a:p>
          <a:p>
            <a:pPr marL="0" indent="0">
              <a:buNone/>
            </a:pPr>
            <a:r>
              <a:rPr lang="en-IN" dirty="0"/>
              <a:t>Sort the data provided</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857118884"/>
              </p:ext>
            </p:extLst>
          </p:nvPr>
        </p:nvGraphicFramePr>
        <p:xfrm>
          <a:off x="8544272" y="9045624"/>
          <a:ext cx="1447800" cy="1984376"/>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20000"/>
                    </a:ext>
                  </a:extLst>
                </a:gridCol>
              </a:tblGrid>
              <a:tr h="496094">
                <a:tc>
                  <a:txBody>
                    <a:bodyPr/>
                    <a:lstStyle/>
                    <a:p>
                      <a:endParaRPr dirty="0"/>
                    </a:p>
                  </a:txBody>
                  <a:tcPr anchor="ctr"/>
                </a:tc>
                <a:extLst>
                  <a:ext uri="{0D108BD9-81ED-4DB2-BD59-A6C34878D82A}">
                    <a16:rowId xmlns:a16="http://schemas.microsoft.com/office/drawing/2014/main" val="10000"/>
                  </a:ext>
                </a:extLst>
              </a:tr>
              <a:tr h="496094">
                <a:tc>
                  <a:txBody>
                    <a:bodyPr/>
                    <a:lstStyle/>
                    <a:p>
                      <a:endParaRPr dirty="0"/>
                    </a:p>
                  </a:txBody>
                  <a:tcPr anchor="ctr"/>
                </a:tc>
                <a:extLst>
                  <a:ext uri="{0D108BD9-81ED-4DB2-BD59-A6C34878D82A}">
                    <a16:rowId xmlns:a16="http://schemas.microsoft.com/office/drawing/2014/main" val="10001"/>
                  </a:ext>
                </a:extLst>
              </a:tr>
              <a:tr h="496094">
                <a:tc>
                  <a:txBody>
                    <a:bodyPr/>
                    <a:lstStyle/>
                    <a:p>
                      <a:endParaRPr/>
                    </a:p>
                  </a:txBody>
                  <a:tcPr anchor="ctr"/>
                </a:tc>
                <a:extLst>
                  <a:ext uri="{0D108BD9-81ED-4DB2-BD59-A6C34878D82A}">
                    <a16:rowId xmlns:a16="http://schemas.microsoft.com/office/drawing/2014/main" val="10002"/>
                  </a:ext>
                </a:extLst>
              </a:tr>
              <a:tr h="496094">
                <a:tc>
                  <a:txBody>
                    <a:bodyPr/>
                    <a:lstStyle/>
                    <a:p>
                      <a:endParaRPr dirty="0"/>
                    </a:p>
                  </a:txBody>
                  <a:tcPr anchor="ct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8A5AF05D-ACA1-1B2B-71A2-1B133F59AB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05669" y="190500"/>
            <a:ext cx="6292890" cy="6477000"/>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611560"/>
            <a:ext cx="9144000" cy="2743200"/>
          </a:xfrm>
        </p:spPr>
        <p:txBody>
          <a:bodyPr/>
          <a:lstStyle/>
          <a:p>
            <a:r>
              <a:rPr lang="en-IN" dirty="0"/>
              <a:t>What is BUBBLE SORT</a:t>
            </a:r>
            <a:endParaRPr dirty="0"/>
          </a:p>
        </p:txBody>
      </p:sp>
      <p:sp>
        <p:nvSpPr>
          <p:cNvPr id="3" name="Text Placeholder 2"/>
          <p:cNvSpPr>
            <a:spLocks noGrp="1"/>
          </p:cNvSpPr>
          <p:nvPr>
            <p:ph type="body" idx="1"/>
          </p:nvPr>
        </p:nvSpPr>
        <p:spPr>
          <a:xfrm>
            <a:off x="-24071" y="2606824"/>
            <a:ext cx="4355976" cy="4251176"/>
          </a:xfrm>
        </p:spPr>
        <p:txBody>
          <a:bodyPr/>
          <a:lstStyle/>
          <a:p>
            <a:r>
              <a:rPr lang="en-US" dirty="0"/>
              <a:t>Bubble Sort is the sorting algorithm that works by repeatedly swapping the adjacent elements if they are in the wrong order. This algorithm is not suitable for large data sets as its average and worst-case time complexity is quite high. It has a worst-case and average complexity of O(n^2), where n is the number of items being sorted. However, it is easy to understand and implement</a:t>
            </a:r>
            <a:endParaRPr dirty="0"/>
          </a:p>
        </p:txBody>
      </p:sp>
      <p:pic>
        <p:nvPicPr>
          <p:cNvPr id="5" name="Picture 4">
            <a:extLst>
              <a:ext uri="{FF2B5EF4-FFF2-40B4-BE49-F238E27FC236}">
                <a16:creationId xmlns:a16="http://schemas.microsoft.com/office/drawing/2014/main" id="{6CE44B3A-C2F9-3253-B849-2FDD55B7F9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43535" y="2276872"/>
            <a:ext cx="7620000" cy="2857500"/>
          </a:xfrm>
          <a:prstGeom prst="rect">
            <a:avLst/>
          </a:prstGeom>
        </p:spPr>
      </p:pic>
      <p:sp>
        <p:nvSpPr>
          <p:cNvPr id="6" name="TextBox 5">
            <a:extLst>
              <a:ext uri="{FF2B5EF4-FFF2-40B4-BE49-F238E27FC236}">
                <a16:creationId xmlns:a16="http://schemas.microsoft.com/office/drawing/2014/main" id="{25E0FC25-2502-3AA0-E2FB-36E7AFCE6391}"/>
              </a:ext>
            </a:extLst>
          </p:cNvPr>
          <p:cNvSpPr txBox="1"/>
          <p:nvPr/>
        </p:nvSpPr>
        <p:spPr>
          <a:xfrm>
            <a:off x="4343535" y="5134372"/>
            <a:ext cx="7620000" cy="230832"/>
          </a:xfrm>
          <a:prstGeom prst="rect">
            <a:avLst/>
          </a:prstGeom>
          <a:noFill/>
        </p:spPr>
        <p:txBody>
          <a:bodyPr wrap="square" rtlCol="0">
            <a:spAutoFit/>
          </a:bodyPr>
          <a:lstStyle/>
          <a:p>
            <a:r>
              <a:rPr lang="en-IN" sz="900">
                <a:hlinkClick r:id="rId3" tooltip="https://www.programmingsimplified.com/c/source-code/c-program-bubble-sort"/>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BUBBLE SORT</a:t>
            </a:r>
            <a:endParaRPr dirty="0"/>
          </a:p>
        </p:txBody>
      </p:sp>
      <p:sp>
        <p:nvSpPr>
          <p:cNvPr id="4" name="Content Placeholder 3"/>
          <p:cNvSpPr>
            <a:spLocks noGrp="1"/>
          </p:cNvSpPr>
          <p:nvPr>
            <p:ph sz="half" idx="2"/>
          </p:nvPr>
        </p:nvSpPr>
        <p:spPr>
          <a:xfrm>
            <a:off x="1527048" y="1600200"/>
            <a:ext cx="4343400" cy="4997152"/>
          </a:xfrm>
        </p:spPr>
        <p:txBody>
          <a:bodyPr>
            <a:normAutofit fontScale="70000" lnSpcReduction="20000"/>
          </a:bodyPr>
          <a:lstStyle/>
          <a:p>
            <a:pPr algn="l">
              <a:buFont typeface="+mj-lt"/>
              <a:buAutoNum type="arabicPeriod"/>
            </a:pPr>
            <a:r>
              <a:rPr lang="en-US" b="1" i="0" dirty="0">
                <a:solidFill>
                  <a:srgbClr val="D1D5DB"/>
                </a:solidFill>
                <a:effectLst/>
                <a:latin typeface="Söhne"/>
              </a:rPr>
              <a:t>Debugging and Testing</a:t>
            </a:r>
            <a:r>
              <a:rPr lang="en-US" b="0" i="0" dirty="0">
                <a:solidFill>
                  <a:srgbClr val="D1D5DB"/>
                </a:solidFill>
                <a:effectLst/>
                <a:latin typeface="Söhne"/>
              </a:rPr>
              <a:t>: Bubble sort can be a useful tool for testing other sorting algorithms. You can use it to verify the correctness of a more complex sorting algorithm's output.</a:t>
            </a:r>
          </a:p>
          <a:p>
            <a:pPr algn="l">
              <a:buFont typeface="+mj-lt"/>
              <a:buAutoNum type="arabicPeriod"/>
            </a:pPr>
            <a:r>
              <a:rPr lang="en-US" b="1" i="0" dirty="0">
                <a:solidFill>
                  <a:srgbClr val="D1D5DB"/>
                </a:solidFill>
                <a:effectLst/>
                <a:latin typeface="Söhne"/>
              </a:rPr>
              <a:t>Adaptive Sorting</a:t>
            </a:r>
            <a:r>
              <a:rPr lang="en-US" b="0" i="0" dirty="0">
                <a:solidFill>
                  <a:srgbClr val="D1D5DB"/>
                </a:solidFill>
                <a:effectLst/>
                <a:latin typeface="Söhne"/>
              </a:rPr>
              <a:t>: Bubble sort is an adaptive sorting algorithm, meaning that its performance improves when dealing with partially sorted data. If you expect your data to be nearly sorted or only have a few elements out of place, bubble sort might perform reasonably well.</a:t>
            </a:r>
          </a:p>
          <a:p>
            <a:pPr algn="l">
              <a:buFont typeface="+mj-lt"/>
              <a:buAutoNum type="arabicPeriod"/>
            </a:pPr>
            <a:r>
              <a:rPr lang="en-US" b="1" i="0" dirty="0">
                <a:solidFill>
                  <a:srgbClr val="D1D5DB"/>
                </a:solidFill>
                <a:effectLst/>
                <a:latin typeface="Söhne"/>
              </a:rPr>
              <a:t>Teaching and Learning Algorithms</a:t>
            </a:r>
            <a:r>
              <a:rPr lang="en-US" b="0" i="0" dirty="0">
                <a:solidFill>
                  <a:srgbClr val="D1D5DB"/>
                </a:solidFill>
                <a:effectLst/>
                <a:latin typeface="Söhne"/>
              </a:rPr>
              <a:t>: As mentioned earlier, bubble sort can be a helpful tool for teaching and learning algorithms. It allows students to grasp sorting concepts before moving on to more efficient algorithms like quicksort or </a:t>
            </a:r>
            <a:r>
              <a:rPr lang="en-US" b="0" i="0" dirty="0" err="1">
                <a:solidFill>
                  <a:srgbClr val="D1D5DB"/>
                </a:solidFill>
                <a:effectLst/>
                <a:latin typeface="Söhne"/>
              </a:rPr>
              <a:t>mergesort</a:t>
            </a:r>
            <a:r>
              <a:rPr lang="en-US" b="0" i="0" dirty="0">
                <a:solidFill>
                  <a:srgbClr val="D1D5DB"/>
                </a:solidFill>
                <a:effectLst/>
                <a:latin typeface="Söhne"/>
              </a:rPr>
              <a:t>.</a:t>
            </a:r>
          </a:p>
          <a:p>
            <a:pPr algn="l">
              <a:buFont typeface="+mj-lt"/>
              <a:buAutoNum type="arabicPeriod"/>
            </a:pPr>
            <a:r>
              <a:rPr lang="en-US" b="1" i="0" dirty="0">
                <a:solidFill>
                  <a:srgbClr val="D1D5DB"/>
                </a:solidFill>
                <a:effectLst/>
                <a:latin typeface="Söhne"/>
              </a:rPr>
              <a:t>Sorting Small Inputs on Embedded Systems</a:t>
            </a:r>
            <a:r>
              <a:rPr lang="en-US" b="0" i="0" dirty="0">
                <a:solidFill>
                  <a:srgbClr val="D1D5DB"/>
                </a:solidFill>
                <a:effectLst/>
                <a:latin typeface="Söhne"/>
              </a:rPr>
              <a:t>: In resource-constrained environments, such as embedded systems with very limited memory and processing power, bubble sort may be a viable option for sorting small datasets due to its simplicity and low memory requirements.</a:t>
            </a:r>
          </a:p>
          <a:p>
            <a:pPr algn="l">
              <a:buFont typeface="+mj-lt"/>
              <a:buAutoNum type="arabicPeriod"/>
            </a:pPr>
            <a:r>
              <a:rPr lang="en-US" b="1" i="0" dirty="0">
                <a:solidFill>
                  <a:srgbClr val="D1D5DB"/>
                </a:solidFill>
                <a:effectLst/>
                <a:latin typeface="Söhne"/>
              </a:rPr>
              <a:t>Sorting Nearly Sorted Data</a:t>
            </a:r>
            <a:r>
              <a:rPr lang="en-US" b="0" i="0" dirty="0">
                <a:solidFill>
                  <a:srgbClr val="D1D5DB"/>
                </a:solidFill>
                <a:effectLst/>
                <a:latin typeface="Söhne"/>
              </a:rPr>
              <a:t>: If you know that your data is nearly sorted or has very few unsorted elements, bubble sort's performance can be acceptable compared to more complex algorithms.</a:t>
            </a:r>
          </a:p>
          <a:p>
            <a:endParaRPr dirty="0"/>
          </a:p>
        </p:txBody>
      </p:sp>
      <p:sp>
        <p:nvSpPr>
          <p:cNvPr id="5" name="Text Placeholder 4"/>
          <p:cNvSpPr>
            <a:spLocks noGrp="1"/>
          </p:cNvSpPr>
          <p:nvPr>
            <p:ph type="body" sz="quarter" idx="3"/>
          </p:nvPr>
        </p:nvSpPr>
        <p:spPr/>
        <p:txBody>
          <a:bodyPr/>
          <a:lstStyle/>
          <a:p>
            <a:endParaRPr dirty="0"/>
          </a:p>
        </p:txBody>
      </p:sp>
      <p:pic>
        <p:nvPicPr>
          <p:cNvPr id="8" name="Content Placeholder 7">
            <a:extLst>
              <a:ext uri="{FF2B5EF4-FFF2-40B4-BE49-F238E27FC236}">
                <a16:creationId xmlns:a16="http://schemas.microsoft.com/office/drawing/2014/main" id="{9227F3B9-3630-C146-FD7F-804634A465AC}"/>
              </a:ext>
            </a:extLst>
          </p:cNvPr>
          <p:cNvPicPr>
            <a:picLocks noGrp="1" noChangeAspect="1"/>
          </p:cNvPicPr>
          <p:nvPr>
            <p:ph sz="quarter" idx="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7774" y="1895438"/>
            <a:ext cx="5384849" cy="4038637"/>
          </a:xfrm>
        </p:spPr>
      </p:pic>
      <p:sp>
        <p:nvSpPr>
          <p:cNvPr id="9" name="TextBox 8">
            <a:extLst>
              <a:ext uri="{FF2B5EF4-FFF2-40B4-BE49-F238E27FC236}">
                <a16:creationId xmlns:a16="http://schemas.microsoft.com/office/drawing/2014/main" id="{75A9215C-FB65-E491-8CC7-8C9E7AE198B8}"/>
              </a:ext>
            </a:extLst>
          </p:cNvPr>
          <p:cNvSpPr txBox="1"/>
          <p:nvPr/>
        </p:nvSpPr>
        <p:spPr>
          <a:xfrm>
            <a:off x="6327774" y="5922601"/>
            <a:ext cx="5384849" cy="230832"/>
          </a:xfrm>
          <a:prstGeom prst="rect">
            <a:avLst/>
          </a:prstGeom>
          <a:noFill/>
        </p:spPr>
        <p:txBody>
          <a:bodyPr wrap="square" rtlCol="0">
            <a:spAutoFit/>
          </a:bodyPr>
          <a:lstStyle/>
          <a:p>
            <a:r>
              <a:rPr lang="en-IN" sz="900">
                <a:hlinkClick r:id="rId3" tooltip="https://technofaq.org/posts/2017/11/10-eye-grabbing-examples-of-emerging-technology-in-education/"/>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4758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E611-476D-AF7D-C66C-1B833E0B0D81}"/>
              </a:ext>
            </a:extLst>
          </p:cNvPr>
          <p:cNvSpPr>
            <a:spLocks noGrp="1"/>
          </p:cNvSpPr>
          <p:nvPr>
            <p:ph type="title"/>
          </p:nvPr>
        </p:nvSpPr>
        <p:spPr/>
        <p:txBody>
          <a:bodyPr/>
          <a:lstStyle/>
          <a:p>
            <a:r>
              <a:rPr lang="pt-BR" dirty="0"/>
              <a:t>A b o u t   t h e   p r oj e c t</a:t>
            </a:r>
            <a:endParaRPr lang="en-IN" dirty="0"/>
          </a:p>
        </p:txBody>
      </p:sp>
      <p:sp>
        <p:nvSpPr>
          <p:cNvPr id="3" name="Content Placeholder 2">
            <a:extLst>
              <a:ext uri="{FF2B5EF4-FFF2-40B4-BE49-F238E27FC236}">
                <a16:creationId xmlns:a16="http://schemas.microsoft.com/office/drawing/2014/main" id="{CC892942-E240-F37B-1B3E-0BD02838C10D}"/>
              </a:ext>
            </a:extLst>
          </p:cNvPr>
          <p:cNvSpPr>
            <a:spLocks noGrp="1"/>
          </p:cNvSpPr>
          <p:nvPr>
            <p:ph idx="1"/>
          </p:nvPr>
        </p:nvSpPr>
        <p:spPr/>
        <p:txBody>
          <a:bodyPr>
            <a:normAutofit/>
          </a:bodyPr>
          <a:lstStyle/>
          <a:p>
            <a:r>
              <a:rPr lang="pt-BR" sz="3200" dirty="0"/>
              <a:t>Th e 8 0 8 5  M i c r o p r o c e s s o r  is  a n  8 - bit mic r o p r o c e s s o r  t h a t w a s in t r o d u c e d b y In t el in 1 9 7 6. It h a s a sim ple a r c hit e c t u r e a n d is e a sy t o p r o g r a m. It is wid ely u s e d in e m b e d d e d sy s t e m s a n d is id e al f o r im ple m e n tin g sim ple alg o rit h m s s u c h a s t h e B u b ble S o r t Alg o rit h m. </a:t>
            </a:r>
            <a:endParaRPr lang="en-IN" sz="3200" dirty="0"/>
          </a:p>
        </p:txBody>
      </p:sp>
    </p:spTree>
    <p:extLst>
      <p:ext uri="{BB962C8B-B14F-4D97-AF65-F5344CB8AC3E}">
        <p14:creationId xmlns:p14="http://schemas.microsoft.com/office/powerpoint/2010/main" val="56972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C086-B483-5605-A6E8-C04D58EA0891}"/>
              </a:ext>
            </a:extLst>
          </p:cNvPr>
          <p:cNvSpPr>
            <a:spLocks noGrp="1"/>
          </p:cNvSpPr>
          <p:nvPr>
            <p:ph type="title"/>
          </p:nvPr>
        </p:nvSpPr>
        <p:spPr>
          <a:xfrm>
            <a:off x="1524000" y="457200"/>
            <a:ext cx="9144000" cy="3048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2445E6A-790F-9F66-00BF-EA5B47C5919F}"/>
              </a:ext>
            </a:extLst>
          </p:cNvPr>
          <p:cNvSpPr>
            <a:spLocks noGrp="1"/>
          </p:cNvSpPr>
          <p:nvPr>
            <p:ph idx="1"/>
          </p:nvPr>
        </p:nvSpPr>
        <p:spPr>
          <a:xfrm>
            <a:off x="1524000" y="908720"/>
            <a:ext cx="9144000" cy="5187280"/>
          </a:xfrm>
        </p:spPr>
        <p:txBody>
          <a:bodyPr>
            <a:normAutofit/>
          </a:bodyPr>
          <a:lstStyle/>
          <a:p>
            <a:pPr marL="0" indent="0">
              <a:buNone/>
            </a:pPr>
            <a:r>
              <a:rPr lang="en-IN" sz="9600" dirty="0"/>
              <a:t>         THANK </a:t>
            </a:r>
          </a:p>
          <a:p>
            <a:pPr marL="0" indent="0">
              <a:buNone/>
            </a:pPr>
            <a:r>
              <a:rPr lang="en-IN" sz="9600" dirty="0"/>
              <a:t>            YOU</a:t>
            </a:r>
          </a:p>
        </p:txBody>
      </p:sp>
    </p:spTree>
    <p:extLst>
      <p:ext uri="{BB962C8B-B14F-4D97-AF65-F5344CB8AC3E}">
        <p14:creationId xmlns:p14="http://schemas.microsoft.com/office/powerpoint/2010/main" val="167269971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101</TotalTime>
  <Words>537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Consolas</vt:lpstr>
      <vt:lpstr>Söhne</vt:lpstr>
      <vt:lpstr>Tech Computer 16x9</vt:lpstr>
      <vt:lpstr>Efficient Sorting with 8086 Microprocessor: An In-Depth Look at Bubble Sort Algorithm</vt:lpstr>
      <vt:lpstr>TEAM MEMBERS</vt:lpstr>
      <vt:lpstr>OBJECTIVE</vt:lpstr>
      <vt:lpstr>What is BUBBLE SORT</vt:lpstr>
      <vt:lpstr>EXAMPLES OF BUBBLE SORT</vt:lpstr>
      <vt:lpstr>A b o u t   t h e   p r oj e c 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Sorting with 8085 Microprocessor: An In-Depth Look at Bubble Sort Algorithm</dc:title>
  <dc:creator>Sidhartha Manta</dc:creator>
  <cp:lastModifiedBy>arulsood@hotmail.com</cp:lastModifiedBy>
  <cp:revision>2</cp:revision>
  <dcterms:created xsi:type="dcterms:W3CDTF">2023-09-13T06:18:37Z</dcterms:created>
  <dcterms:modified xsi:type="dcterms:W3CDTF">2023-11-07T13:27:38Z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