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
      <p:font typeface="Roboto Condensed"/>
      <p:regular r:id="rId26"/>
      <p:bold r:id="rId27"/>
      <p:italic r:id="rId28"/>
      <p:boldItalic r:id="rId29"/>
    </p:embeddedFont>
    <p:embeddedFont>
      <p:font typeface="Squada One"/>
      <p:regular r:id="rId30"/>
    </p:embeddedFont>
    <p:embeddedFont>
      <p:font typeface="Roboto Condensed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regular.fntdata"/><Relationship Id="rId30" Type="http://schemas.openxmlformats.org/officeDocument/2006/relationships/font" Target="fonts/SquadaOne-regular.fntdata"/><Relationship Id="rId33" Type="http://schemas.openxmlformats.org/officeDocument/2006/relationships/font" Target="fonts/RobotoCondensedLight-italic.fntdata"/><Relationship Id="rId32" Type="http://schemas.openxmlformats.org/officeDocument/2006/relationships/font" Target="fonts/RobotoCondensedLight-bold.fntdata"/><Relationship Id="rId34" Type="http://schemas.openxmlformats.org/officeDocument/2006/relationships/font" Target="fonts/RobotoCondensedLight-boldItalic.fntdata"/><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26" Type="http://schemas.openxmlformats.org/officeDocument/2006/relationships/font" Target="fonts/RobotoCondensed-regular.fntdata"/><Relationship Id="rId25" Type="http://schemas.openxmlformats.org/officeDocument/2006/relationships/font" Target="fonts/FiraSansExtraCondensedMedium-boldItalic.fntdata"/><Relationship Id="rId28" Type="http://schemas.openxmlformats.org/officeDocument/2006/relationships/font" Target="fonts/RobotoCondensed-italic.fntdata"/><Relationship Id="rId27" Type="http://schemas.openxmlformats.org/officeDocument/2006/relationships/font" Target="fonts/RobotoCondensed-bold.fntdata"/><Relationship Id="rId29" Type="http://schemas.openxmlformats.org/officeDocument/2006/relationships/font" Target="fonts/RobotoCondense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09f5959a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09f5959a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09f5959a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09f5959a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141eabf53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141eabf5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09f5959a2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09f5959a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39e4857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39e4857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41eabf53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41eabf53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141eabf5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141eabf5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39e485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a39e485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141eabf53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141eabf53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141eabf5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141eabf5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9f5959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9f5959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09f5959a2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09f5959a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3"/>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3"/>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13"/>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3"/>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9" name="Google Shape;89;p1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94" name="Shape 94"/>
        <p:cNvGrpSpPr/>
        <p:nvPr/>
      </p:nvGrpSpPr>
      <p:grpSpPr>
        <a:xfrm>
          <a:off x="0" y="0"/>
          <a:ext cx="0" cy="0"/>
          <a:chOff x="0" y="0"/>
          <a:chExt cx="0" cy="0"/>
        </a:xfrm>
      </p:grpSpPr>
      <p:sp>
        <p:nvSpPr>
          <p:cNvPr id="95" name="Google Shape;95;p14"/>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7" name="Google Shape;97;p14"/>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9" name="Google Shape;99;p14"/>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4"/>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 name="Google Shape;101;p14"/>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4"/>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4"/>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4"/>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114" name="Shape 114"/>
        <p:cNvGrpSpPr/>
        <p:nvPr/>
      </p:nvGrpSpPr>
      <p:grpSpPr>
        <a:xfrm>
          <a:off x="0" y="0"/>
          <a:ext cx="0" cy="0"/>
          <a:chOff x="0" y="0"/>
          <a:chExt cx="0" cy="0"/>
        </a:xfrm>
      </p:grpSpPr>
      <p:sp>
        <p:nvSpPr>
          <p:cNvPr id="115" name="Google Shape;115;p15"/>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16" name="Google Shape;116;p15"/>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21" name="Google Shape;121;p16"/>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124"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17"/>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4" name="Google Shape;134;p18"/>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1" name="Google Shape;141;p19"/>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142" name="Shape 142"/>
        <p:cNvGrpSpPr/>
        <p:nvPr/>
      </p:nvGrpSpPr>
      <p:grpSpPr>
        <a:xfrm>
          <a:off x="0" y="0"/>
          <a:ext cx="0" cy="0"/>
          <a:chOff x="0" y="0"/>
          <a:chExt cx="0" cy="0"/>
        </a:xfrm>
      </p:grpSpPr>
      <p:sp>
        <p:nvSpPr>
          <p:cNvPr id="143" name="Google Shape;143;p20"/>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4" name="Google Shape;144;p20"/>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46" name="Shape 146"/>
        <p:cNvGrpSpPr/>
        <p:nvPr/>
      </p:nvGrpSpPr>
      <p:grpSpPr>
        <a:xfrm>
          <a:off x="0" y="0"/>
          <a:ext cx="0" cy="0"/>
          <a:chOff x="0" y="0"/>
          <a:chExt cx="0" cy="0"/>
        </a:xfrm>
      </p:grpSpPr>
      <p:sp>
        <p:nvSpPr>
          <p:cNvPr id="147" name="Google Shape;147;p21"/>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50" name="Shape 150"/>
        <p:cNvGrpSpPr/>
        <p:nvPr/>
      </p:nvGrpSpPr>
      <p:grpSpPr>
        <a:xfrm>
          <a:off x="0" y="0"/>
          <a:ext cx="0" cy="0"/>
          <a:chOff x="0" y="0"/>
          <a:chExt cx="0" cy="0"/>
        </a:xfrm>
      </p:grpSpPr>
      <p:sp>
        <p:nvSpPr>
          <p:cNvPr id="151" name="Google Shape;151;p22"/>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2" name="Google Shape;152;p22"/>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3" name="Google Shape;153;p22"/>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4" name="Google Shape;154;p22"/>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2"/>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156" name="Google Shape;156;p22"/>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160" name="Shape 160"/>
        <p:cNvGrpSpPr/>
        <p:nvPr/>
      </p:nvGrpSpPr>
      <p:grpSpPr>
        <a:xfrm>
          <a:off x="0" y="0"/>
          <a:ext cx="0" cy="0"/>
          <a:chOff x="0" y="0"/>
          <a:chExt cx="0" cy="0"/>
        </a:xfrm>
      </p:grpSpPr>
      <p:sp>
        <p:nvSpPr>
          <p:cNvPr id="161" name="Google Shape;161;p23"/>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63" name="Google Shape;163;p23"/>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165" name="Shape 165"/>
        <p:cNvGrpSpPr/>
        <p:nvPr/>
      </p:nvGrpSpPr>
      <p:grpSpPr>
        <a:xfrm>
          <a:off x="0" y="0"/>
          <a:ext cx="0" cy="0"/>
          <a:chOff x="0" y="0"/>
          <a:chExt cx="0" cy="0"/>
        </a:xfrm>
      </p:grpSpPr>
      <p:sp>
        <p:nvSpPr>
          <p:cNvPr id="166" name="Google Shape;166;p24"/>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7" name="Google Shape;167;p24"/>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8" name="Google Shape;168;p24"/>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9" name="Google Shape;169;p24"/>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0" name="Google Shape;170;p24"/>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4"/>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2" name="Google Shape;172;p24"/>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73" name="Google Shape;173;p24"/>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4"/>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178" name="Shape 178"/>
        <p:cNvGrpSpPr/>
        <p:nvPr/>
      </p:nvGrpSpPr>
      <p:grpSpPr>
        <a:xfrm>
          <a:off x="0" y="0"/>
          <a:ext cx="0" cy="0"/>
          <a:chOff x="0" y="0"/>
          <a:chExt cx="0" cy="0"/>
        </a:xfrm>
      </p:grpSpPr>
      <p:sp>
        <p:nvSpPr>
          <p:cNvPr id="179" name="Google Shape;179;p25"/>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0" name="Google Shape;180;p25"/>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1" name="Google Shape;181;p25"/>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5"/>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3" name="Google Shape;183;p25"/>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5"/>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5" name="Google Shape;185;p25"/>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6" name="Google Shape;186;p25"/>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195" name="Shape 195"/>
        <p:cNvGrpSpPr/>
        <p:nvPr/>
      </p:nvGrpSpPr>
      <p:grpSpPr>
        <a:xfrm>
          <a:off x="0" y="0"/>
          <a:ext cx="0" cy="0"/>
          <a:chOff x="0" y="0"/>
          <a:chExt cx="0" cy="0"/>
        </a:xfrm>
      </p:grpSpPr>
      <p:sp>
        <p:nvSpPr>
          <p:cNvPr id="196" name="Google Shape;196;p26"/>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7" name="Google Shape;197;p26"/>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8" name="Google Shape;198;p26"/>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26"/>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0" name="Google Shape;200;p26"/>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1" name="Google Shape;201;p26"/>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2" name="Google Shape;202;p26"/>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05" name="Google Shape;205;p26"/>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6" name="Google Shape;206;p26"/>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7" name="Google Shape;207;p26"/>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26"/>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26"/>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0" name="Google Shape;210;p26"/>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217" name="Shape 217"/>
        <p:cNvGrpSpPr/>
        <p:nvPr/>
      </p:nvGrpSpPr>
      <p:grpSpPr>
        <a:xfrm>
          <a:off x="0" y="0"/>
          <a:ext cx="0" cy="0"/>
          <a:chOff x="0" y="0"/>
          <a:chExt cx="0" cy="0"/>
        </a:xfrm>
      </p:grpSpPr>
      <p:sp>
        <p:nvSpPr>
          <p:cNvPr id="218" name="Google Shape;218;p27"/>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27"/>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0" name="Google Shape;220;p27"/>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223" name="Shape 223"/>
        <p:cNvGrpSpPr/>
        <p:nvPr/>
      </p:nvGrpSpPr>
      <p:grpSpPr>
        <a:xfrm>
          <a:off x="0" y="0"/>
          <a:ext cx="0" cy="0"/>
          <a:chOff x="0" y="0"/>
          <a:chExt cx="0" cy="0"/>
        </a:xfrm>
      </p:grpSpPr>
      <p:sp>
        <p:nvSpPr>
          <p:cNvPr id="224" name="Google Shape;224;p28"/>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5" name="Google Shape;225;p28"/>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6" name="Google Shape;226;p28"/>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7" name="Google Shape;227;p28"/>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229" name="Shape 229"/>
        <p:cNvGrpSpPr/>
        <p:nvPr/>
      </p:nvGrpSpPr>
      <p:grpSpPr>
        <a:xfrm>
          <a:off x="0" y="0"/>
          <a:ext cx="0" cy="0"/>
          <a:chOff x="0" y="0"/>
          <a:chExt cx="0" cy="0"/>
        </a:xfrm>
      </p:grpSpPr>
      <p:sp>
        <p:nvSpPr>
          <p:cNvPr id="230" name="Google Shape;230;p29"/>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1" name="Google Shape;231;p29"/>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32" name="Google Shape;232;p29"/>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 name="Google Shape;238;p30"/>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9" name="Google Shape;239;p30"/>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0" name="Google Shape;240;p30"/>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1" name="Google Shape;241;p30"/>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2" name="Google Shape;242;p30"/>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3" name="Google Shape;243;p30"/>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4" name="Google Shape;244;p30"/>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7" name="Google Shape;27;p4"/>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245" name="Shape 245"/>
        <p:cNvGrpSpPr/>
        <p:nvPr/>
      </p:nvGrpSpPr>
      <p:grpSpPr>
        <a:xfrm>
          <a:off x="0" y="0"/>
          <a:ext cx="0" cy="0"/>
          <a:chOff x="0" y="0"/>
          <a:chExt cx="0" cy="0"/>
        </a:xfrm>
      </p:grpSpPr>
      <p:sp>
        <p:nvSpPr>
          <p:cNvPr id="246" name="Google Shape;246;p31"/>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47" name="Google Shape;247;p31"/>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49" name="Google Shape;249;p31"/>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31"/>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1" name="Google Shape;251;p31"/>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31"/>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1"/>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4" name="Google Shape;254;p31"/>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5" name="Google Shape;255;p31"/>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6" name="Google Shape;256;p31"/>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261" name="Shape 261"/>
        <p:cNvGrpSpPr/>
        <p:nvPr/>
      </p:nvGrpSpPr>
      <p:grpSpPr>
        <a:xfrm>
          <a:off x="0" y="0"/>
          <a:ext cx="0" cy="0"/>
          <a:chOff x="0" y="0"/>
          <a:chExt cx="0" cy="0"/>
        </a:xfrm>
      </p:grpSpPr>
      <p:sp>
        <p:nvSpPr>
          <p:cNvPr id="262" name="Google Shape;262;p32"/>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63" name="Google Shape;263;p3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65" name="Google Shape;265;p32"/>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32"/>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7" name="Google Shape;267;p32"/>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32"/>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32"/>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0" name="Google Shape;270;p32"/>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1" name="Google Shape;271;p32"/>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2" name="Google Shape;272;p32"/>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28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5" name="Google Shape;285;p33"/>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33"/>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7" name="Google Shape;287;p33"/>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33"/>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9" name="Google Shape;289;p33"/>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0" name="Google Shape;290;p33"/>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1" name="Google Shape;291;p33"/>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2" name="Google Shape;292;p33"/>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293" name="Shape 293"/>
        <p:cNvGrpSpPr/>
        <p:nvPr/>
      </p:nvGrpSpPr>
      <p:grpSpPr>
        <a:xfrm>
          <a:off x="0" y="0"/>
          <a:ext cx="0" cy="0"/>
          <a:chOff x="0" y="0"/>
          <a:chExt cx="0" cy="0"/>
        </a:xfrm>
      </p:grpSpPr>
      <p:sp>
        <p:nvSpPr>
          <p:cNvPr id="294" name="Google Shape;294;p34"/>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95" name="Google Shape;295;p34"/>
          <p:cNvPicPr preferRelativeResize="0"/>
          <p:nvPr/>
        </p:nvPicPr>
        <p:blipFill>
          <a:blip r:embed="rId2">
            <a:alphaModFix/>
          </a:blip>
          <a:stretch>
            <a:fillRect/>
          </a:stretch>
        </p:blipFill>
        <p:spPr>
          <a:xfrm>
            <a:off x="0" y="0"/>
            <a:ext cx="2300675" cy="2075900"/>
          </a:xfrm>
          <a:prstGeom prst="rect">
            <a:avLst/>
          </a:prstGeom>
          <a:noFill/>
          <a:ln>
            <a:noFill/>
          </a:ln>
        </p:spPr>
      </p:pic>
      <p:sp>
        <p:nvSpPr>
          <p:cNvPr id="296" name="Google Shape;296;p34"/>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4"/>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34"/>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4"/>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0" name="Google Shape;300;p34"/>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1" name="Google Shape;301;p34"/>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305"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08" name="Google Shape;308;p35"/>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35"/>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35"/>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35"/>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35"/>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3" name="Google Shape;313;p35"/>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4" name="Google Shape;314;p35"/>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5" name="Google Shape;315;p35"/>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6" name="Google Shape;316;p35"/>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7" name="Google Shape;317;p35"/>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2" name="Google Shape;322;p35"/>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324" name="Shape 324"/>
        <p:cNvGrpSpPr/>
        <p:nvPr/>
      </p:nvGrpSpPr>
      <p:grpSpPr>
        <a:xfrm>
          <a:off x="0" y="0"/>
          <a:ext cx="0" cy="0"/>
          <a:chOff x="0" y="0"/>
          <a:chExt cx="0" cy="0"/>
        </a:xfrm>
      </p:grpSpPr>
      <p:sp>
        <p:nvSpPr>
          <p:cNvPr id="325" name="Google Shape;325;p36"/>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26" name="Google Shape;326;p36"/>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28" name="Shape 328"/>
        <p:cNvGrpSpPr/>
        <p:nvPr/>
      </p:nvGrpSpPr>
      <p:grpSpPr>
        <a:xfrm>
          <a:off x="0" y="0"/>
          <a:ext cx="0" cy="0"/>
          <a:chOff x="0" y="0"/>
          <a:chExt cx="0" cy="0"/>
        </a:xfrm>
      </p:grpSpPr>
      <p:sp>
        <p:nvSpPr>
          <p:cNvPr id="329" name="Google Shape;329;p37"/>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30" name="Google Shape;330;p37"/>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34" name="Google Shape;334;p38"/>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335"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37" name="Google Shape;337;p3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338" name="Google Shape;338;p39"/>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39"/>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0" name="Google Shape;340;p39"/>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1" name="Google Shape;341;p39"/>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2" name="Google Shape;342;p39"/>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3" name="Google Shape;343;p39"/>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344" name="Shape 344"/>
        <p:cNvGrpSpPr/>
        <p:nvPr/>
      </p:nvGrpSpPr>
      <p:grpSpPr>
        <a:xfrm>
          <a:off x="0" y="0"/>
          <a:ext cx="0" cy="0"/>
          <a:chOff x="0" y="0"/>
          <a:chExt cx="0" cy="0"/>
        </a:xfrm>
      </p:grpSpPr>
      <p:sp>
        <p:nvSpPr>
          <p:cNvPr id="345" name="Google Shape;345;p40"/>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46" name="Google Shape;346;p40"/>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50" name="Google Shape;350;p40"/>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1" name="Google Shape;351;p40"/>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 name="Google Shape;352;p40"/>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40"/>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4" name="Google Shape;354;p40"/>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5" name="Google Shape;355;p40"/>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 name="Google Shape;33;p5"/>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 name="Google Shape;34;p5"/>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356" name="Shape 356"/>
        <p:cNvGrpSpPr/>
        <p:nvPr/>
      </p:nvGrpSpPr>
      <p:grpSpPr>
        <a:xfrm>
          <a:off x="0" y="0"/>
          <a:ext cx="0" cy="0"/>
          <a:chOff x="0" y="0"/>
          <a:chExt cx="0" cy="0"/>
        </a:xfrm>
      </p:grpSpPr>
      <p:sp>
        <p:nvSpPr>
          <p:cNvPr id="357" name="Google Shape;357;p41"/>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58" name="Google Shape;358;p41"/>
          <p:cNvPicPr preferRelativeResize="0"/>
          <p:nvPr/>
        </p:nvPicPr>
        <p:blipFill>
          <a:blip r:embed="rId2">
            <a:alphaModFix/>
          </a:blip>
          <a:stretch>
            <a:fillRect/>
          </a:stretch>
        </p:blipFill>
        <p:spPr>
          <a:xfrm>
            <a:off x="0" y="0"/>
            <a:ext cx="2300675" cy="2075900"/>
          </a:xfrm>
          <a:prstGeom prst="rect">
            <a:avLst/>
          </a:prstGeom>
          <a:noFill/>
          <a:ln>
            <a:noFill/>
          </a:ln>
        </p:spPr>
      </p:pic>
      <p:sp>
        <p:nvSpPr>
          <p:cNvPr id="359" name="Google Shape;359;p41"/>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0" name="Google Shape;360;p41"/>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1" name="Google Shape;361;p41"/>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2" name="Google Shape;362;p41"/>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3" name="Google Shape;363;p41"/>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4" name="Google Shape;364;p41"/>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5" name="Google Shape;365;p41"/>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6" name="Google Shape;366;p41"/>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7" name="Google Shape;367;p41"/>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8" name="Google Shape;368;p41"/>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371" name="Google Shape;371;p41"/>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372" name="Shape 372"/>
        <p:cNvGrpSpPr/>
        <p:nvPr/>
      </p:nvGrpSpPr>
      <p:grpSpPr>
        <a:xfrm>
          <a:off x="0" y="0"/>
          <a:ext cx="0" cy="0"/>
          <a:chOff x="0" y="0"/>
          <a:chExt cx="0" cy="0"/>
        </a:xfrm>
      </p:grpSpPr>
      <p:sp>
        <p:nvSpPr>
          <p:cNvPr id="373" name="Google Shape;373;p42"/>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2"/>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2"/>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2"/>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7" name="Google Shape;377;p42"/>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8" name="Google Shape;378;p42"/>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6" name="Google Shape;386;p4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387" name="Google Shape;387;p4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390"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395" name="Google Shape;395;p4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396"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01" name="Google Shape;401;p4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402" name="Shape 402"/>
        <p:cNvGrpSpPr/>
        <p:nvPr/>
      </p:nvGrpSpPr>
      <p:grpSpPr>
        <a:xfrm>
          <a:off x="0" y="0"/>
          <a:ext cx="0" cy="0"/>
          <a:chOff x="0" y="0"/>
          <a:chExt cx="0" cy="0"/>
        </a:xfrm>
      </p:grpSpPr>
      <p:sp>
        <p:nvSpPr>
          <p:cNvPr id="403" name="Google Shape;403;p4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04" name="Google Shape;404;p46"/>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5" name="Google Shape;405;p46"/>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6" name="Google Shape;406;p46"/>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7" name="Google Shape;407;p46"/>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8" name="Google Shape;408;p46"/>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9" name="Google Shape;409;p46"/>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0" name="Google Shape;410;p46"/>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1" name="Google Shape;411;p46"/>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412" name="Google Shape;412;p46"/>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46"/>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414" name="Google Shape;414;p46"/>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418" name="Shape 418"/>
        <p:cNvGrpSpPr/>
        <p:nvPr/>
      </p:nvGrpSpPr>
      <p:grpSpPr>
        <a:xfrm>
          <a:off x="0" y="0"/>
          <a:ext cx="0" cy="0"/>
          <a:chOff x="0" y="0"/>
          <a:chExt cx="0" cy="0"/>
        </a:xfrm>
      </p:grpSpPr>
      <p:sp>
        <p:nvSpPr>
          <p:cNvPr id="419" name="Google Shape;419;p4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20" name="Google Shape;420;p47"/>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1" name="Google Shape;421;p47"/>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2" name="Google Shape;422;p47"/>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3" name="Google Shape;423;p47"/>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4" name="Google Shape;424;p47"/>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5" name="Google Shape;425;p47"/>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6" name="Google Shape;426;p47"/>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7" name="Google Shape;427;p47"/>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28" name="Google Shape;428;p47"/>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436" name="Shape 436"/>
        <p:cNvGrpSpPr/>
        <p:nvPr/>
      </p:nvGrpSpPr>
      <p:grpSpPr>
        <a:xfrm>
          <a:off x="0" y="0"/>
          <a:ext cx="0" cy="0"/>
          <a:chOff x="0" y="0"/>
          <a:chExt cx="0" cy="0"/>
        </a:xfrm>
      </p:grpSpPr>
      <p:sp>
        <p:nvSpPr>
          <p:cNvPr id="437" name="Google Shape;437;p48"/>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8" name="Google Shape;438;p48"/>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5" name="Google Shape;445;p48"/>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7" name="Google Shape;447;p48"/>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9" name="Google Shape;449;p48"/>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450" name="Shape 450"/>
        <p:cNvGrpSpPr/>
        <p:nvPr/>
      </p:nvGrpSpPr>
      <p:grpSpPr>
        <a:xfrm>
          <a:off x="0" y="0"/>
          <a:ext cx="0" cy="0"/>
          <a:chOff x="0" y="0"/>
          <a:chExt cx="0" cy="0"/>
        </a:xfrm>
      </p:grpSpPr>
      <p:sp>
        <p:nvSpPr>
          <p:cNvPr id="451" name="Google Shape;451;p4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2" name="Google Shape;452;p49"/>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53" name="Google Shape;453;p4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54" name="Google Shape;454;p49"/>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8" name="Google Shape;458;p49"/>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49"/>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0" name="Google Shape;460;p49"/>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49"/>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462"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468"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471" name="Google Shape;471;p5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472" name="Shape 472"/>
        <p:cNvGrpSpPr/>
        <p:nvPr/>
      </p:nvGrpSpPr>
      <p:grpSpPr>
        <a:xfrm>
          <a:off x="0" y="0"/>
          <a:ext cx="0" cy="0"/>
          <a:chOff x="0" y="0"/>
          <a:chExt cx="0" cy="0"/>
        </a:xfrm>
      </p:grpSpPr>
      <p:sp>
        <p:nvSpPr>
          <p:cNvPr id="473" name="Google Shape;473;p52"/>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478" name="Shape 478"/>
        <p:cNvGrpSpPr/>
        <p:nvPr/>
      </p:nvGrpSpPr>
      <p:grpSpPr>
        <a:xfrm>
          <a:off x="0" y="0"/>
          <a:ext cx="0" cy="0"/>
          <a:chOff x="0" y="0"/>
          <a:chExt cx="0" cy="0"/>
        </a:xfrm>
      </p:grpSpPr>
      <p:sp>
        <p:nvSpPr>
          <p:cNvPr id="479" name="Google Shape;479;p5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80" name="Google Shape;480;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81" name="Google Shape;481;p53"/>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53"/>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53"/>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4" name="Google Shape;484;p53"/>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5" name="Google Shape;485;p53"/>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6" name="Google Shape;486;p53"/>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487"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490" name="Google Shape;490;p5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54"/>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54"/>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54"/>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4" name="Google Shape;494;p54"/>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5" name="Google Shape;495;p54"/>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6" name="Google Shape;496;p54"/>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7" name="Google Shape;497;p54"/>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4"/>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4"/>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4"/>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54"/>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06" name="Google Shape;506;p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507" name="Google Shape;507;p55"/>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08" name="Google Shape;508;p55"/>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9" name="Google Shape;509;p55"/>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0" name="Google Shape;510;p55"/>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1" name="Google Shape;511;p55"/>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2" name="Google Shape;512;p55"/>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3" name="Google Shape;513;p55"/>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4" name="Google Shape;514;p55"/>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515"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18" name="Google Shape;518;p56"/>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9" name="Google Shape;519;p56"/>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0" name="Google Shape;520;p56"/>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56"/>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2" name="Google Shape;522;p56"/>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3" name="Google Shape;523;p56"/>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4" name="Google Shape;524;p56"/>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5" name="Google Shape;525;p56"/>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6" name="Google Shape;526;p56"/>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56"/>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8" name="Google Shape;528;p56"/>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529" name="Shape 529"/>
        <p:cNvGrpSpPr/>
        <p:nvPr/>
      </p:nvGrpSpPr>
      <p:grpSpPr>
        <a:xfrm>
          <a:off x="0" y="0"/>
          <a:ext cx="0" cy="0"/>
          <a:chOff x="0" y="0"/>
          <a:chExt cx="0" cy="0"/>
        </a:xfrm>
      </p:grpSpPr>
      <p:sp>
        <p:nvSpPr>
          <p:cNvPr id="530" name="Google Shape;530;p57"/>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31" name="Google Shape;531;p57"/>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533"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38" name="Google Shape;538;p58"/>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539" name="Shape 539"/>
        <p:cNvGrpSpPr/>
        <p:nvPr/>
      </p:nvGrpSpPr>
      <p:grpSpPr>
        <a:xfrm>
          <a:off x="0" y="0"/>
          <a:ext cx="0" cy="0"/>
          <a:chOff x="0" y="0"/>
          <a:chExt cx="0" cy="0"/>
        </a:xfrm>
      </p:grpSpPr>
      <p:sp>
        <p:nvSpPr>
          <p:cNvPr id="540" name="Google Shape;540;p59"/>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59"/>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542" name="Google Shape;542;p59"/>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543" name="Google Shape;543;p5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545" name="Shape 545"/>
        <p:cNvGrpSpPr/>
        <p:nvPr/>
      </p:nvGrpSpPr>
      <p:grpSpPr>
        <a:xfrm>
          <a:off x="0" y="0"/>
          <a:ext cx="0" cy="0"/>
          <a:chOff x="0" y="0"/>
          <a:chExt cx="0" cy="0"/>
        </a:xfrm>
      </p:grpSpPr>
      <p:sp>
        <p:nvSpPr>
          <p:cNvPr id="546" name="Google Shape;546;p60"/>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 name="Google Shape;47;p7"/>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551" name="Shape 551"/>
        <p:cNvGrpSpPr/>
        <p:nvPr/>
      </p:nvGrpSpPr>
      <p:grpSpPr>
        <a:xfrm>
          <a:off x="0" y="0"/>
          <a:ext cx="0" cy="0"/>
          <a:chOff x="0" y="0"/>
          <a:chExt cx="0" cy="0"/>
        </a:xfrm>
      </p:grpSpPr>
      <p:sp>
        <p:nvSpPr>
          <p:cNvPr id="552" name="Google Shape;552;p61"/>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555" name="Shape 555"/>
        <p:cNvGrpSpPr/>
        <p:nvPr/>
      </p:nvGrpSpPr>
      <p:grpSpPr>
        <a:xfrm>
          <a:off x="0" y="0"/>
          <a:ext cx="0" cy="0"/>
          <a:chOff x="0" y="0"/>
          <a:chExt cx="0" cy="0"/>
        </a:xfrm>
      </p:grpSpPr>
      <p:sp>
        <p:nvSpPr>
          <p:cNvPr id="556" name="Google Shape;556;p62"/>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7" name="Google Shape;557;p62"/>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558" name="Google Shape;558;p62">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56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564"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9" name="Google Shape;59;p9"/>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0"/>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theme" Target="../theme/theme2.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5"/>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Diabetes Predictive Model</a:t>
            </a:r>
            <a:endParaRPr/>
          </a:p>
        </p:txBody>
      </p:sp>
      <p:sp>
        <p:nvSpPr>
          <p:cNvPr id="572" name="Google Shape;572;p65"/>
          <p:cNvSpPr txBox="1"/>
          <p:nvPr>
            <p:ph idx="1" type="subTitle"/>
          </p:nvPr>
        </p:nvSpPr>
        <p:spPr>
          <a:xfrm>
            <a:off x="457275" y="3649725"/>
            <a:ext cx="8229600" cy="4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Gautam Sood &amp; Jacob Managan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10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4"/>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Decision Tree</a:t>
            </a:r>
            <a:endParaRPr/>
          </a:p>
        </p:txBody>
      </p:sp>
      <p:sp>
        <p:nvSpPr>
          <p:cNvPr id="655" name="Google Shape;655;p74"/>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800">
                <a:latin typeface="Roboto Condensed"/>
                <a:ea typeface="Roboto Condensed"/>
                <a:cs typeface="Roboto Condensed"/>
                <a:sym typeface="Roboto Condensed"/>
              </a:rPr>
              <a:t>Accuracy 0.9135</a:t>
            </a:r>
            <a:endParaRPr b="1" sz="2800">
              <a:latin typeface="Roboto Condensed"/>
              <a:ea typeface="Roboto Condensed"/>
              <a:cs typeface="Roboto Condensed"/>
              <a:sym typeface="Roboto Condensed"/>
            </a:endParaRPr>
          </a:p>
        </p:txBody>
      </p:sp>
      <p:pic>
        <p:nvPicPr>
          <p:cNvPr id="656" name="Google Shape;656;p74"/>
          <p:cNvPicPr preferRelativeResize="0"/>
          <p:nvPr/>
        </p:nvPicPr>
        <p:blipFill>
          <a:blip r:embed="rId3">
            <a:alphaModFix/>
          </a:blip>
          <a:stretch>
            <a:fillRect/>
          </a:stretch>
        </p:blipFill>
        <p:spPr>
          <a:xfrm>
            <a:off x="166925" y="1070425"/>
            <a:ext cx="4920619" cy="29915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1000"/>
                                        <p:tgtEl>
                                          <p:spTgt spid="6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5"/>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Random Forest</a:t>
            </a:r>
            <a:endParaRPr/>
          </a:p>
        </p:txBody>
      </p:sp>
      <p:sp>
        <p:nvSpPr>
          <p:cNvPr id="662" name="Google Shape;662;p75"/>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800">
                <a:latin typeface="Roboto Condensed"/>
                <a:ea typeface="Roboto Condensed"/>
                <a:cs typeface="Roboto Condensed"/>
                <a:sym typeface="Roboto Condensed"/>
              </a:rPr>
              <a:t>Accuracy: 0.9531</a:t>
            </a:r>
            <a:endParaRPr b="1" sz="2800">
              <a:latin typeface="Roboto Condensed"/>
              <a:ea typeface="Roboto Condensed"/>
              <a:cs typeface="Roboto Condensed"/>
              <a:sym typeface="Roboto Condensed"/>
            </a:endParaRPr>
          </a:p>
        </p:txBody>
      </p:sp>
      <p:pic>
        <p:nvPicPr>
          <p:cNvPr id="663" name="Google Shape;663;p75"/>
          <p:cNvPicPr preferRelativeResize="0"/>
          <p:nvPr/>
        </p:nvPicPr>
        <p:blipFill>
          <a:blip r:embed="rId3">
            <a:alphaModFix/>
          </a:blip>
          <a:stretch>
            <a:fillRect/>
          </a:stretch>
        </p:blipFill>
        <p:spPr>
          <a:xfrm>
            <a:off x="152400" y="1137488"/>
            <a:ext cx="4920619" cy="28685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1000"/>
                                        <p:tgtEl>
                                          <p:spTgt spid="6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6"/>
          <p:cNvSpPr txBox="1"/>
          <p:nvPr>
            <p:ph type="ctrTitle"/>
          </p:nvPr>
        </p:nvSpPr>
        <p:spPr>
          <a:xfrm flipH="1">
            <a:off x="2735400" y="336630"/>
            <a:ext cx="3673200" cy="130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Team Contribution</a:t>
            </a:r>
            <a:endParaRPr/>
          </a:p>
        </p:txBody>
      </p:sp>
      <p:sp>
        <p:nvSpPr>
          <p:cNvPr id="669" name="Google Shape;669;p76"/>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Code, </a:t>
            </a:r>
            <a:r>
              <a:rPr lang="en"/>
              <a:t>Slides, Report, Video</a:t>
            </a:r>
            <a:endParaRPr/>
          </a:p>
        </p:txBody>
      </p:sp>
      <p:sp>
        <p:nvSpPr>
          <p:cNvPr id="670" name="Google Shape;670;p76"/>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Code, Slides, Report, Video</a:t>
            </a:r>
            <a:endParaRPr/>
          </a:p>
        </p:txBody>
      </p:sp>
      <p:sp>
        <p:nvSpPr>
          <p:cNvPr id="671" name="Google Shape;671;p76"/>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Gautam Sood</a:t>
            </a:r>
            <a:endParaRPr/>
          </a:p>
        </p:txBody>
      </p:sp>
      <p:sp>
        <p:nvSpPr>
          <p:cNvPr id="672" name="Google Shape;672;p76"/>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Jacob Managan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68"/>
                                        </p:tgtEl>
                                        <p:attrNameLst>
                                          <p:attrName>style.visibility</p:attrName>
                                        </p:attrNameLst>
                                      </p:cBhvr>
                                      <p:to>
                                        <p:strVal val="visible"/>
                                      </p:to>
                                    </p:set>
                                    <p:anim calcmode="lin" valueType="num">
                                      <p:cBhvr additive="base">
                                        <p:cTn dur="1000"/>
                                        <p:tgtEl>
                                          <p:spTgt spid="66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7"/>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p>
            <a:pPr indent="0" lvl="0" marL="0" rtl="0" algn="ctr">
              <a:spcBef>
                <a:spcPts val="3400"/>
              </a:spcBef>
              <a:spcAft>
                <a:spcPts val="0"/>
              </a:spcAft>
              <a:buClr>
                <a:schemeClr val="dk1"/>
              </a:buClr>
              <a:buSzPts val="1100"/>
              <a:buFont typeface="Arial"/>
              <a:buNone/>
            </a:pPr>
            <a:r>
              <a:rPr lang="en"/>
              <a:t>Overall, our study and results demonstrate the power that machine learning algorithms have in predicting diabetes and provide information for the use of clinical features as predictors.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6"/>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INTRODUCTION</a:t>
            </a:r>
            <a:endParaRPr/>
          </a:p>
        </p:txBody>
      </p:sp>
      <p:sp>
        <p:nvSpPr>
          <p:cNvPr id="578" name="Google Shape;578;p66"/>
          <p:cNvSpPr txBox="1"/>
          <p:nvPr>
            <p:ph idx="1" type="subTitle"/>
          </p:nvPr>
        </p:nvSpPr>
        <p:spPr>
          <a:xfrm>
            <a:off x="4718000" y="927000"/>
            <a:ext cx="2490300" cy="358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Diabetes is a disease that affects over 537 million people globally. That means roughly 1 in 10 people have some form or may develop some form of diabetes in their life. Due to unhealthy eating habits and lack of exercise this number is said to rise to 637 million by 2030.</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As machine learning has grown over the past decade many researchers and computer engineers have ventured into the space of training ML models to help doctors with this very problem. Early detection is crucial in preventing or delaying further complications in a patient due to the illness.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577"/>
                                        </p:tgtEl>
                                        <p:attrNameLst>
                                          <p:attrName>ppt_x</p:attrName>
                                        </p:attrNameLst>
                                      </p:cBhvr>
                                      <p:tavLst>
                                        <p:tav fmla="" tm="0">
                                          <p:val>
                                            <p:strVal val="#ppt_x"/>
                                          </p:val>
                                        </p:tav>
                                        <p:tav fmla="" tm="100000">
                                          <p:val>
                                            <p:strVal val="#ppt_x-1"/>
                                          </p:val>
                                        </p:tav>
                                      </p:tavLst>
                                    </p:anim>
                                    <p:set>
                                      <p:cBhvr>
                                        <p:cTn dur="1" fill="hold">
                                          <p:stCondLst>
                                            <p:cond delay="1000"/>
                                          </p:stCondLst>
                                        </p:cTn>
                                        <p:tgtEl>
                                          <p:spTgt spid="5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txBox="1"/>
          <p:nvPr>
            <p:ph type="ctrTitle"/>
          </p:nvPr>
        </p:nvSpPr>
        <p:spPr>
          <a:xfrm flipH="1">
            <a:off x="502200" y="445025"/>
            <a:ext cx="8184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a:p>
            <a:pPr indent="0" lvl="0" marL="0" rtl="0" algn="ctr">
              <a:spcBef>
                <a:spcPts val="0"/>
              </a:spcBef>
              <a:spcAft>
                <a:spcPts val="0"/>
              </a:spcAft>
              <a:buNone/>
            </a:pPr>
            <a:r>
              <a:t/>
            </a:r>
            <a:endParaRPr/>
          </a:p>
        </p:txBody>
      </p:sp>
      <p:sp>
        <p:nvSpPr>
          <p:cNvPr id="584" name="Google Shape;584;p67"/>
          <p:cNvSpPr txBox="1"/>
          <p:nvPr>
            <p:ph idx="1" type="subTitle"/>
          </p:nvPr>
        </p:nvSpPr>
        <p:spPr>
          <a:xfrm>
            <a:off x="1255350" y="1598550"/>
            <a:ext cx="6633300" cy="3243900"/>
          </a:xfrm>
          <a:prstGeom prst="rect">
            <a:avLst/>
          </a:prstGeom>
        </p:spPr>
        <p:txBody>
          <a:bodyPr anchorCtr="0" anchor="ctr" bIns="91425" lIns="91425" spcFirstLastPara="1" rIns="91425" wrap="square" tIns="91425">
            <a:noAutofit/>
          </a:bodyPr>
          <a:lstStyle/>
          <a:p>
            <a:pPr indent="-368300" lvl="0" marL="457200" rtl="0" algn="l">
              <a:spcBef>
                <a:spcPts val="0"/>
              </a:spcBef>
              <a:spcAft>
                <a:spcPts val="0"/>
              </a:spcAft>
              <a:buClr>
                <a:schemeClr val="lt1"/>
              </a:buClr>
              <a:buSzPts val="2200"/>
              <a:buFont typeface="Roboto Condensed"/>
              <a:buAutoNum type="arabicPeriod"/>
            </a:pPr>
            <a:r>
              <a:rPr lang="en" sz="2200"/>
              <a:t>Data Collection</a:t>
            </a:r>
            <a:endParaRPr sz="2200"/>
          </a:p>
          <a:p>
            <a:pPr indent="-368300" lvl="0" marL="457200" rtl="0" algn="l">
              <a:spcBef>
                <a:spcPts val="0"/>
              </a:spcBef>
              <a:spcAft>
                <a:spcPts val="0"/>
              </a:spcAft>
              <a:buClr>
                <a:schemeClr val="lt1"/>
              </a:buClr>
              <a:buSzPts val="2200"/>
              <a:buFont typeface="Roboto Condensed"/>
              <a:buAutoNum type="arabicPeriod"/>
            </a:pPr>
            <a:r>
              <a:rPr lang="en" sz="2200"/>
              <a:t>Data Cleaning</a:t>
            </a:r>
            <a:endParaRPr sz="2200"/>
          </a:p>
          <a:p>
            <a:pPr indent="-368300" lvl="0" marL="457200" rtl="0" algn="l">
              <a:spcBef>
                <a:spcPts val="0"/>
              </a:spcBef>
              <a:spcAft>
                <a:spcPts val="0"/>
              </a:spcAft>
              <a:buClr>
                <a:schemeClr val="lt1"/>
              </a:buClr>
              <a:buSzPts val="2200"/>
              <a:buFont typeface="Roboto Condensed"/>
              <a:buAutoNum type="arabicPeriod"/>
            </a:pPr>
            <a:r>
              <a:rPr lang="en" sz="2200"/>
              <a:t>Exploratory Data Analysis</a:t>
            </a:r>
            <a:endParaRPr sz="2200"/>
          </a:p>
          <a:p>
            <a:pPr indent="-368300" lvl="0" marL="457200" rtl="0" algn="l">
              <a:spcBef>
                <a:spcPts val="0"/>
              </a:spcBef>
              <a:spcAft>
                <a:spcPts val="0"/>
              </a:spcAft>
              <a:buClr>
                <a:schemeClr val="lt1"/>
              </a:buClr>
              <a:buSzPts val="2200"/>
              <a:buFont typeface="Roboto Condensed"/>
              <a:buAutoNum type="arabicPeriod"/>
            </a:pPr>
            <a:r>
              <a:rPr lang="en" sz="2200"/>
              <a:t>Feature Engineering</a:t>
            </a:r>
            <a:endParaRPr sz="2200"/>
          </a:p>
          <a:p>
            <a:pPr indent="-368300" lvl="0" marL="457200" rtl="0" algn="l">
              <a:spcBef>
                <a:spcPts val="0"/>
              </a:spcBef>
              <a:spcAft>
                <a:spcPts val="0"/>
              </a:spcAft>
              <a:buClr>
                <a:schemeClr val="lt1"/>
              </a:buClr>
              <a:buSzPts val="2200"/>
              <a:buFont typeface="Roboto Condensed"/>
              <a:buAutoNum type="arabicPeriod"/>
            </a:pPr>
            <a:r>
              <a:rPr lang="en" sz="2200"/>
              <a:t>Train/test split</a:t>
            </a:r>
            <a:endParaRPr sz="2200"/>
          </a:p>
          <a:p>
            <a:pPr indent="-368300" lvl="0" marL="457200" rtl="0" algn="l">
              <a:spcBef>
                <a:spcPts val="0"/>
              </a:spcBef>
              <a:spcAft>
                <a:spcPts val="0"/>
              </a:spcAft>
              <a:buClr>
                <a:schemeClr val="lt1"/>
              </a:buClr>
              <a:buSzPts val="2200"/>
              <a:buFont typeface="Roboto Condensed"/>
              <a:buAutoNum type="arabicPeriod"/>
            </a:pPr>
            <a:r>
              <a:rPr lang="en" sz="2200"/>
              <a:t>Model implementation</a:t>
            </a:r>
            <a:endParaRPr sz="2200"/>
          </a:p>
          <a:p>
            <a:pPr indent="-368300" lvl="0" marL="457200" rtl="0" algn="l">
              <a:spcBef>
                <a:spcPts val="0"/>
              </a:spcBef>
              <a:spcAft>
                <a:spcPts val="0"/>
              </a:spcAft>
              <a:buClr>
                <a:schemeClr val="lt1"/>
              </a:buClr>
              <a:buSzPts val="2200"/>
              <a:buFont typeface="Roboto Condensed"/>
              <a:buAutoNum type="arabicPeriod"/>
            </a:pPr>
            <a:r>
              <a:rPr lang="en" sz="2200"/>
              <a:t>Model evaluation</a:t>
            </a:r>
            <a:endParaRPr sz="2200"/>
          </a:p>
          <a:p>
            <a:pPr indent="-368300" lvl="0" marL="457200" rtl="0" algn="l">
              <a:spcBef>
                <a:spcPts val="0"/>
              </a:spcBef>
              <a:spcAft>
                <a:spcPts val="0"/>
              </a:spcAft>
              <a:buClr>
                <a:schemeClr val="lt1"/>
              </a:buClr>
              <a:buSzPts val="2200"/>
              <a:buFont typeface="Roboto Condensed"/>
              <a:buAutoNum type="arabicPeriod"/>
            </a:pPr>
            <a:r>
              <a:rPr lang="en" sz="2200"/>
              <a:t>Model deployment</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8"/>
          <p:cNvSpPr txBox="1"/>
          <p:nvPr>
            <p:ph type="ctrTitle"/>
          </p:nvPr>
        </p:nvSpPr>
        <p:spPr>
          <a:xfrm>
            <a:off x="5242545" y="471500"/>
            <a:ext cx="29652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Data</a:t>
            </a:r>
            <a:endParaRPr/>
          </a:p>
        </p:txBody>
      </p:sp>
      <p:sp>
        <p:nvSpPr>
          <p:cNvPr id="590" name="Google Shape;590;p68"/>
          <p:cNvSpPr txBox="1"/>
          <p:nvPr>
            <p:ph idx="1" type="subTitle"/>
          </p:nvPr>
        </p:nvSpPr>
        <p:spPr>
          <a:xfrm>
            <a:off x="5217325" y="1088625"/>
            <a:ext cx="2930700" cy="315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t>To train, test, and evaluate our ML model we used a dataset found on Kaggle. Kaggle is an amazing platform that has a machine learning and data science specific content.</a:t>
            </a:r>
            <a:endParaRPr sz="1300"/>
          </a:p>
          <a:p>
            <a:pPr indent="0" lvl="0" marL="0" rtl="0" algn="r">
              <a:spcBef>
                <a:spcPts val="0"/>
              </a:spcBef>
              <a:spcAft>
                <a:spcPts val="0"/>
              </a:spcAft>
              <a:buClr>
                <a:schemeClr val="dk1"/>
              </a:buClr>
              <a:buSzPts val="1100"/>
              <a:buFont typeface="Arial"/>
              <a:buNone/>
            </a:pPr>
            <a:r>
              <a:t/>
            </a:r>
            <a:endParaRPr sz="1300"/>
          </a:p>
          <a:p>
            <a:pPr indent="0" lvl="0" marL="0" rtl="0" algn="r">
              <a:spcBef>
                <a:spcPts val="0"/>
              </a:spcBef>
              <a:spcAft>
                <a:spcPts val="0"/>
              </a:spcAft>
              <a:buClr>
                <a:schemeClr val="dk1"/>
              </a:buClr>
              <a:buSzPts val="1100"/>
              <a:buFont typeface="Arial"/>
              <a:buNone/>
            </a:pPr>
            <a:r>
              <a:rPr lang="en" sz="1300"/>
              <a:t>The data set which we used from Kaggle includes medical information along with lifestyle information which was collected through various surveys and laboratory tests. It has 253,680 survey responses and 21 features collected directly from the CDC (center for disease control). Along with the demographic information and clinical measurements.</a:t>
            </a:r>
            <a:endParaRPr sz="1300"/>
          </a:p>
        </p:txBody>
      </p:sp>
      <p:pic>
        <p:nvPicPr>
          <p:cNvPr id="591" name="Google Shape;591;p68"/>
          <p:cNvPicPr preferRelativeResize="0"/>
          <p:nvPr/>
        </p:nvPicPr>
        <p:blipFill>
          <a:blip r:embed="rId3">
            <a:alphaModFix/>
          </a:blip>
          <a:stretch>
            <a:fillRect/>
          </a:stretch>
        </p:blipFill>
        <p:spPr>
          <a:xfrm rot="10800000">
            <a:off x="-936275" y="-1116475"/>
            <a:ext cx="3802725" cy="3431200"/>
          </a:xfrm>
          <a:prstGeom prst="rect">
            <a:avLst/>
          </a:prstGeom>
          <a:noFill/>
          <a:ln>
            <a:noFill/>
          </a:ln>
        </p:spPr>
      </p:pic>
      <p:pic>
        <p:nvPicPr>
          <p:cNvPr id="592" name="Google Shape;592;p68"/>
          <p:cNvPicPr preferRelativeResize="0"/>
          <p:nvPr/>
        </p:nvPicPr>
        <p:blipFill>
          <a:blip r:embed="rId4">
            <a:alphaModFix/>
          </a:blip>
          <a:stretch>
            <a:fillRect/>
          </a:stretch>
        </p:blipFill>
        <p:spPr>
          <a:xfrm>
            <a:off x="204200" y="737225"/>
            <a:ext cx="4973057" cy="376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1000"/>
                                        <p:tgtEl>
                                          <p:spTgt spid="5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9"/>
          <p:cNvSpPr txBox="1"/>
          <p:nvPr>
            <p:ph idx="4" type="ctrTitle"/>
          </p:nvPr>
        </p:nvSpPr>
        <p:spPr>
          <a:xfrm>
            <a:off x="4159432" y="2050631"/>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NumPy</a:t>
            </a:r>
            <a:endParaRPr/>
          </a:p>
        </p:txBody>
      </p:sp>
      <p:sp>
        <p:nvSpPr>
          <p:cNvPr id="598" name="Google Shape;598;p69"/>
          <p:cNvSpPr txBox="1"/>
          <p:nvPr>
            <p:ph idx="3" type="subTitle"/>
          </p:nvPr>
        </p:nvSpPr>
        <p:spPr>
          <a:xfrm>
            <a:off x="1648207" y="4056750"/>
            <a:ext cx="19065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Open-source </a:t>
            </a:r>
            <a:r>
              <a:rPr lang="en"/>
              <a:t>library</a:t>
            </a:r>
            <a:r>
              <a:rPr lang="en"/>
              <a:t> for data analysis</a:t>
            </a:r>
            <a:endParaRPr/>
          </a:p>
        </p:txBody>
      </p:sp>
      <p:sp>
        <p:nvSpPr>
          <p:cNvPr id="599" name="Google Shape;599;p69"/>
          <p:cNvSpPr txBox="1"/>
          <p:nvPr>
            <p:ph type="ctrTitle"/>
          </p:nvPr>
        </p:nvSpPr>
        <p:spPr>
          <a:xfrm>
            <a:off x="2273407" y="2050644"/>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Ski-kit Learn</a:t>
            </a:r>
            <a:endParaRPr/>
          </a:p>
        </p:txBody>
      </p:sp>
      <p:sp>
        <p:nvSpPr>
          <p:cNvPr id="600" name="Google Shape;600;p69"/>
          <p:cNvSpPr txBox="1"/>
          <p:nvPr>
            <p:ph idx="1" type="subTitle"/>
          </p:nvPr>
        </p:nvSpPr>
        <p:spPr>
          <a:xfrm>
            <a:off x="2634757" y="2536894"/>
            <a:ext cx="19065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Popular ML library with multiple models </a:t>
            </a:r>
            <a:endParaRPr/>
          </a:p>
        </p:txBody>
      </p:sp>
      <p:sp>
        <p:nvSpPr>
          <p:cNvPr id="601" name="Google Shape;601;p69"/>
          <p:cNvSpPr txBox="1"/>
          <p:nvPr>
            <p:ph idx="2" type="ctrTitle"/>
          </p:nvPr>
        </p:nvSpPr>
        <p:spPr>
          <a:xfrm>
            <a:off x="1286857" y="3607681"/>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Pandas</a:t>
            </a:r>
            <a:endParaRPr/>
          </a:p>
        </p:txBody>
      </p:sp>
      <p:sp>
        <p:nvSpPr>
          <p:cNvPr id="602" name="Google Shape;602;p69"/>
          <p:cNvSpPr txBox="1"/>
          <p:nvPr>
            <p:ph idx="5" type="subTitle"/>
          </p:nvPr>
        </p:nvSpPr>
        <p:spPr>
          <a:xfrm>
            <a:off x="4520782" y="2536882"/>
            <a:ext cx="19065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Useful library for doing math on arrays/matrices</a:t>
            </a:r>
            <a:endParaRPr/>
          </a:p>
        </p:txBody>
      </p:sp>
      <p:sp>
        <p:nvSpPr>
          <p:cNvPr id="603" name="Google Shape;603;p69"/>
          <p:cNvSpPr txBox="1"/>
          <p:nvPr>
            <p:ph idx="6" type="ctrTitle"/>
          </p:nvPr>
        </p:nvSpPr>
        <p:spPr>
          <a:xfrm>
            <a:off x="3257382" y="3607681"/>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Matplotlib</a:t>
            </a:r>
            <a:endParaRPr/>
          </a:p>
        </p:txBody>
      </p:sp>
      <p:sp>
        <p:nvSpPr>
          <p:cNvPr id="604" name="Google Shape;604;p69"/>
          <p:cNvSpPr txBox="1"/>
          <p:nvPr>
            <p:ph idx="7" type="subTitle"/>
          </p:nvPr>
        </p:nvSpPr>
        <p:spPr>
          <a:xfrm>
            <a:off x="3618732" y="4056750"/>
            <a:ext cx="19065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visualization library</a:t>
            </a:r>
            <a:endParaRPr/>
          </a:p>
        </p:txBody>
      </p:sp>
      <p:sp>
        <p:nvSpPr>
          <p:cNvPr id="605" name="Google Shape;605;p69"/>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Libraries Used</a:t>
            </a:r>
            <a:endParaRPr/>
          </a:p>
        </p:txBody>
      </p:sp>
      <p:sp>
        <p:nvSpPr>
          <p:cNvPr id="606" name="Google Shape;606;p69"/>
          <p:cNvSpPr txBox="1"/>
          <p:nvPr>
            <p:ph idx="9" type="title"/>
          </p:nvPr>
        </p:nvSpPr>
        <p:spPr>
          <a:xfrm>
            <a:off x="2711107" y="155563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01</a:t>
            </a:r>
            <a:endParaRPr/>
          </a:p>
        </p:txBody>
      </p:sp>
      <p:sp>
        <p:nvSpPr>
          <p:cNvPr id="607" name="Google Shape;607;p69"/>
          <p:cNvSpPr txBox="1"/>
          <p:nvPr>
            <p:ph idx="13" type="title"/>
          </p:nvPr>
        </p:nvSpPr>
        <p:spPr>
          <a:xfrm>
            <a:off x="1724557" y="3074022"/>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08" name="Google Shape;608;p69"/>
          <p:cNvSpPr txBox="1"/>
          <p:nvPr>
            <p:ph idx="14" type="title"/>
          </p:nvPr>
        </p:nvSpPr>
        <p:spPr>
          <a:xfrm>
            <a:off x="4597132" y="155563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09" name="Google Shape;609;p69"/>
          <p:cNvSpPr txBox="1"/>
          <p:nvPr>
            <p:ph idx="15" type="title"/>
          </p:nvPr>
        </p:nvSpPr>
        <p:spPr>
          <a:xfrm>
            <a:off x="3597207" y="3074034"/>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cxnSp>
        <p:nvCxnSpPr>
          <p:cNvPr id="610" name="Google Shape;610;p69"/>
          <p:cNvCxnSpPr/>
          <p:nvPr/>
        </p:nvCxnSpPr>
        <p:spPr>
          <a:xfrm>
            <a:off x="2273400" y="21661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611" name="Google Shape;611;p69"/>
          <p:cNvCxnSpPr/>
          <p:nvPr/>
        </p:nvCxnSpPr>
        <p:spPr>
          <a:xfrm>
            <a:off x="1515900" y="3651828"/>
            <a:ext cx="6112200" cy="15000"/>
          </a:xfrm>
          <a:prstGeom prst="straightConnector1">
            <a:avLst/>
          </a:prstGeom>
          <a:noFill/>
          <a:ln cap="flat" cmpd="sng" w="19050">
            <a:solidFill>
              <a:schemeClr val="lt1"/>
            </a:solidFill>
            <a:prstDash val="solid"/>
            <a:round/>
            <a:headEnd len="med" w="med" type="none"/>
            <a:tailEnd len="med" w="med" type="none"/>
          </a:ln>
        </p:spPr>
      </p:cxnSp>
      <p:sp>
        <p:nvSpPr>
          <p:cNvPr id="612" name="Google Shape;612;p69"/>
          <p:cNvSpPr txBox="1"/>
          <p:nvPr>
            <p:ph idx="15" type="title"/>
          </p:nvPr>
        </p:nvSpPr>
        <p:spPr>
          <a:xfrm>
            <a:off x="5525232" y="3074034"/>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13" name="Google Shape;613;p69"/>
          <p:cNvSpPr txBox="1"/>
          <p:nvPr>
            <p:ph idx="6" type="ctrTitle"/>
          </p:nvPr>
        </p:nvSpPr>
        <p:spPr>
          <a:xfrm>
            <a:off x="5213357" y="3607681"/>
            <a:ext cx="262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Seaborn</a:t>
            </a:r>
            <a:endParaRPr/>
          </a:p>
        </p:txBody>
      </p:sp>
      <p:sp>
        <p:nvSpPr>
          <p:cNvPr id="614" name="Google Shape;614;p69"/>
          <p:cNvSpPr txBox="1"/>
          <p:nvPr>
            <p:ph idx="7" type="subTitle"/>
          </p:nvPr>
        </p:nvSpPr>
        <p:spPr>
          <a:xfrm>
            <a:off x="5574707" y="4056750"/>
            <a:ext cx="19065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Built upon matplotlib also used for visualization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1000"/>
                                        <p:tgtEl>
                                          <p:spTgt spid="6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0"/>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620" name="Google Shape;620;p70"/>
          <p:cNvSpPr txBox="1"/>
          <p:nvPr>
            <p:ph idx="1" type="subTitle"/>
          </p:nvPr>
        </p:nvSpPr>
        <p:spPr>
          <a:xfrm>
            <a:off x="4840300" y="512844"/>
            <a:ext cx="3242700" cy="17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Feature selection is an important machine learning process that’s used to create a subset of relevant features or variables taken from a larger dataset. Its primary goal is to identify the most important features in any given dataset and only use those when training the predictive model.</a:t>
            </a:r>
            <a:endParaRPr/>
          </a:p>
        </p:txBody>
      </p:sp>
      <p:sp>
        <p:nvSpPr>
          <p:cNvPr id="621" name="Google Shape;621;p70"/>
          <p:cNvSpPr txBox="1"/>
          <p:nvPr>
            <p:ph idx="2" type="subTitle"/>
          </p:nvPr>
        </p:nvSpPr>
        <p:spPr>
          <a:xfrm>
            <a:off x="4926475" y="3174948"/>
            <a:ext cx="3242700" cy="7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Chi-squared is a statistical method used primarily in feature selection to determine the strength of association between two categorical variables. It’s main goal just like any other feature selection method is to determine which features are most relevant when predicting the target variable and training the model.</a:t>
            </a:r>
            <a:endParaRPr sz="1200"/>
          </a:p>
        </p:txBody>
      </p:sp>
      <p:sp>
        <p:nvSpPr>
          <p:cNvPr id="622" name="Google Shape;622;p70"/>
          <p:cNvSpPr txBox="1"/>
          <p:nvPr>
            <p:ph idx="4" type="ctrTitle"/>
          </p:nvPr>
        </p:nvSpPr>
        <p:spPr>
          <a:xfrm>
            <a:off x="4840300" y="2963486"/>
            <a:ext cx="3242700" cy="26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Chi-squared test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1"/>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we used </a:t>
            </a:r>
            <a:endParaRPr/>
          </a:p>
          <a:p>
            <a:pPr indent="0" lvl="0" marL="0" rtl="0" algn="ctr">
              <a:spcBef>
                <a:spcPts val="0"/>
              </a:spcBef>
              <a:spcAft>
                <a:spcPts val="0"/>
              </a:spcAft>
              <a:buNone/>
            </a:pPr>
            <a:r>
              <a:t/>
            </a:r>
            <a:endParaRPr/>
          </a:p>
        </p:txBody>
      </p:sp>
      <p:sp>
        <p:nvSpPr>
          <p:cNvPr id="628" name="Google Shape;628;p71"/>
          <p:cNvSpPr txBox="1"/>
          <p:nvPr/>
        </p:nvSpPr>
        <p:spPr>
          <a:xfrm>
            <a:off x="481200" y="1842475"/>
            <a:ext cx="1498800" cy="136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quada One"/>
                <a:ea typeface="Squada One"/>
                <a:cs typeface="Squada One"/>
                <a:sym typeface="Squada One"/>
              </a:rPr>
              <a:t>Logistic Regression</a:t>
            </a:r>
            <a:endParaRPr sz="2200">
              <a:solidFill>
                <a:schemeClr val="lt1"/>
              </a:solidFill>
              <a:latin typeface="Squada One"/>
              <a:ea typeface="Squada One"/>
              <a:cs typeface="Squada One"/>
              <a:sym typeface="Squada One"/>
            </a:endParaRPr>
          </a:p>
        </p:txBody>
      </p:sp>
      <p:sp>
        <p:nvSpPr>
          <p:cNvPr id="629" name="Google Shape;629;p71"/>
          <p:cNvSpPr txBox="1"/>
          <p:nvPr/>
        </p:nvSpPr>
        <p:spPr>
          <a:xfrm>
            <a:off x="2892488" y="3086100"/>
            <a:ext cx="1095000" cy="10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quada One"/>
                <a:ea typeface="Squada One"/>
                <a:cs typeface="Squada One"/>
                <a:sym typeface="Squada One"/>
              </a:rPr>
              <a:t>Naïve Bayes</a:t>
            </a:r>
            <a:endParaRPr sz="2200">
              <a:solidFill>
                <a:schemeClr val="lt1"/>
              </a:solidFill>
              <a:latin typeface="Squada One"/>
              <a:ea typeface="Squada One"/>
              <a:cs typeface="Squada One"/>
              <a:sym typeface="Squada One"/>
            </a:endParaRPr>
          </a:p>
        </p:txBody>
      </p:sp>
      <p:sp>
        <p:nvSpPr>
          <p:cNvPr id="630" name="Google Shape;630;p71"/>
          <p:cNvSpPr txBox="1"/>
          <p:nvPr/>
        </p:nvSpPr>
        <p:spPr>
          <a:xfrm>
            <a:off x="5085710" y="1925125"/>
            <a:ext cx="1276800" cy="12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quada One"/>
                <a:ea typeface="Squada One"/>
                <a:cs typeface="Squada One"/>
                <a:sym typeface="Squada One"/>
              </a:rPr>
              <a:t>Decision Trees</a:t>
            </a:r>
            <a:endParaRPr sz="2200">
              <a:solidFill>
                <a:schemeClr val="lt1"/>
              </a:solidFill>
              <a:latin typeface="Squada One"/>
              <a:ea typeface="Squada One"/>
              <a:cs typeface="Squada One"/>
              <a:sym typeface="Squada One"/>
            </a:endParaRPr>
          </a:p>
        </p:txBody>
      </p:sp>
      <p:sp>
        <p:nvSpPr>
          <p:cNvPr id="631" name="Google Shape;631;p71"/>
          <p:cNvSpPr txBox="1"/>
          <p:nvPr/>
        </p:nvSpPr>
        <p:spPr>
          <a:xfrm>
            <a:off x="7365875" y="3086100"/>
            <a:ext cx="1095000" cy="10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Squada One"/>
                <a:ea typeface="Squada One"/>
                <a:cs typeface="Squada One"/>
                <a:sym typeface="Squada One"/>
              </a:rPr>
              <a:t>Random Forest</a:t>
            </a:r>
            <a:endParaRPr sz="2200">
              <a:solidFill>
                <a:schemeClr val="lt1"/>
              </a:solidFill>
              <a:latin typeface="Squada One"/>
              <a:ea typeface="Squada One"/>
              <a:cs typeface="Squada One"/>
              <a:sym typeface="Squada One"/>
            </a:endParaRPr>
          </a:p>
        </p:txBody>
      </p:sp>
      <p:sp>
        <p:nvSpPr>
          <p:cNvPr id="632" name="Google Shape;632;p71"/>
          <p:cNvSpPr txBox="1"/>
          <p:nvPr>
            <p:ph idx="1" type="subTitle"/>
          </p:nvPr>
        </p:nvSpPr>
        <p:spPr>
          <a:xfrm>
            <a:off x="388650" y="3210773"/>
            <a:ext cx="1761900" cy="116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Logistic regression works by fitting a logistic curve to the data that maps the input variables to the predicted probability of the event occurring.</a:t>
            </a:r>
            <a:endParaRPr sz="1200"/>
          </a:p>
        </p:txBody>
      </p:sp>
      <p:sp>
        <p:nvSpPr>
          <p:cNvPr id="633" name="Google Shape;633;p71"/>
          <p:cNvSpPr txBox="1"/>
          <p:nvPr>
            <p:ph idx="2" type="subTitle"/>
          </p:nvPr>
        </p:nvSpPr>
        <p:spPr>
          <a:xfrm>
            <a:off x="2408006" y="1842478"/>
            <a:ext cx="2064000" cy="103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This algorithm assumes that all features in the data set are independent which makes the runtime more efficient and less computationally expensive.</a:t>
            </a:r>
            <a:endParaRPr sz="1200"/>
          </a:p>
        </p:txBody>
      </p:sp>
      <p:sp>
        <p:nvSpPr>
          <p:cNvPr id="634" name="Google Shape;634;p71"/>
          <p:cNvSpPr txBox="1"/>
          <p:nvPr>
            <p:ph idx="3" type="subTitle"/>
          </p:nvPr>
        </p:nvSpPr>
        <p:spPr>
          <a:xfrm>
            <a:off x="4658782" y="3086099"/>
            <a:ext cx="2035800" cy="1446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Decision trees work by recursively splitting the training data based on the statistical significance of the features, with each node having the goal of creating the most informative split.</a:t>
            </a:r>
            <a:endParaRPr sz="1200"/>
          </a:p>
        </p:txBody>
      </p:sp>
      <p:sp>
        <p:nvSpPr>
          <p:cNvPr id="635" name="Google Shape;635;p71"/>
          <p:cNvSpPr txBox="1"/>
          <p:nvPr>
            <p:ph idx="4" type="subTitle"/>
          </p:nvPr>
        </p:nvSpPr>
        <p:spPr>
          <a:xfrm>
            <a:off x="6791800" y="1494575"/>
            <a:ext cx="2179500" cy="1267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200"/>
              <a:t>In random forests, each decision tree is trained on a subset of the input data and a random selection of input features. The RF combines the result of the decision trees to make a final more well-informed prediction.</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1000"/>
                                        <p:tgtEl>
                                          <p:spTgt spid="62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2"/>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Logistic Regression</a:t>
            </a:r>
            <a:endParaRPr/>
          </a:p>
        </p:txBody>
      </p:sp>
      <p:sp>
        <p:nvSpPr>
          <p:cNvPr id="641" name="Google Shape;641;p72"/>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800">
                <a:latin typeface="Roboto Condensed"/>
                <a:ea typeface="Roboto Condensed"/>
                <a:cs typeface="Roboto Condensed"/>
                <a:sym typeface="Roboto Condensed"/>
              </a:rPr>
              <a:t>Accuracy: 0.7379</a:t>
            </a:r>
            <a:endParaRPr b="1" sz="2800">
              <a:latin typeface="Roboto Condensed"/>
              <a:ea typeface="Roboto Condensed"/>
              <a:cs typeface="Roboto Condensed"/>
              <a:sym typeface="Roboto Condensed"/>
            </a:endParaRPr>
          </a:p>
        </p:txBody>
      </p:sp>
      <p:pic>
        <p:nvPicPr>
          <p:cNvPr id="642" name="Google Shape;642;p72"/>
          <p:cNvPicPr preferRelativeResize="0"/>
          <p:nvPr/>
        </p:nvPicPr>
        <p:blipFill>
          <a:blip r:embed="rId3">
            <a:alphaModFix/>
          </a:blip>
          <a:stretch>
            <a:fillRect/>
          </a:stretch>
        </p:blipFill>
        <p:spPr>
          <a:xfrm>
            <a:off x="181425" y="913963"/>
            <a:ext cx="4920619" cy="3315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1000"/>
                                        <p:tgtEl>
                                          <p:spTgt spid="6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3"/>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Gaussian Naive Bayes</a:t>
            </a:r>
            <a:endParaRPr/>
          </a:p>
        </p:txBody>
      </p:sp>
      <p:sp>
        <p:nvSpPr>
          <p:cNvPr id="648" name="Google Shape;648;p73"/>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800">
                <a:latin typeface="Roboto Condensed"/>
                <a:ea typeface="Roboto Condensed"/>
                <a:cs typeface="Roboto Condensed"/>
                <a:sym typeface="Roboto Condensed"/>
              </a:rPr>
              <a:t>Accuracy: 0.7028</a:t>
            </a:r>
            <a:endParaRPr b="1" sz="2800">
              <a:latin typeface="Roboto Condensed"/>
              <a:ea typeface="Roboto Condensed"/>
              <a:cs typeface="Roboto Condensed"/>
              <a:sym typeface="Roboto Condensed"/>
            </a:endParaRPr>
          </a:p>
        </p:txBody>
      </p:sp>
      <p:pic>
        <p:nvPicPr>
          <p:cNvPr id="649" name="Google Shape;649;p73"/>
          <p:cNvPicPr preferRelativeResize="0"/>
          <p:nvPr/>
        </p:nvPicPr>
        <p:blipFill>
          <a:blip r:embed="rId3">
            <a:alphaModFix/>
          </a:blip>
          <a:stretch>
            <a:fillRect/>
          </a:stretch>
        </p:blipFill>
        <p:spPr>
          <a:xfrm>
            <a:off x="195950" y="1077675"/>
            <a:ext cx="4920621" cy="3001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1000"/>
                                        <p:tgtEl>
                                          <p:spTgt spid="6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