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2" r:id="rId5"/>
    <p:sldId id="273" r:id="rId6"/>
    <p:sldId id="272" r:id="rId7"/>
    <p:sldId id="294" r:id="rId8"/>
    <p:sldId id="274" r:id="rId9"/>
    <p:sldId id="275" r:id="rId10"/>
    <p:sldId id="291" r:id="rId11"/>
    <p:sldId id="287" r:id="rId12"/>
    <p:sldId id="286" r:id="rId13"/>
    <p:sldId id="289" r:id="rId14"/>
    <p:sldId id="290" r:id="rId15"/>
    <p:sldId id="288" r:id="rId16"/>
    <p:sldId id="283" r:id="rId17"/>
    <p:sldId id="285" r:id="rId18"/>
    <p:sldId id="282" r:id="rId19"/>
    <p:sldId id="277" r:id="rId20"/>
    <p:sldId id="278" r:id="rId21"/>
    <p:sldId id="279"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2288" autoAdjust="0"/>
  </p:normalViewPr>
  <p:slideViewPr>
    <p:cSldViewPr>
      <p:cViewPr varScale="1">
        <p:scale>
          <a:sx n="91" d="100"/>
          <a:sy n="91" d="100"/>
        </p:scale>
        <p:origin x="135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3/11/2024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pen.spotify.com/" TargetMode="External"/><Relationship Id="rId2" Type="http://schemas.openxmlformats.org/officeDocument/2006/relationships/hyperlink" Target="https://music.youtube.com/" TargetMode="External"/><Relationship Id="rId1" Type="http://schemas.openxmlformats.org/officeDocument/2006/relationships/slideLayout" Target="../slideLayouts/slideLayout3.xml"/><Relationship Id="rId5" Type="http://schemas.openxmlformats.org/officeDocument/2006/relationships/hyperlink" Target="https://music.apple.com/us/browse" TargetMode="External"/><Relationship Id="rId4" Type="http://schemas.openxmlformats.org/officeDocument/2006/relationships/hyperlink" Target="https://www.jiosaavn.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1200329"/>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Front End Engineering-II</a:t>
            </a:r>
          </a:p>
          <a:p>
            <a:pPr algn="ctr"/>
            <a:r>
              <a:rPr lang="en-US" sz="3600" dirty="0">
                <a:solidFill>
                  <a:srgbClr val="FF0000"/>
                </a:solidFill>
                <a:latin typeface="Times New Roman" panose="02020603050405020304" pitchFamily="18" charset="0"/>
                <a:cs typeface="Times New Roman" panose="02020603050405020304" pitchFamily="18" charset="0"/>
              </a:rPr>
              <a:t>Project</a:t>
            </a:r>
          </a:p>
        </p:txBody>
      </p:sp>
      <p:sp>
        <p:nvSpPr>
          <p:cNvPr id="6" name="TextBox 5">
            <a:extLst>
              <a:ext uri="{FF2B5EF4-FFF2-40B4-BE49-F238E27FC236}">
                <a16:creationId xmlns:a16="http://schemas.microsoft.com/office/drawing/2014/main" id="{39596CC0-0544-9FD2-7AFD-B23ECB7AE8F4}"/>
              </a:ext>
            </a:extLst>
          </p:cNvPr>
          <p:cNvSpPr txBox="1"/>
          <p:nvPr/>
        </p:nvSpPr>
        <p:spPr>
          <a:xfrm>
            <a:off x="5220072" y="3575273"/>
            <a:ext cx="3600399" cy="2954655"/>
          </a:xfrm>
          <a:prstGeom prst="rect">
            <a:avLst/>
          </a:prstGeom>
          <a:solidFill>
            <a:schemeClr val="accent6">
              <a:lumMod val="60000"/>
              <a:lumOff val="40000"/>
            </a:schemeClr>
          </a:solidFill>
        </p:spPr>
        <p:txBody>
          <a:bodyPr wrap="square" rtlCol="0">
            <a:spAutoFit/>
          </a:bodyPr>
          <a:lstStyle/>
          <a:p>
            <a:r>
              <a:rPr lang="en-US" sz="2400" u="sng" dirty="0">
                <a:solidFill>
                  <a:srgbClr val="FF0000"/>
                </a:solidFill>
                <a:latin typeface="Times New Roman" panose="02020603050405020304" pitchFamily="18" charset="0"/>
                <a:cs typeface="Times New Roman" panose="02020603050405020304" pitchFamily="18" charset="0"/>
              </a:rPr>
              <a:t>SUBMITTED BY </a:t>
            </a:r>
            <a:r>
              <a:rPr lang="en-US" sz="2400" u="sng"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Kartavya  (484)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Karan Garg  (478)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Jasmeet Singh  (449)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Joyash</a:t>
            </a:r>
            <a:r>
              <a:rPr lang="en-US" dirty="0">
                <a:latin typeface="Times New Roman" panose="02020603050405020304" pitchFamily="18" charset="0"/>
                <a:cs typeface="Times New Roman" panose="02020603050405020304" pitchFamily="18" charset="0"/>
              </a:rPr>
              <a:t> Sood  (466)</a:t>
            </a: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12272" y="4077072"/>
            <a:ext cx="2603543" cy="1384995"/>
          </a:xfrm>
          <a:prstGeom prst="rect">
            <a:avLst/>
          </a:prstGeom>
          <a:noFill/>
        </p:spPr>
        <p:txBody>
          <a:bodyPr wrap="square" rtlCol="0">
            <a:spAutoFit/>
          </a:bodyPr>
          <a:lstStyle/>
          <a:p>
            <a:r>
              <a:rPr lang="en-US" sz="1600" b="1" dirty="0">
                <a:solidFill>
                  <a:srgbClr val="FF0000"/>
                </a:solidFill>
                <a:latin typeface="Times New Roman" pitchFamily="18" charset="0"/>
                <a:cs typeface="Times New Roman" pitchFamily="18" charset="0"/>
              </a:rPr>
              <a:t>SUBMITTED TO:</a:t>
            </a:r>
          </a:p>
          <a:p>
            <a:endParaRPr lang="en-US" sz="1600" b="1" dirty="0">
              <a:solidFill>
                <a:srgbClr val="FF00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Dr. Baljit Kaur</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1600" b="1" dirty="0">
              <a:solidFill>
                <a:srgbClr val="FF0000"/>
              </a:solidFill>
              <a:latin typeface="Times New Roman" pitchFamily="18" charset="0"/>
              <a:cs typeface="Times New Roman" pitchFamily="18" charset="0"/>
            </a:endParaRP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5E60-3939-36F1-FC6B-AF4B4B3405BF}"/>
              </a:ext>
            </a:extLst>
          </p:cNvPr>
          <p:cNvSpPr>
            <a:spLocks noGrp="1"/>
          </p:cNvSpPr>
          <p:nvPr>
            <p:ph type="title"/>
          </p:nvPr>
        </p:nvSpPr>
        <p:spPr/>
        <p:txBody>
          <a:bodyPr/>
          <a:lstStyle/>
          <a:p>
            <a:r>
              <a:rPr lang="en-US" dirty="0"/>
              <a:t>HTML continued…</a:t>
            </a:r>
            <a:endParaRPr lang="en-IN" dirty="0"/>
          </a:p>
        </p:txBody>
      </p:sp>
      <p:sp>
        <p:nvSpPr>
          <p:cNvPr id="3" name="Content Placeholder 2">
            <a:extLst>
              <a:ext uri="{FF2B5EF4-FFF2-40B4-BE49-F238E27FC236}">
                <a16:creationId xmlns:a16="http://schemas.microsoft.com/office/drawing/2014/main" id="{9E0494C7-42B2-D9CA-0176-2BA4652E2745}"/>
              </a:ext>
            </a:extLst>
          </p:cNvPr>
          <p:cNvSpPr>
            <a:spLocks noGrp="1"/>
          </p:cNvSpPr>
          <p:nvPr>
            <p:ph idx="1"/>
          </p:nvPr>
        </p:nvSpPr>
        <p:spPr>
          <a:xfrm>
            <a:off x="179512" y="1628800"/>
            <a:ext cx="8568952" cy="3960440"/>
          </a:xfrm>
        </p:spPr>
        <p:txBody>
          <a:bodyPr/>
          <a:lstStyle/>
          <a:p>
            <a:r>
              <a:rPr lang="en-US" dirty="0"/>
              <a:t>It is the backbone of web pages, providing the structure and content that browsers render. </a:t>
            </a:r>
          </a:p>
          <a:p>
            <a:r>
              <a:rPr lang="en-US" dirty="0"/>
              <a:t>It consists of elements enclosed in tags, defining headings, paragraphs, links, images, and more. </a:t>
            </a:r>
          </a:p>
          <a:p>
            <a:r>
              <a:rPr lang="en-US" dirty="0"/>
              <a:t>Tags can have attributes for additional information. </a:t>
            </a:r>
          </a:p>
          <a:p>
            <a:r>
              <a:rPr lang="en-US" dirty="0"/>
              <a:t>HTML works alongside CSS for styling and presentation, ensuring compatibility across browsers and devices. </a:t>
            </a:r>
          </a:p>
          <a:p>
            <a:r>
              <a:rPr lang="en-US" dirty="0"/>
              <a:t>Developers use HTML to create forms, embed content, and validate code for standards compliance, contributing to the dynamic evolution of the web.</a:t>
            </a:r>
            <a:endParaRPr lang="en-IN" dirty="0"/>
          </a:p>
        </p:txBody>
      </p:sp>
    </p:spTree>
    <p:extLst>
      <p:ext uri="{BB962C8B-B14F-4D97-AF65-F5344CB8AC3E}">
        <p14:creationId xmlns:p14="http://schemas.microsoft.com/office/powerpoint/2010/main" val="322583092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86801-6240-46B5-A61E-6875DAB993DC}"/>
              </a:ext>
            </a:extLst>
          </p:cNvPr>
          <p:cNvPicPr>
            <a:picLocks noChangeAspect="1"/>
          </p:cNvPicPr>
          <p:nvPr/>
        </p:nvPicPr>
        <p:blipFill>
          <a:blip r:embed="rId2"/>
          <a:stretch>
            <a:fillRect/>
          </a:stretch>
        </p:blipFill>
        <p:spPr>
          <a:xfrm>
            <a:off x="323528" y="1196752"/>
            <a:ext cx="8496944" cy="5155963"/>
          </a:xfrm>
          <a:prstGeom prst="rect">
            <a:avLst/>
          </a:prstGeom>
        </p:spPr>
      </p:pic>
    </p:spTree>
    <p:extLst>
      <p:ext uri="{BB962C8B-B14F-4D97-AF65-F5344CB8AC3E}">
        <p14:creationId xmlns:p14="http://schemas.microsoft.com/office/powerpoint/2010/main" val="11774251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94286-8291-40BF-82E5-884864F6B383}"/>
              </a:ext>
            </a:extLst>
          </p:cNvPr>
          <p:cNvPicPr>
            <a:picLocks noChangeAspect="1"/>
          </p:cNvPicPr>
          <p:nvPr/>
        </p:nvPicPr>
        <p:blipFill>
          <a:blip r:embed="rId2"/>
          <a:stretch>
            <a:fillRect/>
          </a:stretch>
        </p:blipFill>
        <p:spPr>
          <a:xfrm>
            <a:off x="287524" y="1124744"/>
            <a:ext cx="8568952" cy="5218660"/>
          </a:xfrm>
          <a:prstGeom prst="rect">
            <a:avLst/>
          </a:prstGeom>
        </p:spPr>
      </p:pic>
    </p:spTree>
    <p:extLst>
      <p:ext uri="{BB962C8B-B14F-4D97-AF65-F5344CB8AC3E}">
        <p14:creationId xmlns:p14="http://schemas.microsoft.com/office/powerpoint/2010/main" val="883640087"/>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4AC5-748A-A2AB-B662-270388659F00}"/>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52D50140-BF32-29B1-9CA6-2A6759A1B78F}"/>
              </a:ext>
            </a:extLst>
          </p:cNvPr>
          <p:cNvSpPr>
            <a:spLocks noGrp="1"/>
          </p:cNvSpPr>
          <p:nvPr>
            <p:ph idx="1"/>
          </p:nvPr>
        </p:nvSpPr>
        <p:spPr>
          <a:xfrm>
            <a:off x="323528" y="1371600"/>
            <a:ext cx="8363272" cy="4865712"/>
          </a:xfrm>
        </p:spPr>
        <p:txBody>
          <a:bodyPr/>
          <a:lstStyle/>
          <a:p>
            <a:pPr marL="6350" marR="39370" indent="-6350" algn="just">
              <a:lnSpc>
                <a:spcPct val="153000"/>
              </a:lnSpc>
              <a:spcAft>
                <a:spcPts val="605"/>
              </a:spcAft>
            </a:pPr>
            <a:r>
              <a:rPr lang="en-IN" sz="1800" dirty="0">
                <a:solidFill>
                  <a:srgbClr val="000000"/>
                </a:solidFill>
                <a:effectLst/>
                <a:latin typeface="Times New Roman" panose="02020603050405020304" pitchFamily="18" charset="0"/>
                <a:ea typeface="Times New Roman" panose="02020603050405020304" pitchFamily="18" charset="0"/>
              </a:rPr>
              <a:t> It is used for styling the webpage we have used CSS. </a:t>
            </a:r>
          </a:p>
          <a:p>
            <a:pPr marL="6350" marR="39370" indent="-6350" algn="just">
              <a:lnSpc>
                <a:spcPct val="153000"/>
              </a:lnSpc>
              <a:spcAft>
                <a:spcPts val="605"/>
              </a:spcAft>
            </a:pPr>
            <a:r>
              <a:rPr lang="en-US" sz="1800" b="0" i="0" dirty="0">
                <a:solidFill>
                  <a:srgbClr val="0D0D0D"/>
                </a:solidFill>
                <a:effectLst/>
              </a:rPr>
              <a:t>  It controls the layout, design, and visual appearance of web pages, including elements' colors, fonts, spacing, and positioning. </a:t>
            </a:r>
          </a:p>
          <a:p>
            <a:pPr marL="6350" marR="39370" indent="-6350" algn="just">
              <a:lnSpc>
                <a:spcPct val="153000"/>
              </a:lnSpc>
              <a:spcAft>
                <a:spcPts val="605"/>
              </a:spcAft>
            </a:pPr>
            <a:r>
              <a:rPr lang="en-US" sz="1800" b="0" i="0" dirty="0">
                <a:solidFill>
                  <a:srgbClr val="0D0D0D"/>
                </a:solidFill>
                <a:effectLst/>
              </a:rPr>
              <a:t> CSS works by targeting HTML elements and applying styles to them through selectors, properties, and values. </a:t>
            </a:r>
          </a:p>
          <a:p>
            <a:pPr marL="6350" marR="39370" indent="-6350" algn="just">
              <a:lnSpc>
                <a:spcPct val="153000"/>
              </a:lnSpc>
              <a:spcAft>
                <a:spcPts val="605"/>
              </a:spcAft>
            </a:pPr>
            <a:r>
              <a:rPr lang="en-US" sz="1800" b="0" i="0" dirty="0">
                <a:solidFill>
                  <a:srgbClr val="0D0D0D"/>
                </a:solidFill>
                <a:effectLst/>
              </a:rPr>
              <a:t> Selectors identify which elements the styles should be applied to, while properties specify the visual characteristics to change, and values define the specific settings for those properties. </a:t>
            </a:r>
          </a:p>
          <a:p>
            <a:pPr marL="6350" marR="39370" indent="-6350" algn="just">
              <a:lnSpc>
                <a:spcPct val="153000"/>
              </a:lnSpc>
              <a:spcAft>
                <a:spcPts val="605"/>
              </a:spcAft>
            </a:pPr>
            <a:r>
              <a:rPr lang="en-US" sz="1800" b="0" i="0" dirty="0">
                <a:solidFill>
                  <a:srgbClr val="0D0D0D"/>
                </a:solidFill>
                <a:effectLst/>
              </a:rPr>
              <a:t> CSS allows for separation of content from presentation, facilitating consistent and flexible design across multiple pages or devices.</a:t>
            </a:r>
          </a:p>
        </p:txBody>
      </p:sp>
    </p:spTree>
    <p:extLst>
      <p:ext uri="{BB962C8B-B14F-4D97-AF65-F5344CB8AC3E}">
        <p14:creationId xmlns:p14="http://schemas.microsoft.com/office/powerpoint/2010/main" val="1487567734"/>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18FB-36F5-D171-580C-2CE90E190962}"/>
              </a:ext>
            </a:extLst>
          </p:cNvPr>
          <p:cNvSpPr>
            <a:spLocks noGrp="1"/>
          </p:cNvSpPr>
          <p:nvPr>
            <p:ph type="title"/>
          </p:nvPr>
        </p:nvSpPr>
        <p:spPr/>
        <p:txBody>
          <a:bodyPr/>
          <a:lstStyle/>
          <a:p>
            <a:r>
              <a:rPr lang="en-US" dirty="0"/>
              <a:t>CSS continued…</a:t>
            </a:r>
            <a:endParaRPr lang="en-IN" dirty="0"/>
          </a:p>
        </p:txBody>
      </p:sp>
      <p:sp>
        <p:nvSpPr>
          <p:cNvPr id="3" name="Content Placeholder 2">
            <a:extLst>
              <a:ext uri="{FF2B5EF4-FFF2-40B4-BE49-F238E27FC236}">
                <a16:creationId xmlns:a16="http://schemas.microsoft.com/office/drawing/2014/main" id="{6E23D0BC-C940-EFB7-744B-0A95101C4DA9}"/>
              </a:ext>
            </a:extLst>
          </p:cNvPr>
          <p:cNvSpPr>
            <a:spLocks noGrp="1"/>
          </p:cNvSpPr>
          <p:nvPr>
            <p:ph idx="1"/>
          </p:nvPr>
        </p:nvSpPr>
        <p:spPr>
          <a:xfrm>
            <a:off x="457200" y="1556792"/>
            <a:ext cx="8229600" cy="4392487"/>
          </a:xfrm>
        </p:spPr>
        <p:txBody>
          <a:bodyPr/>
          <a:lstStyle/>
          <a:p>
            <a:pPr marL="6350" marR="39370" indent="-6350" algn="just">
              <a:lnSpc>
                <a:spcPct val="153000"/>
              </a:lnSpc>
              <a:spcAft>
                <a:spcPts val="605"/>
              </a:spcAft>
            </a:pPr>
            <a:r>
              <a:rPr lang="en-IN" sz="20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In container, we’ve have used flex property for aligning the elements in centre, background colour, text colour and adjusted the width and height as per the requirement. </a:t>
            </a:r>
          </a:p>
          <a:p>
            <a:pPr marL="6350" marR="39370" indent="-6350" algn="just">
              <a:lnSpc>
                <a:spcPct val="153000"/>
              </a:lnSpc>
              <a:spcAft>
                <a:spcPts val="605"/>
              </a:spcAft>
            </a:pPr>
            <a:r>
              <a:rPr lang="en-IN" sz="2400" dirty="0">
                <a:solidFill>
                  <a:srgbClr val="000000"/>
                </a:solidFill>
                <a:effectLst/>
                <a:latin typeface="Times New Roman" panose="02020603050405020304" pitchFamily="18" charset="0"/>
                <a:ea typeface="Times New Roman" panose="02020603050405020304" pitchFamily="18" charset="0"/>
              </a:rPr>
              <a:t> In text area, we styled the font by using font size and font family. </a:t>
            </a:r>
          </a:p>
          <a:p>
            <a:pPr marL="6350" marR="39370" indent="-6350" algn="just">
              <a:lnSpc>
                <a:spcPct val="153000"/>
              </a:lnSpc>
              <a:spcAft>
                <a:spcPts val="605"/>
              </a:spcAft>
            </a:pPr>
            <a:r>
              <a:rPr lang="en-IN" sz="2400" dirty="0">
                <a:solidFill>
                  <a:srgbClr val="000000"/>
                </a:solidFill>
                <a:effectLst/>
                <a:latin typeface="Times New Roman" panose="02020603050405020304" pitchFamily="18" charset="0"/>
                <a:ea typeface="Times New Roman" panose="02020603050405020304" pitchFamily="18" charset="0"/>
              </a:rPr>
              <a:t> In output box division we added flex property space between and adjusted the width and height as per our need</a:t>
            </a:r>
          </a:p>
        </p:txBody>
      </p:sp>
    </p:spTree>
    <p:extLst>
      <p:ext uri="{BB962C8B-B14F-4D97-AF65-F5344CB8AC3E}">
        <p14:creationId xmlns:p14="http://schemas.microsoft.com/office/powerpoint/2010/main" val="4090000016"/>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16FC-67AE-F253-99C4-F68F3A6060A2}"/>
              </a:ext>
            </a:extLst>
          </p:cNvPr>
          <p:cNvSpPr>
            <a:spLocks noGrp="1"/>
          </p:cNvSpPr>
          <p:nvPr>
            <p:ph type="title"/>
          </p:nvPr>
        </p:nvSpPr>
        <p:spPr/>
        <p:txBody>
          <a:bodyPr/>
          <a:lstStyle/>
          <a:p>
            <a:r>
              <a:rPr lang="en-US" dirty="0"/>
              <a:t>JAVASCRIPT</a:t>
            </a:r>
            <a:endParaRPr lang="en-IN" dirty="0"/>
          </a:p>
        </p:txBody>
      </p:sp>
      <p:sp>
        <p:nvSpPr>
          <p:cNvPr id="3" name="Content Placeholder 2">
            <a:extLst>
              <a:ext uri="{FF2B5EF4-FFF2-40B4-BE49-F238E27FC236}">
                <a16:creationId xmlns:a16="http://schemas.microsoft.com/office/drawing/2014/main" id="{9341FEFF-0F1B-6BF4-86AD-604644E21A1F}"/>
              </a:ext>
            </a:extLst>
          </p:cNvPr>
          <p:cNvSpPr>
            <a:spLocks noGrp="1"/>
          </p:cNvSpPr>
          <p:nvPr>
            <p:ph idx="1"/>
          </p:nvPr>
        </p:nvSpPr>
        <p:spPr>
          <a:xfrm>
            <a:off x="457200" y="838200"/>
            <a:ext cx="8229600" cy="5759152"/>
          </a:xfrm>
        </p:spPr>
        <p:txBody>
          <a:bodyPr/>
          <a:lstStyle/>
          <a:p>
            <a:r>
              <a:rPr lang="en-US" dirty="0"/>
              <a:t>JavaScript is a versatile programming language primarily used for web development. </a:t>
            </a:r>
          </a:p>
          <a:p>
            <a:r>
              <a:rPr lang="en-US" dirty="0"/>
              <a:t>It runs in web browsers, enabling dynamic interaction with web pages. </a:t>
            </a:r>
          </a:p>
          <a:p>
            <a:r>
              <a:rPr lang="en-US" dirty="0"/>
              <a:t>Executed on the client side, it operates within the user's browser, enabling actions such as form validation, animations, and responsive interfaces. </a:t>
            </a:r>
          </a:p>
          <a:p>
            <a:r>
              <a:rPr lang="en-US" dirty="0"/>
              <a:t>JavaScript interacts with the Document Object Model (DOM), to manipulate elements dynamically. </a:t>
            </a:r>
          </a:p>
          <a:p>
            <a:r>
              <a:rPr lang="en-US" dirty="0"/>
              <a:t>It supports event-driven programming, responding to user actions like clicks and keystrokes. </a:t>
            </a:r>
          </a:p>
          <a:p>
            <a:r>
              <a:rPr lang="en-US" dirty="0"/>
              <a:t>JavaScript can also communicate with web servers asynchronously, facilitating data retrieval and updates without reloading the entire page. </a:t>
            </a:r>
          </a:p>
          <a:p>
            <a:r>
              <a:rPr lang="en-US" dirty="0"/>
              <a:t>Its flexibility and ubiquity make it fundamental to modern web development.</a:t>
            </a:r>
            <a:endParaRPr lang="en-IN" dirty="0"/>
          </a:p>
        </p:txBody>
      </p:sp>
    </p:spTree>
    <p:extLst>
      <p:ext uri="{BB962C8B-B14F-4D97-AF65-F5344CB8AC3E}">
        <p14:creationId xmlns:p14="http://schemas.microsoft.com/office/powerpoint/2010/main" val="2230888239"/>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0E012-B5E1-C62A-92F3-F15DAE1EFC09}"/>
              </a:ext>
            </a:extLst>
          </p:cNvPr>
          <p:cNvSpPr txBox="1"/>
          <p:nvPr/>
        </p:nvSpPr>
        <p:spPr>
          <a:xfrm>
            <a:off x="179512" y="980728"/>
            <a:ext cx="8648639"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JAVASCRIPT CODE: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A516287-2C51-447B-9906-64E9EA9322E2}"/>
              </a:ext>
            </a:extLst>
          </p:cNvPr>
          <p:cNvPicPr>
            <a:picLocks noChangeAspect="1"/>
          </p:cNvPicPr>
          <p:nvPr/>
        </p:nvPicPr>
        <p:blipFill>
          <a:blip r:embed="rId2"/>
          <a:stretch>
            <a:fillRect/>
          </a:stretch>
        </p:blipFill>
        <p:spPr>
          <a:xfrm>
            <a:off x="179512" y="1340769"/>
            <a:ext cx="4248472" cy="4824536"/>
          </a:xfrm>
          <a:prstGeom prst="rect">
            <a:avLst/>
          </a:prstGeom>
        </p:spPr>
      </p:pic>
      <p:pic>
        <p:nvPicPr>
          <p:cNvPr id="5" name="Picture 4">
            <a:extLst>
              <a:ext uri="{FF2B5EF4-FFF2-40B4-BE49-F238E27FC236}">
                <a16:creationId xmlns:a16="http://schemas.microsoft.com/office/drawing/2014/main" id="{23621052-CC92-44CC-8B87-CA0DFED57879}"/>
              </a:ext>
            </a:extLst>
          </p:cNvPr>
          <p:cNvPicPr>
            <a:picLocks noChangeAspect="1"/>
          </p:cNvPicPr>
          <p:nvPr/>
        </p:nvPicPr>
        <p:blipFill>
          <a:blip r:embed="rId3"/>
          <a:stretch>
            <a:fillRect/>
          </a:stretch>
        </p:blipFill>
        <p:spPr>
          <a:xfrm>
            <a:off x="4572000" y="1340768"/>
            <a:ext cx="4392488" cy="4824535"/>
          </a:xfrm>
          <a:prstGeom prst="rect">
            <a:avLst/>
          </a:prstGeom>
        </p:spPr>
      </p:pic>
    </p:spTree>
    <p:extLst>
      <p:ext uri="{BB962C8B-B14F-4D97-AF65-F5344CB8AC3E}">
        <p14:creationId xmlns:p14="http://schemas.microsoft.com/office/powerpoint/2010/main" val="1304604777"/>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8EDB6-7045-CF7A-0E1E-BD3394C66361}"/>
              </a:ext>
            </a:extLst>
          </p:cNvPr>
          <p:cNvPicPr>
            <a:picLocks noChangeAspect="1"/>
          </p:cNvPicPr>
          <p:nvPr/>
        </p:nvPicPr>
        <p:blipFill>
          <a:blip r:embed="rId2"/>
          <a:stretch>
            <a:fillRect/>
          </a:stretch>
        </p:blipFill>
        <p:spPr>
          <a:xfrm>
            <a:off x="71500" y="1700807"/>
            <a:ext cx="9001000" cy="4822795"/>
          </a:xfrm>
          <a:prstGeom prst="rect">
            <a:avLst/>
          </a:prstGeom>
        </p:spPr>
      </p:pic>
      <p:sp>
        <p:nvSpPr>
          <p:cNvPr id="6" name="TextBox 5">
            <a:extLst>
              <a:ext uri="{FF2B5EF4-FFF2-40B4-BE49-F238E27FC236}">
                <a16:creationId xmlns:a16="http://schemas.microsoft.com/office/drawing/2014/main" id="{AE9F7393-3F85-4B8E-B0A2-89782559B30A}"/>
              </a:ext>
            </a:extLst>
          </p:cNvPr>
          <p:cNvSpPr txBox="1"/>
          <p:nvPr/>
        </p:nvSpPr>
        <p:spPr>
          <a:xfrm>
            <a:off x="71501" y="908720"/>
            <a:ext cx="500455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OUTPUT OF OUR CODE:</a:t>
            </a:r>
          </a:p>
          <a:p>
            <a:r>
              <a:rPr lang="en-IN" dirty="0"/>
              <a:t>MULTIPLAYER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714394"/>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F8E2F-9407-BE30-1FBB-9B7A8D9D9F37}"/>
              </a:ext>
            </a:extLst>
          </p:cNvPr>
          <p:cNvPicPr>
            <a:picLocks noChangeAspect="1"/>
          </p:cNvPicPr>
          <p:nvPr/>
        </p:nvPicPr>
        <p:blipFill>
          <a:blip r:embed="rId2"/>
          <a:stretch>
            <a:fillRect/>
          </a:stretch>
        </p:blipFill>
        <p:spPr>
          <a:xfrm>
            <a:off x="107504" y="1124744"/>
            <a:ext cx="8856984" cy="5184577"/>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Bonus Features-</a:t>
            </a:r>
          </a:p>
        </p:txBody>
      </p:sp>
      <p:sp>
        <p:nvSpPr>
          <p:cNvPr id="3" name="Rectangle 2"/>
          <p:cNvSpPr/>
          <p:nvPr/>
        </p:nvSpPr>
        <p:spPr>
          <a:xfrm>
            <a:off x="395536" y="1720840"/>
            <a:ext cx="8136904" cy="3416320"/>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Our project provides a feature to store the user’s selected music albums as playlist so that they can enjoy their music anytime, anywhere.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also keep records of their ‘recently played’ songs so that they can access their past played music and listen them again.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provide a feature for ‘liked music’ which enables them to see all their selected liked music.</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Table of Contents</a:t>
            </a:r>
            <a:r>
              <a:rPr lang="en-US" sz="3600" dirty="0">
                <a:latin typeface="Times New Roman" pitchFamily="18" charset="0"/>
                <a:cs typeface="Times New Roman" pitchFamily="18" charset="0"/>
              </a:rPr>
              <a:t>:</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Conclusion-</a:t>
            </a:r>
          </a:p>
        </p:txBody>
      </p:sp>
      <p:sp>
        <p:nvSpPr>
          <p:cNvPr id="3" name="Rectangle 2"/>
          <p:cNvSpPr/>
          <p:nvPr/>
        </p:nvSpPr>
        <p:spPr>
          <a:xfrm>
            <a:off x="179512" y="1628800"/>
            <a:ext cx="8856984"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project was a music player, which involved </a:t>
            </a:r>
          </a:p>
          <a:p>
            <a:pPr algn="just"/>
            <a:r>
              <a:rPr lang="en-US" sz="2400" dirty="0">
                <a:latin typeface="Times New Roman" pitchFamily="18" charset="0"/>
                <a:cs typeface="Times New Roman" pitchFamily="18" charset="0"/>
              </a:rPr>
              <a:t>     designing and developing software to play audio files on web. </a:t>
            </a:r>
          </a:p>
          <a:p>
            <a:pPr algn="just"/>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Key features of  Music Player include -:</a:t>
            </a:r>
          </a:p>
          <a:p>
            <a:pPr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A user-friendly interface,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Support for different file formats,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Smooth transitions,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The ability to create and manage playlists,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Playback settings.</a:t>
            </a: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References/Links used</a:t>
            </a:r>
          </a:p>
        </p:txBody>
      </p:sp>
      <p:sp>
        <p:nvSpPr>
          <p:cNvPr id="3" name="Rectangle 2"/>
          <p:cNvSpPr/>
          <p:nvPr/>
        </p:nvSpPr>
        <p:spPr>
          <a:xfrm>
            <a:off x="107504" y="1196752"/>
            <a:ext cx="8856984" cy="3108543"/>
          </a:xfrm>
          <a:prstGeom prst="rect">
            <a:avLst/>
          </a:prstGeom>
        </p:spPr>
        <p:txBody>
          <a:bodyPr wrap="square">
            <a:spAutoFit/>
          </a:bodyPr>
          <a:lstStyle/>
          <a:p>
            <a:pPr algn="just"/>
            <a:r>
              <a:rPr lang="en-US" sz="2800" dirty="0">
                <a:latin typeface="Times New Roman" pitchFamily="18" charset="0"/>
                <a:cs typeface="Times New Roman" pitchFamily="18" charset="0"/>
              </a:rPr>
              <a:t> References of this project have been taken from the below mentioned sites-</a:t>
            </a:r>
          </a:p>
          <a:p>
            <a:pPr algn="just"/>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2"/>
              </a:rPr>
              <a:t>https://music.youtube.com/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rPr>
              <a:t>https://open.spotify.com/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4"/>
              </a:rPr>
              <a:t>https://www.jiosaavn.com/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5"/>
              </a:rPr>
              <a:t>https://music.apple.com/us/browse</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457200" y="1124744"/>
            <a:ext cx="8229600" cy="5385184"/>
          </a:xfrm>
        </p:spPr>
        <p:txBody>
          <a:bodyPr/>
          <a:lstStyle/>
          <a:p>
            <a:r>
              <a:rPr lang="en-US" dirty="0"/>
              <a:t>A music player is a digital device or software application designed to play audio files. </a:t>
            </a:r>
          </a:p>
          <a:p>
            <a:pPr algn="just"/>
            <a:r>
              <a:rPr lang="en-US" sz="2400" dirty="0"/>
              <a:t>Best way to relieve pressure in stressful modern society life. </a:t>
            </a:r>
          </a:p>
          <a:p>
            <a:pPr algn="just"/>
            <a:r>
              <a:rPr lang="en-US" sz="2400" dirty="0"/>
              <a:t>The purpose of this project is to develop a player which can play the mainstream file format. </a:t>
            </a:r>
          </a:p>
          <a:p>
            <a:pPr algn="just"/>
            <a:r>
              <a:rPr lang="en-US" sz="2400" b="0" i="0" dirty="0">
                <a:solidFill>
                  <a:srgbClr val="0D0D0D"/>
                </a:solidFill>
                <a:effectLst/>
              </a:rPr>
              <a:t>It stimulates emotions, fostering relaxation or energizing the listener. </a:t>
            </a:r>
          </a:p>
          <a:p>
            <a:pPr algn="just"/>
            <a:r>
              <a:rPr lang="en-US" sz="2400" b="0" i="0" dirty="0">
                <a:solidFill>
                  <a:srgbClr val="0D0D0D"/>
                </a:solidFill>
                <a:effectLst/>
              </a:rPr>
              <a:t>Cognitive benefits include improved memory, focus, and creativity. Socially, it connects people, facilitating communication and community bonding. </a:t>
            </a:r>
          </a:p>
          <a:p>
            <a:pPr algn="just"/>
            <a:r>
              <a:rPr lang="en-US" sz="2400" b="0" i="0" dirty="0">
                <a:solidFill>
                  <a:srgbClr val="0D0D0D"/>
                </a:solidFill>
                <a:effectLst/>
              </a:rPr>
              <a:t>Physiologically, music can reduce stress, lower blood pressure, and enhance overall well-being. </a:t>
            </a:r>
          </a:p>
          <a:p>
            <a:endParaRPr lang="en-US" dirty="0"/>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D2CF-00AD-5DD8-438B-B022C0543E95}"/>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CBEF0B2C-0CA7-3678-E6DB-0269DDF6B2E1}"/>
              </a:ext>
            </a:extLst>
          </p:cNvPr>
          <p:cNvSpPr>
            <a:spLocks noGrp="1"/>
          </p:cNvSpPr>
          <p:nvPr>
            <p:ph idx="1"/>
          </p:nvPr>
        </p:nvSpPr>
        <p:spPr>
          <a:xfrm>
            <a:off x="390364" y="1268760"/>
            <a:ext cx="8363272" cy="4608512"/>
          </a:xfrm>
        </p:spPr>
        <p:txBody>
          <a:bodyPr/>
          <a:lstStyle/>
          <a:p>
            <a:pPr marL="0" indent="0" algn="just">
              <a:buNone/>
            </a:pPr>
            <a:endParaRPr lang="en-US" sz="2000" b="1" u="sng" dirty="0">
              <a:latin typeface="Times New Roman" panose="02020603050405020304" pitchFamily="18" charset="0"/>
              <a:cs typeface="Times New Roman" panose="02020603050405020304" pitchFamily="18" charset="0"/>
            </a:endParaRPr>
          </a:p>
          <a:p>
            <a:pPr algn="just"/>
            <a:r>
              <a:rPr lang="en-US" sz="2000" dirty="0"/>
              <a:t>Meanwhile, this software can play, pause and select songs with the help of buttons according to your requirement as well as set up songs. </a:t>
            </a:r>
          </a:p>
          <a:p>
            <a:r>
              <a:rPr lang="en-US" sz="2000" dirty="0"/>
              <a:t>It serves as a convenient tool for accessing and enjoying a wide range of music content. </a:t>
            </a:r>
          </a:p>
          <a:p>
            <a:r>
              <a:rPr lang="en-US" sz="2000" dirty="0"/>
              <a:t>Whether it's stored locally on a device or streamed from online platforms, a music player provides users with the ability to create playlists, shuffle tracks, and adjust playback settings according to their preferences. </a:t>
            </a:r>
          </a:p>
          <a:p>
            <a:r>
              <a:rPr lang="en-US" sz="2000" dirty="0"/>
              <a:t>With intuitive user interfaces and features like album artwork display and customizable equalizer settings, music players offer an immersive listening experience. </a:t>
            </a:r>
          </a:p>
          <a:p>
            <a:r>
              <a:rPr lang="en-US" sz="2000" dirty="0"/>
              <a:t>From personal enjoyment to background ambiance, music players cater to diverse needs and enhance the way we engage with music.</a:t>
            </a:r>
            <a:endParaRPr lang="en-US"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1427474"/>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Problem Statement-</a:t>
            </a:r>
          </a:p>
        </p:txBody>
      </p:sp>
      <p:sp>
        <p:nvSpPr>
          <p:cNvPr id="3" name="Rectangle 2"/>
          <p:cNvSpPr/>
          <p:nvPr/>
        </p:nvSpPr>
        <p:spPr>
          <a:xfrm>
            <a:off x="395536" y="1196752"/>
            <a:ext cx="8136904" cy="5755422"/>
          </a:xfrm>
          <a:prstGeom prst="rect">
            <a:avLst/>
          </a:prstGeom>
        </p:spPr>
        <p:txBody>
          <a:bodyPr wrap="square">
            <a:spAutoFit/>
          </a:bodyPr>
          <a:lstStyle/>
          <a:p>
            <a:pPr algn="just"/>
            <a:r>
              <a:rPr lang="en-US" sz="2400" dirty="0">
                <a:latin typeface="Times New Roman" pitchFamily="18" charset="0"/>
                <a:cs typeface="Times New Roman" pitchFamily="18" charset="0"/>
              </a:rPr>
              <a:t>Even though we have music player in our androids yet we require online streaming of songs? Why?</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Problem:</a:t>
            </a:r>
          </a:p>
          <a:p>
            <a:pPr marL="514350" indent="-514350" algn="just">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lgn="just">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lgn="just">
              <a:buFont typeface="+mj-lt"/>
              <a:buAutoNum type="arabicPeriod"/>
            </a:pPr>
            <a:r>
              <a:rPr lang="en-US" sz="2400" dirty="0">
                <a:latin typeface="Times New Roman" pitchFamily="18" charset="0"/>
                <a:cs typeface="Times New Roman" pitchFamily="18" charset="0"/>
              </a:rPr>
              <a:t>Song range is limited.</a:t>
            </a:r>
          </a:p>
          <a:p>
            <a:pPr marL="514350" indent="-514350" algn="just">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lgn="just">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lgn="just">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lgn="just">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lgn="just">
              <a:buFont typeface="+mj-lt"/>
              <a:buAutoNum type="arabicPeriod"/>
            </a:pPr>
            <a:r>
              <a:rPr lang="en-US" sz="2400" dirty="0">
                <a:latin typeface="Times New Roman" pitchFamily="18" charset="0"/>
                <a:cs typeface="Times New Roman" pitchFamily="18" charset="0"/>
              </a:rPr>
              <a:t>Song management is not smooth</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Technical Details-</a:t>
            </a:r>
          </a:p>
        </p:txBody>
      </p:sp>
      <p:sp>
        <p:nvSpPr>
          <p:cNvPr id="3" name="Rectangle 2"/>
          <p:cNvSpPr/>
          <p:nvPr/>
        </p:nvSpPr>
        <p:spPr>
          <a:xfrm>
            <a:off x="107504" y="1093725"/>
            <a:ext cx="8856984" cy="5262979"/>
          </a:xfrm>
          <a:prstGeom prst="rect">
            <a:avLst/>
          </a:prstGeom>
        </p:spPr>
        <p:txBody>
          <a:bodyPr wrap="square">
            <a:spAutoFit/>
          </a:bodyPr>
          <a:lstStyle/>
          <a:p>
            <a:pPr algn="just"/>
            <a:endParaRPr lang="en-US" sz="24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400" b="1" dirty="0">
                <a:latin typeface="Times New Roman" pitchFamily="18" charset="0"/>
                <a:cs typeface="Times New Roman" pitchFamily="18" charset="0"/>
              </a:rPr>
              <a:t>User Interface: </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Music players have graphical user interfaces (GUI) that allow users </a:t>
            </a:r>
          </a:p>
          <a:p>
            <a:pPr algn="just"/>
            <a:r>
              <a:rPr lang="en-US" sz="2400" dirty="0">
                <a:latin typeface="Times New Roman" pitchFamily="18" charset="0"/>
                <a:cs typeface="Times New Roman" pitchFamily="18" charset="0"/>
              </a:rPr>
              <a:t>  to interact with the player.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user interface can include features such as playlists and </a:t>
            </a:r>
          </a:p>
          <a:p>
            <a:pPr algn="just"/>
            <a:r>
              <a:rPr lang="en-US" sz="2400" dirty="0">
                <a:latin typeface="Times New Roman" pitchFamily="18" charset="0"/>
                <a:cs typeface="Times New Roman" pitchFamily="18" charset="0"/>
              </a:rPr>
              <a:t>   visualizations.</a:t>
            </a:r>
          </a:p>
          <a:p>
            <a:pPr marL="457200" indent="-457200" algn="just">
              <a:buFont typeface="Arial" panose="020B0604020202020204" pitchFamily="34" charset="0"/>
              <a:buChar char="•"/>
            </a:pPr>
            <a:endParaRPr lang="en-US" sz="24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400" b="1" dirty="0">
                <a:latin typeface="Times New Roman" pitchFamily="18" charset="0"/>
                <a:cs typeface="Times New Roman" pitchFamily="18" charset="0"/>
              </a:rPr>
              <a:t>Audio Outputs: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Music players use audio outputs such as speakers, headphones, and digital audio outputs to play back audio.</a:t>
            </a: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C1C1-5F91-9AF7-F924-9252E881407E}"/>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77F7876B-52BC-370C-66D2-A31628AB2F00}"/>
              </a:ext>
            </a:extLst>
          </p:cNvPr>
          <p:cNvSpPr>
            <a:spLocks noGrp="1"/>
          </p:cNvSpPr>
          <p:nvPr>
            <p:ph idx="1"/>
          </p:nvPr>
        </p:nvSpPr>
        <p:spPr>
          <a:xfrm>
            <a:off x="457200" y="1371601"/>
            <a:ext cx="8229600" cy="4289648"/>
          </a:xfrm>
        </p:spPr>
        <p:txBody>
          <a:bodyPr/>
          <a:lstStyle/>
          <a:p>
            <a:pPr marL="0" indent="0" algn="just">
              <a:buNone/>
            </a:pPr>
            <a:r>
              <a:rPr lang="en-US" sz="2000" b="1" dirty="0">
                <a:latin typeface="Times New Roman" pitchFamily="18" charset="0"/>
                <a:cs typeface="Times New Roman" pitchFamily="18" charset="0"/>
              </a:rPr>
              <a:t>Storage Devices: </a:t>
            </a:r>
          </a:p>
          <a:p>
            <a:pPr marL="0" indent="0" algn="just">
              <a:buNone/>
            </a:pPr>
            <a:r>
              <a:rPr lang="en-US" sz="2000" b="1" dirty="0"/>
              <a:t>     </a:t>
            </a:r>
          </a:p>
          <a:p>
            <a:pPr marL="0" indent="0" algn="just">
              <a:buNone/>
            </a:pPr>
            <a:r>
              <a:rPr lang="en-US" sz="2000" dirty="0">
                <a:latin typeface="Times New Roman" pitchFamily="18" charset="0"/>
                <a:cs typeface="Times New Roman" pitchFamily="18" charset="0"/>
              </a:rPr>
              <a:t>Music players can store music files on various types of storage devices such </a:t>
            </a:r>
          </a:p>
          <a:p>
            <a:pPr marL="0" indent="0" algn="just">
              <a:buNone/>
            </a:pPr>
            <a:r>
              <a:rPr lang="en-US" sz="2000" dirty="0">
                <a:latin typeface="Times New Roman" pitchFamily="18" charset="0"/>
                <a:cs typeface="Times New Roman" pitchFamily="18" charset="0"/>
              </a:rPr>
              <a:t>as hard drives, solid-state drives, and memory cards.</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Wireless Technologies: </a:t>
            </a:r>
          </a:p>
          <a:p>
            <a:pPr marL="0" indent="0" algn="just">
              <a:buNone/>
            </a:pPr>
            <a:r>
              <a:rPr lang="en-US" sz="2000" b="1" dirty="0"/>
              <a:t>      </a:t>
            </a:r>
          </a:p>
          <a:p>
            <a:pPr marL="0" indent="0" algn="just">
              <a:buNone/>
            </a:pPr>
            <a:r>
              <a:rPr lang="en-US" sz="2000" dirty="0">
                <a:latin typeface="Times New Roman" pitchFamily="18" charset="0"/>
                <a:cs typeface="Times New Roman" pitchFamily="18" charset="0"/>
              </a:rPr>
              <a:t>Music players can connect to other devices wirelessly using technologies </a:t>
            </a:r>
          </a:p>
          <a:p>
            <a:pPr marL="0" indent="0" algn="just">
              <a:buNone/>
            </a:pPr>
            <a:r>
              <a:rPr lang="en-US" sz="2000" dirty="0">
                <a:latin typeface="Times New Roman" pitchFamily="18" charset="0"/>
                <a:cs typeface="Times New Roman" pitchFamily="18" charset="0"/>
              </a:rPr>
              <a:t>such as Bluetooth and Wi-Fi.</a:t>
            </a:r>
          </a:p>
        </p:txBody>
      </p:sp>
    </p:spTree>
    <p:extLst>
      <p:ext uri="{BB962C8B-B14F-4D97-AF65-F5344CB8AC3E}">
        <p14:creationId xmlns:p14="http://schemas.microsoft.com/office/powerpoint/2010/main" val="3980785349"/>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Key Features-</a:t>
            </a:r>
          </a:p>
        </p:txBody>
      </p:sp>
      <p:sp>
        <p:nvSpPr>
          <p:cNvPr id="3" name="Rectangle 2"/>
          <p:cNvSpPr/>
          <p:nvPr/>
        </p:nvSpPr>
        <p:spPr>
          <a:xfrm>
            <a:off x="164520" y="1268760"/>
            <a:ext cx="8807620" cy="4893647"/>
          </a:xfrm>
          <a:prstGeom prst="rect">
            <a:avLst/>
          </a:prstGeom>
        </p:spPr>
        <p:txBody>
          <a:bodyPr wrap="square">
            <a:spAutoFit/>
          </a:bodyPr>
          <a:lstStyle/>
          <a:p>
            <a:pPr marL="457200" indent="-457200" algn="just">
              <a:buAutoNum type="arabicPeriod"/>
            </a:pPr>
            <a:r>
              <a:rPr lang="en-US" sz="2400" b="1" dirty="0">
                <a:latin typeface="Times New Roman" pitchFamily="18" charset="0"/>
                <a:cs typeface="Times New Roman" pitchFamily="18" charset="0"/>
              </a:rPr>
              <a:t>Play, pause, and stop buttons</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Progress bar</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Volume control</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Playlist</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Album artwork display</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Crossfade</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Customizable themes</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pPr algn="ctr"/>
            <a:r>
              <a:rPr lang="en-US" sz="3600" u="sng" dirty="0">
                <a:latin typeface="Times New Roman" pitchFamily="18" charset="0"/>
                <a:cs typeface="Times New Roman" pitchFamily="18" charset="0"/>
              </a:rPr>
              <a:t>Project Highlights</a:t>
            </a:r>
          </a:p>
        </p:txBody>
      </p:sp>
      <p:sp>
        <p:nvSpPr>
          <p:cNvPr id="3" name="Rectangle 2"/>
          <p:cNvSpPr/>
          <p:nvPr/>
        </p:nvSpPr>
        <p:spPr>
          <a:xfrm>
            <a:off x="251520" y="1340768"/>
            <a:ext cx="8136904" cy="4787657"/>
          </a:xfrm>
          <a:prstGeom prst="rect">
            <a:avLst/>
          </a:prstGeom>
        </p:spPr>
        <p:txBody>
          <a:bodyPr wrap="square">
            <a:spAutoFit/>
          </a:bodyPr>
          <a:lstStyle/>
          <a:p>
            <a:pPr marL="6350" marR="40005" indent="-6350" algn="just">
              <a:lnSpc>
                <a:spcPct val="107000"/>
              </a:lnSpc>
              <a:spcAft>
                <a:spcPts val="1350"/>
              </a:spcAft>
            </a:pPr>
            <a:r>
              <a:rPr lang="en-IN" sz="1800" b="1" dirty="0">
                <a:solidFill>
                  <a:srgbClr val="000000"/>
                </a:solidFill>
                <a:effectLst/>
                <a:latin typeface="Times New Roman" panose="02020603050405020304" pitchFamily="18" charset="0"/>
                <a:ea typeface="Times New Roman" panose="02020603050405020304" pitchFamily="18" charset="0"/>
              </a:rPr>
              <a:t>HTML CODE: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2200" dirty="0">
                <a:solidFill>
                  <a:srgbClr val="000000"/>
                </a:solidFill>
                <a:effectLst/>
                <a:latin typeface="Times New Roman" panose="02020603050405020304" pitchFamily="18" charset="0"/>
                <a:ea typeface="Times New Roman" panose="02020603050405020304" pitchFamily="18" charset="0"/>
              </a:rPr>
              <a:t>HTML (Hypertext Markup Language) is a markup language used for creating web pages. </a:t>
            </a:r>
          </a:p>
          <a:p>
            <a:pPr marL="6350" marR="39370" indent="-6350" algn="just">
              <a:lnSpc>
                <a:spcPct val="107000"/>
              </a:lnSpc>
              <a:spcAft>
                <a:spcPts val="70"/>
              </a:spcAft>
            </a:pPr>
            <a:endParaRPr lang="en-IN" sz="22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2200" dirty="0">
                <a:solidFill>
                  <a:srgbClr val="000000"/>
                </a:solidFill>
                <a:effectLst/>
                <a:latin typeface="Times New Roman" panose="02020603050405020304" pitchFamily="18" charset="0"/>
                <a:ea typeface="Times New Roman" panose="02020603050405020304" pitchFamily="18" charset="0"/>
              </a:rPr>
              <a:t>It provides the structure and content of a web page, including headings, paragraphs, images, and links. </a:t>
            </a:r>
          </a:p>
          <a:p>
            <a:pPr marL="6350" marR="39370" indent="-6350" algn="just">
              <a:lnSpc>
                <a:spcPct val="107000"/>
              </a:lnSpc>
              <a:spcAft>
                <a:spcPts val="70"/>
              </a:spcAft>
            </a:pPr>
            <a:endParaRPr lang="en-IN" sz="22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2200" dirty="0">
                <a:solidFill>
                  <a:srgbClr val="000000"/>
                </a:solidFill>
                <a:effectLst/>
                <a:latin typeface="Times New Roman" panose="02020603050405020304" pitchFamily="18" charset="0"/>
                <a:ea typeface="Times New Roman" panose="02020603050405020304" pitchFamily="18" charset="0"/>
              </a:rPr>
              <a:t>In the project, HTML was used to create the layout of the countdown timer, including the placement and styling of the various elements such as the input fields and the countdown display.</a:t>
            </a:r>
          </a:p>
          <a:p>
            <a:pPr marL="6350" marR="39370" indent="-6350" algn="just">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981</TotalTime>
  <Words>1140</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Bubble Sort</vt:lpstr>
      <vt:lpstr>PowerPoint Presentation</vt:lpstr>
      <vt:lpstr>PowerPoint Presentation</vt:lpstr>
      <vt:lpstr>Introduction</vt:lpstr>
      <vt:lpstr>OVERVIEW</vt:lpstr>
      <vt:lpstr>PowerPoint Presentation</vt:lpstr>
      <vt:lpstr>PowerPoint Presentation</vt:lpstr>
      <vt:lpstr>Technologies….</vt:lpstr>
      <vt:lpstr>PowerPoint Presentation</vt:lpstr>
      <vt:lpstr>PowerPoint Presentation</vt:lpstr>
      <vt:lpstr>HTML continued…</vt:lpstr>
      <vt:lpstr>PowerPoint Presentation</vt:lpstr>
      <vt:lpstr>PowerPoint Presentation</vt:lpstr>
      <vt:lpstr>CSS</vt:lpstr>
      <vt:lpstr>CSS continued…</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Karan Kumar Garg</cp:lastModifiedBy>
  <cp:revision>43</cp:revision>
  <dcterms:created xsi:type="dcterms:W3CDTF">2022-12-12T14:14:34Z</dcterms:created>
  <dcterms:modified xsi:type="dcterms:W3CDTF">2024-03-11T15:08:40Z</dcterms:modified>
</cp:coreProperties>
</file>