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14" r:id="rId5"/>
    <p:sldId id="326" r:id="rId6"/>
    <p:sldId id="337" r:id="rId7"/>
    <p:sldId id="327" r:id="rId8"/>
    <p:sldId id="342" r:id="rId9"/>
    <p:sldId id="343" r:id="rId10"/>
    <p:sldId id="339" r:id="rId11"/>
    <p:sldId id="330" r:id="rId12"/>
    <p:sldId id="349" r:id="rId13"/>
    <p:sldId id="345" r:id="rId14"/>
    <p:sldId id="333" r:id="rId15"/>
    <p:sldId id="334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 userDrawn="1">
          <p15:clr>
            <a:srgbClr val="A4A3A4"/>
          </p15:clr>
        </p15:guide>
        <p15:guide id="2" orient="horz" pos="4043">
          <p15:clr>
            <a:srgbClr val="A4A3A4"/>
          </p15:clr>
        </p15:guide>
        <p15:guide id="3" orient="horz" pos="2376" userDrawn="1">
          <p15:clr>
            <a:srgbClr val="A4A3A4"/>
          </p15:clr>
        </p15:guide>
        <p15:guide id="4" orient="horz" pos="4233">
          <p15:clr>
            <a:srgbClr val="A4A3A4"/>
          </p15:clr>
        </p15:guide>
        <p15:guide id="5" orient="horz" pos="801">
          <p15:clr>
            <a:srgbClr val="A4A3A4"/>
          </p15:clr>
        </p15:guide>
        <p15:guide id="6" orient="horz" pos="695">
          <p15:clr>
            <a:srgbClr val="A4A3A4"/>
          </p15:clr>
        </p15:guide>
        <p15:guide id="7" pos="2880">
          <p15:clr>
            <a:srgbClr val="A4A3A4"/>
          </p15:clr>
        </p15:guide>
        <p15:guide id="8" pos="288">
          <p15:clr>
            <a:srgbClr val="A4A3A4"/>
          </p15:clr>
        </p15:guide>
        <p15:guide id="9" pos="5501">
          <p15:clr>
            <a:srgbClr val="A4A3A4"/>
          </p15:clr>
        </p15:guide>
        <p15:guide id="10" pos="2824">
          <p15:clr>
            <a:srgbClr val="A4A3A4"/>
          </p15:clr>
        </p15:guide>
        <p15:guide id="11" pos="2936">
          <p15:clr>
            <a:srgbClr val="A4A3A4"/>
          </p15:clr>
        </p15:guide>
        <p15:guide id="12" pos="4172">
          <p15:clr>
            <a:srgbClr val="A4A3A4"/>
          </p15:clr>
        </p15:guide>
        <p15:guide id="13" pos="15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J" initials="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9933"/>
    <a:srgbClr val="F69200"/>
    <a:srgbClr val="D98029"/>
    <a:srgbClr val="000000"/>
    <a:srgbClr val="FF0000"/>
    <a:srgbClr val="EDCAED"/>
    <a:srgbClr val="C85FC8"/>
    <a:srgbClr val="722772"/>
    <a:srgbClr val="869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1" autoAdjust="0"/>
    <p:restoredTop sz="97554" autoAdjust="0"/>
  </p:normalViewPr>
  <p:slideViewPr>
    <p:cSldViewPr snapToGrid="0" snapToObjects="1" showGuides="1">
      <p:cViewPr varScale="1">
        <p:scale>
          <a:sx n="62" d="100"/>
          <a:sy n="62" d="100"/>
        </p:scale>
        <p:origin x="1440" y="56"/>
      </p:cViewPr>
      <p:guideLst>
        <p:guide orient="horz" pos="624"/>
        <p:guide orient="horz" pos="4043"/>
        <p:guide orient="horz" pos="2376"/>
        <p:guide orient="horz" pos="4233"/>
        <p:guide orient="horz" pos="801"/>
        <p:guide orient="horz" pos="695"/>
        <p:guide pos="2880"/>
        <p:guide pos="288"/>
        <p:guide pos="5501"/>
        <p:guide pos="2824"/>
        <p:guide pos="2936"/>
        <p:guide pos="4172"/>
        <p:guide pos="15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>
              <a:defRPr/>
            </a:pPr>
            <a:r>
              <a:rPr lang="en-US" dirty="0"/>
              <a:t>Effort Count in saving the record</a:t>
            </a:r>
          </a:p>
        </c:rich>
      </c:tx>
      <c:layout>
        <c:manualLayout>
          <c:xMode val="edge"/>
          <c:yMode val="edge"/>
          <c:x val="0.21977803770587642"/>
          <c:y val="3.6461860533943825E-2"/>
        </c:manualLayout>
      </c:layout>
      <c:overlay val="0"/>
    </c:title>
    <c:autoTitleDeleted val="0"/>
    <c:view3D>
      <c:rotX val="10"/>
      <c:rotY val="3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5.3297373594112761E-2"/>
          <c:y val="0.25300506611188972"/>
          <c:w val="0.89473738431727912"/>
          <c:h val="0.6269848800062674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Payload Failure Count</c:v>
                </c:pt>
              </c:strCache>
            </c:strRef>
          </c:tx>
          <c:spPr>
            <a:solidFill>
              <a:srgbClr val="FF0000"/>
            </a:solidFill>
            <a:ln w="0">
              <a:solidFill>
                <a:schemeClr val="tx2">
                  <a:lumMod val="7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44C5-4849-A684-795F36952DEC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44C5-4849-A684-795F36952DEC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44C5-4849-A684-795F36952DEC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44C5-4849-A684-795F36952DEC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44C5-4849-A684-795F36952DEC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44C5-4849-A684-795F36952DEC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44C5-4849-A684-795F36952DEC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44C5-4849-A684-795F36952DEC}"/>
              </c:ext>
            </c:extLst>
          </c:dPt>
          <c:dPt>
            <c:idx val="8"/>
            <c:invertIfNegative val="0"/>
            <c:bubble3D val="0"/>
            <c:spPr>
              <a:solidFill>
                <a:srgbClr val="00B050"/>
              </a:solidFill>
              <a:ln w="0">
                <a:solidFill>
                  <a:schemeClr val="tx2">
                    <a:lumMod val="7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A-44C5-4849-A684-795F36952DEC}"/>
              </c:ext>
            </c:extLst>
          </c:dPt>
          <c:dPt>
            <c:idx val="9"/>
            <c:invertIfNegative val="0"/>
            <c:bubble3D val="0"/>
            <c:spPr>
              <a:solidFill>
                <a:srgbClr val="00B050"/>
              </a:solidFill>
              <a:ln w="0">
                <a:solidFill>
                  <a:schemeClr val="tx2">
                    <a:lumMod val="7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C-44C5-4849-A684-795F36952DEC}"/>
              </c:ext>
            </c:extLst>
          </c:dPt>
          <c:dLbls>
            <c:dLbl>
              <c:idx val="0"/>
              <c:layout>
                <c:manualLayout>
                  <c:x val="6.0599700312864409E-3"/>
                  <c:y val="-2.684321167120759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4C5-4849-A684-795F36952DEC}"/>
                </c:ext>
              </c:extLst>
            </c:dLbl>
            <c:dLbl>
              <c:idx val="1"/>
              <c:layout>
                <c:manualLayout>
                  <c:x val="1.1568272107586633E-2"/>
                  <c:y val="-2.868468241049438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4C5-4849-A684-795F36952DEC}"/>
                </c:ext>
              </c:extLst>
            </c:dLbl>
            <c:dLbl>
              <c:idx val="2"/>
              <c:layout>
                <c:manualLayout>
                  <c:x val="6.3691440893754161E-3"/>
                  <c:y val="-3.297629721189752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4C5-4849-A684-795F36952DEC}"/>
                </c:ext>
              </c:extLst>
            </c:dLbl>
            <c:dLbl>
              <c:idx val="3"/>
              <c:layout>
                <c:manualLayout>
                  <c:x val="6.1114801727842599E-3"/>
                  <c:y val="-0.25738220419390501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4C5-4849-A684-795F36952DEC}"/>
                </c:ext>
              </c:extLst>
            </c:dLbl>
            <c:dLbl>
              <c:idx val="4"/>
              <c:layout>
                <c:manualLayout>
                  <c:x val="4.2151145019501401E-3"/>
                  <c:y val="-5.337501414507185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4C5-4849-A684-795F36952DEC}"/>
                </c:ext>
              </c:extLst>
            </c:dLbl>
            <c:dLbl>
              <c:idx val="5"/>
              <c:layout>
                <c:manualLayout>
                  <c:x val="1.152162995748319E-2"/>
                  <c:y val="-0.23917902002942176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4C5-4849-A684-795F36952DEC}"/>
                </c:ext>
              </c:extLst>
            </c:dLbl>
            <c:dLbl>
              <c:idx val="6"/>
              <c:layout>
                <c:manualLayout>
                  <c:x val="1.30085183056853E-2"/>
                  <c:y val="-1.9703867480262184E-2"/>
                </c:manualLayout>
              </c:layout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741040065606939E-2"/>
                      <c:h val="6.550038735735239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44C5-4849-A684-795F36952DEC}"/>
                </c:ext>
              </c:extLst>
            </c:dLbl>
            <c:dLbl>
              <c:idx val="7"/>
              <c:layout>
                <c:manualLayout>
                  <c:x val="5.6650966828374547E-3"/>
                  <c:y val="-0.1509320514271289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4C5-4849-A684-795F36952DEC}"/>
                </c:ext>
              </c:extLst>
            </c:dLbl>
            <c:dLbl>
              <c:idx val="8"/>
              <c:layout>
                <c:manualLayout>
                  <c:x val="8.5038149203256978E-3"/>
                  <c:y val="-8.174132363053943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0.0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4C5-4849-A684-795F36952DEC}"/>
                </c:ext>
              </c:extLst>
            </c:dLbl>
            <c:dLbl>
              <c:idx val="9"/>
              <c:layout>
                <c:manualLayout>
                  <c:x val="1.3403391654134419E-2"/>
                  <c:y val="-7.469337836543901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0.0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4C5-4849-A684-795F36952DE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Feb 1-15</c:v>
                </c:pt>
                <c:pt idx="1">
                  <c:v>Feb 16-28</c:v>
                </c:pt>
                <c:pt idx="2">
                  <c:v>Mar 1-15</c:v>
                </c:pt>
                <c:pt idx="3">
                  <c:v>Mar 16-31</c:v>
                </c:pt>
                <c:pt idx="4">
                  <c:v>April 1-15</c:v>
                </c:pt>
                <c:pt idx="5">
                  <c:v>April 16-30</c:v>
                </c:pt>
                <c:pt idx="6">
                  <c:v>May 1-15</c:v>
                </c:pt>
                <c:pt idx="7">
                  <c:v>May 16-31</c:v>
                </c:pt>
                <c:pt idx="8">
                  <c:v>June 1-15</c:v>
                </c:pt>
                <c:pt idx="9">
                  <c:v>June 16-30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15</c:v>
                </c:pt>
                <c:pt idx="3">
                  <c:v>5</c:v>
                </c:pt>
                <c:pt idx="4">
                  <c:v>16</c:v>
                </c:pt>
                <c:pt idx="5">
                  <c:v>4</c:v>
                </c:pt>
                <c:pt idx="6">
                  <c:v>17</c:v>
                </c:pt>
                <c:pt idx="7">
                  <c:v>3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44C5-4849-A684-795F36952D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6619024"/>
        <c:axId val="136619416"/>
        <c:axId val="0"/>
      </c:bar3DChart>
      <c:catAx>
        <c:axId val="1366190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800" baseline="0"/>
            </a:pPr>
            <a:endParaRPr lang="en-US"/>
          </a:p>
        </c:txPr>
        <c:crossAx val="136619416"/>
        <c:crosses val="autoZero"/>
        <c:auto val="1"/>
        <c:lblAlgn val="ctr"/>
        <c:lblOffset val="100"/>
        <c:noMultiLvlLbl val="0"/>
      </c:catAx>
      <c:valAx>
        <c:axId val="1366194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66190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551932581403982"/>
          <c:y val="0.15837255373999592"/>
          <c:w val="0.85439502656024657"/>
          <c:h val="0.71833310281067786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602A-4ECF-8FA8-7C57FB649638}"/>
              </c:ext>
            </c:extLst>
          </c:dPt>
          <c:dLbls>
            <c:dLbl>
              <c:idx val="0"/>
              <c:layout>
                <c:manualLayout>
                  <c:x val="1.245464354567832E-2"/>
                  <c:y val="-3.2727677209611152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02A-4ECF-8FA8-7C57FB649638}"/>
                </c:ext>
              </c:extLst>
            </c:dLbl>
            <c:dLbl>
              <c:idx val="1"/>
              <c:layout>
                <c:manualLayout>
                  <c:x val="7.3438987422304064E-2"/>
                  <c:y val="-4.430682681920145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2000"/>
                    </a:pPr>
                    <a:r>
                      <a:rPr lang="en-US" sz="2000" dirty="0"/>
                      <a:t>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02A-4ECF-8FA8-7C57FB64963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2"/>
                <c:pt idx="0">
                  <c:v>Pre</c:v>
                </c:pt>
                <c:pt idx="1">
                  <c:v>Post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02A-4ECF-8FA8-7C57FB64963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3"/>
        <c:shape val="box"/>
        <c:axId val="198755144"/>
        <c:axId val="198755536"/>
        <c:axId val="0"/>
      </c:bar3DChart>
      <c:catAx>
        <c:axId val="19875514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98755536"/>
        <c:crosses val="autoZero"/>
        <c:auto val="1"/>
        <c:lblAlgn val="ctr"/>
        <c:lblOffset val="100"/>
        <c:noMultiLvlLbl val="0"/>
      </c:catAx>
      <c:valAx>
        <c:axId val="198755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19875514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094074293321008"/>
          <c:y val="0.92718223602331395"/>
          <c:w val="0.38118514133579834"/>
          <c:h val="7.2817763976686017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5530488009799365"/>
          <c:y val="0.21422906479383316"/>
          <c:w val="0.83689301386016124"/>
          <c:h val="0.60688566441399394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Reduction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0DBF-4226-AFC7-4B511549B0B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0DBF-4226-AFC7-4B511549B0B9}"/>
              </c:ext>
            </c:extLst>
          </c:dPt>
          <c:dLbls>
            <c:dLbl>
              <c:idx val="0"/>
              <c:layout>
                <c:manualLayout>
                  <c:x val="2.8073536329614616E-2"/>
                  <c:y val="-0.24028817226672713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95%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DBF-4226-AFC7-4B511549B0B9}"/>
                </c:ext>
              </c:extLst>
            </c:dLbl>
            <c:dLbl>
              <c:idx val="1"/>
              <c:layout>
                <c:manualLayout>
                  <c:x val="4.5862426099549679E-2"/>
                  <c:y val="-0.32841484879129634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100%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DBF-4226-AFC7-4B511549B0B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Target</c:v>
                </c:pt>
                <c:pt idx="1">
                  <c:v>Achieved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DBF-4226-AFC7-4B511549B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8756320"/>
        <c:axId val="198756712"/>
        <c:axId val="0"/>
      </c:bar3DChart>
      <c:catAx>
        <c:axId val="1987563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198756712"/>
        <c:crosses val="autoZero"/>
        <c:auto val="1"/>
        <c:lblAlgn val="ctr"/>
        <c:lblOffset val="100"/>
        <c:noMultiLvlLbl val="0"/>
      </c:catAx>
      <c:valAx>
        <c:axId val="19875671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500" baseline="0"/>
            </a:pPr>
            <a:endParaRPr lang="en-US"/>
          </a:p>
        </c:txPr>
        <c:crossAx val="19875632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26168338869563545"/>
          <c:y val="0.88346852481051408"/>
          <c:w val="0.47663322260872903"/>
          <c:h val="0.11159208577580305"/>
        </c:manualLayout>
      </c:layout>
      <c:overlay val="0"/>
      <c:txPr>
        <a:bodyPr/>
        <a:lstStyle/>
        <a:p>
          <a:pPr>
            <a:defRPr sz="15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0.75887</cdr:x>
      <cdr:y>0.03057</cdr:y>
    </cdr:from>
    <cdr:to>
      <cdr:x>0.99478</cdr:x>
      <cdr:y>0.09898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471406" y="122236"/>
          <a:ext cx="2011766" cy="27357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3">
          <a:schemeClr val="lt1"/>
        </a:lnRef>
        <a:fillRef xmlns:a="http://schemas.openxmlformats.org/drawingml/2006/main" idx="1">
          <a:schemeClr val="accent4"/>
        </a:fillRef>
        <a:effectRef xmlns:a="http://schemas.openxmlformats.org/drawingml/2006/main" idx="1">
          <a:schemeClr val="accent4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dirty="0"/>
            <a:t>BEFORE IMPLEMENTATION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0.75999</cdr:x>
      <cdr:y>0.12891</cdr:y>
    </cdr:from>
    <cdr:to>
      <cdr:x>0.99455</cdr:x>
      <cdr:y>0.18539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6480957" y="515500"/>
          <a:ext cx="2000254" cy="225862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/>
            <a:t>AFTER IMPLEMENTATION</a:t>
          </a:r>
          <a:endParaRPr lang="en-US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A3CA-5725-4BA7-A851-72A62AC5A8EE}" type="datetimeFigureOut">
              <a:rPr lang="en-CA" smtClean="0"/>
              <a:pPr/>
              <a:t>2020-01-21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73CA4-7EF9-467F-99BD-6DDCB9451C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470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en-US" baseline="0" dirty="0"/>
              <a:t> title should be based on what need to be achieved. </a:t>
            </a:r>
            <a:r>
              <a:rPr lang="en-US" baseline="0" dirty="0" err="1"/>
              <a:t>Eg</a:t>
            </a:r>
            <a:r>
              <a:rPr lang="en-US" baseline="0" dirty="0"/>
              <a:t>. Effort Reduction . Process improvement of.. 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90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18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 Why Analysis,</a:t>
            </a:r>
            <a:r>
              <a:rPr lang="en-US" baseline="0" dirty="0"/>
              <a:t> Fish bone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36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 Why Analysis,</a:t>
            </a:r>
            <a:r>
              <a:rPr lang="en-US" baseline="0" dirty="0"/>
              <a:t> Fish bone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have a Bar</a:t>
            </a:r>
            <a:r>
              <a:rPr lang="en-US" baseline="0" dirty="0"/>
              <a:t> graph  on this slide to show the pre and post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41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57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93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LandorGreenAnemone.png"/>
          <p:cNvPicPr>
            <a:picLocks noChangeAspect="1"/>
          </p:cNvPicPr>
          <p:nvPr userDrawn="1"/>
        </p:nvPicPr>
        <p:blipFill>
          <a:blip r:embed="rId2" cstate="print"/>
          <a:srcRect r="42537" b="50647"/>
          <a:stretch>
            <a:fillRect/>
          </a:stretch>
        </p:blipFill>
        <p:spPr>
          <a:xfrm>
            <a:off x="0" y="1640"/>
            <a:ext cx="5254388" cy="338300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8788" y="3705418"/>
            <a:ext cx="4024312" cy="1233311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Title Slide Headline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701703" y="682760"/>
            <a:ext cx="3074395" cy="2060440"/>
            <a:chOff x="5701703" y="682760"/>
            <a:chExt cx="3074395" cy="2060440"/>
          </a:xfrm>
        </p:grpSpPr>
        <p:sp>
          <p:nvSpPr>
            <p:cNvPr id="5" name="Freeform 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 userDrawn="1"/>
        </p:nvGrpSpPr>
        <p:grpSpPr>
          <a:xfrm>
            <a:off x="459321" y="5788818"/>
            <a:ext cx="2183716" cy="635721"/>
            <a:chOff x="459321" y="5788818"/>
            <a:chExt cx="2183716" cy="63572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21" y="6039743"/>
              <a:ext cx="2183716" cy="384796"/>
            </a:xfrm>
            <a:prstGeom prst="rect">
              <a:avLst/>
            </a:prstGeom>
          </p:spPr>
        </p:pic>
        <p:sp>
          <p:nvSpPr>
            <p:cNvPr id="10" name="Freeform 9"/>
            <p:cNvSpPr/>
            <p:nvPr/>
          </p:nvSpPr>
          <p:spPr>
            <a:xfrm>
              <a:off x="1741785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817" y="6279323"/>
            <a:ext cx="2520922" cy="17607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6570921"/>
            <a:ext cx="868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bg>
      <p:bgPr>
        <a:solidFill>
          <a:srgbClr val="D98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10061"/>
            <a:ext cx="8228013" cy="262222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rgbClr val="FF9900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59314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FF9900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FF9900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0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9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81125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8787" y="3705418"/>
            <a:ext cx="5117259" cy="1727194"/>
          </a:xfrm>
        </p:spPr>
        <p:txBody>
          <a:bodyPr/>
          <a:lstStyle/>
          <a:p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Six Sigma Yellow Belt</a:t>
            </a:r>
          </a:p>
          <a:p>
            <a:pPr>
              <a:lnSpc>
                <a:spcPct val="100000"/>
              </a:lnSpc>
            </a:pPr>
            <a:r>
              <a:rPr lang="en-CA" sz="18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en-US" sz="1800" b="1" dirty="0"/>
              <a:t>Automate cleanup of old transaction data to get rid of space issue in dev environment</a:t>
            </a:r>
            <a:r>
              <a:rPr lang="en-CA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050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361552" y="1919711"/>
            <a:ext cx="4202113" cy="1053640"/>
          </a:xfrm>
        </p:spPr>
        <p:txBody>
          <a:bodyPr/>
          <a:lstStyle/>
          <a:p>
            <a:pPr marL="0" indent="0">
              <a:buNone/>
            </a:pPr>
            <a:endParaRPr lang="en-US" sz="1500" u="sng" dirty="0"/>
          </a:p>
          <a:p>
            <a:pPr marL="0" indent="0">
              <a:buNone/>
            </a:pPr>
            <a:r>
              <a:rPr lang="en-US" sz="1500" u="sng" dirty="0"/>
              <a:t>Effort Reduction(Hours/Month):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946163" y="1931812"/>
            <a:ext cx="4006982" cy="895989"/>
          </a:xfrm>
        </p:spPr>
        <p:txBody>
          <a:bodyPr/>
          <a:lstStyle/>
          <a:p>
            <a:pPr marL="0" indent="0">
              <a:buNone/>
            </a:pPr>
            <a:endParaRPr lang="en-US" sz="1500" u="sng" dirty="0"/>
          </a:p>
          <a:p>
            <a:pPr marL="0" indent="0">
              <a:buNone/>
            </a:pPr>
            <a:r>
              <a:rPr lang="en-US" sz="1500" u="sng" dirty="0"/>
              <a:t>Effort Reduction(</a:t>
            </a:r>
            <a:r>
              <a:rPr lang="en-US" sz="1500" u="sng" dirty="0" err="1"/>
              <a:t>Target</a:t>
            </a:r>
            <a:r>
              <a:rPr lang="en-US" sz="1500" u="sng" dirty="0" err="1">
                <a:sym typeface="Wingdings" panose="05000000000000000000" pitchFamily="2" charset="2"/>
              </a:rPr>
              <a:t>Completion</a:t>
            </a:r>
            <a:r>
              <a:rPr lang="en-US" sz="1500" u="sng" dirty="0">
                <a:sym typeface="Wingdings" panose="05000000000000000000" pitchFamily="2" charset="2"/>
              </a:rPr>
              <a:t>):</a:t>
            </a:r>
            <a:endParaRPr lang="en-US" sz="1500" u="sn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Improvement Plan &amp; Implementation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48040" y="1223962"/>
            <a:ext cx="8222548" cy="314325"/>
            <a:chOff x="443748" y="1308845"/>
            <a:chExt cx="8222548" cy="304800"/>
          </a:xfrm>
        </p:grpSpPr>
        <p:sp>
          <p:nvSpPr>
            <p:cNvPr id="30" name="AutoShape 8"/>
            <p:cNvSpPr>
              <a:spLocks noChangeArrowheads="1"/>
            </p:cNvSpPr>
            <p:nvPr/>
          </p:nvSpPr>
          <p:spPr bwMode="auto">
            <a:xfrm>
              <a:off x="443748" y="1308845"/>
              <a:ext cx="1392479" cy="304800"/>
            </a:xfrm>
            <a:prstGeom prst="homePlate">
              <a:avLst>
                <a:gd name="adj" fmla="val 81250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solidFill>
                    <a:schemeClr val="tx2">
                      <a:lumMod val="75000"/>
                    </a:schemeClr>
                  </a:solidFill>
                </a:rPr>
                <a:t>Define</a:t>
              </a:r>
            </a:p>
          </p:txBody>
        </p:sp>
        <p:sp>
          <p:nvSpPr>
            <p:cNvPr id="31" name="AutoShape 11"/>
            <p:cNvSpPr>
              <a:spLocks noChangeArrowheads="1"/>
            </p:cNvSpPr>
            <p:nvPr/>
          </p:nvSpPr>
          <p:spPr bwMode="auto">
            <a:xfrm>
              <a:off x="1640899" y="1308845"/>
              <a:ext cx="2249389" cy="304800"/>
            </a:xfrm>
            <a:prstGeom prst="chevron">
              <a:avLst>
                <a:gd name="adj" fmla="val 82299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solidFill>
                    <a:schemeClr val="tx2">
                      <a:lumMod val="75000"/>
                    </a:schemeClr>
                  </a:solidFill>
                </a:rPr>
                <a:t>    Measure</a:t>
              </a:r>
            </a:p>
          </p:txBody>
        </p:sp>
        <p:sp>
          <p:nvSpPr>
            <p:cNvPr id="32" name="AutoShape 12"/>
            <p:cNvSpPr>
              <a:spLocks noChangeArrowheads="1"/>
            </p:cNvSpPr>
            <p:nvPr/>
          </p:nvSpPr>
          <p:spPr bwMode="auto">
            <a:xfrm>
              <a:off x="3644555" y="1308845"/>
              <a:ext cx="1820934" cy="304800"/>
            </a:xfrm>
            <a:prstGeom prst="chevron">
              <a:avLst>
                <a:gd name="adj" fmla="val 80160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solidFill>
                    <a:schemeClr val="tx2">
                      <a:lumMod val="75000"/>
                    </a:schemeClr>
                  </a:solidFill>
                </a:rPr>
                <a:t>    Analyze</a:t>
              </a:r>
            </a:p>
          </p:txBody>
        </p:sp>
        <p:sp>
          <p:nvSpPr>
            <p:cNvPr id="33" name="AutoShape 12"/>
            <p:cNvSpPr>
              <a:spLocks noChangeArrowheads="1"/>
            </p:cNvSpPr>
            <p:nvPr/>
          </p:nvSpPr>
          <p:spPr bwMode="auto">
            <a:xfrm>
              <a:off x="5244958" y="1308845"/>
              <a:ext cx="1820934" cy="304800"/>
            </a:xfrm>
            <a:prstGeom prst="chevron">
              <a:avLst>
                <a:gd name="adj" fmla="val 80160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solidFill>
                    <a:schemeClr val="tx2">
                      <a:lumMod val="75000"/>
                    </a:schemeClr>
                  </a:solidFill>
                </a:rPr>
                <a:t>    Improve</a:t>
              </a:r>
            </a:p>
          </p:txBody>
        </p:sp>
        <p:sp>
          <p:nvSpPr>
            <p:cNvPr id="34" name="AutoShape 12"/>
            <p:cNvSpPr>
              <a:spLocks noChangeArrowheads="1"/>
            </p:cNvSpPr>
            <p:nvPr/>
          </p:nvSpPr>
          <p:spPr bwMode="auto">
            <a:xfrm>
              <a:off x="6845362" y="1308845"/>
              <a:ext cx="1820934" cy="304800"/>
            </a:xfrm>
            <a:prstGeom prst="chevron">
              <a:avLst>
                <a:gd name="adj" fmla="val 80160"/>
              </a:avLst>
            </a:prstGeom>
            <a:solidFill>
              <a:srgbClr val="FFFF00"/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solidFill>
                    <a:schemeClr val="tx2">
                      <a:lumMod val="75000"/>
                    </a:schemeClr>
                  </a:solidFill>
                </a:rPr>
                <a:t>    Control</a:t>
              </a:r>
            </a:p>
          </p:txBody>
        </p:sp>
      </p:grp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202081924"/>
              </p:ext>
            </p:extLst>
          </p:nvPr>
        </p:nvGraphicFramePr>
        <p:xfrm>
          <a:off x="253148" y="2518403"/>
          <a:ext cx="3741432" cy="3651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255026766"/>
              </p:ext>
            </p:extLst>
          </p:nvPr>
        </p:nvGraphicFramePr>
        <p:xfrm>
          <a:off x="4563665" y="2183042"/>
          <a:ext cx="4314565" cy="4149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>
          <a:xfrm>
            <a:off x="457201" y="1524754"/>
            <a:ext cx="8682965" cy="373729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lvl="0" eaLnBrk="0" hangingPunct="0">
              <a:lnSpc>
                <a:spcPct val="80000"/>
              </a:lnSpc>
              <a:spcBef>
                <a:spcPct val="50000"/>
              </a:spcBef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‘</a:t>
            </a:r>
            <a:r>
              <a:rPr lang="en-US" sz="2000" b="1" noProof="0" dirty="0">
                <a:solidFill>
                  <a:srgbClr val="000000"/>
                </a:solidFill>
              </a:rPr>
              <a:t>Improved data &amp; Pre-Post Improvement comparison</a:t>
            </a:r>
            <a:r>
              <a:rPr lang="en-US" sz="2000" b="1" dirty="0">
                <a:solidFill>
                  <a:srgbClr val="000000"/>
                </a:solidFill>
              </a:rPr>
              <a:t>’ </a:t>
            </a:r>
          </a:p>
        </p:txBody>
      </p:sp>
    </p:spTree>
    <p:extLst>
      <p:ext uri="{BB962C8B-B14F-4D97-AF65-F5344CB8AC3E}">
        <p14:creationId xmlns:p14="http://schemas.microsoft.com/office/powerpoint/2010/main" val="2548206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Control phase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43748" y="1308845"/>
            <a:ext cx="8222548" cy="304800"/>
            <a:chOff x="443748" y="1308845"/>
            <a:chExt cx="8222548" cy="304800"/>
          </a:xfrm>
        </p:grpSpPr>
        <p:sp>
          <p:nvSpPr>
            <p:cNvPr id="30" name="AutoShape 8"/>
            <p:cNvSpPr>
              <a:spLocks noChangeArrowheads="1"/>
            </p:cNvSpPr>
            <p:nvPr/>
          </p:nvSpPr>
          <p:spPr bwMode="auto">
            <a:xfrm>
              <a:off x="443748" y="1308845"/>
              <a:ext cx="1392479" cy="304800"/>
            </a:xfrm>
            <a:prstGeom prst="homePlate">
              <a:avLst>
                <a:gd name="adj" fmla="val 81250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solidFill>
                    <a:schemeClr val="tx2">
                      <a:lumMod val="75000"/>
                    </a:schemeClr>
                  </a:solidFill>
                </a:rPr>
                <a:t>Define</a:t>
              </a:r>
            </a:p>
          </p:txBody>
        </p:sp>
        <p:sp>
          <p:nvSpPr>
            <p:cNvPr id="31" name="AutoShape 11"/>
            <p:cNvSpPr>
              <a:spLocks noChangeArrowheads="1"/>
            </p:cNvSpPr>
            <p:nvPr/>
          </p:nvSpPr>
          <p:spPr bwMode="auto">
            <a:xfrm>
              <a:off x="1640899" y="1308845"/>
              <a:ext cx="2249389" cy="304800"/>
            </a:xfrm>
            <a:prstGeom prst="chevron">
              <a:avLst>
                <a:gd name="adj" fmla="val 82299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solidFill>
                    <a:schemeClr val="tx2">
                      <a:lumMod val="75000"/>
                    </a:schemeClr>
                  </a:solidFill>
                </a:rPr>
                <a:t>    Measure</a:t>
              </a:r>
            </a:p>
          </p:txBody>
        </p:sp>
        <p:sp>
          <p:nvSpPr>
            <p:cNvPr id="32" name="AutoShape 12"/>
            <p:cNvSpPr>
              <a:spLocks noChangeArrowheads="1"/>
            </p:cNvSpPr>
            <p:nvPr/>
          </p:nvSpPr>
          <p:spPr bwMode="auto">
            <a:xfrm>
              <a:off x="3644555" y="1308845"/>
              <a:ext cx="1820934" cy="304800"/>
            </a:xfrm>
            <a:prstGeom prst="chevron">
              <a:avLst>
                <a:gd name="adj" fmla="val 80160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solidFill>
                    <a:schemeClr val="tx2">
                      <a:lumMod val="75000"/>
                    </a:schemeClr>
                  </a:solidFill>
                </a:rPr>
                <a:t>    Analyze</a:t>
              </a:r>
            </a:p>
          </p:txBody>
        </p:sp>
        <p:sp>
          <p:nvSpPr>
            <p:cNvPr id="33" name="AutoShape 12"/>
            <p:cNvSpPr>
              <a:spLocks noChangeArrowheads="1"/>
            </p:cNvSpPr>
            <p:nvPr/>
          </p:nvSpPr>
          <p:spPr bwMode="auto">
            <a:xfrm>
              <a:off x="5244958" y="1308845"/>
              <a:ext cx="1820934" cy="304800"/>
            </a:xfrm>
            <a:prstGeom prst="chevron">
              <a:avLst>
                <a:gd name="adj" fmla="val 80160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solidFill>
                    <a:schemeClr val="tx2">
                      <a:lumMod val="75000"/>
                    </a:schemeClr>
                  </a:solidFill>
                </a:rPr>
                <a:t>    Improve</a:t>
              </a:r>
            </a:p>
          </p:txBody>
        </p:sp>
        <p:sp>
          <p:nvSpPr>
            <p:cNvPr id="34" name="AutoShape 12"/>
            <p:cNvSpPr>
              <a:spLocks noChangeArrowheads="1"/>
            </p:cNvSpPr>
            <p:nvPr/>
          </p:nvSpPr>
          <p:spPr bwMode="auto">
            <a:xfrm>
              <a:off x="6845362" y="1308845"/>
              <a:ext cx="1820934" cy="304800"/>
            </a:xfrm>
            <a:prstGeom prst="chevron">
              <a:avLst>
                <a:gd name="adj" fmla="val 80160"/>
              </a:avLst>
            </a:prstGeom>
            <a:solidFill>
              <a:srgbClr val="FFFF00"/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solidFill>
                    <a:schemeClr val="tx2">
                      <a:lumMod val="75000"/>
                    </a:schemeClr>
                  </a:solidFill>
                </a:rPr>
                <a:t>    Control</a:t>
              </a:r>
            </a:p>
          </p:txBody>
        </p:sp>
      </p:grpSp>
      <p:sp>
        <p:nvSpPr>
          <p:cNvPr id="14" name="Title 1"/>
          <p:cNvSpPr txBox="1">
            <a:spLocks/>
          </p:cNvSpPr>
          <p:nvPr/>
        </p:nvSpPr>
        <p:spPr>
          <a:xfrm>
            <a:off x="394080" y="1706749"/>
            <a:ext cx="6500949" cy="6016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lvl="0" eaLnBrk="0" hangingPunct="0">
              <a:lnSpc>
                <a:spcPct val="80000"/>
              </a:lnSpc>
              <a:spcBef>
                <a:spcPct val="50000"/>
              </a:spcBef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‘</a:t>
            </a:r>
            <a:r>
              <a:rPr lang="en-US" sz="2800" noProof="0" dirty="0">
                <a:solidFill>
                  <a:srgbClr val="000000"/>
                </a:solidFill>
              </a:rPr>
              <a:t>Control Chart</a:t>
            </a:r>
            <a:r>
              <a:rPr lang="en-US" sz="2800" dirty="0">
                <a:solidFill>
                  <a:srgbClr val="000000"/>
                </a:solidFill>
              </a:rPr>
              <a:t>’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343486"/>
              </p:ext>
            </p:extLst>
          </p:nvPr>
        </p:nvGraphicFramePr>
        <p:xfrm>
          <a:off x="394080" y="2522569"/>
          <a:ext cx="8205261" cy="246888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7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1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72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Sr. No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Solution Identified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 Measures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Frequency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Remarks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1.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Created new functionality to automatically delete records from any object (selected by stakeholders), thus reducing manual effort.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Provided a demo to the development team and created a ppt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Only dev team has the rights to make changes.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kavitha.s.hegde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6 months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Benefits</a:t>
            </a:r>
          </a:p>
        </p:txBody>
      </p:sp>
      <p:sp>
        <p:nvSpPr>
          <p:cNvPr id="9" name="Content Placeholder 2"/>
          <p:cNvSpPr>
            <a:spLocks/>
          </p:cNvSpPr>
          <p:nvPr/>
        </p:nvSpPr>
        <p:spPr bwMode="gray">
          <a:xfrm>
            <a:off x="318245" y="1752600"/>
            <a:ext cx="46482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176213" indent="-176213" eaLnBrk="0" hangingPunct="0">
              <a:spcBef>
                <a:spcPct val="20000"/>
              </a:spcBef>
              <a:buClr>
                <a:schemeClr val="tx1"/>
              </a:buClr>
            </a:pPr>
            <a:r>
              <a:rPr lang="en-US" sz="2000" u="sng" dirty="0"/>
              <a:t>Tangible Benefits (if any)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96871" y="6040481"/>
            <a:ext cx="857922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dirty="0"/>
              <a:t>Note : 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/>
              <a:t>Annual benefit can be derived out of saving opportunity costs (</a:t>
            </a:r>
            <a:r>
              <a:rPr lang="en-US" sz="1000" dirty="0" err="1"/>
              <a:t>eg</a:t>
            </a:r>
            <a:r>
              <a:rPr lang="en-US" sz="1000" dirty="0"/>
              <a:t>., reducing lead time, productivity savings etc., in addition to hard dollar savings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/>
              <a:t>Cost should include salary cost, overhead cost, indirect cost , opportunity cost, etc.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65869" y="4816475"/>
            <a:ext cx="6863605" cy="40011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u="sng" dirty="0"/>
              <a:t>Intangible</a:t>
            </a:r>
            <a:r>
              <a:rPr lang="en-US" u="sng" dirty="0"/>
              <a:t> </a:t>
            </a:r>
            <a:r>
              <a:rPr lang="en-US" sz="2000" u="sng" dirty="0"/>
              <a:t>Benefits (soft savings) to IDC or client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43748" y="1308845"/>
            <a:ext cx="8222548" cy="304800"/>
            <a:chOff x="443748" y="1308845"/>
            <a:chExt cx="8222548" cy="304800"/>
          </a:xfrm>
        </p:grpSpPr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443748" y="1308845"/>
              <a:ext cx="1392479" cy="304800"/>
            </a:xfrm>
            <a:prstGeom prst="homePlate">
              <a:avLst>
                <a:gd name="adj" fmla="val 81250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solidFill>
                    <a:schemeClr val="tx2">
                      <a:lumMod val="75000"/>
                    </a:schemeClr>
                  </a:solidFill>
                </a:rPr>
                <a:t>Define</a:t>
              </a:r>
            </a:p>
          </p:txBody>
        </p:sp>
        <p:sp>
          <p:nvSpPr>
            <p:cNvPr id="15" name="AutoShape 11"/>
            <p:cNvSpPr>
              <a:spLocks noChangeArrowheads="1"/>
            </p:cNvSpPr>
            <p:nvPr/>
          </p:nvSpPr>
          <p:spPr bwMode="auto">
            <a:xfrm>
              <a:off x="1640899" y="1308845"/>
              <a:ext cx="2249389" cy="304800"/>
            </a:xfrm>
            <a:prstGeom prst="chevron">
              <a:avLst>
                <a:gd name="adj" fmla="val 82299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solidFill>
                    <a:schemeClr val="tx2">
                      <a:lumMod val="75000"/>
                    </a:schemeClr>
                  </a:solidFill>
                </a:rPr>
                <a:t>    Measure</a:t>
              </a:r>
            </a:p>
          </p:txBody>
        </p:sp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>
              <a:off x="3644555" y="1308845"/>
              <a:ext cx="1820934" cy="304800"/>
            </a:xfrm>
            <a:prstGeom prst="chevron">
              <a:avLst>
                <a:gd name="adj" fmla="val 80160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solidFill>
                    <a:schemeClr val="tx2">
                      <a:lumMod val="75000"/>
                    </a:schemeClr>
                  </a:solidFill>
                </a:rPr>
                <a:t>    Analyze</a:t>
              </a:r>
            </a:p>
          </p:txBody>
        </p:sp>
        <p:sp>
          <p:nvSpPr>
            <p:cNvPr id="17" name="AutoShape 12"/>
            <p:cNvSpPr>
              <a:spLocks noChangeArrowheads="1"/>
            </p:cNvSpPr>
            <p:nvPr/>
          </p:nvSpPr>
          <p:spPr bwMode="auto">
            <a:xfrm>
              <a:off x="5244958" y="1308845"/>
              <a:ext cx="1820934" cy="304800"/>
            </a:xfrm>
            <a:prstGeom prst="chevron">
              <a:avLst>
                <a:gd name="adj" fmla="val 80160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solidFill>
                    <a:schemeClr val="tx2">
                      <a:lumMod val="75000"/>
                    </a:schemeClr>
                  </a:solidFill>
                </a:rPr>
                <a:t>    Improve</a:t>
              </a:r>
            </a:p>
          </p:txBody>
        </p:sp>
        <p:sp>
          <p:nvSpPr>
            <p:cNvPr id="18" name="AutoShape 12"/>
            <p:cNvSpPr>
              <a:spLocks noChangeArrowheads="1"/>
            </p:cNvSpPr>
            <p:nvPr/>
          </p:nvSpPr>
          <p:spPr bwMode="auto">
            <a:xfrm>
              <a:off x="6845362" y="1308845"/>
              <a:ext cx="1820934" cy="304800"/>
            </a:xfrm>
            <a:prstGeom prst="chevron">
              <a:avLst>
                <a:gd name="adj" fmla="val 80160"/>
              </a:avLst>
            </a:prstGeom>
            <a:solidFill>
              <a:srgbClr val="FFFF00"/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solidFill>
                    <a:schemeClr val="tx2">
                      <a:lumMod val="75000"/>
                    </a:schemeClr>
                  </a:solidFill>
                </a:rPr>
                <a:t>    Control</a:t>
              </a: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886009"/>
              </p:ext>
            </p:extLst>
          </p:nvPr>
        </p:nvGraphicFramePr>
        <p:xfrm>
          <a:off x="461615" y="2133600"/>
          <a:ext cx="7110759" cy="257781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04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9195">
                <a:tc>
                  <a:txBody>
                    <a:bodyPr/>
                    <a:lstStyle/>
                    <a:p>
                      <a:r>
                        <a:rPr lang="en-US" sz="12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 Month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 Annum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07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cs typeface="Arial" charset="0"/>
                        </a:rPr>
                        <a:t>Pre improvement effort </a:t>
                      </a:r>
                      <a:endParaRPr lang="en-US" sz="105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240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07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cs typeface="Arial" charset="0"/>
                        </a:rPr>
                        <a:t>Post improvement effort </a:t>
                      </a:r>
                      <a:endParaRPr lang="en-US" sz="105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07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cs typeface="Arial" charset="0"/>
                        </a:rPr>
                        <a:t>Gross man hour savings (Step1-2)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050" b="0" dirty="0">
                          <a:cs typeface="Arial" charset="0"/>
                        </a:rPr>
                        <a:t>One time effort spent on the implementing the improvements</a:t>
                      </a:r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9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050" b="0" dirty="0">
                          <a:cs typeface="Arial" charset="0"/>
                        </a:rPr>
                        <a:t>Net annual saving  in man hours</a:t>
                      </a:r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07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6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050" b="0" dirty="0">
                          <a:cs typeface="Arial" charset="0"/>
                        </a:rPr>
                        <a:t>Billing rate per Hour </a:t>
                      </a:r>
                      <a:r>
                        <a:rPr lang="en-US" sz="1050" b="0" i="1" dirty="0">
                          <a:solidFill>
                            <a:srgbClr val="FF0000"/>
                          </a:solidFill>
                          <a:cs typeface="Arial" charset="0"/>
                        </a:rPr>
                        <a:t>(Update</a:t>
                      </a:r>
                      <a:r>
                        <a:rPr lang="en-US" sz="1050" b="0" i="1" baseline="0" dirty="0">
                          <a:solidFill>
                            <a:srgbClr val="FF0000"/>
                          </a:solidFill>
                          <a:cs typeface="Arial" charset="0"/>
                        </a:rPr>
                        <a:t> $ rate as applicable)</a:t>
                      </a:r>
                      <a:endParaRPr lang="en-US" sz="1050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$60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99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7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50" b="0" dirty="0">
                          <a:cs typeface="Arial" charset="0"/>
                        </a:rPr>
                        <a:t>Annual expected business value savings (Step5*6)</a:t>
                      </a:r>
                      <a:endParaRPr lang="en-US" sz="1050" dirty="0"/>
                    </a:p>
                  </a:txBody>
                  <a:tcPr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$103200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991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8 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Client Savings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$103200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858844"/>
              </p:ext>
            </p:extLst>
          </p:nvPr>
        </p:nvGraphicFramePr>
        <p:xfrm>
          <a:off x="461615" y="5265781"/>
          <a:ext cx="7912477" cy="7162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66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5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743">
                <a:tc>
                  <a:txBody>
                    <a:bodyPr/>
                    <a:lstStyle/>
                    <a:p>
                      <a:r>
                        <a:rPr lang="en-US" sz="900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43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Exception will not be generated and space will be reclaimed automatically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743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 will be able to add the records easily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Content Placeholder 2"/>
          <p:cNvSpPr>
            <a:spLocks/>
          </p:cNvSpPr>
          <p:nvPr/>
        </p:nvSpPr>
        <p:spPr bwMode="gray">
          <a:xfrm>
            <a:off x="5975148" y="1752600"/>
            <a:ext cx="1740596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176213" indent="-176213" eaLnBrk="0" hangingPunct="0">
              <a:spcBef>
                <a:spcPct val="20000"/>
              </a:spcBef>
              <a:buClr>
                <a:schemeClr val="tx1"/>
              </a:buClr>
            </a:pPr>
            <a:r>
              <a:rPr lang="en-US" sz="2000" u="sng" dirty="0"/>
              <a:t>Client benefit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 anchorCtr="0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Roles &amp; Responsibilities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43748" y="1308845"/>
            <a:ext cx="8222548" cy="304800"/>
            <a:chOff x="443748" y="1308845"/>
            <a:chExt cx="5849464" cy="304800"/>
          </a:xfrm>
        </p:grpSpPr>
        <p:sp>
          <p:nvSpPr>
            <p:cNvPr id="30" name="AutoShape 8"/>
            <p:cNvSpPr>
              <a:spLocks noChangeArrowheads="1"/>
            </p:cNvSpPr>
            <p:nvPr/>
          </p:nvSpPr>
          <p:spPr bwMode="auto">
            <a:xfrm>
              <a:off x="443748" y="1308845"/>
              <a:ext cx="990600" cy="304800"/>
            </a:xfrm>
            <a:prstGeom prst="homePlate">
              <a:avLst>
                <a:gd name="adj" fmla="val 81250"/>
              </a:avLst>
            </a:prstGeom>
            <a:solidFill>
              <a:srgbClr val="FFFF00"/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solidFill>
                    <a:schemeClr val="tx2">
                      <a:lumMod val="75000"/>
                    </a:schemeClr>
                  </a:solidFill>
                </a:rPr>
                <a:t>Define</a:t>
              </a:r>
            </a:p>
          </p:txBody>
        </p:sp>
        <p:sp>
          <p:nvSpPr>
            <p:cNvPr id="31" name="AutoShape 11"/>
            <p:cNvSpPr>
              <a:spLocks noChangeArrowheads="1"/>
            </p:cNvSpPr>
            <p:nvPr/>
          </p:nvSpPr>
          <p:spPr bwMode="auto">
            <a:xfrm>
              <a:off x="1295393" y="1308845"/>
              <a:ext cx="1600200" cy="304800"/>
            </a:xfrm>
            <a:prstGeom prst="chevron">
              <a:avLst>
                <a:gd name="adj" fmla="val 82299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solidFill>
                    <a:schemeClr val="tx2">
                      <a:lumMod val="75000"/>
                    </a:schemeClr>
                  </a:solidFill>
                </a:rPr>
                <a:t>    Measure</a:t>
              </a:r>
            </a:p>
          </p:txBody>
        </p:sp>
        <p:sp>
          <p:nvSpPr>
            <p:cNvPr id="32" name="AutoShape 12"/>
            <p:cNvSpPr>
              <a:spLocks noChangeArrowheads="1"/>
            </p:cNvSpPr>
            <p:nvPr/>
          </p:nvSpPr>
          <p:spPr bwMode="auto">
            <a:xfrm>
              <a:off x="2720780" y="1308845"/>
              <a:ext cx="1295400" cy="304800"/>
            </a:xfrm>
            <a:prstGeom prst="chevron">
              <a:avLst>
                <a:gd name="adj" fmla="val 80160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solidFill>
                    <a:schemeClr val="tx2">
                      <a:lumMod val="75000"/>
                    </a:schemeClr>
                  </a:solidFill>
                </a:rPr>
                <a:t>    Analyze</a:t>
              </a:r>
            </a:p>
          </p:txBody>
        </p:sp>
        <p:sp>
          <p:nvSpPr>
            <p:cNvPr id="33" name="AutoShape 12"/>
            <p:cNvSpPr>
              <a:spLocks noChangeArrowheads="1"/>
            </p:cNvSpPr>
            <p:nvPr/>
          </p:nvSpPr>
          <p:spPr bwMode="auto">
            <a:xfrm>
              <a:off x="3859296" y="1308845"/>
              <a:ext cx="1295400" cy="304800"/>
            </a:xfrm>
            <a:prstGeom prst="chevron">
              <a:avLst>
                <a:gd name="adj" fmla="val 80160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solidFill>
                    <a:schemeClr val="tx2">
                      <a:lumMod val="75000"/>
                    </a:schemeClr>
                  </a:solidFill>
                </a:rPr>
                <a:t>    Improve</a:t>
              </a:r>
            </a:p>
          </p:txBody>
        </p:sp>
        <p:sp>
          <p:nvSpPr>
            <p:cNvPr id="34" name="AutoShape 12"/>
            <p:cNvSpPr>
              <a:spLocks noChangeArrowheads="1"/>
            </p:cNvSpPr>
            <p:nvPr/>
          </p:nvSpPr>
          <p:spPr bwMode="auto">
            <a:xfrm>
              <a:off x="4997812" y="1308845"/>
              <a:ext cx="1295400" cy="304800"/>
            </a:xfrm>
            <a:prstGeom prst="chevron">
              <a:avLst>
                <a:gd name="adj" fmla="val 80160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solidFill>
                    <a:schemeClr val="tx2">
                      <a:lumMod val="75000"/>
                    </a:schemeClr>
                  </a:solidFill>
                </a:rPr>
                <a:t>    Control</a:t>
              </a:r>
            </a:p>
          </p:txBody>
        </p:sp>
      </p:grpSp>
      <p:graphicFrame>
        <p:nvGraphicFramePr>
          <p:cNvPr id="35" name="Group 6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9308151"/>
              </p:ext>
            </p:extLst>
          </p:nvPr>
        </p:nvGraphicFramePr>
        <p:xfrm>
          <a:off x="461034" y="1902497"/>
          <a:ext cx="8205261" cy="429767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600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0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4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05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Role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Name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Responsibility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0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Sponsor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Tamal Bhattacharya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MMS CIO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0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MBB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Pradeep Senapati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Final Signoff as required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0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Black Belt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Prashant Swaroop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Review &amp; Approve Project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437"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Champion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Soumya Venkatraman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Support &amp; guide YB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74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Project Lead (YB)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Radhika Sood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Lead the initiative,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Accountable for the Project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 anchorCtr="0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Project Details</a:t>
            </a:r>
          </a:p>
        </p:txBody>
      </p:sp>
      <p:grpSp>
        <p:nvGrpSpPr>
          <p:cNvPr id="2" name="Group 35"/>
          <p:cNvGrpSpPr/>
          <p:nvPr/>
        </p:nvGrpSpPr>
        <p:grpSpPr>
          <a:xfrm>
            <a:off x="443748" y="1308845"/>
            <a:ext cx="8222548" cy="304800"/>
            <a:chOff x="443748" y="1308845"/>
            <a:chExt cx="5849464" cy="304800"/>
          </a:xfrm>
        </p:grpSpPr>
        <p:sp>
          <p:nvSpPr>
            <p:cNvPr id="30" name="AutoShape 8"/>
            <p:cNvSpPr>
              <a:spLocks noChangeArrowheads="1"/>
            </p:cNvSpPr>
            <p:nvPr/>
          </p:nvSpPr>
          <p:spPr bwMode="auto">
            <a:xfrm>
              <a:off x="443748" y="1308845"/>
              <a:ext cx="990600" cy="304800"/>
            </a:xfrm>
            <a:prstGeom prst="homePlate">
              <a:avLst>
                <a:gd name="adj" fmla="val 81250"/>
              </a:avLst>
            </a:prstGeom>
            <a:solidFill>
              <a:srgbClr val="FFFF00"/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solidFill>
                    <a:schemeClr val="tx2">
                      <a:lumMod val="75000"/>
                    </a:schemeClr>
                  </a:solidFill>
                </a:rPr>
                <a:t>Define</a:t>
              </a:r>
            </a:p>
          </p:txBody>
        </p:sp>
        <p:sp>
          <p:nvSpPr>
            <p:cNvPr id="31" name="AutoShape 11"/>
            <p:cNvSpPr>
              <a:spLocks noChangeArrowheads="1"/>
            </p:cNvSpPr>
            <p:nvPr/>
          </p:nvSpPr>
          <p:spPr bwMode="auto">
            <a:xfrm>
              <a:off x="1295393" y="1308845"/>
              <a:ext cx="1600200" cy="304800"/>
            </a:xfrm>
            <a:prstGeom prst="chevron">
              <a:avLst>
                <a:gd name="adj" fmla="val 82299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solidFill>
                    <a:schemeClr val="tx2">
                      <a:lumMod val="75000"/>
                    </a:schemeClr>
                  </a:solidFill>
                </a:rPr>
                <a:t>    Measure</a:t>
              </a:r>
            </a:p>
          </p:txBody>
        </p:sp>
        <p:sp>
          <p:nvSpPr>
            <p:cNvPr id="32" name="AutoShape 12"/>
            <p:cNvSpPr>
              <a:spLocks noChangeArrowheads="1"/>
            </p:cNvSpPr>
            <p:nvPr/>
          </p:nvSpPr>
          <p:spPr bwMode="auto">
            <a:xfrm>
              <a:off x="2720780" y="1308845"/>
              <a:ext cx="1295400" cy="304800"/>
            </a:xfrm>
            <a:prstGeom prst="chevron">
              <a:avLst>
                <a:gd name="adj" fmla="val 80160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solidFill>
                    <a:schemeClr val="tx2">
                      <a:lumMod val="75000"/>
                    </a:schemeClr>
                  </a:solidFill>
                </a:rPr>
                <a:t>    Analyze</a:t>
              </a:r>
            </a:p>
          </p:txBody>
        </p:sp>
        <p:sp>
          <p:nvSpPr>
            <p:cNvPr id="33" name="AutoShape 12"/>
            <p:cNvSpPr>
              <a:spLocks noChangeArrowheads="1"/>
            </p:cNvSpPr>
            <p:nvPr/>
          </p:nvSpPr>
          <p:spPr bwMode="auto">
            <a:xfrm>
              <a:off x="3859296" y="1308845"/>
              <a:ext cx="1295400" cy="304800"/>
            </a:xfrm>
            <a:prstGeom prst="chevron">
              <a:avLst>
                <a:gd name="adj" fmla="val 80160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solidFill>
                    <a:schemeClr val="tx2">
                      <a:lumMod val="75000"/>
                    </a:schemeClr>
                  </a:solidFill>
                </a:rPr>
                <a:t>    Improve</a:t>
              </a:r>
            </a:p>
          </p:txBody>
        </p:sp>
        <p:sp>
          <p:nvSpPr>
            <p:cNvPr id="34" name="AutoShape 12"/>
            <p:cNvSpPr>
              <a:spLocks noChangeArrowheads="1"/>
            </p:cNvSpPr>
            <p:nvPr/>
          </p:nvSpPr>
          <p:spPr bwMode="auto">
            <a:xfrm>
              <a:off x="4997812" y="1308845"/>
              <a:ext cx="1295400" cy="304800"/>
            </a:xfrm>
            <a:prstGeom prst="chevron">
              <a:avLst>
                <a:gd name="adj" fmla="val 80160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solidFill>
                    <a:schemeClr val="tx2">
                      <a:lumMod val="75000"/>
                    </a:schemeClr>
                  </a:solidFill>
                </a:rPr>
                <a:t>    Control</a:t>
              </a:r>
            </a:p>
          </p:txBody>
        </p:sp>
      </p:grpSp>
      <p:graphicFrame>
        <p:nvGraphicFramePr>
          <p:cNvPr id="35" name="Group 6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3818369"/>
              </p:ext>
            </p:extLst>
          </p:nvPr>
        </p:nvGraphicFramePr>
        <p:xfrm>
          <a:off x="461034" y="1889797"/>
          <a:ext cx="8205262" cy="272183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898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5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5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Business Domain/Industry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IDC - CIO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Client Name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Accenture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Engagement ID (DMS/MDART)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10023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Project Name (EBS)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40101 - MMS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0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Project ID (DMS/MDART)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53688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Team Size</a:t>
                      </a:r>
                    </a:p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364652"/>
              </p:ext>
            </p:extLst>
          </p:nvPr>
        </p:nvGraphicFramePr>
        <p:xfrm>
          <a:off x="461034" y="4797425"/>
          <a:ext cx="8205261" cy="1310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98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6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Client information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Accenture is the client. The project falls under CIO.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Engagement overview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Manage mySales(MMS) is a large enterprise application Salesforce platform-as-a-service, consolidating Sales Cloud, Marketing Cloud and Wave Analytics together with 25K+ users spread across 50+ countries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Project Charter</a:t>
            </a:r>
          </a:p>
        </p:txBody>
      </p:sp>
      <p:grpSp>
        <p:nvGrpSpPr>
          <p:cNvPr id="2" name="Group 35"/>
          <p:cNvGrpSpPr/>
          <p:nvPr/>
        </p:nvGrpSpPr>
        <p:grpSpPr>
          <a:xfrm>
            <a:off x="443748" y="1308845"/>
            <a:ext cx="8222548" cy="304800"/>
            <a:chOff x="443748" y="1308845"/>
            <a:chExt cx="5849464" cy="304800"/>
          </a:xfrm>
        </p:grpSpPr>
        <p:sp>
          <p:nvSpPr>
            <p:cNvPr id="30" name="AutoShape 8"/>
            <p:cNvSpPr>
              <a:spLocks noChangeArrowheads="1"/>
            </p:cNvSpPr>
            <p:nvPr/>
          </p:nvSpPr>
          <p:spPr bwMode="auto">
            <a:xfrm>
              <a:off x="443748" y="1308845"/>
              <a:ext cx="990600" cy="304800"/>
            </a:xfrm>
            <a:prstGeom prst="homePlate">
              <a:avLst>
                <a:gd name="adj" fmla="val 81250"/>
              </a:avLst>
            </a:prstGeom>
            <a:solidFill>
              <a:srgbClr val="FFFF00"/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solidFill>
                    <a:schemeClr val="tx2">
                      <a:lumMod val="75000"/>
                    </a:schemeClr>
                  </a:solidFill>
                </a:rPr>
                <a:t>Define</a:t>
              </a:r>
            </a:p>
          </p:txBody>
        </p:sp>
        <p:sp>
          <p:nvSpPr>
            <p:cNvPr id="31" name="AutoShape 11"/>
            <p:cNvSpPr>
              <a:spLocks noChangeArrowheads="1"/>
            </p:cNvSpPr>
            <p:nvPr/>
          </p:nvSpPr>
          <p:spPr bwMode="auto">
            <a:xfrm>
              <a:off x="1295393" y="1308845"/>
              <a:ext cx="1600200" cy="304800"/>
            </a:xfrm>
            <a:prstGeom prst="chevron">
              <a:avLst>
                <a:gd name="adj" fmla="val 82299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solidFill>
                    <a:schemeClr val="tx2">
                      <a:lumMod val="75000"/>
                    </a:schemeClr>
                  </a:solidFill>
                </a:rPr>
                <a:t>    Measure</a:t>
              </a:r>
            </a:p>
          </p:txBody>
        </p:sp>
        <p:sp>
          <p:nvSpPr>
            <p:cNvPr id="32" name="AutoShape 12"/>
            <p:cNvSpPr>
              <a:spLocks noChangeArrowheads="1"/>
            </p:cNvSpPr>
            <p:nvPr/>
          </p:nvSpPr>
          <p:spPr bwMode="auto">
            <a:xfrm>
              <a:off x="2720780" y="1308845"/>
              <a:ext cx="1295400" cy="304800"/>
            </a:xfrm>
            <a:prstGeom prst="chevron">
              <a:avLst>
                <a:gd name="adj" fmla="val 80160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solidFill>
                    <a:schemeClr val="tx2">
                      <a:lumMod val="75000"/>
                    </a:schemeClr>
                  </a:solidFill>
                </a:rPr>
                <a:t>    Analyze</a:t>
              </a:r>
            </a:p>
          </p:txBody>
        </p:sp>
        <p:sp>
          <p:nvSpPr>
            <p:cNvPr id="33" name="AutoShape 12"/>
            <p:cNvSpPr>
              <a:spLocks noChangeArrowheads="1"/>
            </p:cNvSpPr>
            <p:nvPr/>
          </p:nvSpPr>
          <p:spPr bwMode="auto">
            <a:xfrm>
              <a:off x="3859296" y="1308845"/>
              <a:ext cx="1295400" cy="304800"/>
            </a:xfrm>
            <a:prstGeom prst="chevron">
              <a:avLst>
                <a:gd name="adj" fmla="val 80160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solidFill>
                    <a:schemeClr val="tx2">
                      <a:lumMod val="75000"/>
                    </a:schemeClr>
                  </a:solidFill>
                </a:rPr>
                <a:t>    Improve</a:t>
              </a:r>
            </a:p>
          </p:txBody>
        </p:sp>
        <p:sp>
          <p:nvSpPr>
            <p:cNvPr id="34" name="AutoShape 12"/>
            <p:cNvSpPr>
              <a:spLocks noChangeArrowheads="1"/>
            </p:cNvSpPr>
            <p:nvPr/>
          </p:nvSpPr>
          <p:spPr bwMode="auto">
            <a:xfrm>
              <a:off x="4997812" y="1308845"/>
              <a:ext cx="1295400" cy="304800"/>
            </a:xfrm>
            <a:prstGeom prst="chevron">
              <a:avLst>
                <a:gd name="adj" fmla="val 80160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solidFill>
                    <a:schemeClr val="tx2">
                      <a:lumMod val="75000"/>
                    </a:schemeClr>
                  </a:solidFill>
                </a:rPr>
                <a:t>    Control</a:t>
              </a:r>
            </a:p>
          </p:txBody>
        </p:sp>
      </p:grpSp>
      <p:sp>
        <p:nvSpPr>
          <p:cNvPr id="15" name="Rectangle 4"/>
          <p:cNvSpPr>
            <a:spLocks noChangeArrowheads="1"/>
          </p:cNvSpPr>
          <p:nvPr/>
        </p:nvSpPr>
        <p:spPr bwMode="gray">
          <a:xfrm>
            <a:off x="407889" y="1878110"/>
            <a:ext cx="4060935" cy="452269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1100" b="1" u="sng" dirty="0">
                <a:solidFill>
                  <a:srgbClr val="002266"/>
                </a:solidFill>
              </a:rPr>
              <a:t>Business Case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sz="1100" dirty="0"/>
              <a:t>Manage mySales is an Enterprise application, using the Salesforce platform-as-a-service, consolidating Sales Cloud, Marketing Cloud and Wave Analytics together.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sz="1100" dirty="0"/>
              <a:t>It is Accenture’s internal project.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sz="1100" dirty="0"/>
              <a:t>As part of development team, we need to create new records (Opportunities, Campaigns, Accounts) on daily basis for research and analysis of bugs and requirements.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sz="1100" dirty="0"/>
              <a:t>We need to do testing as well, for that we need to create new records all the time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sz="1100" dirty="0"/>
              <a:t>So, the dev sandbox has limited storage of 200 MB, and the daily activity can lead to storage space issue.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sz="1100" dirty="0"/>
              <a:t> </a:t>
            </a:r>
          </a:p>
          <a:p>
            <a:r>
              <a:rPr lang="en-US" sz="1100" dirty="0"/>
              <a:t>Due to limited space in Dev environment (200 MB) many times we get ‘Storage limit exception‘ and users cannot add any records further.</a:t>
            </a:r>
          </a:p>
          <a:p>
            <a:endParaRPr lang="en-US" sz="1100" dirty="0"/>
          </a:p>
          <a:p>
            <a:pPr marL="176213" indent="-176213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1100" b="1" u="sng" dirty="0">
                <a:solidFill>
                  <a:srgbClr val="002266"/>
                </a:solidFill>
              </a:rPr>
              <a:t>Time Consumed:</a:t>
            </a:r>
          </a:p>
          <a:p>
            <a:pPr marL="176213" indent="-176213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100" dirty="0"/>
              <a:t>The deletion of records from the dev environment on average takes 01 hours daily (5 hours a week) </a:t>
            </a:r>
          </a:p>
          <a:p>
            <a:pPr marL="176213" indent="-176213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</a:pPr>
            <a:endParaRPr lang="en-US" altLang="en-US" sz="1100" dirty="0"/>
          </a:p>
          <a:p>
            <a:pPr marL="176213" indent="-176213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1100" b="1" u="sng" dirty="0">
                <a:solidFill>
                  <a:srgbClr val="002266"/>
                </a:solidFill>
              </a:rPr>
              <a:t>Impact:</a:t>
            </a:r>
          </a:p>
          <a:p>
            <a:pPr marL="171450" indent="-1714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‘Storage limit exception’ will not allow the stakeholders to save any records, which will lead to increase in wait time.</a:t>
            </a:r>
            <a:endParaRPr lang="en-US" sz="1400" u="sng" dirty="0">
              <a:solidFill>
                <a:srgbClr val="002266"/>
              </a:solidFill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468825" y="1878110"/>
            <a:ext cx="4346040" cy="2371161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177800" indent="-1778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1200" b="1" u="sng" dirty="0">
                <a:solidFill>
                  <a:srgbClr val="002266"/>
                </a:solidFill>
              </a:rPr>
              <a:t>Problem Statement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200" dirty="0"/>
              <a:t>Stakeholders have to manually delete the records consuming 5 hours every week. This has been observed from last 6 months from sep’17 – Dec’17’.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200" dirty="0"/>
              <a:t>Month Effort: 20 hours 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200" dirty="0"/>
              <a:t>Annual Effort: 240 hours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</a:pPr>
            <a:endParaRPr lang="en-US" altLang="en-US" sz="1200" dirty="0"/>
          </a:p>
          <a:p>
            <a:pPr marL="177800" indent="-1778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</a:pPr>
            <a:endParaRPr lang="en-US" sz="1600" u="sng" dirty="0">
              <a:solidFill>
                <a:srgbClr val="002266"/>
              </a:solidFill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4468826" y="4298258"/>
            <a:ext cx="4346039" cy="89647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177800" indent="-1778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1200" b="1" u="sng" dirty="0">
                <a:solidFill>
                  <a:srgbClr val="002266"/>
                </a:solidFill>
              </a:rPr>
              <a:t>Goal Statement</a:t>
            </a:r>
          </a:p>
          <a:p>
            <a:pPr marL="177800" indent="-177800">
              <a:spcBef>
                <a:spcPct val="20000"/>
              </a:spcBef>
              <a:buClr>
                <a:schemeClr val="tx1"/>
              </a:buClr>
            </a:pPr>
            <a:r>
              <a:rPr lang="en-US" altLang="en-US" sz="1200" dirty="0"/>
              <a:t>To reduce the database deletion effort by 95% by Jan, 2018</a:t>
            </a:r>
          </a:p>
          <a:p>
            <a:pPr marL="177800" indent="-1778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1200" u="sng" dirty="0">
                <a:solidFill>
                  <a:srgbClr val="002266"/>
                </a:solidFill>
              </a:rPr>
              <a:t>  </a:t>
            </a:r>
            <a:endParaRPr lang="en-US" sz="1000" u="sng" dirty="0">
              <a:solidFill>
                <a:srgbClr val="002266"/>
              </a:solidFill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4474026" y="5243715"/>
            <a:ext cx="4340840" cy="14215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177800" indent="-1778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1200" b="1" u="sng" dirty="0">
                <a:solidFill>
                  <a:srgbClr val="002266"/>
                </a:solidFill>
              </a:rPr>
              <a:t>In- scope: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200" dirty="0"/>
              <a:t>In – All objects.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200" dirty="0"/>
              <a:t>Out – NBM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</a:pPr>
            <a:endParaRPr lang="en-US" altLang="en-US" sz="1200" dirty="0"/>
          </a:p>
          <a:p>
            <a:pPr marL="177800" indent="-1778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1200" b="1" u="sng" dirty="0">
                <a:solidFill>
                  <a:srgbClr val="002266"/>
                </a:solidFill>
              </a:rPr>
              <a:t>Metric impacted:</a:t>
            </a:r>
            <a:endParaRPr lang="en-US" sz="1200" dirty="0">
              <a:cs typeface="Arial" pitchFamily="34" charset="0"/>
            </a:endParaRPr>
          </a:p>
          <a:p>
            <a:pPr marL="177800" indent="-1778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1200" dirty="0">
                <a:cs typeface="Arial" pitchFamily="34" charset="0"/>
              </a:rPr>
              <a:t>Average database deletion effort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60375" y="169863"/>
            <a:ext cx="8205788" cy="52546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rgbClr val="0000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“AS-IS” Pre-Improvement – Flow Chart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457201" y="1187450"/>
            <a:ext cx="1392238" cy="304800"/>
          </a:xfrm>
          <a:prstGeom prst="homePlate">
            <a:avLst>
              <a:gd name="adj" fmla="val 8125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Define</a:t>
            </a: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1735932" y="1174750"/>
            <a:ext cx="2022474" cy="304800"/>
          </a:xfrm>
          <a:prstGeom prst="chevron">
            <a:avLst>
              <a:gd name="adj" fmla="val 82299"/>
            </a:avLst>
          </a:prstGeom>
          <a:solidFill>
            <a:srgbClr val="FFFF0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   Measure</a:t>
            </a: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3644899" y="1187450"/>
            <a:ext cx="1820863" cy="304800"/>
          </a:xfrm>
          <a:prstGeom prst="chevron">
            <a:avLst>
              <a:gd name="adj" fmla="val 8016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   Analyze</a:t>
            </a:r>
          </a:p>
        </p:txBody>
      </p:sp>
      <p:sp>
        <p:nvSpPr>
          <p:cNvPr id="8" name="AutoShape 12"/>
          <p:cNvSpPr>
            <a:spLocks noChangeArrowheads="1"/>
          </p:cNvSpPr>
          <p:nvPr/>
        </p:nvSpPr>
        <p:spPr bwMode="auto">
          <a:xfrm>
            <a:off x="5235573" y="1196975"/>
            <a:ext cx="1820863" cy="304800"/>
          </a:xfrm>
          <a:prstGeom prst="chevron">
            <a:avLst>
              <a:gd name="adj" fmla="val 80160"/>
            </a:avLst>
          </a:prstGeom>
          <a:solidFill>
            <a:srgbClr val="F6920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   Improve</a:t>
            </a:r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6845299" y="1196975"/>
            <a:ext cx="1820863" cy="304800"/>
          </a:xfrm>
          <a:prstGeom prst="chevron">
            <a:avLst>
              <a:gd name="adj" fmla="val 8016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   Control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68635F-412D-418E-A276-CC627D3CB052}"/>
              </a:ext>
            </a:extLst>
          </p:cNvPr>
          <p:cNvSpPr txBox="1"/>
          <p:nvPr/>
        </p:nvSpPr>
        <p:spPr>
          <a:xfrm>
            <a:off x="457200" y="1640645"/>
            <a:ext cx="775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Choose </a:t>
            </a:r>
            <a:r>
              <a:rPr lang="en-US" sz="1400" b="1" dirty="0">
                <a:solidFill>
                  <a:srgbClr val="C00000"/>
                </a:solidFill>
              </a:rPr>
              <a:t>‘Insert &gt; Illustrations &gt; Shapes &gt; Flowchart’ </a:t>
            </a:r>
            <a:r>
              <a:rPr lang="en-US" sz="1400" b="1" dirty="0"/>
              <a:t>menu to create process flowchart </a:t>
            </a: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645AE02C-41AE-44B5-8F9E-11D8C0AA9D8E}"/>
              </a:ext>
            </a:extLst>
          </p:cNvPr>
          <p:cNvSpPr/>
          <p:nvPr/>
        </p:nvSpPr>
        <p:spPr>
          <a:xfrm>
            <a:off x="3326544" y="2109517"/>
            <a:ext cx="936239" cy="184238"/>
          </a:xfrm>
          <a:prstGeom prst="flowChartTermina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START</a:t>
            </a:r>
          </a:p>
        </p:txBody>
      </p:sp>
      <p:sp>
        <p:nvSpPr>
          <p:cNvPr id="87" name="Flowchart: Terminator 86">
            <a:extLst>
              <a:ext uri="{FF2B5EF4-FFF2-40B4-BE49-F238E27FC236}">
                <a16:creationId xmlns:a16="http://schemas.microsoft.com/office/drawing/2014/main" id="{3D5BC139-7A94-4AA3-A8F6-21C8B1E70894}"/>
              </a:ext>
            </a:extLst>
          </p:cNvPr>
          <p:cNvSpPr/>
          <p:nvPr/>
        </p:nvSpPr>
        <p:spPr>
          <a:xfrm>
            <a:off x="3156679" y="5545480"/>
            <a:ext cx="1243502" cy="275539"/>
          </a:xfrm>
          <a:prstGeom prst="flowChartTermina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END</a:t>
            </a:r>
          </a:p>
        </p:txBody>
      </p:sp>
      <p:sp>
        <p:nvSpPr>
          <p:cNvPr id="89" name="Flowchart: Decision 88">
            <a:extLst>
              <a:ext uri="{FF2B5EF4-FFF2-40B4-BE49-F238E27FC236}">
                <a16:creationId xmlns:a16="http://schemas.microsoft.com/office/drawing/2014/main" id="{A91EFBA4-8E33-4B4A-9058-436B36680049}"/>
              </a:ext>
            </a:extLst>
          </p:cNvPr>
          <p:cNvSpPr/>
          <p:nvPr/>
        </p:nvSpPr>
        <p:spPr>
          <a:xfrm>
            <a:off x="3242419" y="4150478"/>
            <a:ext cx="1097928" cy="477116"/>
          </a:xfrm>
          <a:prstGeom prst="flowChartDecision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Storage space &gt; 200MB?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C02A461-F136-4B2C-94BC-412CD5217E39}"/>
              </a:ext>
            </a:extLst>
          </p:cNvPr>
          <p:cNvSpPr/>
          <p:nvPr/>
        </p:nvSpPr>
        <p:spPr>
          <a:xfrm>
            <a:off x="5168413" y="4150478"/>
            <a:ext cx="901470" cy="50798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F890663-90DB-469A-83A3-514943BD2B9D}"/>
              </a:ext>
            </a:extLst>
          </p:cNvPr>
          <p:cNvCxnSpPr>
            <a:cxnSpLocks/>
            <a:stCxn id="89" idx="3"/>
            <a:endCxn id="90" idx="1"/>
          </p:cNvCxnSpPr>
          <p:nvPr/>
        </p:nvCxnSpPr>
        <p:spPr>
          <a:xfrm>
            <a:off x="4340347" y="4389036"/>
            <a:ext cx="828066" cy="1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879AD76-5047-41F7-86CD-D5B4530D66F5}"/>
              </a:ext>
            </a:extLst>
          </p:cNvPr>
          <p:cNvCxnSpPr>
            <a:cxnSpLocks/>
            <a:stCxn id="89" idx="2"/>
            <a:endCxn id="97" idx="0"/>
          </p:cNvCxnSpPr>
          <p:nvPr/>
        </p:nvCxnSpPr>
        <p:spPr>
          <a:xfrm flipH="1">
            <a:off x="3787448" y="4627594"/>
            <a:ext cx="3935" cy="37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7B3BA11-EAB7-4B36-8460-E16781256240}"/>
              </a:ext>
            </a:extLst>
          </p:cNvPr>
          <p:cNvSpPr txBox="1"/>
          <p:nvPr/>
        </p:nvSpPr>
        <p:spPr>
          <a:xfrm flipH="1">
            <a:off x="3548453" y="4675199"/>
            <a:ext cx="286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Y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65078DA-52DA-49D9-AAA2-3D9623B7BA86}"/>
              </a:ext>
            </a:extLst>
          </p:cNvPr>
          <p:cNvCxnSpPr>
            <a:cxnSpLocks/>
            <a:stCxn id="97" idx="2"/>
            <a:endCxn id="87" idx="0"/>
          </p:cNvCxnSpPr>
          <p:nvPr/>
        </p:nvCxnSpPr>
        <p:spPr>
          <a:xfrm flipH="1">
            <a:off x="3778430" y="5235041"/>
            <a:ext cx="9018" cy="31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B54FB11-E1D5-440A-94B6-64FFE334520C}"/>
              </a:ext>
            </a:extLst>
          </p:cNvPr>
          <p:cNvCxnSpPr>
            <a:cxnSpLocks/>
            <a:stCxn id="34" idx="2"/>
            <a:endCxn id="89" idx="0"/>
          </p:cNvCxnSpPr>
          <p:nvPr/>
        </p:nvCxnSpPr>
        <p:spPr>
          <a:xfrm>
            <a:off x="3787448" y="3785050"/>
            <a:ext cx="3935" cy="36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BBFA2D30-D698-44DF-88B7-52CC3B0D6270}"/>
              </a:ext>
            </a:extLst>
          </p:cNvPr>
          <p:cNvSpPr/>
          <p:nvPr/>
        </p:nvSpPr>
        <p:spPr>
          <a:xfrm>
            <a:off x="2756637" y="4999803"/>
            <a:ext cx="2061621" cy="2352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Delete records manually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ED9CA02-03C9-46EE-9798-56B89679AC1D}"/>
              </a:ext>
            </a:extLst>
          </p:cNvPr>
          <p:cNvSpPr/>
          <p:nvPr/>
        </p:nvSpPr>
        <p:spPr>
          <a:xfrm>
            <a:off x="2867518" y="2737172"/>
            <a:ext cx="1839859" cy="3207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Create new record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E14226E-BB14-4409-BDCC-FD7374129C62}"/>
              </a:ext>
            </a:extLst>
          </p:cNvPr>
          <p:cNvSpPr txBox="1"/>
          <p:nvPr/>
        </p:nvSpPr>
        <p:spPr>
          <a:xfrm flipH="1">
            <a:off x="4330296" y="4150478"/>
            <a:ext cx="212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F25C06E-11D9-4EC2-BE1A-C660693C6122}"/>
              </a:ext>
            </a:extLst>
          </p:cNvPr>
          <p:cNvCxnSpPr>
            <a:cxnSpLocks/>
            <a:stCxn id="100" idx="2"/>
            <a:endCxn id="34" idx="0"/>
          </p:cNvCxnSpPr>
          <p:nvPr/>
        </p:nvCxnSpPr>
        <p:spPr>
          <a:xfrm>
            <a:off x="3787448" y="3057903"/>
            <a:ext cx="0" cy="35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45E08E5E-F7D9-4D7E-B2A2-997E86E9EC32}"/>
              </a:ext>
            </a:extLst>
          </p:cNvPr>
          <p:cNvCxnSpPr>
            <a:cxnSpLocks/>
            <a:stCxn id="90" idx="0"/>
            <a:endCxn id="100" idx="3"/>
          </p:cNvCxnSpPr>
          <p:nvPr/>
        </p:nvCxnSpPr>
        <p:spPr>
          <a:xfrm rot="16200000" flipV="1">
            <a:off x="4536793" y="3068122"/>
            <a:ext cx="1252940" cy="9117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155FB8E-5A69-42B7-89C7-1EBB9DAC5AE0}"/>
              </a:ext>
            </a:extLst>
          </p:cNvPr>
          <p:cNvCxnSpPr>
            <a:cxnSpLocks/>
            <a:stCxn id="3" idx="2"/>
            <a:endCxn id="100" idx="0"/>
          </p:cNvCxnSpPr>
          <p:nvPr/>
        </p:nvCxnSpPr>
        <p:spPr>
          <a:xfrm flipH="1">
            <a:off x="3787448" y="2293755"/>
            <a:ext cx="7216" cy="44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B9AF73A6-CEC0-41C0-97AF-A9A4E56243BD}"/>
              </a:ext>
            </a:extLst>
          </p:cNvPr>
          <p:cNvSpPr/>
          <p:nvPr/>
        </p:nvSpPr>
        <p:spPr>
          <a:xfrm>
            <a:off x="3257164" y="3413198"/>
            <a:ext cx="1060567" cy="371852"/>
          </a:xfrm>
          <a:prstGeom prst="flowChartDecisi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Record saved</a:t>
            </a:r>
            <a:r>
              <a:rPr lang="en-US" sz="1000" dirty="0"/>
              <a:t>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858E85-4EB7-43FA-973D-F0808E6AC8F1}"/>
              </a:ext>
            </a:extLst>
          </p:cNvPr>
          <p:cNvSpPr/>
          <p:nvPr/>
        </p:nvSpPr>
        <p:spPr>
          <a:xfrm flipH="1">
            <a:off x="3825489" y="3840039"/>
            <a:ext cx="20269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D3B4B2-C4DC-42C8-8E87-C38FED91F50C}"/>
              </a:ext>
            </a:extLst>
          </p:cNvPr>
          <p:cNvSpPr txBox="1"/>
          <p:nvPr/>
        </p:nvSpPr>
        <p:spPr>
          <a:xfrm>
            <a:off x="4442315" y="3205402"/>
            <a:ext cx="283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Y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17C925E-205B-4E42-A04A-F230F546AF04}"/>
              </a:ext>
            </a:extLst>
          </p:cNvPr>
          <p:cNvSpPr/>
          <p:nvPr/>
        </p:nvSpPr>
        <p:spPr>
          <a:xfrm>
            <a:off x="2446453" y="4963384"/>
            <a:ext cx="257175" cy="3077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4ECA8D-AC3A-446D-9CCF-08AC2A2C03F8}"/>
              </a:ext>
            </a:extLst>
          </p:cNvPr>
          <p:cNvSpPr txBox="1"/>
          <p:nvPr/>
        </p:nvSpPr>
        <p:spPr>
          <a:xfrm>
            <a:off x="624667" y="4909523"/>
            <a:ext cx="1724025" cy="4154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Manual record cleanup takes almost 1 hour daily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8661139-BDD3-4EA5-90B5-A5970EAAF8D6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317731" y="3057903"/>
            <a:ext cx="70318" cy="541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74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Analysis</a:t>
            </a:r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>
            <a:off x="443748" y="1308845"/>
            <a:ext cx="1392479" cy="304800"/>
          </a:xfrm>
          <a:prstGeom prst="homePlate">
            <a:avLst>
              <a:gd name="adj" fmla="val 8125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Define</a:t>
            </a:r>
          </a:p>
        </p:txBody>
      </p:sp>
      <p:sp>
        <p:nvSpPr>
          <p:cNvPr id="31" name="AutoShape 11"/>
          <p:cNvSpPr>
            <a:spLocks noChangeArrowheads="1"/>
          </p:cNvSpPr>
          <p:nvPr/>
        </p:nvSpPr>
        <p:spPr bwMode="auto">
          <a:xfrm>
            <a:off x="1640899" y="1308845"/>
            <a:ext cx="2249389" cy="304800"/>
          </a:xfrm>
          <a:prstGeom prst="chevron">
            <a:avLst>
              <a:gd name="adj" fmla="val 82299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   Measure</a:t>
            </a:r>
          </a:p>
        </p:txBody>
      </p:sp>
      <p:sp>
        <p:nvSpPr>
          <p:cNvPr id="32" name="AutoShape 12"/>
          <p:cNvSpPr>
            <a:spLocks noChangeArrowheads="1"/>
          </p:cNvSpPr>
          <p:nvPr/>
        </p:nvSpPr>
        <p:spPr bwMode="auto">
          <a:xfrm>
            <a:off x="3644555" y="1308845"/>
            <a:ext cx="1820934" cy="304800"/>
          </a:xfrm>
          <a:prstGeom prst="chevron">
            <a:avLst>
              <a:gd name="adj" fmla="val 80160"/>
            </a:avLst>
          </a:prstGeom>
          <a:solidFill>
            <a:srgbClr val="FFFF0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   Analyze</a:t>
            </a:r>
          </a:p>
        </p:txBody>
      </p:sp>
      <p:sp>
        <p:nvSpPr>
          <p:cNvPr id="33" name="AutoShape 12"/>
          <p:cNvSpPr>
            <a:spLocks noChangeArrowheads="1"/>
          </p:cNvSpPr>
          <p:nvPr/>
        </p:nvSpPr>
        <p:spPr bwMode="auto">
          <a:xfrm>
            <a:off x="5244958" y="1308845"/>
            <a:ext cx="1820934" cy="304800"/>
          </a:xfrm>
          <a:prstGeom prst="chevron">
            <a:avLst>
              <a:gd name="adj" fmla="val 8016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600">
                <a:solidFill>
                  <a:schemeClr val="tx2">
                    <a:lumMod val="75000"/>
                  </a:schemeClr>
                </a:solidFill>
              </a:rPr>
              <a:t>    Improve</a:t>
            </a:r>
          </a:p>
        </p:txBody>
      </p:sp>
      <p:sp>
        <p:nvSpPr>
          <p:cNvPr id="34" name="AutoShape 12"/>
          <p:cNvSpPr>
            <a:spLocks noChangeArrowheads="1"/>
          </p:cNvSpPr>
          <p:nvPr/>
        </p:nvSpPr>
        <p:spPr bwMode="auto">
          <a:xfrm>
            <a:off x="6845362" y="1308845"/>
            <a:ext cx="1820934" cy="304800"/>
          </a:xfrm>
          <a:prstGeom prst="chevron">
            <a:avLst>
              <a:gd name="adj" fmla="val 8016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600">
                <a:solidFill>
                  <a:schemeClr val="tx2">
                    <a:lumMod val="75000"/>
                  </a:schemeClr>
                </a:solidFill>
              </a:rPr>
              <a:t>    Control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684012" y="3789237"/>
            <a:ext cx="6718852" cy="6016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algn="ctr">
              <a:lnSpc>
                <a:spcPts val="2600"/>
              </a:lnSpc>
              <a:spcBef>
                <a:spcPct val="0"/>
              </a:spcBef>
            </a:pPr>
            <a:endParaRPr kumimoji="0" lang="en-US" sz="2400" b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618" y="1827039"/>
            <a:ext cx="7453312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68460" y="2686718"/>
            <a:ext cx="1050925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6380" y="3585244"/>
            <a:ext cx="10509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graphicFrame>
        <p:nvGraphicFramePr>
          <p:cNvPr id="13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162815"/>
              </p:ext>
            </p:extLst>
          </p:nvPr>
        </p:nvGraphicFramePr>
        <p:xfrm>
          <a:off x="676276" y="2259930"/>
          <a:ext cx="4657724" cy="426788"/>
        </p:xfrm>
        <a:graphic>
          <a:graphicData uri="http://schemas.openxmlformats.org/drawingml/2006/table">
            <a:tbl>
              <a:tblPr/>
              <a:tblGrid>
                <a:gridCol w="4657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Team has to spend on average 20 hours monthly on the database deletion activity.</a:t>
                      </a:r>
                    </a:p>
                  </a:txBody>
                  <a:tcPr marL="91427" marR="91427"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227535"/>
              </p:ext>
            </p:extLst>
          </p:nvPr>
        </p:nvGraphicFramePr>
        <p:xfrm>
          <a:off x="835865" y="3112169"/>
          <a:ext cx="5625440" cy="298450"/>
        </p:xfrm>
        <a:graphic>
          <a:graphicData uri="http://schemas.openxmlformats.org/drawingml/2006/table">
            <a:tbl>
              <a:tblPr/>
              <a:tblGrid>
                <a:gridCol w="562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Because dev sandbox has limited space of 200MB only</a:t>
                      </a:r>
                    </a:p>
                  </a:txBody>
                  <a:tcPr marL="91423" marR="914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Down Arrow 16"/>
          <p:cNvSpPr/>
          <p:nvPr/>
        </p:nvSpPr>
        <p:spPr>
          <a:xfrm>
            <a:off x="2408417" y="2753792"/>
            <a:ext cx="484187" cy="33813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3140423" y="3497932"/>
            <a:ext cx="484187" cy="40163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3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061680"/>
              </p:ext>
            </p:extLst>
          </p:nvPr>
        </p:nvGraphicFramePr>
        <p:xfrm>
          <a:off x="2042396" y="4009084"/>
          <a:ext cx="5059207" cy="426488"/>
        </p:xfrm>
        <a:graphic>
          <a:graphicData uri="http://schemas.openxmlformats.org/drawingml/2006/table">
            <a:tbl>
              <a:tblPr/>
              <a:tblGrid>
                <a:gridCol w="505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9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Team gets a storage exception for ‘storage limit exception’ which does not allow users to add new records</a:t>
                      </a:r>
                    </a:p>
                  </a:txBody>
                  <a:tcPr marL="91405" marR="91405" marT="45604" marB="456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Group 50">
            <a:extLst>
              <a:ext uri="{FF2B5EF4-FFF2-40B4-BE49-F238E27FC236}">
                <a16:creationId xmlns:a16="http://schemas.microsoft.com/office/drawing/2014/main" id="{20FB2BAC-812D-44A0-884F-F202916CB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987529"/>
              </p:ext>
            </p:extLst>
          </p:nvPr>
        </p:nvGraphicFramePr>
        <p:xfrm>
          <a:off x="3005138" y="5070589"/>
          <a:ext cx="5059207" cy="426489"/>
        </p:xfrm>
        <a:graphic>
          <a:graphicData uri="http://schemas.openxmlformats.org/drawingml/2006/table">
            <a:tbl>
              <a:tblPr/>
              <a:tblGrid>
                <a:gridCol w="505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4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There is no existing functionality to automatically delete the records</a:t>
                      </a:r>
                    </a:p>
                  </a:txBody>
                  <a:tcPr marL="91405" marR="91405" marT="45604" marB="456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Down Arrow 17">
            <a:extLst>
              <a:ext uri="{FF2B5EF4-FFF2-40B4-BE49-F238E27FC236}">
                <a16:creationId xmlns:a16="http://schemas.microsoft.com/office/drawing/2014/main" id="{EFA2179E-9357-4811-B9EF-2D7508C76299}"/>
              </a:ext>
            </a:extLst>
          </p:cNvPr>
          <p:cNvSpPr/>
          <p:nvPr/>
        </p:nvSpPr>
        <p:spPr>
          <a:xfrm>
            <a:off x="3406101" y="4583101"/>
            <a:ext cx="484187" cy="40163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1" name="Picture 14">
            <a:extLst>
              <a:ext uri="{FF2B5EF4-FFF2-40B4-BE49-F238E27FC236}">
                <a16:creationId xmlns:a16="http://schemas.microsoft.com/office/drawing/2014/main" id="{08F23957-83FE-49FB-A14B-3A14DB41A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3075" y="4594893"/>
            <a:ext cx="10509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  <p:extLst>
      <p:ext uri="{BB962C8B-B14F-4D97-AF65-F5344CB8AC3E}">
        <p14:creationId xmlns:p14="http://schemas.microsoft.com/office/powerpoint/2010/main" val="298886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Post-Improvement - Flow Chart</a:t>
            </a:r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>
            <a:off x="443748" y="1308845"/>
            <a:ext cx="1392479" cy="304800"/>
          </a:xfrm>
          <a:prstGeom prst="homePlate">
            <a:avLst>
              <a:gd name="adj" fmla="val 8125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Define</a:t>
            </a:r>
          </a:p>
        </p:txBody>
      </p:sp>
      <p:sp>
        <p:nvSpPr>
          <p:cNvPr id="31" name="AutoShape 11"/>
          <p:cNvSpPr>
            <a:spLocks noChangeArrowheads="1"/>
          </p:cNvSpPr>
          <p:nvPr/>
        </p:nvSpPr>
        <p:spPr bwMode="auto">
          <a:xfrm>
            <a:off x="1640899" y="1308845"/>
            <a:ext cx="2249389" cy="304800"/>
          </a:xfrm>
          <a:prstGeom prst="chevron">
            <a:avLst>
              <a:gd name="adj" fmla="val 82299"/>
            </a:avLst>
          </a:prstGeom>
          <a:solidFill>
            <a:srgbClr val="FF990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   Measure</a:t>
            </a:r>
          </a:p>
        </p:txBody>
      </p:sp>
      <p:sp>
        <p:nvSpPr>
          <p:cNvPr id="32" name="AutoShape 12"/>
          <p:cNvSpPr>
            <a:spLocks noChangeArrowheads="1"/>
          </p:cNvSpPr>
          <p:nvPr/>
        </p:nvSpPr>
        <p:spPr bwMode="auto">
          <a:xfrm>
            <a:off x="3644555" y="1308845"/>
            <a:ext cx="1820934" cy="304800"/>
          </a:xfrm>
          <a:prstGeom prst="chevron">
            <a:avLst>
              <a:gd name="adj" fmla="val 80160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   Analyze</a:t>
            </a:r>
          </a:p>
        </p:txBody>
      </p:sp>
      <p:sp>
        <p:nvSpPr>
          <p:cNvPr id="33" name="AutoShape 12"/>
          <p:cNvSpPr>
            <a:spLocks noChangeArrowheads="1"/>
          </p:cNvSpPr>
          <p:nvPr/>
        </p:nvSpPr>
        <p:spPr bwMode="auto">
          <a:xfrm>
            <a:off x="5244958" y="1308845"/>
            <a:ext cx="1820934" cy="304800"/>
          </a:xfrm>
          <a:prstGeom prst="chevron">
            <a:avLst>
              <a:gd name="adj" fmla="val 80160"/>
            </a:avLst>
          </a:prstGeom>
          <a:solidFill>
            <a:srgbClr val="FFFF0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   Improve</a:t>
            </a:r>
          </a:p>
        </p:txBody>
      </p:sp>
      <p:sp>
        <p:nvSpPr>
          <p:cNvPr id="34" name="AutoShape 12"/>
          <p:cNvSpPr>
            <a:spLocks noChangeArrowheads="1"/>
          </p:cNvSpPr>
          <p:nvPr/>
        </p:nvSpPr>
        <p:spPr bwMode="auto">
          <a:xfrm>
            <a:off x="6845362" y="1308845"/>
            <a:ext cx="1820934" cy="304800"/>
          </a:xfrm>
          <a:prstGeom prst="chevron">
            <a:avLst>
              <a:gd name="adj" fmla="val 8016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600">
                <a:solidFill>
                  <a:schemeClr val="tx2">
                    <a:lumMod val="75000"/>
                  </a:schemeClr>
                </a:solidFill>
              </a:rPr>
              <a:t>    Control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C7F781-C18E-460A-8B03-1CA2CD19C511}"/>
              </a:ext>
            </a:extLst>
          </p:cNvPr>
          <p:cNvSpPr txBox="1"/>
          <p:nvPr/>
        </p:nvSpPr>
        <p:spPr>
          <a:xfrm>
            <a:off x="387464" y="867838"/>
            <a:ext cx="775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Choose </a:t>
            </a:r>
            <a:r>
              <a:rPr lang="en-US" sz="1400" b="1" dirty="0">
                <a:solidFill>
                  <a:srgbClr val="C00000"/>
                </a:solidFill>
              </a:rPr>
              <a:t>‘Insert &gt; Illustrations &gt; Shapes &gt; Flowchart’ </a:t>
            </a:r>
            <a:r>
              <a:rPr lang="en-US" sz="1400" b="1" dirty="0"/>
              <a:t>menu to create process flowchart 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AA3E8776-460B-4725-8786-F941CE68E914}"/>
              </a:ext>
            </a:extLst>
          </p:cNvPr>
          <p:cNvSpPr/>
          <p:nvPr/>
        </p:nvSpPr>
        <p:spPr>
          <a:xfrm>
            <a:off x="3862363" y="1899175"/>
            <a:ext cx="1006867" cy="304801"/>
          </a:xfrm>
          <a:prstGeom prst="flowChartTermina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START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B9E5C7-DD6E-4127-AB96-6F9BFC018D66}"/>
              </a:ext>
            </a:extLst>
          </p:cNvPr>
          <p:cNvCxnSpPr>
            <a:cxnSpLocks/>
            <a:stCxn id="10" idx="2"/>
            <a:endCxn id="133" idx="0"/>
          </p:cNvCxnSpPr>
          <p:nvPr/>
        </p:nvCxnSpPr>
        <p:spPr>
          <a:xfrm>
            <a:off x="4365797" y="2203976"/>
            <a:ext cx="5801" cy="370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lowchart: Terminator 123">
            <a:extLst>
              <a:ext uri="{FF2B5EF4-FFF2-40B4-BE49-F238E27FC236}">
                <a16:creationId xmlns:a16="http://schemas.microsoft.com/office/drawing/2014/main" id="{6F0968DC-CC01-47BA-9440-3FD79B5546B5}"/>
              </a:ext>
            </a:extLst>
          </p:cNvPr>
          <p:cNvSpPr/>
          <p:nvPr/>
        </p:nvSpPr>
        <p:spPr>
          <a:xfrm>
            <a:off x="3931121" y="6155768"/>
            <a:ext cx="880953" cy="276314"/>
          </a:xfrm>
          <a:prstGeom prst="flowChartTermina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END</a:t>
            </a:r>
          </a:p>
        </p:txBody>
      </p:sp>
      <p:sp>
        <p:nvSpPr>
          <p:cNvPr id="125" name="Flowchart: Decision 124">
            <a:extLst>
              <a:ext uri="{FF2B5EF4-FFF2-40B4-BE49-F238E27FC236}">
                <a16:creationId xmlns:a16="http://schemas.microsoft.com/office/drawing/2014/main" id="{41D1C485-4AED-4396-9FC2-C0B87E0DA59F}"/>
              </a:ext>
            </a:extLst>
          </p:cNvPr>
          <p:cNvSpPr/>
          <p:nvPr/>
        </p:nvSpPr>
        <p:spPr>
          <a:xfrm>
            <a:off x="3719424" y="3989027"/>
            <a:ext cx="1292744" cy="745241"/>
          </a:xfrm>
          <a:prstGeom prst="flowChartDecisi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Storage space &gt; 175MB?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3FFD34C-7AEC-45E3-974E-FF6C3EF8CCD8}"/>
              </a:ext>
            </a:extLst>
          </p:cNvPr>
          <p:cNvSpPr/>
          <p:nvPr/>
        </p:nvSpPr>
        <p:spPr>
          <a:xfrm>
            <a:off x="5786293" y="4043359"/>
            <a:ext cx="778349" cy="63657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Analysis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9ECADF0-5922-45EE-A6BF-389428D3779B}"/>
              </a:ext>
            </a:extLst>
          </p:cNvPr>
          <p:cNvCxnSpPr>
            <a:cxnSpLocks/>
            <a:stCxn id="125" idx="3"/>
            <a:endCxn id="126" idx="1"/>
          </p:cNvCxnSpPr>
          <p:nvPr/>
        </p:nvCxnSpPr>
        <p:spPr>
          <a:xfrm flipV="1">
            <a:off x="5012168" y="4361647"/>
            <a:ext cx="7741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4A473F9-7114-48DA-8260-2F45AF288B9A}"/>
              </a:ext>
            </a:extLst>
          </p:cNvPr>
          <p:cNvCxnSpPr>
            <a:cxnSpLocks/>
            <a:stCxn id="125" idx="2"/>
            <a:endCxn id="132" idx="0"/>
          </p:cNvCxnSpPr>
          <p:nvPr/>
        </p:nvCxnSpPr>
        <p:spPr>
          <a:xfrm>
            <a:off x="4365796" y="4734268"/>
            <a:ext cx="5802" cy="52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4CBF7C56-94D2-4AB6-8231-2B5AC9F37E12}"/>
              </a:ext>
            </a:extLst>
          </p:cNvPr>
          <p:cNvSpPr txBox="1"/>
          <p:nvPr/>
        </p:nvSpPr>
        <p:spPr>
          <a:xfrm flipH="1">
            <a:off x="5249572" y="3213662"/>
            <a:ext cx="214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Y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79A35E3-74DA-4D4B-AD45-C209A4819FD7}"/>
              </a:ext>
            </a:extLst>
          </p:cNvPr>
          <p:cNvCxnSpPr>
            <a:cxnSpLocks/>
            <a:stCxn id="132" idx="2"/>
            <a:endCxn id="124" idx="0"/>
          </p:cNvCxnSpPr>
          <p:nvPr/>
        </p:nvCxnSpPr>
        <p:spPr>
          <a:xfrm>
            <a:off x="4371598" y="5688412"/>
            <a:ext cx="0" cy="46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77199DA-2CAC-402A-83FF-13C9648ECE40}"/>
              </a:ext>
            </a:extLst>
          </p:cNvPr>
          <p:cNvCxnSpPr>
            <a:cxnSpLocks/>
            <a:stCxn id="138" idx="2"/>
            <a:endCxn id="125" idx="0"/>
          </p:cNvCxnSpPr>
          <p:nvPr/>
        </p:nvCxnSpPr>
        <p:spPr>
          <a:xfrm flipH="1">
            <a:off x="4365796" y="3769974"/>
            <a:ext cx="5802" cy="21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86EEB9E-4B1E-4693-8F31-15B8DAE3D8A2}"/>
              </a:ext>
            </a:extLst>
          </p:cNvPr>
          <p:cNvSpPr/>
          <p:nvPr/>
        </p:nvSpPr>
        <p:spPr>
          <a:xfrm>
            <a:off x="3154794" y="5258708"/>
            <a:ext cx="2433608" cy="4297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Batch job runs automatically to delete the old records - AUTOMATED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F3B6ADB-1A30-45C7-8A21-6F03F3920A43}"/>
              </a:ext>
            </a:extLst>
          </p:cNvPr>
          <p:cNvSpPr/>
          <p:nvPr/>
        </p:nvSpPr>
        <p:spPr>
          <a:xfrm>
            <a:off x="3451668" y="2574643"/>
            <a:ext cx="1839859" cy="3207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Create new record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0489A20-6DBB-4D7B-959B-D952FB64A89E}"/>
              </a:ext>
            </a:extLst>
          </p:cNvPr>
          <p:cNvSpPr txBox="1"/>
          <p:nvPr/>
        </p:nvSpPr>
        <p:spPr>
          <a:xfrm flipH="1">
            <a:off x="4972543" y="4066785"/>
            <a:ext cx="212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BB4D7A3-6785-4696-BCE4-9B936A575CD2}"/>
              </a:ext>
            </a:extLst>
          </p:cNvPr>
          <p:cNvCxnSpPr>
            <a:cxnSpLocks/>
            <a:stCxn id="133" idx="2"/>
            <a:endCxn id="138" idx="0"/>
          </p:cNvCxnSpPr>
          <p:nvPr/>
        </p:nvCxnSpPr>
        <p:spPr>
          <a:xfrm>
            <a:off x="4371598" y="2895374"/>
            <a:ext cx="0" cy="21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0C3530D0-EAF3-4CB6-8111-E37450C4DF5F}"/>
              </a:ext>
            </a:extLst>
          </p:cNvPr>
          <p:cNvCxnSpPr>
            <a:cxnSpLocks/>
            <a:stCxn id="126" idx="0"/>
            <a:endCxn id="133" idx="3"/>
          </p:cNvCxnSpPr>
          <p:nvPr/>
        </p:nvCxnSpPr>
        <p:spPr>
          <a:xfrm rot="16200000" flipV="1">
            <a:off x="5079323" y="2947213"/>
            <a:ext cx="1308350" cy="8839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Decision 137">
            <a:extLst>
              <a:ext uri="{FF2B5EF4-FFF2-40B4-BE49-F238E27FC236}">
                <a16:creationId xmlns:a16="http://schemas.microsoft.com/office/drawing/2014/main" id="{10745FAD-1147-4B44-BF6A-F6BD60F4760A}"/>
              </a:ext>
            </a:extLst>
          </p:cNvPr>
          <p:cNvSpPr/>
          <p:nvPr/>
        </p:nvSpPr>
        <p:spPr>
          <a:xfrm>
            <a:off x="3742935" y="3105379"/>
            <a:ext cx="1257326" cy="664595"/>
          </a:xfrm>
          <a:prstGeom prst="flowChartDecisi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Record saved?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5B2EF91-5744-4989-93DB-F0705F3EDA25}"/>
              </a:ext>
            </a:extLst>
          </p:cNvPr>
          <p:cNvSpPr/>
          <p:nvPr/>
        </p:nvSpPr>
        <p:spPr>
          <a:xfrm flipH="1">
            <a:off x="4034916" y="3707709"/>
            <a:ext cx="20269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D66BED-9418-400D-84A4-99A3EC0F1FEA}"/>
              </a:ext>
            </a:extLst>
          </p:cNvPr>
          <p:cNvSpPr txBox="1"/>
          <p:nvPr/>
        </p:nvSpPr>
        <p:spPr>
          <a:xfrm>
            <a:off x="1725402" y="5281880"/>
            <a:ext cx="1203289" cy="4154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0 efforts consumed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D18491F4-5FBB-40FF-ADA2-C3D9888F6CA3}"/>
              </a:ext>
            </a:extLst>
          </p:cNvPr>
          <p:cNvCxnSpPr>
            <a:cxnSpLocks/>
            <a:stCxn id="138" idx="3"/>
          </p:cNvCxnSpPr>
          <p:nvPr/>
        </p:nvCxnSpPr>
        <p:spPr>
          <a:xfrm flipV="1">
            <a:off x="5000261" y="2930488"/>
            <a:ext cx="184938" cy="507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6F83150-E2B1-4F0D-A531-9B14025B8DC8}"/>
              </a:ext>
            </a:extLst>
          </p:cNvPr>
          <p:cNvSpPr txBox="1"/>
          <p:nvPr/>
        </p:nvSpPr>
        <p:spPr>
          <a:xfrm flipH="1">
            <a:off x="4028205" y="4774145"/>
            <a:ext cx="286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36714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Improvement Plan &amp; Implementation</a:t>
            </a:r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>
            <a:off x="443748" y="1308845"/>
            <a:ext cx="1392479" cy="304800"/>
          </a:xfrm>
          <a:prstGeom prst="homePlate">
            <a:avLst>
              <a:gd name="adj" fmla="val 8125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Define</a:t>
            </a:r>
          </a:p>
        </p:txBody>
      </p:sp>
      <p:sp>
        <p:nvSpPr>
          <p:cNvPr id="31" name="AutoShape 11"/>
          <p:cNvSpPr>
            <a:spLocks noChangeArrowheads="1"/>
          </p:cNvSpPr>
          <p:nvPr/>
        </p:nvSpPr>
        <p:spPr bwMode="auto">
          <a:xfrm>
            <a:off x="1640899" y="1308845"/>
            <a:ext cx="2249389" cy="304800"/>
          </a:xfrm>
          <a:prstGeom prst="chevron">
            <a:avLst>
              <a:gd name="adj" fmla="val 82299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   Measure</a:t>
            </a:r>
          </a:p>
        </p:txBody>
      </p:sp>
      <p:sp>
        <p:nvSpPr>
          <p:cNvPr id="32" name="AutoShape 12"/>
          <p:cNvSpPr>
            <a:spLocks noChangeArrowheads="1"/>
          </p:cNvSpPr>
          <p:nvPr/>
        </p:nvSpPr>
        <p:spPr bwMode="auto">
          <a:xfrm>
            <a:off x="3644555" y="1308845"/>
            <a:ext cx="1820934" cy="304800"/>
          </a:xfrm>
          <a:prstGeom prst="chevron">
            <a:avLst>
              <a:gd name="adj" fmla="val 8016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   Analyze</a:t>
            </a:r>
          </a:p>
        </p:txBody>
      </p:sp>
      <p:sp>
        <p:nvSpPr>
          <p:cNvPr id="33" name="AutoShape 12"/>
          <p:cNvSpPr>
            <a:spLocks noChangeArrowheads="1"/>
          </p:cNvSpPr>
          <p:nvPr/>
        </p:nvSpPr>
        <p:spPr bwMode="auto">
          <a:xfrm>
            <a:off x="5244958" y="1308845"/>
            <a:ext cx="1820934" cy="304800"/>
          </a:xfrm>
          <a:prstGeom prst="chevron">
            <a:avLst>
              <a:gd name="adj" fmla="val 80160"/>
            </a:avLst>
          </a:prstGeom>
          <a:solidFill>
            <a:srgbClr val="FFFF0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   Improve</a:t>
            </a:r>
          </a:p>
        </p:txBody>
      </p:sp>
      <p:sp>
        <p:nvSpPr>
          <p:cNvPr id="34" name="AutoShape 12"/>
          <p:cNvSpPr>
            <a:spLocks noChangeArrowheads="1"/>
          </p:cNvSpPr>
          <p:nvPr/>
        </p:nvSpPr>
        <p:spPr bwMode="auto">
          <a:xfrm>
            <a:off x="6845362" y="1308845"/>
            <a:ext cx="1820934" cy="304800"/>
          </a:xfrm>
          <a:prstGeom prst="chevron">
            <a:avLst>
              <a:gd name="adj" fmla="val 8016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600">
                <a:solidFill>
                  <a:schemeClr val="tx2">
                    <a:lumMod val="75000"/>
                  </a:schemeClr>
                </a:solidFill>
              </a:rPr>
              <a:t>    Control</a:t>
            </a:r>
          </a:p>
        </p:txBody>
      </p:sp>
      <p:graphicFrame>
        <p:nvGraphicFramePr>
          <p:cNvPr id="12" name="Group 6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6162115"/>
              </p:ext>
            </p:extLst>
          </p:nvPr>
        </p:nvGraphicFramePr>
        <p:xfrm>
          <a:off x="443748" y="1765557"/>
          <a:ext cx="8522453" cy="417576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77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1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3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09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Sr. No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Solution Identified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 Activity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Intended outcome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Owner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If the storage space occupied by objects exceeds the sandbox 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memory, then users get the exception ‘Storage limit exception’ and are not able to add new records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Created new functionality to automatically delete records from any object (selected by stakeholders), thus reducing manual effort.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Using this no effort is required from the user in deletion of records, batch job will itself run and take care of the deletion of records.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1.Created a class “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Check_Available_Space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” to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calc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 the threshold value, measure the storage space used by the objects and call the batch class.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2.Created a class “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Clean_Old_Transaction_Data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” which deletes the old transactional data for certain time range.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Batch job automatically deletes the old records.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Radhika Sood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Improvement Plan &amp; Implementation:</a:t>
            </a:r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>
            <a:off x="443748" y="1308845"/>
            <a:ext cx="1392479" cy="304800"/>
          </a:xfrm>
          <a:prstGeom prst="homePlate">
            <a:avLst>
              <a:gd name="adj" fmla="val 8125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Define</a:t>
            </a:r>
          </a:p>
        </p:txBody>
      </p:sp>
      <p:sp>
        <p:nvSpPr>
          <p:cNvPr id="31" name="AutoShape 11"/>
          <p:cNvSpPr>
            <a:spLocks noChangeArrowheads="1"/>
          </p:cNvSpPr>
          <p:nvPr/>
        </p:nvSpPr>
        <p:spPr bwMode="auto">
          <a:xfrm>
            <a:off x="1640899" y="1308845"/>
            <a:ext cx="2249389" cy="304800"/>
          </a:xfrm>
          <a:prstGeom prst="chevron">
            <a:avLst>
              <a:gd name="adj" fmla="val 82299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   Measure</a:t>
            </a:r>
          </a:p>
        </p:txBody>
      </p:sp>
      <p:sp>
        <p:nvSpPr>
          <p:cNvPr id="32" name="AutoShape 12"/>
          <p:cNvSpPr>
            <a:spLocks noChangeArrowheads="1"/>
          </p:cNvSpPr>
          <p:nvPr/>
        </p:nvSpPr>
        <p:spPr bwMode="auto">
          <a:xfrm>
            <a:off x="3644555" y="1308845"/>
            <a:ext cx="1820934" cy="304800"/>
          </a:xfrm>
          <a:prstGeom prst="chevron">
            <a:avLst>
              <a:gd name="adj" fmla="val 8016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   Analyze</a:t>
            </a:r>
          </a:p>
        </p:txBody>
      </p:sp>
      <p:sp>
        <p:nvSpPr>
          <p:cNvPr id="33" name="AutoShape 12"/>
          <p:cNvSpPr>
            <a:spLocks noChangeArrowheads="1"/>
          </p:cNvSpPr>
          <p:nvPr/>
        </p:nvSpPr>
        <p:spPr bwMode="auto">
          <a:xfrm>
            <a:off x="5244958" y="1308845"/>
            <a:ext cx="1820934" cy="304800"/>
          </a:xfrm>
          <a:prstGeom prst="chevron">
            <a:avLst>
              <a:gd name="adj" fmla="val 80160"/>
            </a:avLst>
          </a:prstGeom>
          <a:solidFill>
            <a:srgbClr val="FFFF0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   Improve</a:t>
            </a:r>
          </a:p>
        </p:txBody>
      </p:sp>
      <p:sp>
        <p:nvSpPr>
          <p:cNvPr id="34" name="AutoShape 12"/>
          <p:cNvSpPr>
            <a:spLocks noChangeArrowheads="1"/>
          </p:cNvSpPr>
          <p:nvPr/>
        </p:nvSpPr>
        <p:spPr bwMode="auto">
          <a:xfrm>
            <a:off x="6845361" y="1308845"/>
            <a:ext cx="2079563" cy="304800"/>
          </a:xfrm>
          <a:prstGeom prst="chevron">
            <a:avLst>
              <a:gd name="adj" fmla="val 8016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600">
                <a:solidFill>
                  <a:schemeClr val="tx2">
                    <a:lumMod val="75000"/>
                  </a:schemeClr>
                </a:solidFill>
              </a:rPr>
              <a:t>    Control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17603" y="1781175"/>
            <a:ext cx="8682965" cy="300831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2500" lnSpcReduction="10000"/>
          </a:bodyPr>
          <a:lstStyle/>
          <a:p>
            <a:pPr lvl="0"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‘</a:t>
            </a:r>
            <a:r>
              <a:rPr lang="en-US" sz="2800" noProof="0" dirty="0">
                <a:solidFill>
                  <a:srgbClr val="000000"/>
                </a:solidFill>
              </a:rPr>
              <a:t>Improved data &amp; Pre-Post Improvement Comparison</a:t>
            </a:r>
            <a:r>
              <a:rPr lang="en-US" sz="2800" dirty="0">
                <a:solidFill>
                  <a:srgbClr val="000000"/>
                </a:solidFill>
              </a:rPr>
              <a:t>’ </a:t>
            </a: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512712688"/>
              </p:ext>
            </p:extLst>
          </p:nvPr>
        </p:nvGraphicFramePr>
        <p:xfrm>
          <a:off x="138224" y="2082007"/>
          <a:ext cx="8833212" cy="4595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935109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</p:tagLst>
</file>

<file path=ppt/theme/theme1.xml><?xml version="1.0" encoding="utf-8"?>
<a:theme xmlns:a="http://schemas.openxmlformats.org/drawingml/2006/main" name="GreenAnemone_02_2012">
  <a:themeElements>
    <a:clrScheme name="Accenture_FINAL">
      <a:dk1>
        <a:srgbClr val="000000"/>
      </a:dk1>
      <a:lt1>
        <a:sysClr val="window" lastClr="FFFFFF"/>
      </a:lt1>
      <a:dk2>
        <a:srgbClr val="1F497D"/>
      </a:dk2>
      <a:lt2>
        <a:srgbClr val="E3DEDC"/>
      </a:lt2>
      <a:accent1>
        <a:srgbClr val="0033CC"/>
      </a:accent1>
      <a:accent2>
        <a:srgbClr val="00A400"/>
      </a:accent2>
      <a:accent3>
        <a:srgbClr val="FF9A05"/>
      </a:accent3>
      <a:accent4>
        <a:srgbClr val="FF0000"/>
      </a:accent4>
      <a:accent5>
        <a:srgbClr val="800080"/>
      </a:accent5>
      <a:accent6>
        <a:srgbClr val="00AEEF"/>
      </a:accent6>
      <a:hlink>
        <a:srgbClr val="0033CC"/>
      </a:hlink>
      <a:folHlink>
        <a:srgbClr val="771E28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FA493537C4744F85687D6890821ECB" ma:contentTypeVersion="0" ma:contentTypeDescription="Create a new document." ma:contentTypeScope="" ma:versionID="2db7953a2e05cdf8a9ca2fec92129e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DADABE-305B-4C0D-BF63-9DC893318A8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65AFCF7-25A6-4949-9B8A-2F0AC9381B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919FFB6-70E9-4CE7-BF02-7E70191E5F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GreenAnemone_02_2012</Template>
  <TotalTime>1559</TotalTime>
  <Words>1192</Words>
  <Application>Microsoft Office PowerPoint</Application>
  <PresentationFormat>On-screen Show (4:3)</PresentationFormat>
  <Paragraphs>266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GreenAnemone_02_2012</vt:lpstr>
      <vt:lpstr>PowerPoint Presentation</vt:lpstr>
      <vt:lpstr>Roles &amp; Responsibilities</vt:lpstr>
      <vt:lpstr>Project Details</vt:lpstr>
      <vt:lpstr>Project Charter</vt:lpstr>
      <vt:lpstr>PowerPoint Presentation</vt:lpstr>
      <vt:lpstr>Analysis</vt:lpstr>
      <vt:lpstr>Post-Improvement - Flow Chart</vt:lpstr>
      <vt:lpstr>Improvement Plan &amp; Implementation</vt:lpstr>
      <vt:lpstr>Improvement Plan &amp; Implementation:</vt:lpstr>
      <vt:lpstr>Improvement Plan &amp; Implementation</vt:lpstr>
      <vt:lpstr>Control phase</vt:lpstr>
      <vt:lpstr>Benefits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sumit.a.chakraborty</dc:creator>
  <cp:lastModifiedBy>RADHIKA SOOD</cp:lastModifiedBy>
  <cp:revision>155</cp:revision>
  <dcterms:created xsi:type="dcterms:W3CDTF">2012-06-11T12:13:35Z</dcterms:created>
  <dcterms:modified xsi:type="dcterms:W3CDTF">2020-01-21T16:49:34Z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DH_PPT_012012_LEO</vt:lpwstr>
  </property>
  <property fmtid="{D5CDD505-2E9C-101B-9397-08002B2CF9AE}" pid="4" name="ArticulateGUID">
    <vt:lpwstr>AAA9661D-BB09-40B4-9621-E5DD34F7073B</vt:lpwstr>
  </property>
  <property fmtid="{D5CDD505-2E9C-101B-9397-08002B2CF9AE}" pid="5" name="ArticulateProjectFull">
    <vt:lpwstr>F:\PROJECTS\JohnsonBeesley\Accenture\Accenture_PPT_020412_LEO.ppta</vt:lpwstr>
  </property>
  <property fmtid="{D5CDD505-2E9C-101B-9397-08002B2CF9AE}" pid="6" name="ContentTypeId">
    <vt:lpwstr>0x01010076FA493537C4744F85687D6890821ECB</vt:lpwstr>
  </property>
</Properties>
</file>