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57" r:id="rId3"/>
    <p:sldId id="258" r:id="rId4"/>
    <p:sldId id="259" r:id="rId5"/>
    <p:sldId id="275" r:id="rId6"/>
    <p:sldId id="261" r:id="rId7"/>
    <p:sldId id="262" r:id="rId8"/>
    <p:sldId id="274" r:id="rId9"/>
    <p:sldId id="263" r:id="rId10"/>
    <p:sldId id="277" r:id="rId11"/>
    <p:sldId id="265" r:id="rId12"/>
    <p:sldId id="264" r:id="rId13"/>
    <p:sldId id="266" r:id="rId14"/>
    <p:sldId id="267" r:id="rId15"/>
    <p:sldId id="268" r:id="rId16"/>
    <p:sldId id="276" r:id="rId17"/>
    <p:sldId id="269" r:id="rId18"/>
    <p:sldId id="271" r:id="rId19"/>
    <p:sldId id="270" r:id="rId20"/>
    <p:sldId id="273" r:id="rId2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99" autoAdjust="0"/>
  </p:normalViewPr>
  <p:slideViewPr>
    <p:cSldViewPr snapToGrid="0">
      <p:cViewPr varScale="1">
        <p:scale>
          <a:sx n="97" d="100"/>
          <a:sy n="97" d="100"/>
        </p:scale>
        <p:origin x="-40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Radio%20vs%20a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marker>
            <c:symbol val="none"/>
          </c:marker>
          <c:cat>
            <c:numRef>
              <c:f>Hoja1!$A$2:$A$101</c:f>
              <c:numCache>
                <c:formatCode>General</c:formatCode>
                <c:ptCount val="100"/>
                <c:pt idx="0">
                  <c:v>0</c:v>
                </c:pt>
                <c:pt idx="1">
                  <c:v>3.6</c:v>
                </c:pt>
                <c:pt idx="2">
                  <c:v>7.2</c:v>
                </c:pt>
                <c:pt idx="3">
                  <c:v>10.8</c:v>
                </c:pt>
                <c:pt idx="4">
                  <c:v>14.4</c:v>
                </c:pt>
                <c:pt idx="5">
                  <c:v>18</c:v>
                </c:pt>
                <c:pt idx="6">
                  <c:v>21.6</c:v>
                </c:pt>
                <c:pt idx="7">
                  <c:v>25.200000000000003</c:v>
                </c:pt>
                <c:pt idx="8">
                  <c:v>28.800000000000004</c:v>
                </c:pt>
                <c:pt idx="9">
                  <c:v>32.400000000000006</c:v>
                </c:pt>
                <c:pt idx="10">
                  <c:v>36.000000000000007</c:v>
                </c:pt>
                <c:pt idx="11">
                  <c:v>39.600000000000009</c:v>
                </c:pt>
                <c:pt idx="12">
                  <c:v>43.20000000000001</c:v>
                </c:pt>
                <c:pt idx="13">
                  <c:v>46.800000000000011</c:v>
                </c:pt>
                <c:pt idx="14">
                  <c:v>50.400000000000013</c:v>
                </c:pt>
                <c:pt idx="15">
                  <c:v>54.000000000000014</c:v>
                </c:pt>
                <c:pt idx="16">
                  <c:v>57.600000000000016</c:v>
                </c:pt>
                <c:pt idx="17">
                  <c:v>61.200000000000017</c:v>
                </c:pt>
                <c:pt idx="18">
                  <c:v>64.800000000000011</c:v>
                </c:pt>
                <c:pt idx="19">
                  <c:v>68.400000000000006</c:v>
                </c:pt>
                <c:pt idx="20">
                  <c:v>72</c:v>
                </c:pt>
                <c:pt idx="21">
                  <c:v>75.599999999999994</c:v>
                </c:pt>
                <c:pt idx="22">
                  <c:v>79.199999999999989</c:v>
                </c:pt>
                <c:pt idx="23">
                  <c:v>82.799999999999983</c:v>
                </c:pt>
                <c:pt idx="24">
                  <c:v>86.399999999999977</c:v>
                </c:pt>
                <c:pt idx="25">
                  <c:v>89.999999999999972</c:v>
                </c:pt>
                <c:pt idx="26">
                  <c:v>93.599999999999966</c:v>
                </c:pt>
                <c:pt idx="27">
                  <c:v>97.19999999999996</c:v>
                </c:pt>
                <c:pt idx="28">
                  <c:v>100.79999999999995</c:v>
                </c:pt>
                <c:pt idx="29">
                  <c:v>104.39999999999995</c:v>
                </c:pt>
                <c:pt idx="30">
                  <c:v>107.99999999999994</c:v>
                </c:pt>
                <c:pt idx="31">
                  <c:v>111.59999999999994</c:v>
                </c:pt>
                <c:pt idx="32">
                  <c:v>115.19999999999993</c:v>
                </c:pt>
                <c:pt idx="33">
                  <c:v>118.79999999999993</c:v>
                </c:pt>
                <c:pt idx="34">
                  <c:v>122.39999999999992</c:v>
                </c:pt>
                <c:pt idx="35">
                  <c:v>125.99999999999991</c:v>
                </c:pt>
                <c:pt idx="36">
                  <c:v>129.59999999999991</c:v>
                </c:pt>
                <c:pt idx="37">
                  <c:v>133.1999999999999</c:v>
                </c:pt>
                <c:pt idx="38">
                  <c:v>136.7999999999999</c:v>
                </c:pt>
                <c:pt idx="39">
                  <c:v>140.39999999999989</c:v>
                </c:pt>
                <c:pt idx="40">
                  <c:v>143.99999999999989</c:v>
                </c:pt>
                <c:pt idx="41">
                  <c:v>147.59999999999988</c:v>
                </c:pt>
                <c:pt idx="42">
                  <c:v>151.19999999999987</c:v>
                </c:pt>
                <c:pt idx="43">
                  <c:v>154.79999999999987</c:v>
                </c:pt>
                <c:pt idx="44">
                  <c:v>158.39999999999986</c:v>
                </c:pt>
                <c:pt idx="45">
                  <c:v>161.99999999999986</c:v>
                </c:pt>
                <c:pt idx="46">
                  <c:v>165.59999999999985</c:v>
                </c:pt>
                <c:pt idx="47">
                  <c:v>169.19999999999985</c:v>
                </c:pt>
                <c:pt idx="48">
                  <c:v>172.79999999999984</c:v>
                </c:pt>
                <c:pt idx="49">
                  <c:v>176.39999999999984</c:v>
                </c:pt>
                <c:pt idx="50">
                  <c:v>179.99999999999983</c:v>
                </c:pt>
                <c:pt idx="51">
                  <c:v>183.59999999999982</c:v>
                </c:pt>
                <c:pt idx="52">
                  <c:v>187.19999999999982</c:v>
                </c:pt>
                <c:pt idx="53">
                  <c:v>190.79999999999981</c:v>
                </c:pt>
                <c:pt idx="54">
                  <c:v>194.39999999999981</c:v>
                </c:pt>
                <c:pt idx="55">
                  <c:v>197.9999999999998</c:v>
                </c:pt>
                <c:pt idx="56">
                  <c:v>201.5999999999998</c:v>
                </c:pt>
                <c:pt idx="57">
                  <c:v>205.19999999999979</c:v>
                </c:pt>
                <c:pt idx="58">
                  <c:v>208.79999999999978</c:v>
                </c:pt>
                <c:pt idx="59">
                  <c:v>212.39999999999978</c:v>
                </c:pt>
                <c:pt idx="60">
                  <c:v>215.99999999999977</c:v>
                </c:pt>
                <c:pt idx="61">
                  <c:v>219.59999999999977</c:v>
                </c:pt>
                <c:pt idx="62">
                  <c:v>223.19999999999976</c:v>
                </c:pt>
                <c:pt idx="63">
                  <c:v>226.79999999999976</c:v>
                </c:pt>
                <c:pt idx="64">
                  <c:v>230.39999999999975</c:v>
                </c:pt>
                <c:pt idx="65">
                  <c:v>233.99999999999974</c:v>
                </c:pt>
                <c:pt idx="66">
                  <c:v>237.59999999999974</c:v>
                </c:pt>
                <c:pt idx="67">
                  <c:v>241.19999999999973</c:v>
                </c:pt>
                <c:pt idx="68">
                  <c:v>244.79999999999973</c:v>
                </c:pt>
                <c:pt idx="69">
                  <c:v>248.39999999999972</c:v>
                </c:pt>
                <c:pt idx="70">
                  <c:v>251.99999999999972</c:v>
                </c:pt>
                <c:pt idx="71">
                  <c:v>255.59999999999971</c:v>
                </c:pt>
                <c:pt idx="72">
                  <c:v>259.1999999999997</c:v>
                </c:pt>
                <c:pt idx="73">
                  <c:v>262.79999999999973</c:v>
                </c:pt>
                <c:pt idx="74">
                  <c:v>266.39999999999975</c:v>
                </c:pt>
                <c:pt idx="75">
                  <c:v>269.99999999999977</c:v>
                </c:pt>
                <c:pt idx="76">
                  <c:v>273.5999999999998</c:v>
                </c:pt>
                <c:pt idx="77">
                  <c:v>277.19999999999982</c:v>
                </c:pt>
                <c:pt idx="78">
                  <c:v>280.79999999999984</c:v>
                </c:pt>
                <c:pt idx="79">
                  <c:v>284.39999999999986</c:v>
                </c:pt>
                <c:pt idx="80">
                  <c:v>287.99999999999989</c:v>
                </c:pt>
                <c:pt idx="81">
                  <c:v>291.59999999999991</c:v>
                </c:pt>
                <c:pt idx="82">
                  <c:v>295.19999999999993</c:v>
                </c:pt>
                <c:pt idx="83">
                  <c:v>298.79999999999995</c:v>
                </c:pt>
                <c:pt idx="84">
                  <c:v>302.39999999999998</c:v>
                </c:pt>
                <c:pt idx="85">
                  <c:v>306</c:v>
                </c:pt>
                <c:pt idx="86">
                  <c:v>309.60000000000002</c:v>
                </c:pt>
                <c:pt idx="87">
                  <c:v>313.20000000000005</c:v>
                </c:pt>
                <c:pt idx="88">
                  <c:v>316.80000000000007</c:v>
                </c:pt>
                <c:pt idx="89">
                  <c:v>320.40000000000009</c:v>
                </c:pt>
                <c:pt idx="90">
                  <c:v>324.00000000000011</c:v>
                </c:pt>
                <c:pt idx="91">
                  <c:v>327.60000000000014</c:v>
                </c:pt>
                <c:pt idx="92">
                  <c:v>331.20000000000016</c:v>
                </c:pt>
                <c:pt idx="93">
                  <c:v>334.80000000000018</c:v>
                </c:pt>
                <c:pt idx="94">
                  <c:v>338.4000000000002</c:v>
                </c:pt>
                <c:pt idx="95">
                  <c:v>342.00000000000023</c:v>
                </c:pt>
                <c:pt idx="96">
                  <c:v>345.60000000000025</c:v>
                </c:pt>
                <c:pt idx="97">
                  <c:v>349.20000000000027</c:v>
                </c:pt>
                <c:pt idx="98">
                  <c:v>352.8000000000003</c:v>
                </c:pt>
                <c:pt idx="99">
                  <c:v>356.40000000000032</c:v>
                </c:pt>
              </c:numCache>
            </c:numRef>
          </c:cat>
          <c:val>
            <c:numRef>
              <c:f>Hoja1!$B$2:$B$101</c:f>
              <c:numCache>
                <c:formatCode>0.00</c:formatCode>
                <c:ptCount val="100"/>
                <c:pt idx="0">
                  <c:v>95.2</c:v>
                </c:pt>
                <c:pt idx="1">
                  <c:v>94.5</c:v>
                </c:pt>
                <c:pt idx="2">
                  <c:v>95.9</c:v>
                </c:pt>
                <c:pt idx="3">
                  <c:v>95.2</c:v>
                </c:pt>
                <c:pt idx="4">
                  <c:v>91.2</c:v>
                </c:pt>
                <c:pt idx="5">
                  <c:v>93.8</c:v>
                </c:pt>
                <c:pt idx="6">
                  <c:v>91.8</c:v>
                </c:pt>
                <c:pt idx="7">
                  <c:v>91.8</c:v>
                </c:pt>
                <c:pt idx="8">
                  <c:v>98.7</c:v>
                </c:pt>
                <c:pt idx="9">
                  <c:v>105.7</c:v>
                </c:pt>
                <c:pt idx="10">
                  <c:v>105.7</c:v>
                </c:pt>
                <c:pt idx="11">
                  <c:v>113.4</c:v>
                </c:pt>
                <c:pt idx="12">
                  <c:v>104.3</c:v>
                </c:pt>
                <c:pt idx="13">
                  <c:v>109.9</c:v>
                </c:pt>
                <c:pt idx="14">
                  <c:v>112.9</c:v>
                </c:pt>
                <c:pt idx="15">
                  <c:v>115.5</c:v>
                </c:pt>
                <c:pt idx="16">
                  <c:v>115.5</c:v>
                </c:pt>
                <c:pt idx="17">
                  <c:v>123.9</c:v>
                </c:pt>
                <c:pt idx="18">
                  <c:v>121.8</c:v>
                </c:pt>
                <c:pt idx="19">
                  <c:v>113.4</c:v>
                </c:pt>
                <c:pt idx="20">
                  <c:v>124.6</c:v>
                </c:pt>
                <c:pt idx="21">
                  <c:v>125.3</c:v>
                </c:pt>
                <c:pt idx="22">
                  <c:v>116.2</c:v>
                </c:pt>
                <c:pt idx="23">
                  <c:v>131.6</c:v>
                </c:pt>
                <c:pt idx="24">
                  <c:v>129.5</c:v>
                </c:pt>
                <c:pt idx="25">
                  <c:v>121.1</c:v>
                </c:pt>
                <c:pt idx="26">
                  <c:v>112.7</c:v>
                </c:pt>
                <c:pt idx="27">
                  <c:v>111.3</c:v>
                </c:pt>
                <c:pt idx="28">
                  <c:v>114.1</c:v>
                </c:pt>
                <c:pt idx="29">
                  <c:v>105.1</c:v>
                </c:pt>
                <c:pt idx="30">
                  <c:v>102.2</c:v>
                </c:pt>
                <c:pt idx="31">
                  <c:v>97.3</c:v>
                </c:pt>
                <c:pt idx="32">
                  <c:v>88.9</c:v>
                </c:pt>
                <c:pt idx="33">
                  <c:v>70.900000000000006</c:v>
                </c:pt>
                <c:pt idx="34">
                  <c:v>96.6</c:v>
                </c:pt>
                <c:pt idx="35">
                  <c:v>92.4</c:v>
                </c:pt>
                <c:pt idx="36">
                  <c:v>95.2</c:v>
                </c:pt>
                <c:pt idx="37">
                  <c:v>92.4</c:v>
                </c:pt>
                <c:pt idx="38">
                  <c:v>82.6</c:v>
                </c:pt>
                <c:pt idx="39">
                  <c:v>88.2</c:v>
                </c:pt>
                <c:pt idx="40">
                  <c:v>95.9</c:v>
                </c:pt>
                <c:pt idx="41">
                  <c:v>95.2</c:v>
                </c:pt>
                <c:pt idx="42">
                  <c:v>102.2</c:v>
                </c:pt>
                <c:pt idx="43">
                  <c:v>103.6</c:v>
                </c:pt>
                <c:pt idx="44">
                  <c:v>101.5</c:v>
                </c:pt>
                <c:pt idx="45">
                  <c:v>98.5</c:v>
                </c:pt>
                <c:pt idx="46">
                  <c:v>100.8</c:v>
                </c:pt>
                <c:pt idx="47">
                  <c:v>100.8</c:v>
                </c:pt>
                <c:pt idx="48">
                  <c:v>99.4</c:v>
                </c:pt>
                <c:pt idx="49">
                  <c:v>80.5</c:v>
                </c:pt>
                <c:pt idx="50">
                  <c:v>94.5</c:v>
                </c:pt>
                <c:pt idx="51">
                  <c:v>93.8</c:v>
                </c:pt>
                <c:pt idx="52">
                  <c:v>100.8</c:v>
                </c:pt>
                <c:pt idx="53">
                  <c:v>104.3</c:v>
                </c:pt>
                <c:pt idx="54">
                  <c:v>107.8</c:v>
                </c:pt>
                <c:pt idx="55">
                  <c:v>89.6</c:v>
                </c:pt>
                <c:pt idx="56">
                  <c:v>102.2</c:v>
                </c:pt>
                <c:pt idx="57">
                  <c:v>106.4</c:v>
                </c:pt>
                <c:pt idx="58">
                  <c:v>106.4</c:v>
                </c:pt>
                <c:pt idx="59">
                  <c:v>97.3</c:v>
                </c:pt>
                <c:pt idx="60">
                  <c:v>98.3</c:v>
                </c:pt>
                <c:pt idx="61">
                  <c:v>100.1</c:v>
                </c:pt>
                <c:pt idx="62">
                  <c:v>105.7</c:v>
                </c:pt>
                <c:pt idx="63">
                  <c:v>102.9</c:v>
                </c:pt>
                <c:pt idx="64">
                  <c:v>103.6</c:v>
                </c:pt>
                <c:pt idx="65">
                  <c:v>102.2</c:v>
                </c:pt>
                <c:pt idx="66">
                  <c:v>105.7</c:v>
                </c:pt>
                <c:pt idx="67">
                  <c:v>108.5</c:v>
                </c:pt>
                <c:pt idx="68">
                  <c:v>113.4</c:v>
                </c:pt>
                <c:pt idx="69">
                  <c:v>111.3</c:v>
                </c:pt>
                <c:pt idx="70">
                  <c:v>112.3</c:v>
                </c:pt>
                <c:pt idx="71">
                  <c:v>110.6</c:v>
                </c:pt>
                <c:pt idx="72">
                  <c:v>112.6</c:v>
                </c:pt>
                <c:pt idx="73">
                  <c:v>107.1</c:v>
                </c:pt>
                <c:pt idx="74">
                  <c:v>110.6</c:v>
                </c:pt>
                <c:pt idx="75">
                  <c:v>114.1</c:v>
                </c:pt>
                <c:pt idx="76">
                  <c:v>113.4</c:v>
                </c:pt>
                <c:pt idx="77">
                  <c:v>115.5</c:v>
                </c:pt>
                <c:pt idx="78">
                  <c:v>113.4</c:v>
                </c:pt>
                <c:pt idx="79">
                  <c:v>112.7</c:v>
                </c:pt>
                <c:pt idx="80">
                  <c:v>112.7</c:v>
                </c:pt>
                <c:pt idx="81">
                  <c:v>111.3</c:v>
                </c:pt>
                <c:pt idx="82">
                  <c:v>112.3</c:v>
                </c:pt>
                <c:pt idx="83">
                  <c:v>108.5</c:v>
                </c:pt>
                <c:pt idx="84">
                  <c:v>105.7</c:v>
                </c:pt>
                <c:pt idx="85">
                  <c:v>106.4</c:v>
                </c:pt>
                <c:pt idx="86">
                  <c:v>107.8</c:v>
                </c:pt>
                <c:pt idx="87">
                  <c:v>104.3</c:v>
                </c:pt>
                <c:pt idx="88">
                  <c:v>104.3</c:v>
                </c:pt>
                <c:pt idx="89">
                  <c:v>104.3</c:v>
                </c:pt>
                <c:pt idx="90">
                  <c:v>105.7</c:v>
                </c:pt>
                <c:pt idx="91">
                  <c:v>103.6</c:v>
                </c:pt>
                <c:pt idx="92">
                  <c:v>104.3</c:v>
                </c:pt>
                <c:pt idx="93">
                  <c:v>92.4</c:v>
                </c:pt>
                <c:pt idx="94">
                  <c:v>95.2</c:v>
                </c:pt>
                <c:pt idx="95">
                  <c:v>97.3</c:v>
                </c:pt>
                <c:pt idx="96">
                  <c:v>82.6</c:v>
                </c:pt>
                <c:pt idx="97">
                  <c:v>85.4</c:v>
                </c:pt>
                <c:pt idx="98">
                  <c:v>86.1</c:v>
                </c:pt>
                <c:pt idx="99">
                  <c:v>86.8</c:v>
                </c:pt>
              </c:numCache>
            </c:numRef>
          </c:val>
          <c:smooth val="0"/>
        </c:ser>
        <c:dLbls>
          <c:showLegendKey val="0"/>
          <c:showVal val="0"/>
          <c:showCatName val="0"/>
          <c:showSerName val="0"/>
          <c:showPercent val="0"/>
          <c:showBubbleSize val="0"/>
        </c:dLbls>
        <c:hiLowLines/>
        <c:marker val="1"/>
        <c:smooth val="0"/>
        <c:axId val="70720896"/>
        <c:axId val="81921920"/>
      </c:lineChart>
      <c:catAx>
        <c:axId val="70720896"/>
        <c:scaling>
          <c:orientation val="minMax"/>
        </c:scaling>
        <c:delete val="0"/>
        <c:axPos val="b"/>
        <c:title>
          <c:tx>
            <c:rich>
              <a:bodyPr/>
              <a:lstStyle/>
              <a:p>
                <a:pPr>
                  <a:defRPr/>
                </a:pPr>
                <a:r>
                  <a:rPr lang="es-AR" sz="1200">
                    <a:latin typeface="Arial Black" pitchFamily="34" charset="0"/>
                  </a:rPr>
                  <a:t>ÁNGULO</a:t>
                </a:r>
                <a:r>
                  <a:rPr lang="es-AR" sz="1200" baseline="0">
                    <a:latin typeface="Arial Black" pitchFamily="34" charset="0"/>
                  </a:rPr>
                  <a:t> (°)</a:t>
                </a:r>
                <a:endParaRPr lang="es-AR" sz="1200">
                  <a:latin typeface="Arial Black" pitchFamily="34" charset="0"/>
                </a:endParaRPr>
              </a:p>
            </c:rich>
          </c:tx>
          <c:layout/>
          <c:overlay val="0"/>
        </c:title>
        <c:numFmt formatCode="General" sourceLinked="1"/>
        <c:majorTickMark val="none"/>
        <c:minorTickMark val="none"/>
        <c:tickLblPos val="nextTo"/>
        <c:crossAx val="81921920"/>
        <c:crosses val="autoZero"/>
        <c:auto val="1"/>
        <c:lblAlgn val="ctr"/>
        <c:lblOffset val="100"/>
        <c:tickLblSkip val="10"/>
        <c:noMultiLvlLbl val="0"/>
      </c:catAx>
      <c:valAx>
        <c:axId val="81921920"/>
        <c:scaling>
          <c:orientation val="minMax"/>
        </c:scaling>
        <c:delete val="0"/>
        <c:axPos val="l"/>
        <c:majorGridlines/>
        <c:title>
          <c:tx>
            <c:rich>
              <a:bodyPr/>
              <a:lstStyle/>
              <a:p>
                <a:pPr>
                  <a:defRPr/>
                </a:pPr>
                <a:r>
                  <a:rPr lang="es-AR" sz="1200">
                    <a:latin typeface="Arial Black" pitchFamily="34" charset="0"/>
                  </a:rPr>
                  <a:t>RADIO</a:t>
                </a:r>
                <a:r>
                  <a:rPr lang="es-AR" sz="1200" baseline="0">
                    <a:latin typeface="Arial Black" pitchFamily="34" charset="0"/>
                  </a:rPr>
                  <a:t> (Pixeles)</a:t>
                </a:r>
                <a:endParaRPr lang="es-AR" sz="1200">
                  <a:latin typeface="Arial Black" pitchFamily="34" charset="0"/>
                </a:endParaRPr>
              </a:p>
            </c:rich>
          </c:tx>
          <c:layout/>
          <c:overlay val="0"/>
        </c:title>
        <c:numFmt formatCode="0" sourceLinked="0"/>
        <c:majorTickMark val="out"/>
        <c:minorTickMark val="none"/>
        <c:tickLblPos val="nextTo"/>
        <c:crossAx val="70720896"/>
        <c:crosses val="autoZero"/>
        <c:crossBetween val="between"/>
      </c:valAx>
    </c:plotArea>
    <c:plotVisOnly val="1"/>
    <c:dispBlanksAs val="gap"/>
    <c:showDLblsOverMax val="0"/>
  </c:chart>
  <c:spPr>
    <a:solidFill>
      <a:schemeClr val="bg1"/>
    </a:solidFill>
    <a:ln>
      <a:solidFill>
        <a:schemeClr val="accent1"/>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6825-FBF2-48C3-AE6A-6A0BC8C0D0F7}" type="datetimeFigureOut">
              <a:rPr lang="es-AR" smtClean="0"/>
              <a:t>25/11/2015</a:t>
            </a:fld>
            <a:endParaRPr lang="es-A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C7AFD-EB1C-4E8A-A524-A5A9F0DC14AD}" type="slidenum">
              <a:rPr lang="es-AR" smtClean="0"/>
              <a:t>‹Nº›</a:t>
            </a:fld>
            <a:endParaRPr lang="es-AR" dirty="0"/>
          </a:p>
        </p:txBody>
      </p:sp>
    </p:spTree>
    <p:extLst>
      <p:ext uri="{BB962C8B-B14F-4D97-AF65-F5344CB8AC3E}">
        <p14:creationId xmlns:p14="http://schemas.microsoft.com/office/powerpoint/2010/main" val="114742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Y OBJETIVO</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2</a:t>
            </a:fld>
            <a:endParaRPr lang="es-AR" dirty="0"/>
          </a:p>
        </p:txBody>
      </p:sp>
    </p:spTree>
    <p:extLst>
      <p:ext uri="{BB962C8B-B14F-4D97-AF65-F5344CB8AC3E}">
        <p14:creationId xmlns:p14="http://schemas.microsoft.com/office/powerpoint/2010/main" val="416959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DISCUSIONES:</a:t>
            </a:r>
            <a:r>
              <a:rPr lang="es-AR" baseline="0" dirty="0" smtClean="0"/>
              <a:t>  mejoras a futuro</a:t>
            </a:r>
            <a:endParaRPr lang="es-AR" dirty="0" smtClean="0"/>
          </a:p>
          <a:p>
            <a:pPr marL="228600" indent="-228600">
              <a:buAutoNum type="arabicParenR"/>
            </a:pPr>
            <a:r>
              <a:rPr lang="es-AR" baseline="0" dirty="0" smtClean="0"/>
              <a:t>Por ejemplo haciendo una línea de referencia o si se sabe cercanía o tamaño real de la foto.</a:t>
            </a:r>
          </a:p>
          <a:p>
            <a:pPr marL="228600" indent="-228600">
              <a:buAutoNum type="arabicParenR"/>
            </a:pPr>
            <a:r>
              <a:rPr lang="es-AR" baseline="0" dirty="0" smtClean="0"/>
              <a:t>Definido por profesionales especialistas en el tema; conformación de base de datos para la definición de los umbrales.</a:t>
            </a:r>
            <a:endParaRPr lang="es-AR" dirty="0" smtClean="0"/>
          </a:p>
          <a:p>
            <a:r>
              <a:rPr lang="es-AR" dirty="0" smtClean="0"/>
              <a:t>3) </a:t>
            </a:r>
            <a:r>
              <a:rPr lang="es-AR" baseline="0" dirty="0" smtClean="0"/>
              <a:t>  S</a:t>
            </a:r>
            <a:r>
              <a:rPr lang="es-AR" dirty="0" smtClean="0"/>
              <a:t>e agregaría</a:t>
            </a:r>
            <a:r>
              <a:rPr lang="es-AR" baseline="0" dirty="0" smtClean="0"/>
              <a:t> ultimo parámetro: evolución ABCDE y permitiría un análisis completo de los lunares.</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17</a:t>
            </a:fld>
            <a:endParaRPr lang="es-AR" dirty="0"/>
          </a:p>
        </p:txBody>
      </p:sp>
    </p:spTree>
    <p:extLst>
      <p:ext uri="{BB962C8B-B14F-4D97-AF65-F5344CB8AC3E}">
        <p14:creationId xmlns:p14="http://schemas.microsoft.com/office/powerpoint/2010/main" val="66550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No es por chupamedias, pero sin</a:t>
            </a:r>
            <a:r>
              <a:rPr lang="es-AR" baseline="0" dirty="0" smtClean="0"/>
              <a:t> ellos hubiese sido imposible el desarrollo del trabajo</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19</a:t>
            </a:fld>
            <a:endParaRPr lang="es-AR" dirty="0"/>
          </a:p>
        </p:txBody>
      </p:sp>
    </p:spTree>
    <p:extLst>
      <p:ext uri="{BB962C8B-B14F-4D97-AF65-F5344CB8AC3E}">
        <p14:creationId xmlns:p14="http://schemas.microsoft.com/office/powerpoint/2010/main" val="316774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Buscaremos analizar esas características</a:t>
            </a:r>
            <a:r>
              <a:rPr lang="es-AR" baseline="0" dirty="0" smtClean="0"/>
              <a:t> morfológicas de una forma cuantitativa.</a:t>
            </a:r>
          </a:p>
          <a:p>
            <a:r>
              <a:rPr lang="es-AR" dirty="0" smtClean="0"/>
              <a:t>ASIMETRIA= una</a:t>
            </a:r>
            <a:r>
              <a:rPr lang="es-AR" baseline="0" dirty="0" smtClean="0"/>
              <a:t> mitad es distinta de la otra mitad.</a:t>
            </a:r>
          </a:p>
          <a:p>
            <a:r>
              <a:rPr lang="es-AR" baseline="0" dirty="0" smtClean="0"/>
              <a:t>BORDE= borde irregular o con bordes poco definidos.</a:t>
            </a:r>
          </a:p>
          <a:p>
            <a:r>
              <a:rPr lang="es-AR" baseline="0" dirty="0" smtClean="0"/>
              <a:t>COLOR= </a:t>
            </a:r>
            <a:r>
              <a:rPr lang="es-ES" dirty="0" smtClean="0"/>
              <a:t>varía de una zona a otra; tiene tonos de bronceado, marrón o negro, o es a veces blanco, rojo o azul.</a:t>
            </a:r>
          </a:p>
          <a:p>
            <a:r>
              <a:rPr lang="es-ES" dirty="0" smtClean="0"/>
              <a:t>DIAMETRO= </a:t>
            </a:r>
            <a:r>
              <a:rPr lang="en-US" dirty="0" smtClean="0"/>
              <a:t>melanomas son usualmente</a:t>
            </a:r>
            <a:r>
              <a:rPr lang="en-US" baseline="0" dirty="0" smtClean="0"/>
              <a:t> </a:t>
            </a:r>
            <a:r>
              <a:rPr lang="en-US" dirty="0" smtClean="0"/>
              <a:t>mas grandes </a:t>
            </a:r>
            <a:r>
              <a:rPr lang="en-US" baseline="0" dirty="0" smtClean="0"/>
              <a:t>que 6 mm cuando son diagnosticados</a:t>
            </a:r>
            <a:r>
              <a:rPr lang="en-US" dirty="0" smtClean="0"/>
              <a:t>, pero pueden </a:t>
            </a:r>
            <a:r>
              <a:rPr lang="es-AR" noProof="0" dirty="0" smtClean="0"/>
              <a:t>ser</a:t>
            </a:r>
            <a:r>
              <a:rPr lang="en-US" dirty="0" smtClean="0"/>
              <a:t> </a:t>
            </a:r>
            <a:r>
              <a:rPr lang="es-AR" noProof="0" dirty="0" smtClean="0"/>
              <a:t>más</a:t>
            </a:r>
            <a:r>
              <a:rPr lang="en-US" dirty="0" smtClean="0"/>
              <a:t> chicos.</a:t>
            </a:r>
          </a:p>
          <a:p>
            <a:r>
              <a:rPr lang="en-US" dirty="0" smtClean="0"/>
              <a:t>EVOLUCION= </a:t>
            </a:r>
            <a:r>
              <a:rPr lang="es-AR" dirty="0" smtClean="0"/>
              <a:t>lunar o lesión de la piel se ve diferente al resto o está cambiando de tamaño, forma o color.</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3</a:t>
            </a:fld>
            <a:endParaRPr lang="es-AR" dirty="0"/>
          </a:p>
        </p:txBody>
      </p:sp>
    </p:spTree>
    <p:extLst>
      <p:ext uri="{BB962C8B-B14F-4D97-AF65-F5344CB8AC3E}">
        <p14:creationId xmlns:p14="http://schemas.microsoft.com/office/powerpoint/2010/main" val="417532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Diagrama de flujo</a:t>
            </a:r>
            <a:r>
              <a:rPr lang="es-AR" baseline="0" dirty="0" smtClean="0"/>
              <a:t> del procesamiento de imagen</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4</a:t>
            </a:fld>
            <a:endParaRPr lang="es-AR" dirty="0"/>
          </a:p>
        </p:txBody>
      </p:sp>
    </p:spTree>
    <p:extLst>
      <p:ext uri="{BB962C8B-B14F-4D97-AF65-F5344CB8AC3E}">
        <p14:creationId xmlns:p14="http://schemas.microsoft.com/office/powerpoint/2010/main" val="35476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-Filtro de la mediana: primero deben ordenarse los pixeles del entorno de menor a mayor, y luego se reemplaza al pixel central por la mediana; </a:t>
            </a:r>
            <a:r>
              <a:rPr lang="es-AR" sz="1200" b="0" i="0" u="none" strike="noStrike" kern="1200" baseline="0" dirty="0" err="1" smtClean="0">
                <a:solidFill>
                  <a:schemeClr val="tx1"/>
                </a:solidFill>
                <a:latin typeface="+mn-lt"/>
                <a:ea typeface="+mn-ea"/>
                <a:cs typeface="+mn-cs"/>
              </a:rPr>
              <a:t>asi</a:t>
            </a:r>
            <a:r>
              <a:rPr lang="es-AR" sz="1200" b="0" i="0" u="none" strike="noStrike" kern="1200" baseline="0" dirty="0" smtClean="0">
                <a:solidFill>
                  <a:schemeClr val="tx1"/>
                </a:solidFill>
                <a:latin typeface="+mn-lt"/>
                <a:ea typeface="+mn-ea"/>
                <a:cs typeface="+mn-cs"/>
              </a:rPr>
              <a:t> elimino picos de intensidades aislados.</a:t>
            </a:r>
          </a:p>
          <a:p>
            <a:r>
              <a:rPr lang="es-AR" sz="1200" b="0" i="0" u="none" strike="noStrike" kern="1200" baseline="0" dirty="0" smtClean="0">
                <a:solidFill>
                  <a:schemeClr val="tx1"/>
                </a:solidFill>
                <a:latin typeface="+mn-lt"/>
                <a:ea typeface="+mn-ea"/>
                <a:cs typeface="+mn-cs"/>
              </a:rPr>
              <a:t>-Filtro pasa bajos: suavizo la imagen. 1/9 por matriz de 1s.</a:t>
            </a:r>
          </a:p>
          <a:p>
            <a:r>
              <a:rPr lang="es-AR" dirty="0" smtClean="0"/>
              <a:t>-</a:t>
            </a:r>
            <a:r>
              <a:rPr lang="es-AR" dirty="0" err="1" smtClean="0"/>
              <a:t>Ecualizacion</a:t>
            </a:r>
            <a:r>
              <a:rPr lang="es-AR" dirty="0" smtClean="0"/>
              <a:t>: </a:t>
            </a:r>
            <a:r>
              <a:rPr lang="es-AR" sz="1200" b="0" i="0" u="none" strike="noStrike" kern="1200" baseline="0" dirty="0" smtClean="0">
                <a:solidFill>
                  <a:schemeClr val="tx1"/>
                </a:solidFill>
                <a:latin typeface="+mn-lt"/>
                <a:ea typeface="+mn-ea"/>
                <a:cs typeface="+mn-cs"/>
              </a:rPr>
              <a:t> produce una imagen cuyos </a:t>
            </a:r>
            <a:r>
              <a:rPr lang="es-AR" sz="1200" b="0" i="0" u="none" strike="noStrike" kern="1200" baseline="0" dirty="0" err="1" smtClean="0">
                <a:solidFill>
                  <a:schemeClr val="tx1"/>
                </a:solidFill>
                <a:latin typeface="+mn-lt"/>
                <a:ea typeface="+mn-ea"/>
                <a:cs typeface="+mn-cs"/>
              </a:rPr>
              <a:t>nivelesde</a:t>
            </a:r>
            <a:r>
              <a:rPr lang="es-AR" sz="1200" b="0" i="0" u="none" strike="noStrike" kern="1200" baseline="0" dirty="0" smtClean="0">
                <a:solidFill>
                  <a:schemeClr val="tx1"/>
                </a:solidFill>
                <a:latin typeface="+mn-lt"/>
                <a:ea typeface="+mn-ea"/>
                <a:cs typeface="+mn-cs"/>
              </a:rPr>
              <a:t> gris tienen una distribución uniforme, lo que se traduce en una imagen con gran rango dinámico y contraste.</a:t>
            </a:r>
          </a:p>
          <a:p>
            <a:r>
              <a:rPr lang="es-AR" sz="1200" b="0" i="0" u="none" strike="noStrike" kern="1200" baseline="0" dirty="0" smtClean="0">
                <a:solidFill>
                  <a:schemeClr val="tx1"/>
                </a:solidFill>
                <a:latin typeface="+mn-lt"/>
                <a:ea typeface="+mn-ea"/>
                <a:cs typeface="+mn-cs"/>
              </a:rPr>
              <a:t> -</a:t>
            </a:r>
            <a:r>
              <a:rPr lang="es-AR" sz="1200" b="0" i="0" u="none" strike="noStrike" kern="1200" baseline="0" dirty="0" err="1" smtClean="0">
                <a:solidFill>
                  <a:schemeClr val="tx1"/>
                </a:solidFill>
                <a:latin typeface="+mn-lt"/>
                <a:ea typeface="+mn-ea"/>
                <a:cs typeface="+mn-cs"/>
              </a:rPr>
              <a:t>Binarizacion</a:t>
            </a:r>
            <a:r>
              <a:rPr lang="es-AR" sz="1200" b="0" i="0" u="none" strike="noStrike" kern="1200" baseline="0" dirty="0" smtClean="0">
                <a:solidFill>
                  <a:schemeClr val="tx1"/>
                </a:solidFill>
                <a:latin typeface="+mn-lt"/>
                <a:ea typeface="+mn-ea"/>
                <a:cs typeface="+mn-cs"/>
              </a:rPr>
              <a:t> por </a:t>
            </a:r>
            <a:r>
              <a:rPr lang="es-AR" sz="1200" b="0" i="0" u="none" strike="noStrike" kern="1200" baseline="0" dirty="0" err="1" smtClean="0">
                <a:solidFill>
                  <a:schemeClr val="tx1"/>
                </a:solidFill>
                <a:latin typeface="+mn-lt"/>
                <a:ea typeface="+mn-ea"/>
                <a:cs typeface="+mn-cs"/>
              </a:rPr>
              <a:t>isodata</a:t>
            </a:r>
            <a:r>
              <a:rPr lang="es-AR" sz="1200" b="0" i="0" u="none" strike="noStrike" kern="1200" baseline="0" dirty="0" smtClean="0">
                <a:solidFill>
                  <a:schemeClr val="tx1"/>
                </a:solidFill>
                <a:latin typeface="+mn-lt"/>
                <a:ea typeface="+mn-ea"/>
                <a:cs typeface="+mn-cs"/>
              </a:rPr>
              <a:t>: Técnica iterativa. Se divide el histograma en dos con Umbral = 2n-1 = 128 Se calcula la media de fondo y objeto. Un nuevo umbral se calcula con el promedio de las medias. Se continua hasta que Umbral no varíe más.</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6</a:t>
            </a:fld>
            <a:endParaRPr lang="es-AR" dirty="0"/>
          </a:p>
        </p:txBody>
      </p:sp>
    </p:spTree>
    <p:extLst>
      <p:ext uri="{BB962C8B-B14F-4D97-AF65-F5344CB8AC3E}">
        <p14:creationId xmlns:p14="http://schemas.microsoft.com/office/powerpoint/2010/main" val="422972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buFont typeface="Wingdings" panose="05000000000000000000" pitchFamily="2" charset="2"/>
              <a:buNone/>
            </a:pPr>
            <a:r>
              <a:rPr lang="es-AR" sz="1200" dirty="0" smtClean="0"/>
              <a:t>-Tengo además dos matrices auxiliares y una lista de puntos. Matriz auxiliar tiene puntos que voy marcando en negro y matriz resultado tendrá el elemento más grande. En la lista de puntos agrego los cuatro vecinos del pixel que es negro, pero antes chequeo que dichos vecinos no estén en la lista previamente, ni en las matrices auxiliares, y que sean negros también.</a:t>
            </a:r>
          </a:p>
          <a:p>
            <a:pPr>
              <a:buFont typeface="Wingdings" panose="05000000000000000000" pitchFamily="2" charset="2"/>
              <a:buNone/>
            </a:pPr>
            <a:r>
              <a:rPr lang="es-AR" sz="1200" dirty="0" smtClean="0"/>
              <a:t>-Chequeo al finalizar cada región, si es mayor a la región anterior; si lo es, copio matriz auxiliar a matriz resultado. Al terminar paso matriz resultado a mi matriz original.</a:t>
            </a:r>
          </a:p>
          <a:p>
            <a:endParaRPr lang="es-AR" dirty="0"/>
          </a:p>
        </p:txBody>
      </p:sp>
      <p:sp>
        <p:nvSpPr>
          <p:cNvPr id="4" name="3 Marcador de número de diapositiva"/>
          <p:cNvSpPr>
            <a:spLocks noGrp="1"/>
          </p:cNvSpPr>
          <p:nvPr>
            <p:ph type="sldNum" sz="quarter" idx="10"/>
          </p:nvPr>
        </p:nvSpPr>
        <p:spPr/>
        <p:txBody>
          <a:bodyPr/>
          <a:lstStyle/>
          <a:p>
            <a:fld id="{A9CC7AFD-EB1C-4E8A-A524-A5A9F0DC14AD}" type="slidenum">
              <a:rPr lang="es-AR" smtClean="0"/>
              <a:t>9</a:t>
            </a:fld>
            <a:endParaRPr lang="es-AR" dirty="0"/>
          </a:p>
        </p:txBody>
      </p:sp>
    </p:spTree>
    <p:extLst>
      <p:ext uri="{BB962C8B-B14F-4D97-AF65-F5344CB8AC3E}">
        <p14:creationId xmlns:p14="http://schemas.microsoft.com/office/powerpoint/2010/main" val="246305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ADEMAS…..</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10</a:t>
            </a:fld>
            <a:endParaRPr lang="es-AR" dirty="0"/>
          </a:p>
        </p:txBody>
      </p:sp>
    </p:spTree>
    <p:extLst>
      <p:ext uri="{BB962C8B-B14F-4D97-AF65-F5344CB8AC3E}">
        <p14:creationId xmlns:p14="http://schemas.microsoft.com/office/powerpoint/2010/main" val="45264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Radios= distancias hasta los</a:t>
            </a:r>
            <a:r>
              <a:rPr lang="es-AR" baseline="0" dirty="0" smtClean="0"/>
              <a:t> extremos del lunar</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13</a:t>
            </a:fld>
            <a:endParaRPr lang="es-AR" dirty="0"/>
          </a:p>
        </p:txBody>
      </p:sp>
    </p:spTree>
    <p:extLst>
      <p:ext uri="{BB962C8B-B14F-4D97-AF65-F5344CB8AC3E}">
        <p14:creationId xmlns:p14="http://schemas.microsoft.com/office/powerpoint/2010/main" val="38446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kern="1200" dirty="0" smtClean="0">
                <a:solidFill>
                  <a:schemeClr val="tx1"/>
                </a:solidFill>
                <a:effectLst/>
                <a:latin typeface="+mn-lt"/>
                <a:ea typeface="+mn-ea"/>
                <a:cs typeface="+mn-cs"/>
              </a:rPr>
              <a:t>//</a:t>
            </a:r>
            <a:r>
              <a:rPr lang="es-AR" sz="1200" kern="1200" dirty="0" err="1" smtClean="0">
                <a:solidFill>
                  <a:schemeClr val="tx1"/>
                </a:solidFill>
                <a:effectLst/>
                <a:latin typeface="+mn-lt"/>
                <a:ea typeface="+mn-ea"/>
                <a:cs typeface="+mn-cs"/>
              </a:rPr>
              <a:t>xp</a:t>
            </a:r>
            <a:r>
              <a:rPr lang="es-AR" sz="1200" kern="1200" dirty="0" smtClean="0">
                <a:solidFill>
                  <a:schemeClr val="tx1"/>
                </a:solidFill>
                <a:effectLst/>
                <a:latin typeface="+mn-lt"/>
                <a:ea typeface="+mn-ea"/>
                <a:cs typeface="+mn-cs"/>
              </a:rPr>
              <a:t>(((x-a)*(d-c))/(b-a))+c si supera el 30%</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14</a:t>
            </a:fld>
            <a:endParaRPr lang="es-AR" dirty="0"/>
          </a:p>
        </p:txBody>
      </p:sp>
    </p:spTree>
    <p:extLst>
      <p:ext uri="{BB962C8B-B14F-4D97-AF65-F5344CB8AC3E}">
        <p14:creationId xmlns:p14="http://schemas.microsoft.com/office/powerpoint/2010/main" val="55606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VIDEO</a:t>
            </a:r>
            <a:endParaRPr lang="es-AR" dirty="0"/>
          </a:p>
        </p:txBody>
      </p:sp>
      <p:sp>
        <p:nvSpPr>
          <p:cNvPr id="4" name="Marcador de número de diapositiva 3"/>
          <p:cNvSpPr>
            <a:spLocks noGrp="1"/>
          </p:cNvSpPr>
          <p:nvPr>
            <p:ph type="sldNum" sz="quarter" idx="10"/>
          </p:nvPr>
        </p:nvSpPr>
        <p:spPr/>
        <p:txBody>
          <a:bodyPr/>
          <a:lstStyle/>
          <a:p>
            <a:fld id="{A9CC7AFD-EB1C-4E8A-A524-A5A9F0DC14AD}" type="slidenum">
              <a:rPr lang="es-AR" smtClean="0"/>
              <a:t>16</a:t>
            </a:fld>
            <a:endParaRPr lang="es-AR" dirty="0"/>
          </a:p>
        </p:txBody>
      </p:sp>
    </p:spTree>
    <p:extLst>
      <p:ext uri="{BB962C8B-B14F-4D97-AF65-F5344CB8AC3E}">
        <p14:creationId xmlns:p14="http://schemas.microsoft.com/office/powerpoint/2010/main" val="419412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AE3866C5-4715-4079-89E8-1BB4D72A3A73}" type="slidenum">
              <a:rPr lang="es-AR" smtClean="0"/>
              <a:t>‹Nº›</a:t>
            </a:fld>
            <a:endParaRPr lang="es-A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04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298427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221099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188484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AE3866C5-4715-4079-89E8-1BB4D72A3A73}" type="slidenum">
              <a:rPr lang="es-AR" smtClean="0"/>
              <a:t>‹Nº›</a:t>
            </a:fld>
            <a:endParaRPr lang="es-A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62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426436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115440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421689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AR" dirty="0"/>
          </a:p>
        </p:txBody>
      </p:sp>
      <p:sp>
        <p:nvSpPr>
          <p:cNvPr id="9" name="Slide Number Placeholder 8"/>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289040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FD8E084-2A18-43A7-9E37-9523CB06C7D3}" type="datetimeFigureOut">
              <a:rPr lang="es-AR" smtClean="0"/>
              <a:t>25/11/2015</a:t>
            </a:fld>
            <a:endParaRPr lang="es-AR"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AR"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3866C5-4715-4079-89E8-1BB4D72A3A73}" type="slidenum">
              <a:rPr lang="es-AR" smtClean="0"/>
              <a:t>‹Nº›</a:t>
            </a:fld>
            <a:endParaRPr lang="es-AR" dirty="0"/>
          </a:p>
        </p:txBody>
      </p:sp>
    </p:spTree>
    <p:extLst>
      <p:ext uri="{BB962C8B-B14F-4D97-AF65-F5344CB8AC3E}">
        <p14:creationId xmlns:p14="http://schemas.microsoft.com/office/powerpoint/2010/main" val="415592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FD8E084-2A18-43A7-9E37-9523CB06C7D3}" type="datetimeFigureOut">
              <a:rPr lang="es-AR" smtClean="0"/>
              <a:t>25/11/2015</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AE3866C5-4715-4079-89E8-1BB4D72A3A73}" type="slidenum">
              <a:rPr lang="es-AR" smtClean="0"/>
              <a:t>‹Nº›</a:t>
            </a:fld>
            <a:endParaRPr lang="es-AR" dirty="0"/>
          </a:p>
        </p:txBody>
      </p:sp>
    </p:spTree>
    <p:extLst>
      <p:ext uri="{BB962C8B-B14F-4D97-AF65-F5344CB8AC3E}">
        <p14:creationId xmlns:p14="http://schemas.microsoft.com/office/powerpoint/2010/main" val="121966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FD8E084-2A18-43A7-9E37-9523CB06C7D3}" type="datetimeFigureOut">
              <a:rPr lang="es-AR" smtClean="0"/>
              <a:t>25/11/2015</a:t>
            </a:fld>
            <a:endParaRPr lang="es-AR"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A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E3866C5-4715-4079-89E8-1BB4D72A3A73}" type="slidenum">
              <a:rPr lang="es-AR" smtClean="0"/>
              <a:t>‹Nº›</a:t>
            </a:fld>
            <a:endParaRPr lang="es-AR"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5026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ad.org/spot-skin-cancer/espanol/como-examinar-sus-manchas/el-abcde-del-melanoma" TargetMode="External"/><Relationship Id="rId2" Type="http://schemas.openxmlformats.org/officeDocument/2006/relationships/hyperlink" Target="http://www.nlm.nih.gov/medlineplus/spanish/ency/article/000850.ht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031" y="758952"/>
            <a:ext cx="8912179" cy="3181983"/>
          </a:xfrm>
        </p:spPr>
        <p:txBody>
          <a:bodyPr>
            <a:normAutofit/>
          </a:bodyPr>
          <a:lstStyle/>
          <a:p>
            <a:pPr algn="ctr"/>
            <a:r>
              <a:rPr lang="es-AR" sz="6600" dirty="0"/>
              <a:t>D</a:t>
            </a:r>
            <a:r>
              <a:rPr lang="es-AR" sz="6600" dirty="0" smtClean="0"/>
              <a:t>etección temprana de melanoma maligno</a:t>
            </a:r>
            <a:endParaRPr lang="es-AR" sz="6600" dirty="0"/>
          </a:p>
        </p:txBody>
      </p:sp>
      <p:sp>
        <p:nvSpPr>
          <p:cNvPr id="3" name="Subtítulo 2"/>
          <p:cNvSpPr>
            <a:spLocks noGrp="1"/>
          </p:cNvSpPr>
          <p:nvPr>
            <p:ph type="subTitle" idx="1"/>
          </p:nvPr>
        </p:nvSpPr>
        <p:spPr>
          <a:xfrm>
            <a:off x="1" y="4455620"/>
            <a:ext cx="9144000" cy="1352751"/>
          </a:xfrm>
        </p:spPr>
        <p:txBody>
          <a:bodyPr>
            <a:normAutofit fontScale="92500"/>
          </a:bodyPr>
          <a:lstStyle/>
          <a:p>
            <a:pPr algn="ctr"/>
            <a:r>
              <a:rPr lang="es-AR" sz="2600" b="1" dirty="0" smtClean="0">
                <a:solidFill>
                  <a:schemeClr val="accent1"/>
                </a:solidFill>
              </a:rPr>
              <a:t>Gómez de la fuente agustina – Varela Sofía</a:t>
            </a:r>
          </a:p>
          <a:p>
            <a:pPr algn="ctr"/>
            <a:r>
              <a:rPr lang="es-AR" sz="2000" dirty="0"/>
              <a:t>Facultad de Ingeniería y Ciencias Exactas y Naturales, Universidad Favaloro</a:t>
            </a:r>
            <a:endParaRPr lang="es-ES" sz="2000" dirty="0"/>
          </a:p>
          <a:p>
            <a:pPr algn="ctr"/>
            <a:endParaRPr lang="es-AR" sz="28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258053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4115" y="155152"/>
            <a:ext cx="7543800" cy="1450757"/>
          </a:xfrm>
        </p:spPr>
        <p:txBody>
          <a:bodyPr>
            <a:normAutofit fontScale="90000"/>
          </a:bodyPr>
          <a:lstStyle/>
          <a:p>
            <a:r>
              <a:rPr lang="es-AR" sz="5400" dirty="0" smtClean="0"/>
              <a:t>-Crecimiento de región con semilla</a:t>
            </a:r>
            <a:endParaRPr lang="es-AR" sz="5400" dirty="0"/>
          </a:p>
        </p:txBody>
      </p:sp>
      <p:sp>
        <p:nvSpPr>
          <p:cNvPr id="3" name="Marcador de contenido 2"/>
          <p:cNvSpPr>
            <a:spLocks noGrp="1"/>
          </p:cNvSpPr>
          <p:nvPr>
            <p:ph idx="1"/>
          </p:nvPr>
        </p:nvSpPr>
        <p:spPr>
          <a:xfrm>
            <a:off x="179615" y="2148113"/>
            <a:ext cx="8817428" cy="4601029"/>
          </a:xfrm>
        </p:spPr>
        <p:txBody>
          <a:bodyPr>
            <a:noAutofit/>
          </a:bodyPr>
          <a:lstStyle/>
          <a:p>
            <a:pPr>
              <a:buFont typeface="Wingdings" panose="05000000000000000000" pitchFamily="2" charset="2"/>
              <a:buChar char="v"/>
            </a:pPr>
            <a:r>
              <a:rPr lang="es-AR" sz="2400" dirty="0" smtClean="0"/>
              <a:t>Definición del área (en píxeles).</a:t>
            </a:r>
          </a:p>
          <a:p>
            <a:pPr>
              <a:buFont typeface="Wingdings" panose="05000000000000000000" pitchFamily="2" charset="2"/>
              <a:buChar char="v"/>
            </a:pPr>
            <a:endParaRPr lang="es-AR" sz="2400" dirty="0" smtClean="0"/>
          </a:p>
          <a:p>
            <a:pPr>
              <a:buFont typeface="Wingdings" panose="05000000000000000000" pitchFamily="2" charset="2"/>
              <a:buChar char="v"/>
            </a:pPr>
            <a:r>
              <a:rPr lang="es-AR" sz="2400" dirty="0"/>
              <a:t>Definición del centro del lunar (promedio de todos los píxeles).</a:t>
            </a:r>
          </a:p>
          <a:p>
            <a:pPr marL="0" indent="0">
              <a:buNone/>
            </a:pPr>
            <a:endParaRPr lang="es-AR" sz="2400" dirty="0"/>
          </a:p>
          <a:p>
            <a:pPr>
              <a:buFont typeface="Wingdings" panose="05000000000000000000" pitchFamily="2" charset="2"/>
              <a:buChar char="v"/>
            </a:pPr>
            <a:r>
              <a:rPr lang="es-AR" sz="2400" dirty="0" smtClean="0"/>
              <a:t>Definición del lunar, necesario </a:t>
            </a:r>
            <a:r>
              <a:rPr lang="es-AR" sz="2400" dirty="0"/>
              <a:t>para hacer el análisis de los próximos parámetros solo en esta zona.</a:t>
            </a:r>
          </a:p>
          <a:p>
            <a:pPr>
              <a:buFont typeface="Wingdings" panose="05000000000000000000" pitchFamily="2" charset="2"/>
              <a:buChar char="v"/>
            </a:pPr>
            <a:endParaRPr lang="es-AR" sz="2400"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2119899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2" name="Título 1"/>
          <p:cNvSpPr>
            <a:spLocks noGrp="1"/>
          </p:cNvSpPr>
          <p:nvPr>
            <p:ph type="title"/>
          </p:nvPr>
        </p:nvSpPr>
        <p:spPr/>
        <p:txBody>
          <a:bodyPr>
            <a:noAutofit/>
          </a:bodyPr>
          <a:lstStyle/>
          <a:p>
            <a:r>
              <a:rPr lang="es-AR" sz="6000" b="1" dirty="0" smtClean="0">
                <a:effectLst>
                  <a:outerShdw blurRad="38100" dist="38100" dir="2700000" algn="tl">
                    <a:srgbClr val="000000">
                      <a:alpha val="43137"/>
                    </a:srgbClr>
                  </a:outerShdw>
                </a:effectLst>
              </a:rPr>
              <a:t>Definición de indicadores clave</a:t>
            </a:r>
            <a:endParaRPr lang="es-AR" sz="60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22959" y="2023964"/>
            <a:ext cx="7543801" cy="3845129"/>
          </a:xfrm>
        </p:spPr>
        <p:txBody>
          <a:bodyPr>
            <a:normAutofit/>
          </a:bodyPr>
          <a:lstStyle/>
          <a:p>
            <a:pPr>
              <a:buFont typeface="Wingdings" panose="05000000000000000000" pitchFamily="2" charset="2"/>
              <a:buChar char="v"/>
            </a:pPr>
            <a:r>
              <a:rPr lang="es-AR" sz="2400" dirty="0" smtClean="0"/>
              <a:t>Se cuantificaron 4 de los 5 parámetros vistos con anterioridad:</a:t>
            </a:r>
          </a:p>
          <a:p>
            <a:pPr marL="0" indent="0" algn="ctr">
              <a:buNone/>
            </a:pPr>
            <a:r>
              <a:rPr lang="es-AR" sz="2400" dirty="0" smtClean="0"/>
              <a:t>Asimetría, Borde, Color y Diámetro.</a:t>
            </a:r>
            <a:endParaRPr lang="es-AR" sz="2400" dirty="0"/>
          </a:p>
        </p:txBody>
      </p:sp>
      <p:pic>
        <p:nvPicPr>
          <p:cNvPr id="5" name="Imagen 4"/>
          <p:cNvPicPr>
            <a:picLocks noChangeAspect="1"/>
          </p:cNvPicPr>
          <p:nvPr/>
        </p:nvPicPr>
        <p:blipFill>
          <a:blip r:embed="rId3"/>
          <a:stretch>
            <a:fillRect/>
          </a:stretch>
        </p:blipFill>
        <p:spPr>
          <a:xfrm>
            <a:off x="2995611" y="3840452"/>
            <a:ext cx="3192918" cy="2315244"/>
          </a:xfrm>
          <a:prstGeom prst="rect">
            <a:avLst/>
          </a:prstGeom>
        </p:spPr>
      </p:pic>
    </p:spTree>
    <p:extLst>
      <p:ext uri="{BB962C8B-B14F-4D97-AF65-F5344CB8AC3E}">
        <p14:creationId xmlns:p14="http://schemas.microsoft.com/office/powerpoint/2010/main" val="274111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34115" y="0"/>
            <a:ext cx="7543800" cy="1110446"/>
          </a:xfrm>
        </p:spPr>
        <p:txBody>
          <a:bodyPr/>
          <a:lstStyle/>
          <a:p>
            <a:r>
              <a:rPr lang="es-AR" sz="5400" dirty="0" smtClean="0"/>
              <a:t>-Diámetro</a:t>
            </a:r>
            <a:endParaRPr lang="es-AR" dirty="0"/>
          </a:p>
        </p:txBody>
      </p:sp>
      <p:sp>
        <p:nvSpPr>
          <p:cNvPr id="3" name="Marcador de contenido 2"/>
          <p:cNvSpPr>
            <a:spLocks noGrp="1"/>
          </p:cNvSpPr>
          <p:nvPr>
            <p:ph idx="4294967295"/>
          </p:nvPr>
        </p:nvSpPr>
        <p:spPr>
          <a:xfrm>
            <a:off x="255639" y="1193712"/>
            <a:ext cx="8012113" cy="4092575"/>
          </a:xfrm>
        </p:spPr>
        <p:txBody>
          <a:bodyPr>
            <a:normAutofit/>
          </a:bodyPr>
          <a:lstStyle/>
          <a:p>
            <a:pPr>
              <a:buFont typeface="Wingdings" panose="05000000000000000000" pitchFamily="2" charset="2"/>
              <a:buChar char="v"/>
            </a:pPr>
            <a:r>
              <a:rPr lang="es-AR" sz="2400" dirty="0" smtClean="0"/>
              <a:t>Recorre </a:t>
            </a:r>
            <a:r>
              <a:rPr lang="es-AR" sz="2400" b="1" dirty="0" smtClean="0"/>
              <a:t>lunar</a:t>
            </a:r>
            <a:r>
              <a:rPr lang="es-AR" sz="2400" dirty="0" smtClean="0"/>
              <a:t> desde </a:t>
            </a:r>
            <a:r>
              <a:rPr lang="es-AR" sz="2400" dirty="0" smtClean="0"/>
              <a:t>el centro hacia ambos lados con coordenadas </a:t>
            </a:r>
            <a:r>
              <a:rPr lang="es-AR" sz="2400" dirty="0" smtClean="0"/>
              <a:t>polares. Giro </a:t>
            </a:r>
            <a:r>
              <a:rPr lang="es-AR" sz="2400" dirty="0" smtClean="0"/>
              <a:t>de 180°.</a:t>
            </a:r>
          </a:p>
          <a:p>
            <a:pPr>
              <a:buFont typeface="Wingdings" panose="05000000000000000000" pitchFamily="2" charset="2"/>
              <a:buChar char="v"/>
            </a:pPr>
            <a:r>
              <a:rPr lang="es-AR" sz="2400" dirty="0" smtClean="0"/>
              <a:t>Guarda distancias </a:t>
            </a:r>
            <a:r>
              <a:rPr lang="es-AR" sz="2400" dirty="0" smtClean="0"/>
              <a:t>en cada iteración y </a:t>
            </a:r>
            <a:r>
              <a:rPr lang="es-AR" sz="2400" dirty="0" smtClean="0"/>
              <a:t>define la mayor de ellas.</a:t>
            </a:r>
            <a:endParaRPr lang="es-AR" sz="2400" dirty="0" smtClean="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325" y="2525039"/>
            <a:ext cx="4130010" cy="416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491612" y="3962401"/>
            <a:ext cx="2812026" cy="1292662"/>
          </a:xfrm>
          <a:prstGeom prst="rect">
            <a:avLst/>
          </a:prstGeom>
          <a:noFill/>
        </p:spPr>
        <p:txBody>
          <a:bodyPr wrap="square" rtlCol="0">
            <a:spAutoFit/>
          </a:bodyPr>
          <a:lstStyle/>
          <a:p>
            <a:pPr marL="285750" indent="-285750">
              <a:buFont typeface="Wingdings" pitchFamily="2" charset="2"/>
              <a:buChar char="v"/>
            </a:pPr>
            <a:r>
              <a:rPr lang="es-AR" sz="2000" b="1" dirty="0"/>
              <a:t>Indicador</a:t>
            </a:r>
            <a:r>
              <a:rPr lang="es-AR" sz="2000" dirty="0"/>
              <a:t>: diámetro mayor del lunar, en píxeles. </a:t>
            </a:r>
          </a:p>
          <a:p>
            <a:endParaRPr lang="es-AR" dirty="0"/>
          </a:p>
        </p:txBody>
      </p:sp>
    </p:spTree>
    <p:extLst>
      <p:ext uri="{BB962C8B-B14F-4D97-AF65-F5344CB8AC3E}">
        <p14:creationId xmlns:p14="http://schemas.microsoft.com/office/powerpoint/2010/main" val="2102784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51503" y="0"/>
            <a:ext cx="7543800" cy="1006782"/>
          </a:xfrm>
        </p:spPr>
        <p:txBody>
          <a:bodyPr/>
          <a:lstStyle/>
          <a:p>
            <a:r>
              <a:rPr lang="es-AR" sz="5400" dirty="0" smtClean="0"/>
              <a:t>-Simetría</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4294967295"/>
              </p:nvPr>
            </p:nvSpPr>
            <p:spPr>
              <a:xfrm>
                <a:off x="106296" y="971192"/>
                <a:ext cx="7543800" cy="4525962"/>
              </a:xfrm>
            </p:spPr>
            <p:txBody>
              <a:bodyPr>
                <a:normAutofit lnSpcReduction="10000"/>
              </a:bodyPr>
              <a:lstStyle/>
              <a:p>
                <a:pPr>
                  <a:buFont typeface="Wingdings" panose="05000000000000000000" pitchFamily="2" charset="2"/>
                  <a:buChar char="v"/>
                </a:pPr>
                <a:r>
                  <a:rPr lang="es-AR" sz="2400" dirty="0" smtClean="0"/>
                  <a:t>Recorre el </a:t>
                </a:r>
                <a:r>
                  <a:rPr lang="es-AR" sz="2400" b="1" dirty="0" smtClean="0"/>
                  <a:t>lunar</a:t>
                </a:r>
                <a:r>
                  <a:rPr lang="es-AR" sz="2400" dirty="0" smtClean="0"/>
                  <a:t> del centro hacia afuera guardando los radios. Giro </a:t>
                </a:r>
                <a:r>
                  <a:rPr lang="es-AR" sz="2400" dirty="0" smtClean="0"/>
                  <a:t>de 360°.</a:t>
                </a:r>
              </a:p>
              <a:p>
                <a:pPr>
                  <a:buFont typeface="Wingdings" panose="05000000000000000000" pitchFamily="2" charset="2"/>
                  <a:buChar char="v"/>
                </a:pPr>
                <a:r>
                  <a:rPr lang="es-AR" sz="2400" dirty="0" smtClean="0"/>
                  <a:t> Se calculan la media de los radios y su desvío estándar.</a:t>
                </a:r>
              </a:p>
              <a:p>
                <a:pPr>
                  <a:buFont typeface="Wingdings" panose="05000000000000000000" pitchFamily="2" charset="2"/>
                  <a:buChar char="q"/>
                </a:pPr>
                <a:r>
                  <a:rPr lang="es-AR" sz="2400" b="1" dirty="0" smtClean="0"/>
                  <a:t>Indicador</a:t>
                </a:r>
                <a:r>
                  <a:rPr lang="es-AR" sz="2400" dirty="0" smtClean="0"/>
                  <a:t>: Coeficiente de variabilidad=desvío/media</a:t>
                </a:r>
              </a:p>
              <a:p>
                <a:pPr marL="0" indent="0">
                  <a:buNone/>
                </a:pPr>
                <a:r>
                  <a:rPr lang="es-AR" sz="2400" dirty="0"/>
                  <a:t>Media:   </a:t>
                </a:r>
                <a:endParaRPr lang="es-AR" sz="2400" dirty="0" smtClean="0"/>
              </a:p>
              <a:p>
                <a:pPr marL="0" indent="0">
                  <a:buNone/>
                </a:pPr>
                <a14:m>
                  <m:oMathPara xmlns:m="http://schemas.openxmlformats.org/officeDocument/2006/math">
                    <m:oMathParaPr>
                      <m:jc m:val="left"/>
                    </m:oMathParaPr>
                    <m:oMath xmlns:m="http://schemas.openxmlformats.org/officeDocument/2006/math">
                      <m:acc>
                        <m:accPr>
                          <m:chr m:val="̅"/>
                          <m:ctrlPr>
                            <a:rPr lang="es-AR" sz="2400" i="1">
                              <a:latin typeface="Cambria Math"/>
                            </a:rPr>
                          </m:ctrlPr>
                        </m:accPr>
                        <m:e>
                          <m:r>
                            <a:rPr lang="es-AR" sz="2400" i="1">
                              <a:latin typeface="Cambria Math" panose="02040503050406030204" pitchFamily="18" charset="0"/>
                            </a:rPr>
                            <m:t>𝑥</m:t>
                          </m:r>
                        </m:e>
                      </m:acc>
                      <m:r>
                        <a:rPr lang="es-AR" sz="2400" i="1">
                          <a:latin typeface="Cambria Math" panose="02040503050406030204" pitchFamily="18" charset="0"/>
                        </a:rPr>
                        <m:t>=</m:t>
                      </m:r>
                      <m:f>
                        <m:fPr>
                          <m:ctrlPr>
                            <a:rPr lang="es-AR" sz="2400" i="1">
                              <a:latin typeface="Cambria Math"/>
                            </a:rPr>
                          </m:ctrlPr>
                        </m:fPr>
                        <m:num>
                          <m:r>
                            <a:rPr lang="es-AR" sz="2400" i="1">
                              <a:latin typeface="Cambria Math" panose="02040503050406030204" pitchFamily="18" charset="0"/>
                            </a:rPr>
                            <m:t>1</m:t>
                          </m:r>
                        </m:num>
                        <m:den>
                          <m:r>
                            <a:rPr lang="es-AR" sz="2400" i="1">
                              <a:latin typeface="Cambria Math" panose="02040503050406030204" pitchFamily="18" charset="0"/>
                            </a:rPr>
                            <m:t>𝑛</m:t>
                          </m:r>
                        </m:den>
                      </m:f>
                      <m:nary>
                        <m:naryPr>
                          <m:chr m:val="∑"/>
                          <m:ctrlPr>
                            <a:rPr lang="es-AR" sz="2400" i="1">
                              <a:latin typeface="Cambria Math"/>
                            </a:rPr>
                          </m:ctrlPr>
                        </m:naryPr>
                        <m:sub>
                          <m:r>
                            <m:rPr>
                              <m:brk m:alnAt="23"/>
                            </m:rPr>
                            <a:rPr lang="es-AR" sz="2400" i="1">
                              <a:latin typeface="Cambria Math" panose="02040503050406030204" pitchFamily="18" charset="0"/>
                            </a:rPr>
                            <m:t>𝑖</m:t>
                          </m:r>
                          <m:r>
                            <a:rPr lang="es-AR" sz="2400" i="1">
                              <a:latin typeface="Cambria Math" panose="02040503050406030204" pitchFamily="18" charset="0"/>
                            </a:rPr>
                            <m:t>=0</m:t>
                          </m:r>
                        </m:sub>
                        <m:sup>
                          <m:r>
                            <a:rPr lang="es-AR" sz="2400" i="1">
                              <a:latin typeface="Cambria Math" panose="02040503050406030204" pitchFamily="18" charset="0"/>
                            </a:rPr>
                            <m:t>𝑛</m:t>
                          </m:r>
                        </m:sup>
                        <m:e>
                          <m:sSub>
                            <m:sSubPr>
                              <m:ctrlPr>
                                <a:rPr lang="es-AR" sz="2400" i="1">
                                  <a:latin typeface="Cambria Math"/>
                                </a:rPr>
                              </m:ctrlPr>
                            </m:sSubPr>
                            <m:e>
                              <m:r>
                                <a:rPr lang="es-AR" sz="2400" i="1">
                                  <a:latin typeface="Cambria Math" panose="02040503050406030204" pitchFamily="18" charset="0"/>
                                </a:rPr>
                                <m:t>𝑥</m:t>
                              </m:r>
                            </m:e>
                            <m:sub>
                              <m:r>
                                <a:rPr lang="es-AR" sz="2400" i="1">
                                  <a:latin typeface="Cambria Math" panose="02040503050406030204" pitchFamily="18" charset="0"/>
                                </a:rPr>
                                <m:t>𝑖</m:t>
                              </m:r>
                            </m:sub>
                          </m:sSub>
                        </m:e>
                      </m:nary>
                    </m:oMath>
                  </m:oMathPara>
                </a14:m>
                <a:endParaRPr lang="es-AR" sz="2400" dirty="0"/>
              </a:p>
              <a:p>
                <a:pPr marL="0" indent="0">
                  <a:buNone/>
                </a:pPr>
                <a:r>
                  <a:rPr lang="es-AR" sz="2400" dirty="0" smtClean="0"/>
                  <a:t>Desvío </a:t>
                </a:r>
                <a:r>
                  <a:rPr lang="es-AR" sz="2400" dirty="0"/>
                  <a:t>estándar:    </a:t>
                </a:r>
                <a:endParaRPr lang="es-AR" sz="2400" dirty="0" smtClean="0"/>
              </a:p>
              <a:p>
                <a:pPr marL="0" indent="0">
                  <a:buNone/>
                </a:pPr>
                <a14:m>
                  <m:oMathPara xmlns:m="http://schemas.openxmlformats.org/officeDocument/2006/math">
                    <m:oMathParaPr>
                      <m:jc m:val="left"/>
                    </m:oMathParaPr>
                    <m:oMath xmlns:m="http://schemas.openxmlformats.org/officeDocument/2006/math">
                      <m:r>
                        <a:rPr lang="es-AR" sz="2400" i="1">
                          <a:latin typeface="Cambria Math" panose="02040503050406030204" pitchFamily="18" charset="0"/>
                          <a:ea typeface="Cambria Math" panose="02040503050406030204" pitchFamily="18" charset="0"/>
                        </a:rPr>
                        <m:t>𝜎</m:t>
                      </m:r>
                      <m:r>
                        <a:rPr lang="es-AR" sz="2400" i="1">
                          <a:latin typeface="Cambria Math" panose="02040503050406030204" pitchFamily="18" charset="0"/>
                          <a:ea typeface="Cambria Math" panose="02040503050406030204" pitchFamily="18" charset="0"/>
                        </a:rPr>
                        <m:t>=</m:t>
                      </m:r>
                      <m:nary>
                        <m:naryPr>
                          <m:chr m:val="∑"/>
                          <m:ctrlPr>
                            <a:rPr lang="es-AR" sz="2400" i="1">
                              <a:latin typeface="Cambria Math"/>
                              <a:ea typeface="Cambria Math" panose="02040503050406030204" pitchFamily="18" charset="0"/>
                            </a:rPr>
                          </m:ctrlPr>
                        </m:naryPr>
                        <m:sub>
                          <m:r>
                            <m:rPr>
                              <m:brk m:alnAt="23"/>
                            </m:rPr>
                            <a:rPr lang="es-AR" sz="2400" i="1">
                              <a:latin typeface="Cambria Math" panose="02040503050406030204" pitchFamily="18" charset="0"/>
                              <a:ea typeface="Cambria Math" panose="02040503050406030204" pitchFamily="18" charset="0"/>
                            </a:rPr>
                            <m:t>𝑖</m:t>
                          </m:r>
                          <m:r>
                            <a:rPr lang="es-AR" sz="2400" i="1">
                              <a:latin typeface="Cambria Math" panose="02040503050406030204" pitchFamily="18" charset="0"/>
                              <a:ea typeface="Cambria Math" panose="02040503050406030204" pitchFamily="18" charset="0"/>
                            </a:rPr>
                            <m:t>=0</m:t>
                          </m:r>
                        </m:sub>
                        <m:sup>
                          <m:r>
                            <a:rPr lang="es-AR" sz="2400" i="1">
                              <a:latin typeface="Cambria Math" panose="02040503050406030204" pitchFamily="18" charset="0"/>
                              <a:ea typeface="Cambria Math" panose="02040503050406030204" pitchFamily="18" charset="0"/>
                            </a:rPr>
                            <m:t>𝑛</m:t>
                          </m:r>
                        </m:sup>
                        <m:e>
                          <m:sSup>
                            <m:sSupPr>
                              <m:ctrlPr>
                                <a:rPr lang="es-AR" sz="2400" i="1">
                                  <a:latin typeface="Cambria Math"/>
                                  <a:ea typeface="Cambria Math" panose="02040503050406030204" pitchFamily="18" charset="0"/>
                                </a:rPr>
                              </m:ctrlPr>
                            </m:sSupPr>
                            <m:e>
                              <m:r>
                                <a:rPr lang="es-AR" sz="2400" i="1">
                                  <a:latin typeface="Cambria Math" panose="02040503050406030204" pitchFamily="18" charset="0"/>
                                  <a:ea typeface="Cambria Math" panose="02040503050406030204" pitchFamily="18" charset="0"/>
                                </a:rPr>
                                <m:t>(</m:t>
                              </m:r>
                              <m:sSub>
                                <m:sSubPr>
                                  <m:ctrlPr>
                                    <a:rPr lang="es-AR" sz="2400" i="1">
                                      <a:latin typeface="Cambria Math"/>
                                      <a:ea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𝑥</m:t>
                                  </m:r>
                                </m:e>
                                <m:sub>
                                  <m:r>
                                    <a:rPr lang="es-AR" sz="2400" i="1">
                                      <a:latin typeface="Cambria Math" panose="02040503050406030204" pitchFamily="18" charset="0"/>
                                      <a:ea typeface="Cambria Math" panose="02040503050406030204" pitchFamily="18" charset="0"/>
                                    </a:rPr>
                                    <m:t>𝑖</m:t>
                                  </m:r>
                                </m:sub>
                              </m:sSub>
                              <m:r>
                                <a:rPr lang="es-AR" sz="2400" i="1">
                                  <a:latin typeface="Cambria Math" panose="02040503050406030204" pitchFamily="18" charset="0"/>
                                  <a:ea typeface="Cambria Math" panose="02040503050406030204" pitchFamily="18" charset="0"/>
                                </a:rPr>
                                <m:t>−</m:t>
                              </m:r>
                              <m:acc>
                                <m:accPr>
                                  <m:chr m:val="̅"/>
                                  <m:ctrlPr>
                                    <a:rPr lang="es-AR" sz="2400" i="1">
                                      <a:latin typeface="Cambria Math"/>
                                      <a:ea typeface="Cambria Math" panose="02040503050406030204" pitchFamily="18" charset="0"/>
                                    </a:rPr>
                                  </m:ctrlPr>
                                </m:accPr>
                                <m:e>
                                  <m:r>
                                    <a:rPr lang="es-AR" sz="2400" i="1">
                                      <a:latin typeface="Cambria Math" panose="02040503050406030204" pitchFamily="18" charset="0"/>
                                      <a:ea typeface="Cambria Math" panose="02040503050406030204" pitchFamily="18" charset="0"/>
                                    </a:rPr>
                                    <m:t>𝑥</m:t>
                                  </m:r>
                                </m:e>
                              </m:acc>
                              <m:r>
                                <a:rPr lang="es-AR" sz="2400" i="1">
                                  <a:latin typeface="Cambria Math" panose="02040503050406030204" pitchFamily="18" charset="0"/>
                                  <a:ea typeface="Cambria Math" panose="02040503050406030204" pitchFamily="18" charset="0"/>
                                </a:rPr>
                                <m:t>)</m:t>
                              </m:r>
                            </m:e>
                            <m:sup>
                              <m:r>
                                <a:rPr lang="es-AR" sz="2400" i="1">
                                  <a:latin typeface="Cambria Math" panose="02040503050406030204" pitchFamily="18" charset="0"/>
                                  <a:ea typeface="Cambria Math" panose="02040503050406030204" pitchFamily="18" charset="0"/>
                                </a:rPr>
                                <m:t>2</m:t>
                              </m:r>
                            </m:sup>
                          </m:sSup>
                        </m:e>
                      </m:nary>
                    </m:oMath>
                  </m:oMathPara>
                </a14:m>
                <a:endParaRPr lang="es-AR" sz="2400" dirty="0"/>
              </a:p>
              <a:p>
                <a:pPr marL="0" indent="0">
                  <a:buNone/>
                </a:pPr>
                <a:endParaRPr lang="es-AR" sz="2400" dirty="0"/>
              </a:p>
              <a:p>
                <a:pPr marL="0" indent="0">
                  <a:buNone/>
                </a:pPr>
                <a:endParaRPr lang="es-AR" sz="2400" dirty="0"/>
              </a:p>
            </p:txBody>
          </p:sp>
        </mc:Choice>
        <mc:Fallback>
          <p:sp>
            <p:nvSpPr>
              <p:cNvPr id="3" name="Marcador de contenido 2"/>
              <p:cNvSpPr>
                <a:spLocks noGrp="1" noRot="1" noChangeAspect="1" noMove="1" noResize="1" noEditPoints="1" noAdjustHandles="1" noChangeArrowheads="1" noChangeShapeType="1" noTextEdit="1"/>
              </p:cNvSpPr>
              <p:nvPr>
                <p:ph idx="4294967295"/>
              </p:nvPr>
            </p:nvSpPr>
            <p:spPr>
              <a:xfrm>
                <a:off x="106296" y="971192"/>
                <a:ext cx="7543800" cy="4525962"/>
              </a:xfrm>
              <a:blipFill rotWithShape="1">
                <a:blip r:embed="rId3"/>
                <a:stretch>
                  <a:fillRect l="-2423" t="-2557"/>
                </a:stretch>
              </a:blipFill>
            </p:spPr>
            <p:txBody>
              <a:bodyPr/>
              <a:lstStyle/>
              <a:p>
                <a:r>
                  <a:rPr lang="es-AR">
                    <a:noFill/>
                  </a:rPr>
                  <a:t> </a:t>
                </a:r>
              </a:p>
            </p:txBody>
          </p:sp>
        </mc:Fallback>
      </mc:AlternateContent>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graphicFrame>
        <p:nvGraphicFramePr>
          <p:cNvPr id="5" name="3 Gráfico"/>
          <p:cNvGraphicFramePr>
            <a:graphicFrameLocks/>
          </p:cNvGraphicFramePr>
          <p:nvPr>
            <p:extLst>
              <p:ext uri="{D42A27DB-BD31-4B8C-83A1-F6EECF244321}">
                <p14:modId xmlns:p14="http://schemas.microsoft.com/office/powerpoint/2010/main" val="131573221"/>
              </p:ext>
            </p:extLst>
          </p:nvPr>
        </p:nvGraphicFramePr>
        <p:xfrm>
          <a:off x="2533650" y="2812025"/>
          <a:ext cx="6610350" cy="370407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1976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2" name="Título 1"/>
          <p:cNvSpPr>
            <a:spLocks noGrp="1"/>
          </p:cNvSpPr>
          <p:nvPr>
            <p:ph type="title" idx="4294967295"/>
          </p:nvPr>
        </p:nvSpPr>
        <p:spPr>
          <a:xfrm>
            <a:off x="117987" y="0"/>
            <a:ext cx="7543800" cy="1021276"/>
          </a:xfrm>
        </p:spPr>
        <p:txBody>
          <a:bodyPr/>
          <a:lstStyle/>
          <a:p>
            <a:r>
              <a:rPr lang="es-AR" sz="5400" dirty="0" smtClean="0"/>
              <a:t>-Borde</a:t>
            </a:r>
            <a:endParaRPr lang="es-AR" dirty="0"/>
          </a:p>
        </p:txBody>
      </p:sp>
      <p:sp>
        <p:nvSpPr>
          <p:cNvPr id="3" name="Marcador de contenido 2"/>
          <p:cNvSpPr>
            <a:spLocks noGrp="1"/>
          </p:cNvSpPr>
          <p:nvPr>
            <p:ph idx="4294967295"/>
          </p:nvPr>
        </p:nvSpPr>
        <p:spPr>
          <a:xfrm>
            <a:off x="232697" y="1127432"/>
            <a:ext cx="8331200" cy="4141788"/>
          </a:xfrm>
        </p:spPr>
        <p:txBody>
          <a:bodyPr>
            <a:normAutofit/>
          </a:bodyPr>
          <a:lstStyle/>
          <a:p>
            <a:pPr>
              <a:buFont typeface="Wingdings" panose="05000000000000000000" pitchFamily="2" charset="2"/>
              <a:buChar char="v"/>
            </a:pPr>
            <a:r>
              <a:rPr lang="es-AR" sz="2400" dirty="0" smtClean="0"/>
              <a:t>Módulo del </a:t>
            </a:r>
            <a:r>
              <a:rPr lang="es-AR" sz="2400" dirty="0" smtClean="0"/>
              <a:t>gradiente. Acotando los valores entre el mínimo y el máximo </a:t>
            </a:r>
            <a:r>
              <a:rPr lang="es-AR" sz="2400" dirty="0" smtClean="0"/>
              <a:t>valor para escala </a:t>
            </a:r>
            <a:r>
              <a:rPr lang="es-AR" sz="2400" dirty="0" smtClean="0"/>
              <a:t>de 100%. </a:t>
            </a:r>
            <a:r>
              <a:rPr lang="es-AR" sz="2400" dirty="0" smtClean="0"/>
              <a:t>                                          Promedio valor original de los valores que superen el 30%.</a:t>
            </a:r>
            <a:endParaRPr lang="es-AR" sz="2400" dirty="0" smtClean="0"/>
          </a:p>
          <a:p>
            <a:pPr algn="ctr">
              <a:buFont typeface="Wingdings" panose="05000000000000000000" pitchFamily="2" charset="2"/>
              <a:buChar char="q"/>
            </a:pPr>
            <a:r>
              <a:rPr lang="es-AR" sz="2400" dirty="0"/>
              <a:t> </a:t>
            </a:r>
            <a:r>
              <a:rPr lang="es-AR" sz="2400" b="1" dirty="0" smtClean="0"/>
              <a:t>Indicador</a:t>
            </a:r>
            <a:r>
              <a:rPr lang="es-AR" sz="2400" dirty="0" smtClean="0"/>
              <a:t>: Promedio módulo gradiente.  </a:t>
            </a:r>
            <a:endParaRPr lang="es-AR" sz="2400" dirty="0"/>
          </a:p>
        </p:txBody>
      </p:sp>
      <p:pic>
        <p:nvPicPr>
          <p:cNvPr id="5" name="Imagen 4"/>
          <p:cNvPicPr>
            <a:picLocks noChangeAspect="1"/>
          </p:cNvPicPr>
          <p:nvPr/>
        </p:nvPicPr>
        <p:blipFill>
          <a:blip r:embed="rId4"/>
          <a:stretch>
            <a:fillRect/>
          </a:stretch>
        </p:blipFill>
        <p:spPr>
          <a:xfrm>
            <a:off x="1003934" y="3067664"/>
            <a:ext cx="7134885" cy="3510116"/>
          </a:xfrm>
          <a:prstGeom prst="rect">
            <a:avLst/>
          </a:prstGeom>
        </p:spPr>
      </p:pic>
    </p:spTree>
    <p:extLst>
      <p:ext uri="{BB962C8B-B14F-4D97-AF65-F5344CB8AC3E}">
        <p14:creationId xmlns:p14="http://schemas.microsoft.com/office/powerpoint/2010/main" val="4180549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960" y="155152"/>
            <a:ext cx="7543800" cy="1450757"/>
          </a:xfrm>
        </p:spPr>
        <p:txBody>
          <a:bodyPr/>
          <a:lstStyle/>
          <a:p>
            <a:r>
              <a:rPr lang="es-AR" sz="5400" dirty="0" smtClean="0"/>
              <a:t>-Color</a:t>
            </a:r>
            <a:endParaRPr lang="es-AR"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pPr>
                  <a:buFont typeface="Wingdings" panose="05000000000000000000" pitchFamily="2" charset="2"/>
                  <a:buChar char="v"/>
                </a:pPr>
                <a:r>
                  <a:rPr lang="es-AR" sz="2400" dirty="0" smtClean="0"/>
                  <a:t>Cálculo del desvío estándar de los distintos niveles de gris </a:t>
                </a:r>
                <a:r>
                  <a:rPr lang="es-AR" sz="2400" dirty="0" smtClean="0"/>
                  <a:t>del </a:t>
                </a:r>
                <a:r>
                  <a:rPr lang="es-AR" sz="2400" b="1" dirty="0" smtClean="0"/>
                  <a:t>lunar</a:t>
                </a:r>
                <a:r>
                  <a:rPr lang="es-AR" sz="2400" dirty="0" smtClean="0"/>
                  <a:t>.</a:t>
                </a:r>
                <a:endParaRPr lang="es-AR" sz="2400" dirty="0" smtClean="0"/>
              </a:p>
              <a:p>
                <a:pPr>
                  <a:buFont typeface="Wingdings" panose="05000000000000000000" pitchFamily="2" charset="2"/>
                  <a:buChar char="q"/>
                </a:pPr>
                <a:r>
                  <a:rPr lang="es-AR" sz="2400" b="1" dirty="0" smtClean="0"/>
                  <a:t>Indicador</a:t>
                </a:r>
                <a:r>
                  <a:rPr lang="es-AR" sz="2400" dirty="0" smtClean="0"/>
                  <a:t>: desvío estándar.</a:t>
                </a:r>
              </a:p>
              <a:p>
                <a:pPr marL="0" indent="0">
                  <a:buNone/>
                </a:pPr>
                <a:endParaRPr lang="es-AR" sz="2400" dirty="0" smtClean="0"/>
              </a:p>
              <a:p>
                <a:pPr marL="0" indent="0" algn="ctr">
                  <a:buNone/>
                </a:pPr>
                <a:r>
                  <a:rPr lang="es-AR" sz="2400" dirty="0" smtClean="0"/>
                  <a:t>-Media:    </a:t>
                </a:r>
                <a14:m>
                  <m:oMath xmlns:m="http://schemas.openxmlformats.org/officeDocument/2006/math">
                    <m:acc>
                      <m:accPr>
                        <m:chr m:val="̅"/>
                        <m:ctrlPr>
                          <a:rPr lang="es-AR" sz="2400" i="1" smtClean="0">
                            <a:latin typeface="Cambria Math"/>
                          </a:rPr>
                        </m:ctrlPr>
                      </m:accPr>
                      <m:e>
                        <m:r>
                          <a:rPr lang="es-AR" sz="2400" b="0" i="1" smtClean="0">
                            <a:latin typeface="Cambria Math" panose="02040503050406030204" pitchFamily="18" charset="0"/>
                          </a:rPr>
                          <m:t>𝑥</m:t>
                        </m:r>
                      </m:e>
                    </m:acc>
                    <m:r>
                      <a:rPr lang="es-AR" sz="2400" b="0" i="1" smtClean="0">
                        <a:latin typeface="Cambria Math" panose="02040503050406030204" pitchFamily="18" charset="0"/>
                      </a:rPr>
                      <m:t>=</m:t>
                    </m:r>
                    <m:f>
                      <m:fPr>
                        <m:ctrlPr>
                          <a:rPr lang="es-AR" sz="2400" i="1" smtClean="0">
                            <a:latin typeface="Cambria Math"/>
                          </a:rPr>
                        </m:ctrlPr>
                      </m:fPr>
                      <m:num>
                        <m:r>
                          <a:rPr lang="es-AR" sz="2400" b="0" i="1" smtClean="0">
                            <a:latin typeface="Cambria Math" panose="02040503050406030204" pitchFamily="18" charset="0"/>
                          </a:rPr>
                          <m:t>1</m:t>
                        </m:r>
                      </m:num>
                      <m:den>
                        <m:r>
                          <a:rPr lang="es-AR" sz="2400" b="0" i="1" smtClean="0">
                            <a:latin typeface="Cambria Math" panose="02040503050406030204" pitchFamily="18" charset="0"/>
                          </a:rPr>
                          <m:t>𝑛</m:t>
                        </m:r>
                      </m:den>
                    </m:f>
                    <m:nary>
                      <m:naryPr>
                        <m:chr m:val="∑"/>
                        <m:ctrlPr>
                          <a:rPr lang="es-AR" sz="2400" i="1" smtClean="0">
                            <a:latin typeface="Cambria Math"/>
                          </a:rPr>
                        </m:ctrlPr>
                      </m:naryPr>
                      <m:sub>
                        <m:r>
                          <m:rPr>
                            <m:brk m:alnAt="23"/>
                          </m:rPr>
                          <a:rPr lang="es-AR" sz="2400" b="0" i="1" smtClean="0">
                            <a:latin typeface="Cambria Math" panose="02040503050406030204" pitchFamily="18" charset="0"/>
                          </a:rPr>
                          <m:t>𝑖</m:t>
                        </m:r>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e>
                        <m:sSub>
                          <m:sSubPr>
                            <m:ctrlPr>
                              <a:rPr lang="es-AR" sz="2400" i="1" smtClean="0">
                                <a:latin typeface="Cambria Math"/>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𝑖</m:t>
                            </m:r>
                          </m:sub>
                        </m:sSub>
                      </m:e>
                    </m:nary>
                  </m:oMath>
                </a14:m>
                <a:endParaRPr lang="es-AR" sz="2400" dirty="0" smtClean="0"/>
              </a:p>
              <a:p>
                <a:pPr marL="0" indent="0" algn="ctr">
                  <a:buNone/>
                </a:pPr>
                <a:endParaRPr lang="es-AR" sz="2400" dirty="0" smtClean="0"/>
              </a:p>
              <a:p>
                <a:pPr marL="0" indent="0" algn="ctr">
                  <a:buNone/>
                </a:pPr>
                <a:r>
                  <a:rPr lang="es-AR" sz="2400" dirty="0" smtClean="0"/>
                  <a:t>-Desvío estándar:    </a:t>
                </a:r>
                <a14:m>
                  <m:oMath xmlns:m="http://schemas.openxmlformats.org/officeDocument/2006/math">
                    <m:r>
                      <a:rPr lang="es-AR" sz="2400" i="1" smtClean="0">
                        <a:latin typeface="Cambria Math" panose="02040503050406030204" pitchFamily="18" charset="0"/>
                        <a:ea typeface="Cambria Math" panose="02040503050406030204" pitchFamily="18" charset="0"/>
                      </a:rPr>
                      <m:t>𝜎</m:t>
                    </m:r>
                    <m:r>
                      <a:rPr lang="es-AR" sz="2400" b="0" i="1" smtClean="0">
                        <a:latin typeface="Cambria Math" panose="02040503050406030204" pitchFamily="18" charset="0"/>
                        <a:ea typeface="Cambria Math" panose="02040503050406030204" pitchFamily="18" charset="0"/>
                      </a:rPr>
                      <m:t>=</m:t>
                    </m:r>
                    <m:nary>
                      <m:naryPr>
                        <m:chr m:val="∑"/>
                        <m:ctrlPr>
                          <a:rPr lang="es-AR" sz="2400" b="0" i="1" smtClean="0">
                            <a:latin typeface="Cambria Math"/>
                            <a:ea typeface="Cambria Math" panose="02040503050406030204" pitchFamily="18" charset="0"/>
                          </a:rPr>
                        </m:ctrlPr>
                      </m:naryPr>
                      <m:sub>
                        <m:r>
                          <m:rPr>
                            <m:brk m:alnAt="23"/>
                          </m:rPr>
                          <a:rPr lang="es-AR" sz="2400" b="0" i="1" smtClean="0">
                            <a:latin typeface="Cambria Math" panose="02040503050406030204" pitchFamily="18" charset="0"/>
                            <a:ea typeface="Cambria Math" panose="02040503050406030204" pitchFamily="18" charset="0"/>
                          </a:rPr>
                          <m:t>𝑖</m:t>
                        </m:r>
                        <m:r>
                          <a:rPr lang="es-AR" sz="2400" b="0" i="1" smtClean="0">
                            <a:latin typeface="Cambria Math" panose="02040503050406030204" pitchFamily="18" charset="0"/>
                            <a:ea typeface="Cambria Math" panose="02040503050406030204" pitchFamily="18" charset="0"/>
                          </a:rPr>
                          <m:t>=0</m:t>
                        </m:r>
                      </m:sub>
                      <m:sup>
                        <m:r>
                          <a:rPr lang="es-AR" sz="2400" b="0" i="1" smtClean="0">
                            <a:latin typeface="Cambria Math" panose="02040503050406030204" pitchFamily="18" charset="0"/>
                            <a:ea typeface="Cambria Math" panose="02040503050406030204" pitchFamily="18" charset="0"/>
                          </a:rPr>
                          <m:t>𝑛</m:t>
                        </m:r>
                      </m:sup>
                      <m:e>
                        <m:sSup>
                          <m:sSupPr>
                            <m:ctrlPr>
                              <a:rPr lang="es-AR" sz="2400" b="0" i="1" smtClean="0">
                                <a:latin typeface="Cambria Math"/>
                                <a:ea typeface="Cambria Math" panose="02040503050406030204" pitchFamily="18" charset="0"/>
                              </a:rPr>
                            </m:ctrlPr>
                          </m:sSupPr>
                          <m:e>
                            <m:r>
                              <a:rPr lang="es-AR" sz="2400" b="0" i="1" smtClean="0">
                                <a:latin typeface="Cambria Math" panose="02040503050406030204" pitchFamily="18" charset="0"/>
                                <a:ea typeface="Cambria Math" panose="02040503050406030204" pitchFamily="18" charset="0"/>
                              </a:rPr>
                              <m:t>(</m:t>
                            </m:r>
                            <m:sSub>
                              <m:sSubPr>
                                <m:ctrlPr>
                                  <a:rPr lang="es-AR" sz="2400" b="0" i="1" smtClean="0">
                                    <a:latin typeface="Cambria Math"/>
                                    <a:ea typeface="Cambria Math" panose="02040503050406030204" pitchFamily="18" charset="0"/>
                                  </a:rPr>
                                </m:ctrlPr>
                              </m:sSubPr>
                              <m:e>
                                <m:r>
                                  <a:rPr lang="es-AR" sz="2400" b="0" i="1" smtClean="0">
                                    <a:latin typeface="Cambria Math" panose="02040503050406030204" pitchFamily="18" charset="0"/>
                                    <a:ea typeface="Cambria Math" panose="02040503050406030204" pitchFamily="18" charset="0"/>
                                  </a:rPr>
                                  <m:t>𝑥</m:t>
                                </m:r>
                              </m:e>
                              <m:sub>
                                <m:r>
                                  <a:rPr lang="es-AR" sz="2400" b="0" i="1" smtClean="0">
                                    <a:latin typeface="Cambria Math" panose="02040503050406030204" pitchFamily="18" charset="0"/>
                                    <a:ea typeface="Cambria Math" panose="02040503050406030204" pitchFamily="18" charset="0"/>
                                  </a:rPr>
                                  <m:t>𝑖</m:t>
                                </m:r>
                              </m:sub>
                            </m:sSub>
                            <m:r>
                              <a:rPr lang="es-AR" sz="2400" b="0" i="1" smtClean="0">
                                <a:latin typeface="Cambria Math" panose="02040503050406030204" pitchFamily="18" charset="0"/>
                                <a:ea typeface="Cambria Math" panose="02040503050406030204" pitchFamily="18" charset="0"/>
                              </a:rPr>
                              <m:t>−</m:t>
                            </m:r>
                            <m:acc>
                              <m:accPr>
                                <m:chr m:val="̅"/>
                                <m:ctrlPr>
                                  <a:rPr lang="es-AR" sz="2400" b="0" i="1" smtClean="0">
                                    <a:latin typeface="Cambria Math"/>
                                    <a:ea typeface="Cambria Math" panose="02040503050406030204" pitchFamily="18" charset="0"/>
                                  </a:rPr>
                                </m:ctrlPr>
                              </m:accPr>
                              <m:e>
                                <m:r>
                                  <a:rPr lang="es-AR" sz="2400" b="0" i="1" smtClean="0">
                                    <a:latin typeface="Cambria Math" panose="02040503050406030204" pitchFamily="18" charset="0"/>
                                    <a:ea typeface="Cambria Math" panose="02040503050406030204" pitchFamily="18" charset="0"/>
                                  </a:rPr>
                                  <m:t>𝑥</m:t>
                                </m:r>
                              </m:e>
                            </m:acc>
                            <m:r>
                              <a:rPr lang="es-AR" sz="2400" b="0" i="1" smtClean="0">
                                <a:latin typeface="Cambria Math" panose="02040503050406030204" pitchFamily="18" charset="0"/>
                                <a:ea typeface="Cambria Math" panose="02040503050406030204" pitchFamily="18" charset="0"/>
                              </a:rPr>
                              <m:t>)</m:t>
                            </m:r>
                          </m:e>
                          <m:sup>
                            <m:r>
                              <a:rPr lang="es-AR" sz="2400" b="0" i="1" smtClean="0">
                                <a:latin typeface="Cambria Math" panose="02040503050406030204" pitchFamily="18" charset="0"/>
                                <a:ea typeface="Cambria Math" panose="02040503050406030204" pitchFamily="18" charset="0"/>
                              </a:rPr>
                              <m:t>2</m:t>
                            </m:r>
                          </m:sup>
                        </m:sSup>
                      </m:e>
                    </m:nary>
                  </m:oMath>
                </a14:m>
                <a:endParaRPr lang="es-AR" sz="2400" dirty="0"/>
              </a:p>
              <a:p>
                <a:pPr marL="0" indent="0">
                  <a:buNone/>
                </a:pPr>
                <a:endParaRPr lang="es-AR" sz="24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1">
                <a:blip r:embed="rId2"/>
                <a:stretch>
                  <a:fillRect l="-2262" t="-2121" r="-1050" b="-7879"/>
                </a:stretch>
              </a:blipFill>
            </p:spPr>
            <p:txBody>
              <a:bodyPr/>
              <a:lstStyle/>
              <a:p>
                <a:r>
                  <a:rPr lang="es-AR">
                    <a:noFill/>
                  </a:rPr>
                  <a:t> </a:t>
                </a:r>
              </a:p>
            </p:txBody>
          </p:sp>
        </mc:Fallback>
      </mc:AlternateContent>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358964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3" name="Título 2"/>
          <p:cNvSpPr>
            <a:spLocks noGrp="1"/>
          </p:cNvSpPr>
          <p:nvPr>
            <p:ph type="title" idx="4294967295"/>
          </p:nvPr>
        </p:nvSpPr>
        <p:spPr>
          <a:xfrm>
            <a:off x="0" y="0"/>
            <a:ext cx="7543800" cy="854075"/>
          </a:xfrm>
        </p:spPr>
        <p:txBody>
          <a:bodyPr/>
          <a:lstStyle/>
          <a:p>
            <a:r>
              <a:rPr lang="es-AR" u="sng" dirty="0" smtClean="0">
                <a:effectLst>
                  <a:outerShdw blurRad="38100" dist="38100" dir="2700000" algn="tl">
                    <a:srgbClr val="000000">
                      <a:alpha val="43137"/>
                    </a:srgbClr>
                  </a:outerShdw>
                </a:effectLst>
              </a:rPr>
              <a:t>Programa</a:t>
            </a:r>
            <a:endParaRPr lang="es-AR" u="sng"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93" y="921710"/>
            <a:ext cx="7354530" cy="583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880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2" name="Título 1"/>
          <p:cNvSpPr>
            <a:spLocks noGrp="1"/>
          </p:cNvSpPr>
          <p:nvPr>
            <p:ph type="title" idx="4294967295"/>
          </p:nvPr>
        </p:nvSpPr>
        <p:spPr>
          <a:xfrm>
            <a:off x="64252" y="104834"/>
            <a:ext cx="7713663" cy="1450975"/>
          </a:xfrm>
        </p:spPr>
        <p:txBody>
          <a:bodyPr>
            <a:normAutofit fontScale="90000"/>
          </a:bodyPr>
          <a:lstStyle/>
          <a:p>
            <a:r>
              <a:rPr lang="es-AR" sz="6000" b="1" dirty="0" smtClean="0">
                <a:effectLst>
                  <a:outerShdw blurRad="38100" dist="38100" dir="2700000" algn="tl">
                    <a:srgbClr val="000000">
                      <a:alpha val="43137"/>
                    </a:srgbClr>
                  </a:outerShdw>
                </a:effectLst>
              </a:rPr>
              <a:t>Continuidad del proyecto</a:t>
            </a:r>
            <a:endParaRPr lang="es-AR" b="1" dirty="0">
              <a:effectLst>
                <a:outerShdw blurRad="38100" dist="38100" dir="2700000" algn="tl">
                  <a:srgbClr val="000000">
                    <a:alpha val="43137"/>
                  </a:srgbClr>
                </a:outerShdw>
              </a:effectLst>
            </a:endParaRPr>
          </a:p>
        </p:txBody>
      </p:sp>
      <p:sp>
        <p:nvSpPr>
          <p:cNvPr id="3" name="Marcador de contenido 2"/>
          <p:cNvSpPr>
            <a:spLocks noGrp="1"/>
          </p:cNvSpPr>
          <p:nvPr>
            <p:ph idx="4294967295"/>
          </p:nvPr>
        </p:nvSpPr>
        <p:spPr>
          <a:xfrm>
            <a:off x="427038" y="1666875"/>
            <a:ext cx="8716962" cy="4692650"/>
          </a:xfrm>
        </p:spPr>
        <p:txBody>
          <a:bodyPr>
            <a:normAutofit fontScale="92500" lnSpcReduction="10000"/>
          </a:bodyPr>
          <a:lstStyle/>
          <a:p>
            <a:pPr>
              <a:buFont typeface="Wingdings" panose="05000000000000000000" pitchFamily="2" charset="2"/>
              <a:buChar char="v"/>
            </a:pPr>
            <a:r>
              <a:rPr lang="es-AR" sz="2600" dirty="0" smtClean="0"/>
              <a:t>Definición del tamaño exacto del lunar en milímetros y no en píxeles.</a:t>
            </a:r>
          </a:p>
          <a:p>
            <a:pPr>
              <a:buFont typeface="Wingdings" panose="05000000000000000000" pitchFamily="2" charset="2"/>
              <a:buChar char="v"/>
            </a:pPr>
            <a:r>
              <a:rPr lang="es-AR" sz="2600" dirty="0" smtClean="0"/>
              <a:t>Definición de umbrales de los parámetros.</a:t>
            </a:r>
          </a:p>
          <a:p>
            <a:pPr>
              <a:buFont typeface="Wingdings" panose="05000000000000000000" pitchFamily="2" charset="2"/>
              <a:buChar char="v"/>
            </a:pPr>
            <a:r>
              <a:rPr lang="es-AR" sz="2600" dirty="0" smtClean="0"/>
              <a:t>Definición del indicador ‘Evolución’:</a:t>
            </a:r>
          </a:p>
          <a:p>
            <a:pPr marL="0" indent="0">
              <a:buNone/>
            </a:pPr>
            <a:r>
              <a:rPr lang="es-AR" sz="2600" dirty="0"/>
              <a:t>-</a:t>
            </a:r>
            <a:r>
              <a:rPr lang="es-AR" sz="2600" dirty="0" smtClean="0"/>
              <a:t>Guardar la información del paciente en un mismo archivo (ejemplo Excel) que almacene los parámetros y permita comparar con un análisis previo del mismo lunar. </a:t>
            </a:r>
          </a:p>
          <a:p>
            <a:pPr marL="0" indent="0">
              <a:buNone/>
            </a:pPr>
            <a:r>
              <a:rPr lang="es-AR" sz="2600" dirty="0"/>
              <a:t>-</a:t>
            </a:r>
            <a:r>
              <a:rPr lang="es-AR" sz="2600" dirty="0" smtClean="0"/>
              <a:t>Coincidencia de regiones.  </a:t>
            </a:r>
          </a:p>
          <a:p>
            <a:pPr marL="0" indent="0">
              <a:buNone/>
            </a:pPr>
            <a:r>
              <a:rPr lang="es-AR" sz="2600" dirty="0" smtClean="0"/>
              <a:t>-Elaboración de mapa de lunares en el cuerpo (+ubicación).</a:t>
            </a:r>
          </a:p>
          <a:p>
            <a:pPr>
              <a:buFont typeface="Wingdings" panose="05000000000000000000" pitchFamily="2" charset="2"/>
              <a:buChar char="v"/>
            </a:pPr>
            <a:r>
              <a:rPr lang="es-AR" sz="2600" dirty="0" smtClean="0"/>
              <a:t>Optimización del programa para cualquier tamaño de imágenes .bmp</a:t>
            </a:r>
          </a:p>
          <a:p>
            <a:pPr>
              <a:buFont typeface="Wingdings" panose="05000000000000000000" pitchFamily="2" charset="2"/>
              <a:buChar char="v"/>
            </a:pPr>
            <a:endParaRPr lang="es-AR" dirty="0" smtClean="0"/>
          </a:p>
          <a:p>
            <a:endParaRPr lang="es-AR" dirty="0"/>
          </a:p>
        </p:txBody>
      </p:sp>
    </p:spTree>
    <p:extLst>
      <p:ext uri="{BB962C8B-B14F-4D97-AF65-F5344CB8AC3E}">
        <p14:creationId xmlns:p14="http://schemas.microsoft.com/office/powerpoint/2010/main" val="459884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6000" b="1" dirty="0" smtClean="0">
                <a:effectLst>
                  <a:outerShdw blurRad="38100" dist="38100" dir="2700000" algn="tl">
                    <a:srgbClr val="000000">
                      <a:alpha val="43137"/>
                    </a:srgbClr>
                  </a:outerShdw>
                </a:effectLst>
              </a:rPr>
              <a:t>Conclusiones</a:t>
            </a:r>
            <a:endParaRPr lang="es-AR" sz="60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350520" y="2023964"/>
            <a:ext cx="8534400" cy="4193955"/>
          </a:xfrm>
        </p:spPr>
        <p:txBody>
          <a:bodyPr>
            <a:normAutofit/>
          </a:bodyPr>
          <a:lstStyle/>
          <a:p>
            <a:pPr>
              <a:buFont typeface="Wingdings" panose="05000000000000000000" pitchFamily="2" charset="2"/>
              <a:buChar char="v"/>
            </a:pPr>
            <a:r>
              <a:rPr lang="es-AR" sz="2600" dirty="0"/>
              <a:t>El programa brinda una herramienta simple para uso médico o personal. </a:t>
            </a:r>
            <a:r>
              <a:rPr lang="es-AR" sz="2600" dirty="0">
                <a:solidFill>
                  <a:schemeClr val="accent1"/>
                </a:solidFill>
              </a:rPr>
              <a:t>Se recomienda siempre consultar a </a:t>
            </a:r>
            <a:r>
              <a:rPr lang="es-AR" sz="2600" dirty="0" smtClean="0">
                <a:solidFill>
                  <a:schemeClr val="accent1"/>
                </a:solidFill>
              </a:rPr>
              <a:t>un especialista ante la presencia de lunares </a:t>
            </a:r>
            <a:r>
              <a:rPr lang="es-AR" sz="2600" dirty="0">
                <a:solidFill>
                  <a:schemeClr val="accent1"/>
                </a:solidFill>
              </a:rPr>
              <a:t>sospechosos</a:t>
            </a:r>
            <a:r>
              <a:rPr lang="es-AR" sz="2600" dirty="0" smtClean="0"/>
              <a:t>.</a:t>
            </a:r>
            <a:endParaRPr lang="es-AR" sz="2600" dirty="0"/>
          </a:p>
          <a:p>
            <a:pPr>
              <a:buFont typeface="Wingdings" panose="05000000000000000000" pitchFamily="2" charset="2"/>
              <a:buChar char="v"/>
            </a:pPr>
            <a:r>
              <a:rPr lang="es-AR" sz="2600" dirty="0" smtClean="0"/>
              <a:t>Se pudieron definir cuantitativamente parte de los indicadores clave en el análisis temprano de melanomas malignos (A, B, C y D).</a:t>
            </a:r>
          </a:p>
          <a:p>
            <a:pPr>
              <a:buFont typeface="Wingdings" panose="05000000000000000000" pitchFamily="2" charset="2"/>
              <a:buChar char="v"/>
            </a:pPr>
            <a:r>
              <a:rPr lang="es-AR" sz="2600" dirty="0" smtClean="0"/>
              <a:t>Un análisis a lo largo del tiempo permitiría considerar el parámetro restante ‘Evolución’ (E).</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2204487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6000" b="1" dirty="0" smtClean="0">
                <a:effectLst>
                  <a:outerShdw blurRad="38100" dist="38100" dir="2700000" algn="tl">
                    <a:srgbClr val="000000">
                      <a:alpha val="43137"/>
                    </a:srgbClr>
                  </a:outerShdw>
                </a:effectLst>
              </a:rPr>
              <a:t>Agradecimientos</a:t>
            </a:r>
            <a:endParaRPr lang="es-AR" sz="60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22959" y="1932526"/>
            <a:ext cx="7543801" cy="4023360"/>
          </a:xfrm>
        </p:spPr>
        <p:txBody>
          <a:bodyPr/>
          <a:lstStyle/>
          <a:p>
            <a:r>
              <a:rPr lang="es-AR" sz="2400" dirty="0" smtClean="0"/>
              <a:t>Ing. Casciaro, Mariano – Cátedra PDI, Universidad Favaloro.</a:t>
            </a:r>
          </a:p>
          <a:p>
            <a:r>
              <a:rPr lang="es-AR" sz="2400" dirty="0" smtClean="0"/>
              <a:t>Ing</a:t>
            </a:r>
            <a:r>
              <a:rPr lang="es-AR" sz="2400" dirty="0"/>
              <a:t>. Pascaner, </a:t>
            </a:r>
            <a:r>
              <a:rPr lang="es-AR" sz="2400" dirty="0" smtClean="0"/>
              <a:t>Ariel – Cátedra PDI, Universidad Favaloro.</a:t>
            </a:r>
            <a:endParaRPr lang="es-AR" sz="2400" dirty="0"/>
          </a:p>
          <a:p>
            <a:r>
              <a:rPr lang="es-AR" dirty="0" smtClean="0"/>
              <a:t> </a:t>
            </a:r>
            <a:endParaRPr lang="es-AR" dirty="0"/>
          </a:p>
          <a:p>
            <a:endParaRPr lang="es-AR"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111270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6000" b="1" dirty="0" smtClean="0">
                <a:effectLst>
                  <a:outerShdw blurRad="38100" dist="38100" dir="2700000" algn="tl">
                    <a:srgbClr val="000000">
                      <a:alpha val="43137"/>
                    </a:srgbClr>
                  </a:outerShdw>
                </a:effectLst>
              </a:rPr>
              <a:t>Resumen</a:t>
            </a:r>
            <a:endParaRPr lang="es-AR" b="1"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8" name="Marcador de contenido 7"/>
          <p:cNvSpPr>
            <a:spLocks noGrp="1"/>
          </p:cNvSpPr>
          <p:nvPr>
            <p:ph idx="1"/>
          </p:nvPr>
        </p:nvSpPr>
        <p:spPr>
          <a:xfrm>
            <a:off x="822959" y="2023964"/>
            <a:ext cx="7543801" cy="3845129"/>
          </a:xfrm>
        </p:spPr>
        <p:txBody>
          <a:bodyPr>
            <a:normAutofit/>
          </a:bodyPr>
          <a:lstStyle/>
          <a:p>
            <a:pPr>
              <a:buFont typeface="Wingdings" panose="05000000000000000000" pitchFamily="2" charset="2"/>
              <a:buChar char="v"/>
            </a:pPr>
            <a:r>
              <a:rPr lang="es-AR" sz="2600" dirty="0" smtClean="0"/>
              <a:t>Desarrollo de un programa para procesar imágenes de melanomas y cuantificar diversos parámetros del mismo, que indican mayor o menor posibilidad de ser maligno.</a:t>
            </a:r>
          </a:p>
          <a:p>
            <a:pPr>
              <a:buFont typeface="Wingdings" panose="05000000000000000000" pitchFamily="2" charset="2"/>
              <a:buChar char="v"/>
            </a:pPr>
            <a:r>
              <a:rPr lang="es-AR" sz="2600" dirty="0" smtClean="0"/>
              <a:t>Destinado para uso médico </a:t>
            </a:r>
            <a:r>
              <a:rPr lang="es-AR" sz="2600" dirty="0"/>
              <a:t>o</a:t>
            </a:r>
            <a:r>
              <a:rPr lang="es-AR" sz="2600" dirty="0" smtClean="0"/>
              <a:t> personal.</a:t>
            </a:r>
          </a:p>
          <a:p>
            <a:pPr>
              <a:buFont typeface="Wingdings" panose="05000000000000000000" pitchFamily="2" charset="2"/>
              <a:buChar char="v"/>
            </a:pPr>
            <a:r>
              <a:rPr lang="es-AR" sz="2600" dirty="0" smtClean="0"/>
              <a:t>Se realizó un preprocesamiento de la imagen y se procedió a la segmentación de la zona de interés.</a:t>
            </a:r>
          </a:p>
          <a:p>
            <a:pPr>
              <a:buFont typeface="Wingdings" panose="05000000000000000000" pitchFamily="2" charset="2"/>
              <a:buChar char="v"/>
            </a:pPr>
            <a:endParaRPr lang="es-AR" sz="2800" dirty="0"/>
          </a:p>
        </p:txBody>
      </p:sp>
    </p:spTree>
    <p:extLst>
      <p:ext uri="{BB962C8B-B14F-4D97-AF65-F5344CB8AC3E}">
        <p14:creationId xmlns:p14="http://schemas.microsoft.com/office/powerpoint/2010/main" val="481179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6000" b="1" dirty="0" smtClean="0">
                <a:effectLst>
                  <a:outerShdw blurRad="38100" dist="38100" dir="2700000" algn="tl">
                    <a:srgbClr val="000000">
                      <a:alpha val="43137"/>
                    </a:srgbClr>
                  </a:outerShdw>
                </a:effectLst>
              </a:rPr>
              <a:t>Bibliografía</a:t>
            </a:r>
            <a:endParaRPr lang="es-AR" sz="60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22959" y="2023964"/>
            <a:ext cx="7543801" cy="4288345"/>
          </a:xfrm>
        </p:spPr>
        <p:txBody>
          <a:bodyPr>
            <a:normAutofit fontScale="92500" lnSpcReduction="10000"/>
          </a:bodyPr>
          <a:lstStyle/>
          <a:p>
            <a:pPr>
              <a:buFont typeface="Wingdings" panose="05000000000000000000" pitchFamily="2" charset="2"/>
              <a:buChar char="v"/>
            </a:pPr>
            <a:r>
              <a:rPr lang="es-AR" sz="2800" dirty="0" smtClean="0"/>
              <a:t> J. Breneman</a:t>
            </a:r>
            <a:r>
              <a:rPr lang="es-AR" sz="2800" dirty="0"/>
              <a:t> </a:t>
            </a:r>
            <a:r>
              <a:rPr lang="es-AR" sz="2800" dirty="0" smtClean="0"/>
              <a:t>- “</a:t>
            </a:r>
            <a:r>
              <a:rPr lang="en-US" sz="2800" dirty="0" smtClean="0"/>
              <a:t>Towards </a:t>
            </a:r>
            <a:r>
              <a:rPr lang="en-US" sz="2800" dirty="0"/>
              <a:t>Early-Stage Malignant Melanoma Detection Using Consumer Mobile </a:t>
            </a:r>
            <a:r>
              <a:rPr lang="en-US" sz="2800" dirty="0" smtClean="0"/>
              <a:t>Devices”, Stanford </a:t>
            </a:r>
            <a:r>
              <a:rPr lang="en-US" sz="2800" dirty="0"/>
              <a:t>Center for Professional </a:t>
            </a:r>
            <a:r>
              <a:rPr lang="en-US" sz="2800" dirty="0" smtClean="0"/>
              <a:t>Development</a:t>
            </a:r>
            <a:r>
              <a:rPr lang="en-US" sz="2800" dirty="0"/>
              <a:t>, Department of Electrical </a:t>
            </a:r>
            <a:r>
              <a:rPr lang="en-US" sz="2800" dirty="0" smtClean="0"/>
              <a:t>Engineering.</a:t>
            </a:r>
            <a:r>
              <a:rPr lang="es-AR" sz="2800" dirty="0" smtClean="0"/>
              <a:t> </a:t>
            </a:r>
          </a:p>
          <a:p>
            <a:pPr>
              <a:buFont typeface="Wingdings" panose="05000000000000000000" pitchFamily="2" charset="2"/>
              <a:buChar char="v"/>
            </a:pPr>
            <a:r>
              <a:rPr lang="es-AR" sz="2800" dirty="0" smtClean="0"/>
              <a:t> Gonzalez, Woods – Procesamiento Digital </a:t>
            </a:r>
            <a:r>
              <a:rPr lang="es-AR" sz="2800" dirty="0"/>
              <a:t>de Imágenes, Prentice </a:t>
            </a:r>
            <a:r>
              <a:rPr lang="es-AR" sz="2800" dirty="0" smtClean="0"/>
              <a:t>Hall, segunda edición.</a:t>
            </a:r>
          </a:p>
          <a:p>
            <a:pPr>
              <a:buFont typeface="Wingdings" panose="05000000000000000000" pitchFamily="2" charset="2"/>
              <a:buChar char="v"/>
            </a:pPr>
            <a:r>
              <a:rPr lang="es-AR" sz="2800" dirty="0" smtClean="0">
                <a:hlinkClick r:id="rId2"/>
              </a:rPr>
              <a:t>www.nlm.nih.gov/medlineplus/spanish/ency/article/000850.htm</a:t>
            </a:r>
            <a:r>
              <a:rPr lang="es-AR" sz="2800" dirty="0" smtClean="0"/>
              <a:t> </a:t>
            </a:r>
            <a:r>
              <a:rPr lang="es-AR" sz="2200" dirty="0" smtClean="0"/>
              <a:t>-</a:t>
            </a:r>
            <a:r>
              <a:rPr lang="es-AR" sz="1500" dirty="0" smtClean="0"/>
              <a:t>Sitio </a:t>
            </a:r>
            <a:r>
              <a:rPr lang="es-AR" sz="1500" dirty="0" smtClean="0"/>
              <a:t>web de la Biblioteca </a:t>
            </a:r>
            <a:r>
              <a:rPr lang="es-AR" sz="1500" dirty="0"/>
              <a:t>Nacional de Medicina de los Estados </a:t>
            </a:r>
            <a:r>
              <a:rPr lang="es-AR" sz="1500" dirty="0" smtClean="0"/>
              <a:t>Unidos.</a:t>
            </a:r>
          </a:p>
          <a:p>
            <a:pPr>
              <a:buFont typeface="Wingdings" panose="05000000000000000000" pitchFamily="2" charset="2"/>
              <a:buChar char="v"/>
            </a:pPr>
            <a:r>
              <a:rPr lang="es-AR" sz="2800" dirty="0"/>
              <a:t> </a:t>
            </a:r>
            <a:r>
              <a:rPr lang="es-AR" sz="2800" dirty="0" smtClean="0">
                <a:hlinkClick r:id="rId3"/>
              </a:rPr>
              <a:t>www.aad.org/spot-skin-cancer/espanol/como-examinar-sus-manchas/el-abcde-del-melanoma</a:t>
            </a:r>
            <a:r>
              <a:rPr lang="es-AR" sz="2800" dirty="0" smtClean="0"/>
              <a:t>              </a:t>
            </a:r>
            <a:r>
              <a:rPr lang="es-AR" sz="2200" dirty="0" smtClean="0"/>
              <a:t>-</a:t>
            </a:r>
            <a:r>
              <a:rPr lang="es-AR" sz="1500" dirty="0" smtClean="0"/>
              <a:t>Academia </a:t>
            </a:r>
            <a:r>
              <a:rPr lang="es-AR" sz="1500" dirty="0" smtClean="0"/>
              <a:t>Norteamericana de Dermatología. </a:t>
            </a:r>
            <a:endParaRPr lang="es-AR" sz="1500" dirty="0"/>
          </a:p>
          <a:p>
            <a:pPr marL="0" indent="0">
              <a:buNone/>
            </a:pPr>
            <a:endParaRPr lang="es-AR" dirty="0"/>
          </a:p>
        </p:txBody>
      </p:sp>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Tree>
    <p:extLst>
      <p:ext uri="{BB962C8B-B14F-4D97-AF65-F5344CB8AC3E}">
        <p14:creationId xmlns:p14="http://schemas.microsoft.com/office/powerpoint/2010/main" val="2433000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sz="6000" b="1" dirty="0" smtClean="0">
                <a:effectLst>
                  <a:outerShdw blurRad="38100" dist="38100" dir="2700000" algn="tl">
                    <a:srgbClr val="000000">
                      <a:alpha val="43137"/>
                    </a:srgbClr>
                  </a:outerShdw>
                </a:effectLst>
              </a:rPr>
              <a:t>Introducción: </a:t>
            </a:r>
            <a:br>
              <a:rPr lang="es-AR" sz="6000" b="1" dirty="0" smtClean="0">
                <a:effectLst>
                  <a:outerShdw blurRad="38100" dist="38100" dir="2700000" algn="tl">
                    <a:srgbClr val="000000">
                      <a:alpha val="43137"/>
                    </a:srgbClr>
                  </a:outerShdw>
                </a:effectLst>
              </a:rPr>
            </a:br>
            <a:r>
              <a:rPr lang="es-AR" sz="6000" b="1" dirty="0" smtClean="0">
                <a:effectLst>
                  <a:outerShdw blurRad="38100" dist="38100" dir="2700000" algn="tl">
                    <a:srgbClr val="000000">
                      <a:alpha val="43137"/>
                    </a:srgbClr>
                  </a:outerShdw>
                </a:effectLst>
              </a:rPr>
              <a:t>Melanoma maligno</a:t>
            </a:r>
            <a:endParaRPr lang="es-AR" sz="6000" b="1" dirty="0">
              <a:effectLst>
                <a:outerShdw blurRad="38100" dist="38100" dir="2700000" algn="tl">
                  <a:srgbClr val="000000">
                    <a:alpha val="43137"/>
                  </a:srgbClr>
                </a:outerShdw>
              </a:effectLst>
            </a:endParaRPr>
          </a:p>
        </p:txBody>
      </p:sp>
      <p:sp>
        <p:nvSpPr>
          <p:cNvPr id="7" name="Marcador de contenido 6"/>
          <p:cNvSpPr>
            <a:spLocks noGrp="1"/>
          </p:cNvSpPr>
          <p:nvPr>
            <p:ph idx="1"/>
          </p:nvPr>
        </p:nvSpPr>
        <p:spPr>
          <a:xfrm>
            <a:off x="236220" y="2023965"/>
            <a:ext cx="8717280" cy="4023360"/>
          </a:xfrm>
        </p:spPr>
        <p:txBody>
          <a:bodyPr>
            <a:normAutofit/>
          </a:bodyPr>
          <a:lstStyle/>
          <a:p>
            <a:pPr>
              <a:buFont typeface="Wingdings" panose="05000000000000000000" pitchFamily="2" charset="2"/>
              <a:buChar char="v"/>
            </a:pPr>
            <a:r>
              <a:rPr lang="es-AR" sz="2400" dirty="0" smtClean="0"/>
              <a:t>El melanoma es el tipo de cáncer de piel más peligroso y frecuente. Es causado por cambios en los melanocitos, encargados de la producción de melanina. En etapas tempranas se expresa como lesiones en la piel o lunares.</a:t>
            </a:r>
          </a:p>
          <a:p>
            <a:pPr>
              <a:buFont typeface="Wingdings" panose="05000000000000000000" pitchFamily="2" charset="2"/>
              <a:buChar char="v"/>
            </a:pPr>
            <a:r>
              <a:rPr lang="es-AR" sz="2400" dirty="0" smtClean="0"/>
              <a:t>Autoanálisis: método ABCDE -&gt; características morfológicas de los melanomas.</a:t>
            </a:r>
            <a:endParaRPr lang="es-AR" sz="2400"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grpSp>
        <p:nvGrpSpPr>
          <p:cNvPr id="6" name="Grupo 5"/>
          <p:cNvGrpSpPr/>
          <p:nvPr/>
        </p:nvGrpSpPr>
        <p:grpSpPr>
          <a:xfrm>
            <a:off x="538659" y="4532169"/>
            <a:ext cx="7922298" cy="1384338"/>
            <a:chOff x="124422" y="4754880"/>
            <a:chExt cx="7378890" cy="1475778"/>
          </a:xfrm>
        </p:grpSpPr>
        <p:grpSp>
          <p:nvGrpSpPr>
            <p:cNvPr id="3" name="Grupo 2"/>
            <p:cNvGrpSpPr/>
            <p:nvPr/>
          </p:nvGrpSpPr>
          <p:grpSpPr>
            <a:xfrm>
              <a:off x="124422" y="4754880"/>
              <a:ext cx="5903112" cy="1475778"/>
              <a:chOff x="124422" y="4754880"/>
              <a:chExt cx="5903112" cy="1475778"/>
            </a:xfrm>
          </p:grpSpPr>
          <p:pic>
            <p:nvPicPr>
              <p:cNvPr id="1026" name="Picture 2" descr="detect-skin-cancer-abcde-melanoma-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22" y="4754880"/>
                <a:ext cx="1475778" cy="14757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tect-skin-cancer-abcde-melanoma-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754880"/>
                <a:ext cx="1475778" cy="14757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tect-skin-cancer-abcde-melanoma-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978" y="4754880"/>
                <a:ext cx="1475778" cy="14757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tect-skin-cancer-abcde-melanom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56" y="4754880"/>
                <a:ext cx="1475778" cy="147577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detect-skin-cancer-abcde-melanoma-e.png"/>
            <p:cNvPicPr>
              <a:picLocks noChangeAspect="1" noChangeArrowheads="1"/>
            </p:cNvPicPr>
            <p:nvPr/>
          </p:nvPicPr>
          <p:blipFill rotWithShape="1">
            <a:blip r:embed="rId8">
              <a:extLst>
                <a:ext uri="{28A0092B-C50C-407E-A947-70E740481C1C}">
                  <a14:useLocalDpi xmlns:a14="http://schemas.microsoft.com/office/drawing/2010/main" val="0"/>
                </a:ext>
              </a:extLst>
            </a:blip>
            <a:srcRect r="75660"/>
            <a:stretch/>
          </p:blipFill>
          <p:spPr bwMode="auto">
            <a:xfrm>
              <a:off x="6027534" y="4754880"/>
              <a:ext cx="1475778" cy="14757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0"/>
            <a:ext cx="4526440" cy="2203398"/>
          </a:xfrm>
        </p:spPr>
        <p:txBody>
          <a:bodyPr>
            <a:noAutofit/>
          </a:bodyPr>
          <a:lstStyle/>
          <a:p>
            <a:r>
              <a:rPr lang="es-AR" sz="5400" b="1" u="sng" dirty="0" smtClean="0">
                <a:effectLst>
                  <a:outerShdw blurRad="38100" dist="38100" dir="2700000" algn="tl">
                    <a:srgbClr val="000000">
                      <a:alpha val="43137"/>
                    </a:srgbClr>
                  </a:outerShdw>
                </a:effectLst>
              </a:rPr>
              <a:t>Métodos</a:t>
            </a:r>
            <a:br>
              <a:rPr lang="es-AR" sz="5400" b="1" u="sng" dirty="0" smtClean="0">
                <a:effectLst>
                  <a:outerShdw blurRad="38100" dist="38100" dir="2700000" algn="tl">
                    <a:srgbClr val="000000">
                      <a:alpha val="43137"/>
                    </a:srgbClr>
                  </a:outerShdw>
                </a:effectLst>
              </a:rPr>
            </a:br>
            <a:r>
              <a:rPr lang="es-AR" sz="5400" b="1" u="sng" dirty="0" smtClean="0">
                <a:effectLst>
                  <a:outerShdw blurRad="38100" dist="38100" dir="2700000" algn="tl">
                    <a:srgbClr val="000000">
                      <a:alpha val="43137"/>
                    </a:srgbClr>
                  </a:outerShdw>
                </a:effectLst>
              </a:rPr>
              <a:t>de análisis de imágenes</a:t>
            </a:r>
            <a:endParaRPr lang="es-AR" sz="5400" b="1" u="sng"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3" name="CuadroTexto 2"/>
          <p:cNvSpPr txBox="1"/>
          <p:nvPr/>
        </p:nvSpPr>
        <p:spPr>
          <a:xfrm>
            <a:off x="313187" y="3944614"/>
            <a:ext cx="2499520" cy="1815882"/>
          </a:xfrm>
          <a:prstGeom prst="rect">
            <a:avLst/>
          </a:prstGeom>
          <a:noFill/>
          <a:ln>
            <a:solidFill>
              <a:schemeClr val="accent1"/>
            </a:solidFill>
          </a:ln>
        </p:spPr>
        <p:txBody>
          <a:bodyPr wrap="square" rtlCol="0">
            <a:spAutoFit/>
          </a:bodyPr>
          <a:lstStyle/>
          <a:p>
            <a:pPr algn="ctr"/>
            <a:r>
              <a:rPr lang="es-AR" sz="2800" dirty="0" smtClean="0"/>
              <a:t>Imágenes .BMP </a:t>
            </a:r>
          </a:p>
          <a:p>
            <a:pPr algn="ctr"/>
            <a:r>
              <a:rPr lang="es-AR" sz="2800" dirty="0" smtClean="0"/>
              <a:t>de 400x400 en 256 tonos de grises</a:t>
            </a:r>
            <a:endParaRPr lang="es-AR" sz="2800" dirty="0"/>
          </a:p>
        </p:txBody>
      </p:sp>
      <p:pic>
        <p:nvPicPr>
          <p:cNvPr id="1028" name="Picture 4" descr="https://documents.lucidchart.com/documents/15af3cbe-702e-43b9-9d1f-2ac7c22900af/pages/0_0?a=287&amp;x=206&amp;y=45&amp;w=308&amp;h=330&amp;store=1&amp;accept=image%2F*&amp;auth=LCA%20ee236c59b39dd42f9e35bedd3f2fd9e339344784-ts%3D1448349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309" y="0"/>
            <a:ext cx="2950739" cy="2891053"/>
          </a:xfrm>
          <a:prstGeom prst="rect">
            <a:avLst/>
          </a:prstGeom>
          <a:noFill/>
          <a:extLst/>
        </p:spPr>
      </p:pic>
      <p:pic>
        <p:nvPicPr>
          <p:cNvPr id="1030" name="Picture 6" descr="https://documents.lucidchart.com/documents/15af3cbe-702e-43b9-9d1f-2ac7c22900af/pages/0_0?a=287&amp;x=639&amp;y=212&amp;w=308&amp;h=132&amp;store=1&amp;accept=image%2F*&amp;auth=LCA%20e3e33b01756d0617e838e29e983528b4f690b1f4-ts%3D1448349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309" y="2704348"/>
            <a:ext cx="2950739" cy="1264604"/>
          </a:xfrm>
          <a:prstGeom prst="rect">
            <a:avLst/>
          </a:prstGeom>
          <a:noFill/>
          <a:extLst/>
        </p:spPr>
      </p:pic>
      <p:pic>
        <p:nvPicPr>
          <p:cNvPr id="1032" name="Picture 8" descr="https://documents.lucidchart.com/documents/15af3cbe-702e-43b9-9d1f-2ac7c22900af/pages/0_0?a=380&amp;x=206&amp;y=45&amp;w=308&amp;h=330&amp;store=1&amp;accept=image%2F*&amp;auth=LCA%20447983a0ffa7d512fb85c47e6b48241a8dfa4cc8-ts%3D1448349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309" y="3752366"/>
            <a:ext cx="2950739" cy="3167892"/>
          </a:xfrm>
          <a:prstGeom prst="rect">
            <a:avLst/>
          </a:prstGeom>
          <a:noFill/>
          <a:extLst/>
        </p:spPr>
      </p:pic>
      <p:sp>
        <p:nvSpPr>
          <p:cNvPr id="9" name="Flecha curvada hacia la izquierda 8"/>
          <p:cNvSpPr/>
          <p:nvPr/>
        </p:nvSpPr>
        <p:spPr>
          <a:xfrm>
            <a:off x="7065514" y="3538214"/>
            <a:ext cx="609600" cy="812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
        <p:nvSpPr>
          <p:cNvPr id="8" name="Flecha curvada hacia la derecha 7"/>
          <p:cNvSpPr/>
          <p:nvPr/>
        </p:nvSpPr>
        <p:spPr>
          <a:xfrm>
            <a:off x="3693929" y="2322286"/>
            <a:ext cx="647071" cy="812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solidFill>
                <a:schemeClr val="tx1"/>
              </a:solidFill>
            </a:endParaRPr>
          </a:p>
        </p:txBody>
      </p:sp>
    </p:spTree>
    <p:extLst>
      <p:ext uri="{BB962C8B-B14F-4D97-AF65-F5344CB8AC3E}">
        <p14:creationId xmlns:p14="http://schemas.microsoft.com/office/powerpoint/2010/main" val="2945958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538" y="78658"/>
            <a:ext cx="7543801" cy="1737361"/>
          </a:xfrm>
        </p:spPr>
        <p:txBody>
          <a:bodyPr>
            <a:normAutofit/>
          </a:bodyPr>
          <a:lstStyle/>
          <a:p>
            <a:r>
              <a:rPr lang="es-AR" sz="6000" b="1" dirty="0" smtClean="0">
                <a:effectLst>
                  <a:outerShdw blurRad="38100" dist="38100" dir="2700000" algn="tl">
                    <a:srgbClr val="000000">
                      <a:alpha val="43137"/>
                    </a:srgbClr>
                  </a:outerShdw>
                </a:effectLst>
              </a:rPr>
              <a:t>Preprocesamiento y segmentación</a:t>
            </a:r>
            <a:endParaRPr lang="es-AR" sz="60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22959" y="1994278"/>
            <a:ext cx="7543801" cy="4023360"/>
          </a:xfrm>
        </p:spPr>
        <p:txBody>
          <a:bodyPr>
            <a:normAutofit/>
          </a:bodyPr>
          <a:lstStyle/>
          <a:p>
            <a:pPr>
              <a:buFont typeface="Wingdings" panose="05000000000000000000" pitchFamily="2" charset="2"/>
              <a:buChar char="v"/>
            </a:pPr>
            <a:r>
              <a:rPr lang="es-AR" sz="2400" dirty="0" smtClean="0"/>
              <a:t>Se abre la imagen y se realizan binarización (por Isodata), dilatación y erosión, y crecimiento de región; todo ello para reducir el ruido y lograr delimitar la lesión a analizar.</a:t>
            </a:r>
            <a:endParaRPr lang="es-AR"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pic>
        <p:nvPicPr>
          <p:cNvPr id="6" name="Imagen 5"/>
          <p:cNvPicPr>
            <a:picLocks noChangeAspect="1"/>
          </p:cNvPicPr>
          <p:nvPr/>
        </p:nvPicPr>
        <p:blipFill>
          <a:blip r:embed="rId3"/>
          <a:stretch>
            <a:fillRect/>
          </a:stretch>
        </p:blipFill>
        <p:spPr>
          <a:xfrm>
            <a:off x="2330445" y="3761684"/>
            <a:ext cx="4528826" cy="2255954"/>
          </a:xfrm>
          <a:prstGeom prst="rect">
            <a:avLst/>
          </a:prstGeom>
        </p:spPr>
      </p:pic>
    </p:spTree>
    <p:extLst>
      <p:ext uri="{BB962C8B-B14F-4D97-AF65-F5344CB8AC3E}">
        <p14:creationId xmlns:p14="http://schemas.microsoft.com/office/powerpoint/2010/main" val="1334082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2959" y="1845733"/>
            <a:ext cx="7721434" cy="4450135"/>
          </a:xfrm>
        </p:spPr>
        <p:txBody>
          <a:bodyPr/>
          <a:lstStyle/>
          <a:p>
            <a:pPr>
              <a:buFont typeface="Wingdings" panose="05000000000000000000" pitchFamily="2" charset="2"/>
              <a:buChar char="v"/>
            </a:pPr>
            <a:r>
              <a:rPr lang="es-AR" sz="2400" dirty="0" smtClean="0"/>
              <a:t>Filtros suavizantes para reducción del ruido: no-lineal de la mediana y pasa-bajos (máscaras 3x3). </a:t>
            </a:r>
          </a:p>
          <a:p>
            <a:pPr>
              <a:buFont typeface="Wingdings" panose="05000000000000000000" pitchFamily="2" charset="2"/>
              <a:buChar char="v"/>
            </a:pPr>
            <a:r>
              <a:rPr lang="es-AR" sz="2400" dirty="0" smtClean="0"/>
              <a:t>Ecualización del histograma.</a:t>
            </a:r>
          </a:p>
          <a:p>
            <a:pPr>
              <a:buFont typeface="Wingdings" panose="05000000000000000000" pitchFamily="2" charset="2"/>
              <a:buChar char="v"/>
            </a:pPr>
            <a:r>
              <a:rPr lang="es-AR" sz="2400" dirty="0" smtClean="0"/>
              <a:t>Binarización </a:t>
            </a:r>
            <a:r>
              <a:rPr lang="es-AR" sz="2400" dirty="0"/>
              <a:t>por algoritmo de Isodata.</a:t>
            </a:r>
          </a:p>
          <a:p>
            <a:pPr marL="0" indent="0">
              <a:buNone/>
            </a:pPr>
            <a:endParaRPr lang="es-AR"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sp>
        <p:nvSpPr>
          <p:cNvPr id="6" name="Título 1"/>
          <p:cNvSpPr txBox="1">
            <a:spLocks/>
          </p:cNvSpPr>
          <p:nvPr/>
        </p:nvSpPr>
        <p:spPr>
          <a:xfrm>
            <a:off x="822959" y="15515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5400" dirty="0" smtClean="0"/>
              <a:t>-Binarización</a:t>
            </a:r>
            <a:endParaRPr lang="es-AR" sz="5400" dirty="0"/>
          </a:p>
        </p:txBody>
      </p:sp>
      <p:grpSp>
        <p:nvGrpSpPr>
          <p:cNvPr id="7" name="Grupo 6"/>
          <p:cNvGrpSpPr/>
          <p:nvPr/>
        </p:nvGrpSpPr>
        <p:grpSpPr>
          <a:xfrm>
            <a:off x="980579" y="3726718"/>
            <a:ext cx="7228559" cy="2359288"/>
            <a:chOff x="822959" y="2617446"/>
            <a:chExt cx="7228559" cy="2359288"/>
          </a:xfrm>
        </p:grpSpPr>
        <p:pic>
          <p:nvPicPr>
            <p:cNvPr id="2" name="Imagen 1"/>
            <p:cNvPicPr>
              <a:picLocks noChangeAspect="1"/>
            </p:cNvPicPr>
            <p:nvPr/>
          </p:nvPicPr>
          <p:blipFill rotWithShape="1">
            <a:blip r:embed="rId4"/>
            <a:srcRect b="4837"/>
            <a:stretch/>
          </p:blipFill>
          <p:spPr>
            <a:xfrm>
              <a:off x="822959" y="2617446"/>
              <a:ext cx="4958420" cy="2359288"/>
            </a:xfrm>
            <a:prstGeom prst="rect">
              <a:avLst/>
            </a:prstGeom>
          </p:spPr>
        </p:pic>
        <p:pic>
          <p:nvPicPr>
            <p:cNvPr id="5" name="Imagen 4"/>
            <p:cNvPicPr>
              <a:picLocks noChangeAspect="1"/>
            </p:cNvPicPr>
            <p:nvPr/>
          </p:nvPicPr>
          <p:blipFill rotWithShape="1">
            <a:blip r:embed="rId5"/>
            <a:srcRect l="50662" t="665" b="-665"/>
            <a:stretch/>
          </p:blipFill>
          <p:spPr>
            <a:xfrm>
              <a:off x="5781379" y="2617446"/>
              <a:ext cx="2270139" cy="2359288"/>
            </a:xfrm>
            <a:prstGeom prst="rect">
              <a:avLst/>
            </a:prstGeom>
          </p:spPr>
        </p:pic>
      </p:grpSp>
    </p:spTree>
    <p:extLst>
      <p:ext uri="{BB962C8B-B14F-4D97-AF65-F5344CB8AC3E}">
        <p14:creationId xmlns:p14="http://schemas.microsoft.com/office/powerpoint/2010/main" val="3313551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958" y="9884"/>
            <a:ext cx="7543800" cy="1450757"/>
          </a:xfrm>
        </p:spPr>
        <p:txBody>
          <a:bodyPr>
            <a:normAutofit/>
          </a:bodyPr>
          <a:lstStyle/>
          <a:p>
            <a:r>
              <a:rPr lang="es-AR" sz="5400" dirty="0" smtClean="0"/>
              <a:t>-Dilatación</a:t>
            </a:r>
            <a:endParaRPr lang="es-AR" sz="5400" dirty="0"/>
          </a:p>
        </p:txBody>
      </p:sp>
      <p:sp>
        <p:nvSpPr>
          <p:cNvPr id="3" name="Marcador de contenido 2"/>
          <p:cNvSpPr>
            <a:spLocks noGrp="1"/>
          </p:cNvSpPr>
          <p:nvPr>
            <p:ph idx="1"/>
          </p:nvPr>
        </p:nvSpPr>
        <p:spPr>
          <a:xfrm>
            <a:off x="275771" y="1761061"/>
            <a:ext cx="8752115" cy="4828425"/>
          </a:xfrm>
        </p:spPr>
        <p:txBody>
          <a:bodyPr/>
          <a:lstStyle/>
          <a:p>
            <a:pPr>
              <a:buFont typeface="Wingdings" panose="05000000000000000000" pitchFamily="2" charset="2"/>
              <a:buChar char="v"/>
            </a:pPr>
            <a:r>
              <a:rPr lang="es-AR" sz="2400" dirty="0" smtClean="0"/>
              <a:t> IDEA: Probar </a:t>
            </a:r>
            <a:r>
              <a:rPr lang="es-AR" sz="2400" dirty="0"/>
              <a:t>una imagen con </a:t>
            </a:r>
            <a:r>
              <a:rPr lang="es-AR" sz="2400" dirty="0" smtClean="0"/>
              <a:t>elemento </a:t>
            </a:r>
            <a:r>
              <a:rPr lang="es-AR" sz="2400" dirty="0" err="1" smtClean="0"/>
              <a:t>estructurante</a:t>
            </a:r>
            <a:r>
              <a:rPr lang="es-AR" sz="2400" dirty="0" smtClean="0"/>
              <a:t> </a:t>
            </a:r>
            <a:r>
              <a:rPr lang="es-AR" sz="2400" dirty="0" smtClean="0"/>
              <a:t>              simple </a:t>
            </a:r>
            <a:r>
              <a:rPr lang="es-AR" sz="2400" dirty="0" smtClean="0"/>
              <a:t>analizando cómo </a:t>
            </a:r>
            <a:r>
              <a:rPr lang="es-AR" sz="2400" dirty="0"/>
              <a:t>esta forma encaja o no las </a:t>
            </a:r>
            <a:r>
              <a:rPr lang="es-AR" sz="2400" dirty="0" smtClean="0"/>
              <a:t>formas                 en </a:t>
            </a:r>
            <a:r>
              <a:rPr lang="es-AR" sz="2400" dirty="0"/>
              <a:t>la </a:t>
            </a:r>
            <a:r>
              <a:rPr lang="es-AR" sz="2400" dirty="0" smtClean="0"/>
              <a:t>imagen. En este caso se utilizó un círculo:</a:t>
            </a:r>
          </a:p>
          <a:p>
            <a:pPr>
              <a:buFont typeface="Wingdings" panose="05000000000000000000" pitchFamily="2" charset="2"/>
              <a:buChar char="v"/>
            </a:pPr>
            <a:r>
              <a:rPr lang="es-AR" sz="2400" dirty="0" smtClean="0"/>
              <a:t>Se </a:t>
            </a:r>
            <a:r>
              <a:rPr lang="es-AR" sz="2400" dirty="0" smtClean="0"/>
              <a:t>define como el crecimiento </a:t>
            </a:r>
            <a:r>
              <a:rPr lang="es-AR" sz="2400" dirty="0"/>
              <a:t>de pixeles, es decir, se marca con 1 la parte del fondo de la imagen que toque un pixel que forma parte de la región</a:t>
            </a:r>
            <a:r>
              <a:rPr lang="es-AR" sz="2400" dirty="0" smtClean="0"/>
              <a:t>.</a:t>
            </a:r>
          </a:p>
          <a:p>
            <a:pPr>
              <a:buFont typeface="Wingdings" panose="05000000000000000000" pitchFamily="2" charset="2"/>
              <a:buChar char="v"/>
            </a:pPr>
            <a:endParaRPr lang="es-AR" dirty="0"/>
          </a:p>
          <a:p>
            <a:pPr>
              <a:buFont typeface="Wingdings" panose="05000000000000000000" pitchFamily="2" charset="2"/>
              <a:buChar char="v"/>
            </a:pPr>
            <a:endParaRPr lang="es-AR" dirty="0" smtClean="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pic>
        <p:nvPicPr>
          <p:cNvPr id="5" name="Imagen 4"/>
          <p:cNvPicPr>
            <a:picLocks noChangeAspect="1"/>
          </p:cNvPicPr>
          <p:nvPr/>
        </p:nvPicPr>
        <p:blipFill>
          <a:blip r:embed="rId3"/>
          <a:stretch>
            <a:fillRect/>
          </a:stretch>
        </p:blipFill>
        <p:spPr>
          <a:xfrm>
            <a:off x="2787970" y="3730154"/>
            <a:ext cx="6194323" cy="3059020"/>
          </a:xfrm>
          <a:prstGeom prst="rect">
            <a:avLst/>
          </a:prstGeom>
        </p:spPr>
      </p:pic>
      <p:pic>
        <p:nvPicPr>
          <p:cNvPr id="6" name="Imagen 5"/>
          <p:cNvPicPr>
            <a:picLocks noChangeAspect="1"/>
          </p:cNvPicPr>
          <p:nvPr/>
        </p:nvPicPr>
        <p:blipFill>
          <a:blip r:embed="rId4"/>
          <a:stretch>
            <a:fillRect/>
          </a:stretch>
        </p:blipFill>
        <p:spPr>
          <a:xfrm>
            <a:off x="7763465" y="1833497"/>
            <a:ext cx="904195" cy="961798"/>
          </a:xfrm>
          <a:prstGeom prst="rect">
            <a:avLst/>
          </a:prstGeom>
        </p:spPr>
      </p:pic>
      <p:pic>
        <p:nvPicPr>
          <p:cNvPr id="2050" name="Picture 2" descr="A  \oplus B = \bigcup_{b\in B} A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71" y="4027689"/>
            <a:ext cx="2134368" cy="61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2960" y="155152"/>
            <a:ext cx="7543800" cy="1450757"/>
          </a:xfrm>
        </p:spPr>
        <p:txBody>
          <a:bodyPr>
            <a:normAutofit/>
          </a:bodyPr>
          <a:lstStyle/>
          <a:p>
            <a:r>
              <a:rPr lang="es-AR" sz="5400" dirty="0" smtClean="0"/>
              <a:t>-Erosión</a:t>
            </a:r>
            <a:endParaRPr lang="es-AR" sz="5400"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v"/>
            </a:pPr>
            <a:r>
              <a:rPr lang="es-AR" sz="2400" dirty="0" smtClean="0"/>
              <a:t>Definida </a:t>
            </a:r>
            <a:r>
              <a:rPr lang="es-AR" sz="2400" dirty="0" smtClean="0"/>
              <a:t>por</a:t>
            </a:r>
            <a:endParaRPr lang="es-AR" sz="2400" dirty="0"/>
          </a:p>
          <a:p>
            <a:pPr>
              <a:buFont typeface="Wingdings" panose="05000000000000000000" pitchFamily="2" charset="2"/>
              <a:buChar char="v"/>
            </a:pPr>
            <a:r>
              <a:rPr lang="es-AR" sz="2400" dirty="0" smtClean="0"/>
              <a:t>Lugar </a:t>
            </a:r>
            <a:r>
              <a:rPr lang="es-AR" sz="2400" dirty="0"/>
              <a:t>geométrico de los puntos alcanzados por el centro de </a:t>
            </a:r>
            <a:r>
              <a:rPr lang="es-AR" sz="2400" i="1" dirty="0" smtClean="0"/>
              <a:t>B</a:t>
            </a:r>
            <a:r>
              <a:rPr lang="es-AR" sz="2400" dirty="0" smtClean="0"/>
              <a:t> (elemento estructurante) </a:t>
            </a:r>
            <a:r>
              <a:rPr lang="es-AR" sz="2400" dirty="0"/>
              <a:t>cuando </a:t>
            </a:r>
            <a:r>
              <a:rPr lang="es-AR" sz="2400" i="1" dirty="0"/>
              <a:t>B</a:t>
            </a:r>
            <a:r>
              <a:rPr lang="es-AR" sz="2400" dirty="0"/>
              <a:t> se mueve dentro de </a:t>
            </a:r>
            <a:r>
              <a:rPr lang="es-AR" sz="2400" i="1" dirty="0"/>
              <a:t>A</a:t>
            </a:r>
            <a:r>
              <a:rPr lang="es-AR" sz="2400" dirty="0"/>
              <a:t>.</a:t>
            </a:r>
            <a:r>
              <a:rPr lang="es-AR" sz="2400" dirty="0" smtClean="0"/>
              <a:t> </a:t>
            </a:r>
            <a:endParaRPr lang="es-AR" sz="2400" dirty="0"/>
          </a:p>
          <a:p>
            <a:pPr>
              <a:buFont typeface="Wingdings" panose="05000000000000000000" pitchFamily="2" charset="2"/>
              <a:buChar char="v"/>
            </a:pPr>
            <a:r>
              <a:rPr lang="es-AR" sz="2400" dirty="0" smtClean="0"/>
              <a:t>Dilataciones                                                                                    y erosiones                                                                                     sucesivas.</a:t>
            </a:r>
            <a:endParaRPr lang="es-AR" sz="2400"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pic>
        <p:nvPicPr>
          <p:cNvPr id="5" name="Imagen 4"/>
          <p:cNvPicPr>
            <a:picLocks noChangeAspect="1"/>
          </p:cNvPicPr>
          <p:nvPr/>
        </p:nvPicPr>
        <p:blipFill>
          <a:blip r:embed="rId3"/>
          <a:stretch>
            <a:fillRect/>
          </a:stretch>
        </p:blipFill>
        <p:spPr>
          <a:xfrm>
            <a:off x="2800799" y="3667432"/>
            <a:ext cx="6264543" cy="3105301"/>
          </a:xfrm>
          <a:prstGeom prst="rect">
            <a:avLst/>
          </a:prstGeom>
        </p:spPr>
      </p:pic>
      <p:pic>
        <p:nvPicPr>
          <p:cNvPr id="3074" name="Picture 2" descr="A \ominus B = \{z\in E | B_{z} \subseteq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733" y="1913100"/>
            <a:ext cx="3537809" cy="32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24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0"/>
            <a:ext cx="7543800" cy="1450975"/>
          </a:xfrm>
        </p:spPr>
        <p:txBody>
          <a:bodyPr>
            <a:normAutofit fontScale="90000"/>
          </a:bodyPr>
          <a:lstStyle/>
          <a:p>
            <a:r>
              <a:rPr lang="es-AR" sz="5400" dirty="0" smtClean="0"/>
              <a:t>-Crecimiento de región con semilla</a:t>
            </a:r>
            <a:endParaRPr lang="es-AR" sz="5400" dirty="0"/>
          </a:p>
        </p:txBody>
      </p:sp>
      <p:sp>
        <p:nvSpPr>
          <p:cNvPr id="3" name="Marcador de contenido 2"/>
          <p:cNvSpPr>
            <a:spLocks noGrp="1"/>
          </p:cNvSpPr>
          <p:nvPr>
            <p:ph idx="4294967295"/>
          </p:nvPr>
        </p:nvSpPr>
        <p:spPr>
          <a:xfrm>
            <a:off x="0" y="1366085"/>
            <a:ext cx="8818562" cy="4987925"/>
          </a:xfrm>
        </p:spPr>
        <p:txBody>
          <a:bodyPr>
            <a:noAutofit/>
          </a:bodyPr>
          <a:lstStyle/>
          <a:p>
            <a:pPr>
              <a:buFont typeface="Wingdings" panose="05000000000000000000" pitchFamily="2" charset="2"/>
              <a:buChar char="v"/>
            </a:pPr>
            <a:r>
              <a:rPr lang="es-AR" sz="2400" dirty="0" smtClean="0"/>
              <a:t>Me quedo con el elemento más grande de la imagen.</a:t>
            </a:r>
          </a:p>
          <a:p>
            <a:pPr>
              <a:buFont typeface="Wingdings" panose="05000000000000000000" pitchFamily="2" charset="2"/>
              <a:buChar char="v"/>
            </a:pPr>
            <a:r>
              <a:rPr lang="es-AR" sz="2400" dirty="0" smtClean="0"/>
              <a:t>Recorro imagen en búsqueda de un pixel de interés (en nuestro caso será de interés el valor ‘0’, negro, que es el sector del lunar) </a:t>
            </a:r>
            <a:r>
              <a:rPr lang="es-AR" sz="2400" dirty="0" smtClean="0"/>
              <a:t>.</a:t>
            </a:r>
            <a:endParaRPr lang="es-AR" sz="2400"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915" y="0"/>
            <a:ext cx="1366085" cy="1366085"/>
          </a:xfrm>
          <a:prstGeom prst="rect">
            <a:avLst/>
          </a:prstGeom>
        </p:spPr>
      </p:pic>
      <p:grpSp>
        <p:nvGrpSpPr>
          <p:cNvPr id="8" name="Grupo 7"/>
          <p:cNvGrpSpPr/>
          <p:nvPr/>
        </p:nvGrpSpPr>
        <p:grpSpPr>
          <a:xfrm>
            <a:off x="1268361" y="2831690"/>
            <a:ext cx="6509554" cy="3333134"/>
            <a:chOff x="5218792" y="3147025"/>
            <a:chExt cx="3778251" cy="1893590"/>
          </a:xfrm>
        </p:grpSpPr>
        <p:pic>
          <p:nvPicPr>
            <p:cNvPr id="5" name="Imagen 4"/>
            <p:cNvPicPr>
              <a:picLocks noChangeAspect="1"/>
            </p:cNvPicPr>
            <p:nvPr/>
          </p:nvPicPr>
          <p:blipFill rotWithShape="1">
            <a:blip r:embed="rId4"/>
            <a:srcRect l="50975"/>
            <a:stretch/>
          </p:blipFill>
          <p:spPr>
            <a:xfrm>
              <a:off x="7126514" y="3147025"/>
              <a:ext cx="1870529" cy="1893590"/>
            </a:xfrm>
            <a:prstGeom prst="rect">
              <a:avLst/>
            </a:prstGeom>
            <a:ln>
              <a:solidFill>
                <a:schemeClr val="accent1"/>
              </a:solidFill>
            </a:ln>
          </p:spPr>
        </p:pic>
        <p:pic>
          <p:nvPicPr>
            <p:cNvPr id="6" name="Imagen 5"/>
            <p:cNvPicPr>
              <a:picLocks noChangeAspect="1"/>
            </p:cNvPicPr>
            <p:nvPr/>
          </p:nvPicPr>
          <p:blipFill rotWithShape="1">
            <a:blip r:embed="rId5"/>
            <a:srcRect l="50622"/>
            <a:stretch/>
          </p:blipFill>
          <p:spPr>
            <a:xfrm>
              <a:off x="5218792" y="3147025"/>
              <a:ext cx="1907722" cy="1893590"/>
            </a:xfrm>
            <a:prstGeom prst="rect">
              <a:avLst/>
            </a:prstGeom>
            <a:ln>
              <a:solidFill>
                <a:schemeClr val="accent1"/>
              </a:solidFill>
            </a:ln>
          </p:spPr>
        </p:pic>
      </p:grpSp>
    </p:spTree>
    <p:extLst>
      <p:ext uri="{BB962C8B-B14F-4D97-AF65-F5344CB8AC3E}">
        <p14:creationId xmlns:p14="http://schemas.microsoft.com/office/powerpoint/2010/main" val="1211472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449</TotalTime>
  <Words>1354</Words>
  <Application>Microsoft Office PowerPoint</Application>
  <PresentationFormat>Presentación en pantalla (4:3)</PresentationFormat>
  <Paragraphs>118</Paragraphs>
  <Slides>20</Slides>
  <Notes>11</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Retrospección</vt:lpstr>
      <vt:lpstr>Detección temprana de melanoma maligno</vt:lpstr>
      <vt:lpstr>Resumen</vt:lpstr>
      <vt:lpstr>Introducción:  Melanoma maligno</vt:lpstr>
      <vt:lpstr>Métodos de análisis de imágenes</vt:lpstr>
      <vt:lpstr>Preprocesamiento y segmentación</vt:lpstr>
      <vt:lpstr>Presentación de PowerPoint</vt:lpstr>
      <vt:lpstr>-Dilatación</vt:lpstr>
      <vt:lpstr>-Erosión</vt:lpstr>
      <vt:lpstr>-Crecimiento de región con semilla</vt:lpstr>
      <vt:lpstr>-Crecimiento de región con semilla</vt:lpstr>
      <vt:lpstr>Definición de indicadores clave</vt:lpstr>
      <vt:lpstr>-Diámetro</vt:lpstr>
      <vt:lpstr>-Simetría</vt:lpstr>
      <vt:lpstr>-Borde</vt:lpstr>
      <vt:lpstr>-Color</vt:lpstr>
      <vt:lpstr>Programa</vt:lpstr>
      <vt:lpstr>Continuidad del proyecto</vt:lpstr>
      <vt:lpstr>Conclusiones</vt:lpstr>
      <vt:lpstr>Agradecimientos</vt:lpstr>
      <vt:lpstr>Bibliografía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temprana de melanoma maligno</dc:title>
  <dc:creator>Sofía Ayelén Varela</dc:creator>
  <cp:lastModifiedBy>Alumnos</cp:lastModifiedBy>
  <cp:revision>45</cp:revision>
  <dcterms:created xsi:type="dcterms:W3CDTF">2015-11-24T05:53:51Z</dcterms:created>
  <dcterms:modified xsi:type="dcterms:W3CDTF">2015-11-25T14:51:53Z</dcterms:modified>
</cp:coreProperties>
</file>