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2" r:id="rId2"/>
    <p:sldId id="294" r:id="rId3"/>
    <p:sldId id="316" r:id="rId4"/>
    <p:sldId id="317" r:id="rId5"/>
    <p:sldId id="300" r:id="rId6"/>
    <p:sldId id="305" r:id="rId7"/>
    <p:sldId id="287" r:id="rId8"/>
    <p:sldId id="290" r:id="rId9"/>
    <p:sldId id="306" r:id="rId10"/>
    <p:sldId id="311" r:id="rId11"/>
    <p:sldId id="312" r:id="rId12"/>
    <p:sldId id="313" r:id="rId13"/>
    <p:sldId id="314" r:id="rId14"/>
    <p:sldId id="315" r:id="rId15"/>
    <p:sldId id="308" r:id="rId16"/>
    <p:sldId id="307" r:id="rId17"/>
    <p:sldId id="309" r:id="rId18"/>
    <p:sldId id="310" r:id="rId19"/>
    <p:sldId id="270" r:id="rId20"/>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9E00"/>
    <a:srgbClr val="EAB200"/>
    <a:srgbClr val="4D4D4D"/>
    <a:srgbClr val="DDDDDD"/>
    <a:srgbClr val="00A0E9"/>
    <a:srgbClr val="006AB7"/>
    <a:srgbClr val="33CCFF"/>
    <a:srgbClr val="3366CC"/>
    <a:srgbClr val="E2E2E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94732" autoAdjust="0"/>
  </p:normalViewPr>
  <p:slideViewPr>
    <p:cSldViewPr>
      <p:cViewPr>
        <p:scale>
          <a:sx n="77" d="100"/>
          <a:sy n="77" d="100"/>
        </p:scale>
        <p:origin x="1800" y="4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l" defTabSz="990600">
              <a:defRPr sz="1300" smtClean="0"/>
            </a:lvl1pPr>
          </a:lstStyle>
          <a:p>
            <a:pPr>
              <a:defRPr/>
            </a:pPr>
            <a:endParaRPr lang="en-US" altLang="zh-CN"/>
          </a:p>
        </p:txBody>
      </p:sp>
      <p:sp>
        <p:nvSpPr>
          <p:cNvPr id="5123"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l" defTabSz="990600">
              <a:defRPr sz="1300" smtClean="0"/>
            </a:lvl1pPr>
          </a:lstStyle>
          <a:p>
            <a:pPr>
              <a:defRPr/>
            </a:pPr>
            <a:endParaRPr lang="en-US" altLang="zh-CN"/>
          </a:p>
        </p:txBody>
      </p:sp>
      <p:sp>
        <p:nvSpPr>
          <p:cNvPr id="5127"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smtClean="0"/>
            </a:lvl1pPr>
          </a:lstStyle>
          <a:p>
            <a:pPr>
              <a:defRPr/>
            </a:pPr>
            <a:fld id="{EF1AF81C-472D-40B8-A549-7BCC1300FC99}" type="slidenum">
              <a:rPr lang="en-US" altLang="zh-CN"/>
              <a:pPr>
                <a:defRPr/>
              </a:pPr>
              <a:t>‹#›</a:t>
            </a:fld>
            <a:endParaRPr lang="en-US" altLang="zh-CN"/>
          </a:p>
        </p:txBody>
      </p:sp>
    </p:spTree>
    <p:extLst>
      <p:ext uri="{BB962C8B-B14F-4D97-AF65-F5344CB8AC3E}">
        <p14:creationId xmlns:p14="http://schemas.microsoft.com/office/powerpoint/2010/main" val="3675765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22B21C8-3389-419F-B045-E45AEEFAE070}" type="slidenum">
              <a:rPr lang="en-US" altLang="zh-CN"/>
              <a:pPr eaLnBrk="1" hangingPunct="1"/>
              <a:t>1</a:t>
            </a:fld>
            <a:endParaRPr lang="en-US" altLang="zh-CN"/>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33505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10</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331469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11</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236368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12</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00787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13</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18535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14</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4008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15</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019203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16</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17420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17</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52449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18</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3931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316B482-AB06-4A55-87B1-A7E8303E7BE9}" type="slidenum">
              <a:rPr lang="en-US" altLang="zh-CN"/>
              <a:pPr eaLnBrk="1" hangingPunct="1"/>
              <a:t>19</a:t>
            </a:fld>
            <a:endParaRPr lang="en-US" altLang="zh-CN"/>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22973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2</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8149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3</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3533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4</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26100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BD96F7-F837-4AF2-8407-EF200FD6B2FC}" type="slidenum">
              <a:rPr lang="en-US" altLang="zh-CN"/>
              <a:pPr eaLnBrk="1" hangingPunct="1"/>
              <a:t>5</a:t>
            </a:fld>
            <a:endParaRPr lang="en-US" altLang="zh-CN"/>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72209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6</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80618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BD96F7-F837-4AF2-8407-EF200FD6B2FC}" type="slidenum">
              <a:rPr lang="en-US" altLang="zh-CN"/>
              <a:pPr eaLnBrk="1" hangingPunct="1"/>
              <a:t>7</a:t>
            </a:fld>
            <a:endParaRPr lang="en-US" altLang="zh-CN"/>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78249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6BD96F7-F837-4AF2-8407-EF200FD6B2FC}" type="slidenum">
              <a:rPr lang="en-US" altLang="zh-CN"/>
              <a:pPr eaLnBrk="1" hangingPunct="1"/>
              <a:t>8</a:t>
            </a:fld>
            <a:endParaRPr lang="en-US" altLang="zh-CN"/>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70819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charset="0"/>
                <a:ea typeface="宋体" pitchFamily="2" charset="-122"/>
              </a:defRPr>
            </a:lvl1pPr>
            <a:lvl2pPr marL="742950" indent="-285750" defTabSz="990600" eaLnBrk="0" hangingPunct="0">
              <a:defRPr>
                <a:solidFill>
                  <a:schemeClr val="tx1"/>
                </a:solidFill>
                <a:latin typeface="Arial" charset="0"/>
                <a:ea typeface="宋体" pitchFamily="2" charset="-122"/>
              </a:defRPr>
            </a:lvl2pPr>
            <a:lvl3pPr marL="1143000" indent="-228600" defTabSz="990600" eaLnBrk="0" hangingPunct="0">
              <a:defRPr>
                <a:solidFill>
                  <a:schemeClr val="tx1"/>
                </a:solidFill>
                <a:latin typeface="Arial" charset="0"/>
                <a:ea typeface="宋体" pitchFamily="2" charset="-122"/>
              </a:defRPr>
            </a:lvl3pPr>
            <a:lvl4pPr marL="1600200" indent="-228600" defTabSz="990600" eaLnBrk="0" hangingPunct="0">
              <a:defRPr>
                <a:solidFill>
                  <a:schemeClr val="tx1"/>
                </a:solidFill>
                <a:latin typeface="Arial" charset="0"/>
                <a:ea typeface="宋体" pitchFamily="2" charset="-122"/>
              </a:defRPr>
            </a:lvl4pPr>
            <a:lvl5pPr marL="2057400" indent="-228600" defTabSz="990600" eaLnBrk="0" hangingPunct="0">
              <a:defRPr>
                <a:solidFill>
                  <a:schemeClr val="tx1"/>
                </a:solidFill>
                <a:latin typeface="Arial" charset="0"/>
                <a:ea typeface="宋体" pitchFamily="2" charset="-122"/>
              </a:defRPr>
            </a:lvl5pPr>
            <a:lvl6pPr marL="2514600" indent="-228600" algn="ctr" defTabSz="990600" eaLnBrk="0" fontAlgn="base" hangingPunct="0">
              <a:spcBef>
                <a:spcPct val="0"/>
              </a:spcBef>
              <a:spcAft>
                <a:spcPct val="0"/>
              </a:spcAft>
              <a:defRPr>
                <a:solidFill>
                  <a:schemeClr val="tx1"/>
                </a:solidFill>
                <a:latin typeface="Arial" charset="0"/>
                <a:ea typeface="宋体" pitchFamily="2" charset="-122"/>
              </a:defRPr>
            </a:lvl6pPr>
            <a:lvl7pPr marL="2971800" indent="-228600" algn="ctr" defTabSz="990600" eaLnBrk="0" fontAlgn="base" hangingPunct="0">
              <a:spcBef>
                <a:spcPct val="0"/>
              </a:spcBef>
              <a:spcAft>
                <a:spcPct val="0"/>
              </a:spcAft>
              <a:defRPr>
                <a:solidFill>
                  <a:schemeClr val="tx1"/>
                </a:solidFill>
                <a:latin typeface="Arial" charset="0"/>
                <a:ea typeface="宋体" pitchFamily="2" charset="-122"/>
              </a:defRPr>
            </a:lvl7pPr>
            <a:lvl8pPr marL="3429000" indent="-228600" algn="ctr" defTabSz="990600" eaLnBrk="0" fontAlgn="base" hangingPunct="0">
              <a:spcBef>
                <a:spcPct val="0"/>
              </a:spcBef>
              <a:spcAft>
                <a:spcPct val="0"/>
              </a:spcAft>
              <a:defRPr>
                <a:solidFill>
                  <a:schemeClr val="tx1"/>
                </a:solidFill>
                <a:latin typeface="Arial" charset="0"/>
                <a:ea typeface="宋体" pitchFamily="2" charset="-122"/>
              </a:defRPr>
            </a:lvl8pPr>
            <a:lvl9pPr marL="3886200" indent="-228600" algn="ctr" defTabSz="990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422E6-294A-43F1-A8EB-0E6D56FBE721}" type="slidenum">
              <a:rPr lang="en-US" altLang="zh-CN"/>
              <a:pPr eaLnBrk="1" hangingPunct="1"/>
              <a:t>9</a:t>
            </a:fld>
            <a:endParaRPr lang="en-US" altLang="zh-CN"/>
          </a:p>
        </p:txBody>
      </p:sp>
      <p:sp>
        <p:nvSpPr>
          <p:cNvPr id="17411" name="Rectangle 2"/>
          <p:cNvSpPr>
            <a:spLocks noGrp="1" noRot="1" noChangeAspect="1" noChangeArrowheads="1" noTextEdit="1"/>
          </p:cNvSpPr>
          <p:nvPr>
            <p:ph type="sldImg"/>
          </p:nvPr>
        </p:nvSpPr>
        <p:spPr>
          <a:xfrm>
            <a:off x="992188" y="768350"/>
            <a:ext cx="5114925" cy="3836988"/>
          </a:xfrm>
          <a:ln/>
        </p:spPr>
      </p:sp>
      <p:sp>
        <p:nvSpPr>
          <p:cNvPr id="174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26452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19484C-B661-42B0-9C31-1EEE9B245672}" type="slidenum">
              <a:rPr lang="en-US" altLang="zh-CN"/>
              <a:pPr>
                <a:defRPr/>
              </a:pPr>
              <a:t>‹#›</a:t>
            </a:fld>
            <a:endParaRPr lang="en-US" altLang="zh-CN"/>
          </a:p>
        </p:txBody>
      </p:sp>
    </p:spTree>
    <p:extLst>
      <p:ext uri="{BB962C8B-B14F-4D97-AF65-F5344CB8AC3E}">
        <p14:creationId xmlns:p14="http://schemas.microsoft.com/office/powerpoint/2010/main" val="308172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CE26B4-1503-4CE4-B800-45609ED45275}" type="slidenum">
              <a:rPr lang="en-US" altLang="zh-CN"/>
              <a:pPr>
                <a:defRPr/>
              </a:pPr>
              <a:t>‹#›</a:t>
            </a:fld>
            <a:endParaRPr lang="en-US" altLang="zh-CN"/>
          </a:p>
        </p:txBody>
      </p:sp>
    </p:spTree>
    <p:extLst>
      <p:ext uri="{BB962C8B-B14F-4D97-AF65-F5344CB8AC3E}">
        <p14:creationId xmlns:p14="http://schemas.microsoft.com/office/powerpoint/2010/main" val="3114841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107069-4FD3-43B8-AB6D-34B4B63A53A0}" type="slidenum">
              <a:rPr lang="en-US" altLang="zh-CN"/>
              <a:pPr>
                <a:defRPr/>
              </a:pPr>
              <a:t>‹#›</a:t>
            </a:fld>
            <a:endParaRPr lang="en-US" altLang="zh-CN"/>
          </a:p>
        </p:txBody>
      </p:sp>
    </p:spTree>
    <p:extLst>
      <p:ext uri="{BB962C8B-B14F-4D97-AF65-F5344CB8AC3E}">
        <p14:creationId xmlns:p14="http://schemas.microsoft.com/office/powerpoint/2010/main" val="339808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F29AC9-650A-4B45-A8FC-519092A51AC5}" type="slidenum">
              <a:rPr lang="en-US" altLang="zh-CN"/>
              <a:pPr>
                <a:defRPr/>
              </a:pPr>
              <a:t>‹#›</a:t>
            </a:fld>
            <a:endParaRPr lang="en-US" altLang="zh-CN"/>
          </a:p>
        </p:txBody>
      </p:sp>
    </p:spTree>
    <p:extLst>
      <p:ext uri="{BB962C8B-B14F-4D97-AF65-F5344CB8AC3E}">
        <p14:creationId xmlns:p14="http://schemas.microsoft.com/office/powerpoint/2010/main" val="250191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6E79D3-ADB7-4E99-8620-CA3AB04D2727}" type="slidenum">
              <a:rPr lang="en-US" altLang="zh-CN"/>
              <a:pPr>
                <a:defRPr/>
              </a:pPr>
              <a:t>‹#›</a:t>
            </a:fld>
            <a:endParaRPr lang="en-US" altLang="zh-CN"/>
          </a:p>
        </p:txBody>
      </p:sp>
    </p:spTree>
    <p:extLst>
      <p:ext uri="{BB962C8B-B14F-4D97-AF65-F5344CB8AC3E}">
        <p14:creationId xmlns:p14="http://schemas.microsoft.com/office/powerpoint/2010/main" val="20879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B20026-FAC0-4E8F-ADC2-DA56893BCF78}" type="slidenum">
              <a:rPr lang="en-US" altLang="zh-CN"/>
              <a:pPr>
                <a:defRPr/>
              </a:pPr>
              <a:t>‹#›</a:t>
            </a:fld>
            <a:endParaRPr lang="en-US" altLang="zh-CN"/>
          </a:p>
        </p:txBody>
      </p:sp>
    </p:spTree>
    <p:extLst>
      <p:ext uri="{BB962C8B-B14F-4D97-AF65-F5344CB8AC3E}">
        <p14:creationId xmlns:p14="http://schemas.microsoft.com/office/powerpoint/2010/main" val="614475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42C11BE-BCD9-434B-84C0-9CFAD916A4F8}" type="slidenum">
              <a:rPr lang="en-US" altLang="zh-CN"/>
              <a:pPr>
                <a:defRPr/>
              </a:pPr>
              <a:t>‹#›</a:t>
            </a:fld>
            <a:endParaRPr lang="en-US" altLang="zh-CN"/>
          </a:p>
        </p:txBody>
      </p:sp>
    </p:spTree>
    <p:extLst>
      <p:ext uri="{BB962C8B-B14F-4D97-AF65-F5344CB8AC3E}">
        <p14:creationId xmlns:p14="http://schemas.microsoft.com/office/powerpoint/2010/main" val="302784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9148A00-81DA-4E3A-9248-BBB0A3F53AE8}" type="slidenum">
              <a:rPr lang="en-US" altLang="zh-CN"/>
              <a:pPr>
                <a:defRPr/>
              </a:pPr>
              <a:t>‹#›</a:t>
            </a:fld>
            <a:endParaRPr lang="en-US" altLang="zh-CN"/>
          </a:p>
        </p:txBody>
      </p:sp>
    </p:spTree>
    <p:extLst>
      <p:ext uri="{BB962C8B-B14F-4D97-AF65-F5344CB8AC3E}">
        <p14:creationId xmlns:p14="http://schemas.microsoft.com/office/powerpoint/2010/main" val="1327725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841C5AA-9777-429B-926F-5218C7416A38}" type="slidenum">
              <a:rPr lang="en-US" altLang="zh-CN"/>
              <a:pPr>
                <a:defRPr/>
              </a:pPr>
              <a:t>‹#›</a:t>
            </a:fld>
            <a:endParaRPr lang="en-US" altLang="zh-CN"/>
          </a:p>
        </p:txBody>
      </p:sp>
    </p:spTree>
    <p:extLst>
      <p:ext uri="{BB962C8B-B14F-4D97-AF65-F5344CB8AC3E}">
        <p14:creationId xmlns:p14="http://schemas.microsoft.com/office/powerpoint/2010/main" val="330816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12554D-2E6C-4950-B8C9-D0B67A7FAD99}" type="slidenum">
              <a:rPr lang="en-US" altLang="zh-CN"/>
              <a:pPr>
                <a:defRPr/>
              </a:pPr>
              <a:t>‹#›</a:t>
            </a:fld>
            <a:endParaRPr lang="en-US" altLang="zh-CN"/>
          </a:p>
        </p:txBody>
      </p:sp>
    </p:spTree>
    <p:extLst>
      <p:ext uri="{BB962C8B-B14F-4D97-AF65-F5344CB8AC3E}">
        <p14:creationId xmlns:p14="http://schemas.microsoft.com/office/powerpoint/2010/main" val="265198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0B28C34-BBCD-4B0A-A8EC-FFD4D247F6DE}" type="slidenum">
              <a:rPr lang="en-US" altLang="zh-CN"/>
              <a:pPr>
                <a:defRPr/>
              </a:pPr>
              <a:t>‹#›</a:t>
            </a:fld>
            <a:endParaRPr lang="en-US" altLang="zh-CN"/>
          </a:p>
        </p:txBody>
      </p:sp>
    </p:spTree>
    <p:extLst>
      <p:ext uri="{BB962C8B-B14F-4D97-AF65-F5344CB8AC3E}">
        <p14:creationId xmlns:p14="http://schemas.microsoft.com/office/powerpoint/2010/main" val="4045613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2EF1000-3C91-47B1-B776-1F6E1C5A77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5" Type="http://schemas.openxmlformats.org/officeDocument/2006/relationships/image" Target="../media/image7.w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Group 13"/>
          <p:cNvGrpSpPr>
            <a:grpSpLocks/>
          </p:cNvGrpSpPr>
          <p:nvPr/>
        </p:nvGrpSpPr>
        <p:grpSpPr bwMode="auto">
          <a:xfrm>
            <a:off x="0" y="0"/>
            <a:ext cx="9144000" cy="6884988"/>
            <a:chOff x="0" y="0"/>
            <a:chExt cx="5760" cy="4337"/>
          </a:xfrm>
        </p:grpSpPr>
        <p:sp>
          <p:nvSpPr>
            <p:cNvPr id="2055" name="Rectangle 2"/>
            <p:cNvSpPr>
              <a:spLocks noChangeArrowheads="1"/>
            </p:cNvSpPr>
            <p:nvPr/>
          </p:nvSpPr>
          <p:spPr bwMode="auto">
            <a:xfrm>
              <a:off x="0" y="0"/>
              <a:ext cx="5760" cy="890"/>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6" name="Rectangle 5"/>
            <p:cNvSpPr>
              <a:spLocks noChangeArrowheads="1"/>
            </p:cNvSpPr>
            <p:nvPr/>
          </p:nvSpPr>
          <p:spPr bwMode="auto">
            <a:xfrm>
              <a:off x="0" y="0"/>
              <a:ext cx="2064" cy="890"/>
            </a:xfrm>
            <a:prstGeom prst="rect">
              <a:avLst/>
            </a:prstGeom>
            <a:solidFill>
              <a:schemeClr val="bg1"/>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7" name="Rectangle 6"/>
            <p:cNvSpPr>
              <a:spLocks noChangeArrowheads="1"/>
            </p:cNvSpPr>
            <p:nvPr/>
          </p:nvSpPr>
          <p:spPr bwMode="auto">
            <a:xfrm>
              <a:off x="249" y="300"/>
              <a:ext cx="1927" cy="726"/>
            </a:xfrm>
            <a:prstGeom prst="rect">
              <a:avLst/>
            </a:prstGeom>
            <a:noFill/>
            <a:ln w="30226" algn="ctr">
              <a:solidFill>
                <a:srgbClr val="00A0E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8" name="Rectangle 9"/>
            <p:cNvSpPr>
              <a:spLocks noChangeArrowheads="1"/>
            </p:cNvSpPr>
            <p:nvPr/>
          </p:nvSpPr>
          <p:spPr bwMode="auto">
            <a:xfrm>
              <a:off x="5284" y="4082"/>
              <a:ext cx="476" cy="255"/>
            </a:xfrm>
            <a:prstGeom prst="rect">
              <a:avLst/>
            </a:prstGeom>
            <a:solidFill>
              <a:srgbClr val="006AB7"/>
            </a:solidFill>
            <a:ln>
              <a:noFill/>
            </a:ln>
            <a:effectLst/>
            <a:extLst>
              <a:ext uri="{91240B29-F687-4F45-9708-019B960494DF}">
                <a14:hiddenLine xmlns:a14="http://schemas.microsoft.com/office/drawing/2010/main" w="14351"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59" name="Rectangle 10"/>
            <p:cNvSpPr>
              <a:spLocks noChangeArrowheads="1"/>
            </p:cNvSpPr>
            <p:nvPr/>
          </p:nvSpPr>
          <p:spPr bwMode="auto">
            <a:xfrm>
              <a:off x="5103" y="3974"/>
              <a:ext cx="340" cy="181"/>
            </a:xfrm>
            <a:prstGeom prst="rect">
              <a:avLst/>
            </a:prstGeom>
            <a:noFill/>
            <a:ln w="30226" algn="ctr">
              <a:solidFill>
                <a:srgbClr val="00A0E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2060" name="Picture 12"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449"/>
              <a:ext cx="1588"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1" name="Rectangle 3"/>
          <p:cNvSpPr>
            <a:spLocks noGrp="1" noChangeArrowheads="1"/>
          </p:cNvSpPr>
          <p:nvPr>
            <p:ph type="subTitle" idx="1"/>
          </p:nvPr>
        </p:nvSpPr>
        <p:spPr>
          <a:xfrm>
            <a:off x="179388" y="5301208"/>
            <a:ext cx="7200900" cy="1556792"/>
          </a:xfrm>
        </p:spPr>
        <p:txBody>
          <a:bodyPr/>
          <a:lstStyle/>
          <a:p>
            <a:pPr algn="l" eaLnBrk="1" hangingPunct="1">
              <a:lnSpc>
                <a:spcPct val="90000"/>
              </a:lnSpc>
            </a:pPr>
            <a:r>
              <a:rPr lang="zh-CN" altLang="en-US" sz="2000" b="1" dirty="0">
                <a:latin typeface="楷体_GB2312" pitchFamily="49" charset="-122"/>
                <a:ea typeface="楷体_GB2312" pitchFamily="49" charset="-122"/>
              </a:rPr>
              <a:t>分析</a:t>
            </a:r>
            <a:r>
              <a:rPr lang="zh-CN" altLang="en-US" sz="2000" b="1" dirty="0" smtClean="0">
                <a:latin typeface="楷体_GB2312" pitchFamily="49" charset="-122"/>
                <a:ea typeface="楷体_GB2312" pitchFamily="49" charset="-122"/>
              </a:rPr>
              <a:t>师</a:t>
            </a:r>
            <a:r>
              <a:rPr lang="en-US" altLang="zh-CN" sz="2000" b="1" dirty="0" smtClean="0">
                <a:latin typeface="楷体_GB2312" pitchFamily="49" charset="-122"/>
                <a:ea typeface="楷体_GB2312" pitchFamily="49" charset="-122"/>
              </a:rPr>
              <a:t>  </a:t>
            </a:r>
            <a:r>
              <a:rPr lang="zh-CN" altLang="en-US" sz="2000" b="1" dirty="0" smtClean="0">
                <a:latin typeface="楷体_GB2312" pitchFamily="49" charset="-122"/>
                <a:ea typeface="楷体_GB2312" pitchFamily="49" charset="-122"/>
              </a:rPr>
              <a:t>张斌</a:t>
            </a:r>
            <a:r>
              <a:rPr lang="en-US" altLang="zh-CN" sz="2000" b="1" dirty="0" smtClean="0">
                <a:latin typeface="楷体_GB2312" pitchFamily="49" charset="-122"/>
                <a:ea typeface="楷体_GB2312" pitchFamily="49" charset="-122"/>
              </a:rPr>
              <a:t>       </a:t>
            </a:r>
            <a:endParaRPr lang="en-US" altLang="zh-CN" sz="2000" b="1" dirty="0">
              <a:latin typeface="楷体_GB2312" pitchFamily="49" charset="-122"/>
              <a:ea typeface="楷体_GB2312" pitchFamily="49" charset="-122"/>
            </a:endParaRPr>
          </a:p>
          <a:p>
            <a:pPr algn="l" eaLnBrk="1" hangingPunct="1">
              <a:lnSpc>
                <a:spcPct val="90000"/>
              </a:lnSpc>
            </a:pPr>
            <a:r>
              <a:rPr lang="zh-CN" altLang="en-US" sz="1800" b="1" dirty="0" smtClean="0">
                <a:latin typeface="楷体_GB2312" pitchFamily="49" charset="-122"/>
                <a:ea typeface="楷体_GB2312" pitchFamily="49" charset="-122"/>
              </a:rPr>
              <a:t>国金证券研究所  </a:t>
            </a:r>
            <a:endParaRPr lang="en-US" altLang="zh-CN" sz="1800" b="1" dirty="0" smtClean="0">
              <a:latin typeface="楷体_GB2312" pitchFamily="49" charset="-122"/>
              <a:ea typeface="楷体_GB2312" pitchFamily="49" charset="-122"/>
            </a:endParaRPr>
          </a:p>
          <a:p>
            <a:pPr algn="l" eaLnBrk="1" hangingPunct="1">
              <a:lnSpc>
                <a:spcPct val="90000"/>
              </a:lnSpc>
            </a:pPr>
            <a:r>
              <a:rPr lang="en-US" altLang="zh-CN" sz="1600" b="1" dirty="0" smtClean="0">
                <a:latin typeface="楷体_GB2312" pitchFamily="49" charset="-122"/>
                <a:ea typeface="楷体_GB2312" pitchFamily="49" charset="-122"/>
              </a:rPr>
              <a:t>SAC</a:t>
            </a:r>
            <a:r>
              <a:rPr lang="zh-CN" altLang="en-US" sz="1600" b="1" dirty="0" smtClean="0">
                <a:latin typeface="楷体_GB2312" pitchFamily="49" charset="-122"/>
                <a:ea typeface="楷体_GB2312" pitchFamily="49" charset="-122"/>
              </a:rPr>
              <a:t>执业证书编号</a:t>
            </a:r>
            <a:r>
              <a:rPr lang="en-US" altLang="zh-CN" sz="1600" b="1" dirty="0" smtClean="0">
                <a:latin typeface="楷体_GB2312" pitchFamily="49" charset="-122"/>
                <a:ea typeface="楷体_GB2312" pitchFamily="49" charset="-122"/>
              </a:rPr>
              <a:t>:</a:t>
            </a:r>
            <a:r>
              <a:rPr lang="en-GB" altLang="zh-CN" sz="1600" b="1" dirty="0" smtClean="0"/>
              <a:t>S1130511030002</a:t>
            </a:r>
          </a:p>
          <a:p>
            <a:pPr algn="l" eaLnBrk="1" hangingPunct="1">
              <a:lnSpc>
                <a:spcPct val="90000"/>
              </a:lnSpc>
            </a:pPr>
            <a:endParaRPr lang="en-US" altLang="zh-CN" sz="1600" b="1" dirty="0" smtClean="0">
              <a:latin typeface="楷体_GB2312" pitchFamily="49" charset="-122"/>
              <a:ea typeface="楷体_GB2312" pitchFamily="49" charset="-122"/>
            </a:endParaRPr>
          </a:p>
          <a:p>
            <a:pPr algn="l" eaLnBrk="1" hangingPunct="1">
              <a:lnSpc>
                <a:spcPct val="90000"/>
              </a:lnSpc>
            </a:pPr>
            <a:r>
              <a:rPr lang="zh-CN" altLang="en-US" sz="1600" b="1" dirty="0" smtClean="0">
                <a:latin typeface="楷体_GB2312" pitchFamily="49" charset="-122"/>
                <a:ea typeface="楷体_GB2312" pitchFamily="49" charset="-122"/>
              </a:rPr>
              <a:t>电话</a:t>
            </a:r>
            <a:r>
              <a:rPr lang="en-US" altLang="zh-CN" sz="1600" dirty="0" smtClean="0">
                <a:latin typeface="黑体" pitchFamily="49" charset="-122"/>
                <a:ea typeface="黑体" pitchFamily="49" charset="-122"/>
                <a:sym typeface="Wingdings" pitchFamily="2" charset="2"/>
              </a:rPr>
              <a:t>:</a:t>
            </a:r>
            <a:r>
              <a:rPr lang="zh-CN" altLang="en-US" sz="1600" dirty="0" smtClean="0">
                <a:ea typeface="黑体" pitchFamily="49" charset="-122"/>
                <a:sym typeface="Wingdings" pitchFamily="2" charset="2"/>
              </a:rPr>
              <a:t>（</a:t>
            </a:r>
            <a:r>
              <a:rPr lang="en-US" altLang="zh-CN" sz="1600" dirty="0" smtClean="0">
                <a:ea typeface="黑体" pitchFamily="49" charset="-122"/>
                <a:sym typeface="Wingdings" pitchFamily="2" charset="2"/>
              </a:rPr>
              <a:t>8621</a:t>
            </a:r>
            <a:r>
              <a:rPr lang="zh-CN" altLang="en-US" sz="1600" dirty="0" smtClean="0">
                <a:ea typeface="黑体" pitchFamily="49" charset="-122"/>
                <a:sym typeface="Wingdings" pitchFamily="2" charset="2"/>
              </a:rPr>
              <a:t>）</a:t>
            </a:r>
            <a:r>
              <a:rPr lang="en-US" altLang="zh-CN" sz="1600" dirty="0" smtClean="0">
                <a:ea typeface="黑体" pitchFamily="49" charset="-122"/>
                <a:sym typeface="Wingdings" pitchFamily="2" charset="2"/>
              </a:rPr>
              <a:t>60230230     </a:t>
            </a:r>
            <a:r>
              <a:rPr lang="zh-CN" altLang="en-US" sz="1600" b="1" dirty="0" smtClean="0">
                <a:latin typeface="楷体_GB2312" pitchFamily="49" charset="-122"/>
                <a:ea typeface="楷体_GB2312" pitchFamily="49" charset="-122"/>
                <a:sym typeface="Wingdings" pitchFamily="2" charset="2"/>
              </a:rPr>
              <a:t>邮箱</a:t>
            </a:r>
            <a:r>
              <a:rPr lang="en-US" altLang="zh-CN" sz="1600" dirty="0" smtClean="0">
                <a:latin typeface="黑体" pitchFamily="49" charset="-122"/>
                <a:ea typeface="黑体" pitchFamily="49" charset="-122"/>
                <a:sym typeface="Wingdings" pitchFamily="2" charset="2"/>
              </a:rPr>
              <a:t>:</a:t>
            </a:r>
            <a:r>
              <a:rPr lang="en-US" altLang="zh-CN" sz="1600" dirty="0" smtClean="0">
                <a:ea typeface="黑体" pitchFamily="49" charset="-122"/>
                <a:sym typeface="Wingdings" pitchFamily="2" charset="2"/>
              </a:rPr>
              <a:t>zhangbin@gjzq.com.cn</a:t>
            </a:r>
            <a:endParaRPr lang="en-US" altLang="zh-CN" sz="1600" b="1" dirty="0" smtClean="0">
              <a:latin typeface="楷体_GB2312" pitchFamily="49" charset="-122"/>
              <a:ea typeface="楷体_GB2312" pitchFamily="49" charset="-122"/>
            </a:endParaRPr>
          </a:p>
        </p:txBody>
      </p:sp>
      <p:sp>
        <p:nvSpPr>
          <p:cNvPr id="2052" name="Rectangle 4"/>
          <p:cNvSpPr>
            <a:spLocks noGrp="1" noChangeArrowheads="1"/>
          </p:cNvSpPr>
          <p:nvPr>
            <p:ph type="ctrTitle"/>
          </p:nvPr>
        </p:nvSpPr>
        <p:spPr>
          <a:xfrm>
            <a:off x="537299" y="1958206"/>
            <a:ext cx="7772400" cy="1974850"/>
          </a:xfrm>
          <a:effectLst>
            <a:outerShdw dist="35921" dir="2700000" algn="ctr" rotWithShape="0">
              <a:srgbClr val="DDDDDD">
                <a:alpha val="50000"/>
              </a:srgbClr>
            </a:outerShdw>
          </a:effectLst>
        </p:spPr>
        <p:txBody>
          <a:bodyPr/>
          <a:lstStyle/>
          <a:p>
            <a:pPr eaLnBrk="1" hangingPunct="1"/>
            <a:r>
              <a:rPr lang="zh-CN" altLang="en-US" sz="4800" b="1" dirty="0" smtClean="0">
                <a:solidFill>
                  <a:schemeClr val="tx1"/>
                </a:solidFill>
                <a:latin typeface="楷体_GB2312" pitchFamily="49" charset="-122"/>
                <a:ea typeface="楷体_GB2312" pitchFamily="49" charset="-122"/>
              </a:rPr>
              <a:t>公司财务模型培训</a:t>
            </a:r>
          </a:p>
        </p:txBody>
      </p:sp>
      <p:sp>
        <p:nvSpPr>
          <p:cNvPr id="2053" name="Rectangle 11"/>
          <p:cNvSpPr>
            <a:spLocks noChangeArrowheads="1"/>
          </p:cNvSpPr>
          <p:nvPr/>
        </p:nvSpPr>
        <p:spPr bwMode="auto">
          <a:xfrm>
            <a:off x="3348038" y="4365625"/>
            <a:ext cx="2447925" cy="317500"/>
          </a:xfrm>
          <a:prstGeom prst="rect">
            <a:avLst/>
          </a:prstGeom>
          <a:noFill/>
          <a:ln>
            <a:noFill/>
          </a:ln>
          <a:effectLst>
            <a:outerShdw dist="35921"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2400" b="1" dirty="0" smtClean="0">
                <a:solidFill>
                  <a:schemeClr val="bg1"/>
                </a:solidFill>
                <a:ea typeface="楷体_GB2312" pitchFamily="49" charset="-122"/>
              </a:rPr>
              <a:t>2015</a:t>
            </a:r>
            <a:r>
              <a:rPr lang="zh-CN" altLang="en-US" sz="2400" b="1" dirty="0" smtClean="0">
                <a:solidFill>
                  <a:schemeClr val="bg1"/>
                </a:solidFill>
                <a:ea typeface="楷体_GB2312" pitchFamily="49" charset="-122"/>
              </a:rPr>
              <a:t>年</a:t>
            </a:r>
            <a:r>
              <a:rPr lang="en-US" altLang="zh-CN" sz="2400" b="1" dirty="0" smtClean="0">
                <a:solidFill>
                  <a:schemeClr val="bg1"/>
                </a:solidFill>
                <a:ea typeface="楷体_GB2312" pitchFamily="49" charset="-122"/>
              </a:rPr>
              <a:t>3</a:t>
            </a:r>
            <a:r>
              <a:rPr lang="zh-CN" altLang="en-US" sz="2400" b="1" dirty="0" smtClean="0">
                <a:solidFill>
                  <a:schemeClr val="bg1"/>
                </a:solidFill>
                <a:ea typeface="楷体_GB2312" pitchFamily="49" charset="-122"/>
              </a:rPr>
              <a:t>月</a:t>
            </a:r>
            <a:endParaRPr lang="zh-CN" altLang="en-US" sz="2400" b="1" dirty="0">
              <a:solidFill>
                <a:schemeClr val="bg1"/>
              </a:solidFill>
              <a:ea typeface="楷体_GB2312" pitchFamily="49" charset="-122"/>
            </a:endParaRPr>
          </a:p>
        </p:txBody>
      </p:sp>
      <p:pic>
        <p:nvPicPr>
          <p:cNvPr id="2054" name="Picture 14" descr="图片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4963" y="936625"/>
            <a:ext cx="24590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26409" y="718257"/>
            <a:ext cx="9144000" cy="578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0" lvl="5" eaLnBrk="0" fontAlgn="base" hangingPunct="0">
              <a:spcBef>
                <a:spcPts val="600"/>
              </a:spcBef>
              <a:spcAft>
                <a:spcPts val="600"/>
              </a:spcAft>
            </a:pPr>
            <a:r>
              <a:rPr lang="zh-CN" altLang="en-US" sz="2800" dirty="0">
                <a:solidFill>
                  <a:srgbClr val="000000"/>
                </a:solidFill>
                <a:latin typeface="楷体" pitchFamily="49" charset="-122"/>
                <a:ea typeface="楷体" pitchFamily="49" charset="-122"/>
              </a:rPr>
              <a:t>关键财务指标：</a:t>
            </a:r>
            <a:endParaRPr lang="en-US" altLang="zh-CN" sz="2800" dirty="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a:t>
            </a:r>
            <a:r>
              <a:rPr lang="en-US" altLang="zh-CN" sz="2800" b="1" dirty="0">
                <a:solidFill>
                  <a:srgbClr val="FF0000"/>
                </a:solidFill>
                <a:latin typeface="楷体" pitchFamily="49" charset="-122"/>
                <a:ea typeface="楷体" pitchFamily="49" charset="-122"/>
              </a:rPr>
              <a:t>1</a:t>
            </a:r>
            <a:r>
              <a:rPr lang="zh-CN" altLang="en-US" sz="2800" b="1" dirty="0">
                <a:solidFill>
                  <a:srgbClr val="FF0000"/>
                </a:solidFill>
                <a:latin typeface="楷体" pitchFamily="49" charset="-122"/>
                <a:ea typeface="楷体" pitchFamily="49" charset="-122"/>
              </a:rPr>
              <a:t>、经营性现金流量净额；</a:t>
            </a:r>
            <a:endParaRPr lang="en-US" altLang="zh-CN" sz="2800" b="1" dirty="0">
              <a:solidFill>
                <a:srgbClr val="FF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b="1" dirty="0">
                <a:solidFill>
                  <a:srgbClr val="FF0000"/>
                </a:solidFill>
                <a:latin typeface="楷体" pitchFamily="49" charset="-122"/>
                <a:ea typeface="楷体" pitchFamily="49" charset="-122"/>
              </a:rPr>
              <a:t>   2</a:t>
            </a:r>
            <a:r>
              <a:rPr lang="zh-CN" altLang="en-US" sz="2800" b="1" dirty="0">
                <a:solidFill>
                  <a:srgbClr val="FF0000"/>
                </a:solidFill>
                <a:latin typeface="楷体" pitchFamily="49" charset="-122"/>
                <a:ea typeface="楷体" pitchFamily="49" charset="-122"/>
              </a:rPr>
              <a:t>、存货，存货周转率更重要；</a:t>
            </a:r>
            <a:endParaRPr lang="en-US" altLang="zh-CN" sz="2800" b="1" dirty="0">
              <a:solidFill>
                <a:srgbClr val="FF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b="1" dirty="0">
                <a:solidFill>
                  <a:srgbClr val="FF0000"/>
                </a:solidFill>
                <a:latin typeface="楷体" pitchFamily="49" charset="-122"/>
                <a:ea typeface="楷体" pitchFamily="49" charset="-122"/>
              </a:rPr>
              <a:t>   3</a:t>
            </a:r>
            <a:r>
              <a:rPr lang="zh-CN" altLang="en-US" sz="2800" b="1" dirty="0">
                <a:solidFill>
                  <a:srgbClr val="FF0000"/>
                </a:solidFill>
                <a:latin typeface="楷体" pitchFamily="49" charset="-122"/>
                <a:ea typeface="楷体" pitchFamily="49" charset="-122"/>
              </a:rPr>
              <a:t>、应收账款和应付账款，周转率也重要；</a:t>
            </a:r>
            <a:endParaRPr lang="en-US" altLang="zh-CN" sz="2800" b="1" dirty="0">
              <a:solidFill>
                <a:srgbClr val="FF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4</a:t>
            </a:r>
            <a:r>
              <a:rPr lang="zh-CN" altLang="en-US" sz="2800" dirty="0">
                <a:solidFill>
                  <a:srgbClr val="000000"/>
                </a:solidFill>
                <a:latin typeface="楷体" pitchFamily="49" charset="-122"/>
                <a:ea typeface="楷体" pitchFamily="49" charset="-122"/>
              </a:rPr>
              <a:t>、预收和预付账款；</a:t>
            </a:r>
            <a:endParaRPr lang="en-US" altLang="zh-CN" sz="2800" dirty="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5</a:t>
            </a:r>
            <a:r>
              <a:rPr lang="zh-CN" altLang="en-US" sz="2800" dirty="0">
                <a:solidFill>
                  <a:srgbClr val="000000"/>
                </a:solidFill>
                <a:latin typeface="楷体" pitchFamily="49" charset="-122"/>
                <a:ea typeface="楷体" pitchFamily="49" charset="-122"/>
              </a:rPr>
              <a:t>、母公司报表，对于子公司较多的企业而言；</a:t>
            </a:r>
            <a:endParaRPr lang="en-US" altLang="zh-CN" sz="2800" dirty="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6</a:t>
            </a:r>
            <a:r>
              <a:rPr lang="zh-CN" altLang="en-US" sz="2800" dirty="0">
                <a:solidFill>
                  <a:srgbClr val="000000"/>
                </a:solidFill>
                <a:latin typeface="楷体" pitchFamily="49" charset="-122"/>
                <a:ea typeface="楷体" pitchFamily="49" charset="-122"/>
              </a:rPr>
              <a:t>、毛利率和净利率；</a:t>
            </a:r>
            <a:endParaRPr lang="en-US" altLang="zh-CN" sz="2800" dirty="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7</a:t>
            </a:r>
            <a:r>
              <a:rPr lang="zh-CN" altLang="en-US" sz="2800" dirty="0">
                <a:solidFill>
                  <a:srgbClr val="000000"/>
                </a:solidFill>
                <a:latin typeface="楷体" pitchFamily="49" charset="-122"/>
                <a:ea typeface="楷体" pitchFamily="49" charset="-122"/>
              </a:rPr>
              <a:t>、收入；</a:t>
            </a:r>
            <a:endParaRPr lang="en-US" altLang="zh-CN" sz="2800" dirty="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8</a:t>
            </a:r>
            <a:r>
              <a:rPr lang="zh-CN" altLang="en-US" sz="2800" dirty="0">
                <a:solidFill>
                  <a:srgbClr val="000000"/>
                </a:solidFill>
                <a:latin typeface="楷体" pitchFamily="49" charset="-122"/>
                <a:ea typeface="楷体" pitchFamily="49" charset="-122"/>
              </a:rPr>
              <a:t>、货币现金和借款；</a:t>
            </a:r>
            <a:endParaRPr lang="en-US" altLang="zh-CN" sz="2800" dirty="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9</a:t>
            </a:r>
            <a:r>
              <a:rPr lang="zh-CN" altLang="en-US" sz="2800" dirty="0">
                <a:solidFill>
                  <a:srgbClr val="000000"/>
                </a:solidFill>
                <a:latin typeface="楷体" pitchFamily="49" charset="-122"/>
                <a:ea typeface="楷体" pitchFamily="49" charset="-122"/>
              </a:rPr>
              <a:t>、递延所得税、预计负债、费用等。</a:t>
            </a:r>
          </a:p>
        </p:txBody>
      </p:sp>
    </p:spTree>
    <p:extLst>
      <p:ext uri="{BB962C8B-B14F-4D97-AF65-F5344CB8AC3E}">
        <p14:creationId xmlns:p14="http://schemas.microsoft.com/office/powerpoint/2010/main" val="2739412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8531" y="649971"/>
            <a:ext cx="9144000" cy="6509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r>
              <a:rPr lang="zh-CN"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1</a:t>
            </a:r>
            <a:r>
              <a:rPr lang="zh-CN" altLang="zh-CN" sz="2400" dirty="0">
                <a:latin typeface="楷体_GB2312" panose="02010609030101010101" pitchFamily="49" charset="-122"/>
                <a:ea typeface="楷体_GB2312" panose="02010609030101010101" pitchFamily="49" charset="-122"/>
              </a:rPr>
              <a:t>）</a:t>
            </a:r>
            <a:r>
              <a:rPr lang="zh-CN" altLang="zh-CN" sz="2400" b="1" dirty="0">
                <a:latin typeface="楷体_GB2312" panose="02010609030101010101" pitchFamily="49" charset="-122"/>
                <a:ea typeface="楷体_GB2312" panose="02010609030101010101" pitchFamily="49" charset="-122"/>
              </a:rPr>
              <a:t>存货周转率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存货</a:t>
            </a:r>
            <a:r>
              <a:rPr lang="zh-CN" altLang="zh-CN" sz="2400" dirty="0">
                <a:latin typeface="楷体_GB2312" panose="02010609030101010101" pitchFamily="49" charset="-122"/>
                <a:ea typeface="楷体_GB2312" panose="02010609030101010101" pitchFamily="49" charset="-122"/>
              </a:rPr>
              <a:t>周转率</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产品销售成本</a:t>
            </a:r>
            <a:r>
              <a:rPr lang="en-US" altLang="zh-CN" sz="2400" dirty="0">
                <a:latin typeface="楷体_GB2312" panose="02010609030101010101" pitchFamily="49" charset="-122"/>
                <a:ea typeface="楷体_GB2312" panose="02010609030101010101" pitchFamily="49" charset="-122"/>
              </a:rPr>
              <a:t> / [</a:t>
            </a:r>
            <a:r>
              <a:rPr lang="zh-CN" altLang="zh-CN" sz="2400" dirty="0">
                <a:latin typeface="楷体_GB2312" panose="02010609030101010101" pitchFamily="49" charset="-122"/>
                <a:ea typeface="楷体_GB2312" panose="02010609030101010101" pitchFamily="49" charset="-122"/>
              </a:rPr>
              <a:t>（期初存货</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期末存货）</a:t>
            </a:r>
            <a:r>
              <a:rPr lang="en-US" altLang="zh-CN" sz="2400" dirty="0">
                <a:latin typeface="楷体_GB2312" panose="02010609030101010101" pitchFamily="49" charset="-122"/>
                <a:ea typeface="楷体_GB2312" panose="02010609030101010101" pitchFamily="49" charset="-122"/>
              </a:rPr>
              <a:t>/2] </a:t>
            </a:r>
            <a:endParaRPr lang="zh-CN" altLang="zh-CN" sz="2400" dirty="0">
              <a:latin typeface="楷体_GB2312" panose="02010609030101010101" pitchFamily="49" charset="-122"/>
              <a:ea typeface="楷体_GB2312" panose="02010609030101010101" pitchFamily="49" charset="-122"/>
            </a:endParaRPr>
          </a:p>
          <a:p>
            <a:pPr algn="l"/>
            <a:r>
              <a:rPr lang="zh-CN" altLang="zh-CN" sz="2400" dirty="0">
                <a:latin typeface="楷体_GB2312" panose="02010609030101010101" pitchFamily="49" charset="-122"/>
                <a:ea typeface="楷体_GB2312" panose="02010609030101010101" pitchFamily="49" charset="-122"/>
              </a:rPr>
              <a:t>　意义：存货的周转率是存货周转速度的主要指标。提高存货周转率，缩短营业周期，可以提高企业的变现能力。 </a:t>
            </a:r>
          </a:p>
          <a:p>
            <a:pPr algn="l"/>
            <a:r>
              <a:rPr lang="zh-CN" altLang="zh-CN" sz="2400" dirty="0">
                <a:latin typeface="楷体_GB2312" panose="02010609030101010101" pitchFamily="49" charset="-122"/>
                <a:ea typeface="楷体_GB2312" panose="02010609030101010101" pitchFamily="49" charset="-122"/>
              </a:rPr>
              <a:t>　分析提示：存货周转</a:t>
            </a:r>
            <a:r>
              <a:rPr lang="zh-CN" altLang="zh-CN" sz="2400" dirty="0" smtClean="0">
                <a:latin typeface="楷体_GB2312" panose="02010609030101010101" pitchFamily="49" charset="-122"/>
                <a:ea typeface="楷体_GB2312" panose="02010609030101010101" pitchFamily="49" charset="-122"/>
              </a:rPr>
              <a:t>速度</a:t>
            </a:r>
            <a:r>
              <a:rPr lang="zh-CN" altLang="en-US" sz="2400" dirty="0" smtClean="0">
                <a:latin typeface="楷体_GB2312" panose="02010609030101010101" pitchFamily="49" charset="-122"/>
                <a:ea typeface="楷体_GB2312" panose="02010609030101010101" pitchFamily="49" charset="-122"/>
              </a:rPr>
              <a:t>表面上是</a:t>
            </a:r>
            <a:r>
              <a:rPr lang="zh-CN" altLang="zh-CN" sz="2400" dirty="0" smtClean="0">
                <a:latin typeface="楷体_GB2312" panose="02010609030101010101" pitchFamily="49" charset="-122"/>
                <a:ea typeface="楷体_GB2312" panose="02010609030101010101" pitchFamily="49" charset="-122"/>
              </a:rPr>
              <a:t>反映</a:t>
            </a:r>
            <a:r>
              <a:rPr lang="zh-CN" altLang="zh-CN" sz="2400" dirty="0">
                <a:latin typeface="楷体_GB2312" panose="02010609030101010101" pitchFamily="49" charset="-122"/>
                <a:ea typeface="楷体_GB2312" panose="02010609030101010101" pitchFamily="49" charset="-122"/>
              </a:rPr>
              <a:t>存货管理水平，存货周转率越高，存货的占用水平越低，流动性越</a:t>
            </a:r>
            <a:r>
              <a:rPr lang="zh-CN" altLang="zh-CN" sz="2400" dirty="0" smtClean="0">
                <a:latin typeface="楷体_GB2312" panose="02010609030101010101" pitchFamily="49" charset="-122"/>
                <a:ea typeface="楷体_GB2312" panose="02010609030101010101" pitchFamily="49" charset="-122"/>
              </a:rPr>
              <a:t>强</a:t>
            </a:r>
            <a:r>
              <a:rPr lang="zh-CN" altLang="en-US" sz="2400" dirty="0" smtClean="0">
                <a:latin typeface="楷体_GB2312" panose="02010609030101010101" pitchFamily="49" charset="-122"/>
                <a:ea typeface="楷体_GB2312" panose="02010609030101010101" pitchFamily="49" charset="-122"/>
              </a:rPr>
              <a:t>；</a:t>
            </a:r>
            <a:r>
              <a:rPr lang="zh-CN" altLang="en-US" sz="2400" b="1" dirty="0" smtClean="0">
                <a:latin typeface="楷体_GB2312" panose="02010609030101010101" pitchFamily="49" charset="-122"/>
                <a:ea typeface="楷体_GB2312" panose="02010609030101010101" pitchFamily="49" charset="-122"/>
              </a:rPr>
              <a:t>实质反应了企业的经营能力，企业产品旺销，存货周转率自然就高。</a:t>
            </a:r>
            <a:r>
              <a:rPr lang="zh-CN" altLang="zh-CN" sz="2400" dirty="0" smtClean="0">
                <a:latin typeface="楷体_GB2312" panose="02010609030101010101" pitchFamily="49" charset="-122"/>
                <a:ea typeface="楷体_GB2312" panose="02010609030101010101" pitchFamily="49" charset="-122"/>
              </a:rPr>
              <a:t> </a:t>
            </a:r>
            <a:endParaRPr lang="zh-CN" altLang="zh-CN" sz="2400" dirty="0">
              <a:latin typeface="楷体_GB2312" panose="02010609030101010101" pitchFamily="49" charset="-122"/>
              <a:ea typeface="楷体_GB2312" panose="02010609030101010101" pitchFamily="49" charset="-122"/>
            </a:endParaRPr>
          </a:p>
          <a:p>
            <a:pPr algn="l"/>
            <a:r>
              <a:rPr lang="zh-CN" altLang="zh-CN" sz="2400" dirty="0" smtClean="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2</a:t>
            </a:r>
            <a:r>
              <a:rPr lang="zh-CN" altLang="zh-CN" sz="2400" dirty="0">
                <a:latin typeface="楷体_GB2312" panose="02010609030101010101" pitchFamily="49" charset="-122"/>
                <a:ea typeface="楷体_GB2312" panose="02010609030101010101" pitchFamily="49" charset="-122"/>
              </a:rPr>
              <a:t>）</a:t>
            </a:r>
            <a:r>
              <a:rPr lang="zh-CN" altLang="zh-CN" sz="2400" b="1" dirty="0">
                <a:latin typeface="楷体_GB2312" panose="02010609030101010101" pitchFamily="49" charset="-122"/>
                <a:ea typeface="楷体_GB2312" panose="02010609030101010101" pitchFamily="49" charset="-122"/>
              </a:rPr>
              <a:t>存货周转天数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存货</a:t>
            </a:r>
            <a:r>
              <a:rPr lang="zh-CN" altLang="zh-CN" sz="2400" dirty="0">
                <a:latin typeface="楷体_GB2312" panose="02010609030101010101" pitchFamily="49" charset="-122"/>
                <a:ea typeface="楷体_GB2312" panose="02010609030101010101" pitchFamily="49" charset="-122"/>
              </a:rPr>
              <a:t>周转天数</a:t>
            </a:r>
            <a:r>
              <a:rPr lang="en-US" altLang="zh-CN" sz="2400" dirty="0">
                <a:latin typeface="楷体_GB2312" panose="02010609030101010101" pitchFamily="49" charset="-122"/>
                <a:ea typeface="楷体_GB2312" panose="02010609030101010101" pitchFamily="49" charset="-122"/>
              </a:rPr>
              <a:t>=360/</a:t>
            </a:r>
            <a:r>
              <a:rPr lang="zh-CN" altLang="zh-CN" sz="2400" dirty="0">
                <a:latin typeface="楷体_GB2312" panose="02010609030101010101" pitchFamily="49" charset="-122"/>
                <a:ea typeface="楷体_GB2312" panose="02010609030101010101" pitchFamily="49" charset="-122"/>
              </a:rPr>
              <a:t>存货周转率 </a:t>
            </a:r>
          </a:p>
          <a:p>
            <a:pPr algn="l"/>
            <a:r>
              <a:rPr lang="zh-CN" altLang="zh-CN" sz="2400" dirty="0">
                <a:latin typeface="楷体_GB2312" panose="02010609030101010101" pitchFamily="49" charset="-122"/>
                <a:ea typeface="楷体_GB2312" panose="02010609030101010101" pitchFamily="49" charset="-122"/>
              </a:rPr>
              <a:t>　</a:t>
            </a:r>
            <a:r>
              <a:rPr lang="en-US" altLang="zh-CN" sz="2400" dirty="0" smtClean="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360*</a:t>
            </a:r>
            <a:r>
              <a:rPr lang="zh-CN" altLang="zh-CN" sz="2400" dirty="0">
                <a:latin typeface="楷体_GB2312" panose="02010609030101010101" pitchFamily="49" charset="-122"/>
                <a:ea typeface="楷体_GB2312" panose="02010609030101010101" pitchFamily="49" charset="-122"/>
              </a:rPr>
              <a:t>（期初存货</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期末存货）</a:t>
            </a:r>
            <a:r>
              <a:rPr lang="en-US" altLang="zh-CN" sz="2400" dirty="0">
                <a:latin typeface="楷体_GB2312" panose="02010609030101010101" pitchFamily="49" charset="-122"/>
                <a:ea typeface="楷体_GB2312" panose="02010609030101010101" pitchFamily="49" charset="-122"/>
              </a:rPr>
              <a:t>/2]/ </a:t>
            </a:r>
            <a:r>
              <a:rPr lang="zh-CN" altLang="zh-CN" sz="2400" dirty="0">
                <a:latin typeface="楷体_GB2312" panose="02010609030101010101" pitchFamily="49" charset="-122"/>
                <a:ea typeface="楷体_GB2312" panose="02010609030101010101" pitchFamily="49" charset="-122"/>
              </a:rPr>
              <a:t>产品销售成本 </a:t>
            </a:r>
          </a:p>
          <a:p>
            <a:pPr algn="l"/>
            <a:r>
              <a:rPr lang="zh-CN" altLang="zh-CN" sz="2400" dirty="0">
                <a:latin typeface="楷体_GB2312" panose="02010609030101010101" pitchFamily="49" charset="-122"/>
                <a:ea typeface="楷体_GB2312" panose="02010609030101010101" pitchFamily="49" charset="-122"/>
              </a:rPr>
              <a:t>　　意义：企业购入存货、投入生产到销售出去所需要的天数。提高存货周转率，缩短营业周期，可以提高企业的变现能力。 </a:t>
            </a:r>
          </a:p>
          <a:p>
            <a:pPr algn="l"/>
            <a:r>
              <a:rPr lang="zh-CN" altLang="zh-CN" sz="2400" dirty="0">
                <a:latin typeface="楷体_GB2312" panose="02010609030101010101" pitchFamily="49" charset="-122"/>
                <a:ea typeface="楷体_GB2312" panose="02010609030101010101" pitchFamily="49" charset="-122"/>
              </a:rPr>
              <a:t>　　分析提示：存货周转速度反映存货管理水平，存货周转速度越快，存货的占用水平越低，流动性越强，存货转换为现金或应收账款的速度越快</a:t>
            </a:r>
            <a:r>
              <a:rPr lang="zh-CN" altLang="zh-CN" sz="2400" dirty="0" smtClean="0">
                <a:latin typeface="楷体_GB2312" panose="02010609030101010101" pitchFamily="49" charset="-122"/>
                <a:ea typeface="楷体_GB2312" panose="02010609030101010101" pitchFamily="49" charset="-122"/>
              </a:rPr>
              <a:t>。它不仅影响企业的短期偿债能力，也是</a:t>
            </a:r>
            <a:r>
              <a:rPr lang="zh-CN" altLang="en-US" sz="2400" dirty="0" smtClean="0">
                <a:latin typeface="楷体_GB2312" panose="02010609030101010101" pitchFamily="49" charset="-122"/>
                <a:ea typeface="楷体_GB2312" panose="02010609030101010101" pitchFamily="49" charset="-122"/>
              </a:rPr>
              <a:t>体现</a:t>
            </a:r>
            <a:r>
              <a:rPr lang="zh-CN" altLang="zh-CN" sz="2400" b="1" dirty="0" smtClean="0">
                <a:solidFill>
                  <a:srgbClr val="FF0000"/>
                </a:solidFill>
                <a:latin typeface="楷体_GB2312" panose="02010609030101010101" pitchFamily="49" charset="-122"/>
                <a:ea typeface="楷体_GB2312" panose="02010609030101010101" pitchFamily="49" charset="-122"/>
              </a:rPr>
              <a:t>整个企业管理</a:t>
            </a:r>
            <a:r>
              <a:rPr lang="zh-CN" altLang="en-US" sz="2400" b="1" dirty="0" smtClean="0">
                <a:solidFill>
                  <a:srgbClr val="FF0000"/>
                </a:solidFill>
                <a:latin typeface="楷体_GB2312" panose="02010609030101010101" pitchFamily="49" charset="-122"/>
                <a:ea typeface="楷体_GB2312" panose="02010609030101010101" pitchFamily="49" charset="-122"/>
              </a:rPr>
              <a:t>和竞争力</a:t>
            </a:r>
            <a:r>
              <a:rPr lang="zh-CN" altLang="zh-CN" sz="2400" b="1" dirty="0" smtClean="0">
                <a:solidFill>
                  <a:srgbClr val="FF0000"/>
                </a:solidFill>
                <a:latin typeface="楷体_GB2312" panose="02010609030101010101" pitchFamily="49" charset="-122"/>
                <a:ea typeface="楷体_GB2312" panose="02010609030101010101" pitchFamily="49" charset="-122"/>
              </a:rPr>
              <a:t>的</a:t>
            </a:r>
            <a:r>
              <a:rPr lang="zh-CN" altLang="en-US" sz="2400" b="1" dirty="0" smtClean="0">
                <a:solidFill>
                  <a:srgbClr val="FF0000"/>
                </a:solidFill>
                <a:latin typeface="楷体_GB2312" panose="02010609030101010101" pitchFamily="49" charset="-122"/>
                <a:ea typeface="楷体_GB2312" panose="02010609030101010101" pitchFamily="49" charset="-122"/>
              </a:rPr>
              <a:t>最</a:t>
            </a:r>
            <a:r>
              <a:rPr lang="zh-CN" altLang="zh-CN" sz="2400" b="1" dirty="0" smtClean="0">
                <a:solidFill>
                  <a:srgbClr val="FF0000"/>
                </a:solidFill>
                <a:latin typeface="楷体_GB2312" panose="02010609030101010101" pitchFamily="49" charset="-122"/>
                <a:ea typeface="楷体_GB2312" panose="02010609030101010101" pitchFamily="49" charset="-122"/>
              </a:rPr>
              <a:t>重要内容</a:t>
            </a:r>
            <a:r>
              <a:rPr lang="zh-CN" altLang="zh-CN" sz="2400" dirty="0" smtClean="0">
                <a:latin typeface="楷体_GB2312" panose="02010609030101010101" pitchFamily="49" charset="-122"/>
                <a:ea typeface="楷体_GB2312" panose="02010609030101010101" pitchFamily="49" charset="-122"/>
              </a:rPr>
              <a:t>。 </a:t>
            </a:r>
          </a:p>
          <a:p>
            <a:pPr marL="0" lvl="5" eaLnBrk="0" fontAlgn="base" hangingPunct="0">
              <a:spcBef>
                <a:spcPts val="600"/>
              </a:spcBef>
              <a:spcAft>
                <a:spcPts val="600"/>
              </a:spcAft>
            </a:pPr>
            <a:endParaRPr lang="zh-CN" altLang="en-US" sz="2800" dirty="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1638161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8531" y="649971"/>
            <a:ext cx="91440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r>
              <a:rPr lang="zh-CN" altLang="zh-CN" sz="2400" dirty="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3</a:t>
            </a:r>
            <a:r>
              <a:rPr lang="zh-CN" altLang="zh-CN" sz="2400" dirty="0">
                <a:latin typeface="楷体_GB2312" panose="02010609030101010101" pitchFamily="49" charset="-122"/>
                <a:ea typeface="楷体_GB2312" panose="02010609030101010101" pitchFamily="49" charset="-122"/>
              </a:rPr>
              <a:t>）</a:t>
            </a:r>
            <a:r>
              <a:rPr lang="zh-CN" altLang="zh-CN" sz="2400" b="1" dirty="0">
                <a:latin typeface="楷体_GB2312" panose="02010609030101010101" pitchFamily="49" charset="-122"/>
                <a:ea typeface="楷体_GB2312" panose="02010609030101010101" pitchFamily="49" charset="-122"/>
              </a:rPr>
              <a:t>应收账款</a:t>
            </a:r>
            <a:r>
              <a:rPr lang="zh-CN" altLang="zh-CN" sz="2400" b="1" dirty="0" smtClean="0">
                <a:latin typeface="楷体_GB2312" panose="02010609030101010101" pitchFamily="49" charset="-122"/>
                <a:ea typeface="楷体_GB2312" panose="02010609030101010101" pitchFamily="49" charset="-122"/>
              </a:rPr>
              <a:t>周转率</a:t>
            </a:r>
            <a:r>
              <a:rPr lang="zh-CN" altLang="zh-CN" sz="2400" dirty="0" smtClean="0">
                <a:latin typeface="楷体_GB2312" panose="02010609030101010101" pitchFamily="49" charset="-122"/>
                <a:ea typeface="楷体_GB2312" panose="02010609030101010101" pitchFamily="49" charset="-122"/>
              </a:rPr>
              <a:t>：分析</a:t>
            </a:r>
            <a:r>
              <a:rPr lang="zh-CN" altLang="zh-CN" sz="2400" dirty="0">
                <a:latin typeface="楷体_GB2312" panose="02010609030101010101" pitchFamily="49" charset="-122"/>
                <a:ea typeface="楷体_GB2312" panose="02010609030101010101" pitchFamily="49" charset="-122"/>
              </a:rPr>
              <a:t>期间内应收账款转为现金的平均次数。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应收</a:t>
            </a:r>
            <a:r>
              <a:rPr lang="zh-CN" altLang="zh-CN" sz="2400" dirty="0">
                <a:latin typeface="楷体_GB2312" panose="02010609030101010101" pitchFamily="49" charset="-122"/>
                <a:ea typeface="楷体_GB2312" panose="02010609030101010101" pitchFamily="49" charset="-122"/>
              </a:rPr>
              <a:t>账款周转率</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销售收入</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（期初应收账款</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期末应收账款）</a:t>
            </a:r>
            <a:r>
              <a:rPr lang="en-US" altLang="zh-CN" sz="2400" dirty="0">
                <a:latin typeface="楷体_GB2312" panose="02010609030101010101" pitchFamily="49" charset="-122"/>
                <a:ea typeface="楷体_GB2312" panose="02010609030101010101" pitchFamily="49" charset="-122"/>
              </a:rPr>
              <a:t>/2] </a:t>
            </a:r>
            <a:endParaRPr lang="zh-CN" altLang="zh-CN" sz="2400" dirty="0">
              <a:latin typeface="楷体_GB2312" panose="02010609030101010101" pitchFamily="49" charset="-122"/>
              <a:ea typeface="楷体_GB2312" panose="02010609030101010101" pitchFamily="49" charset="-122"/>
            </a:endParaRPr>
          </a:p>
          <a:p>
            <a:pPr algn="l"/>
            <a:r>
              <a:rPr lang="zh-CN" altLang="zh-CN" sz="2400" dirty="0">
                <a:latin typeface="楷体_GB2312" panose="02010609030101010101" pitchFamily="49" charset="-122"/>
                <a:ea typeface="楷体_GB2312" panose="02010609030101010101" pitchFamily="49" charset="-122"/>
              </a:rPr>
              <a:t>　意义：应收账款周转率越高，说明其收回越快。反之，说明营运资金过多呆滞在应收账款上，影响正常资金周转及偿债能力。 </a:t>
            </a:r>
          </a:p>
          <a:p>
            <a:pPr algn="l"/>
            <a:r>
              <a:rPr lang="zh-CN" altLang="zh-CN" sz="2400" dirty="0">
                <a:latin typeface="楷体_GB2312" panose="02010609030101010101" pitchFamily="49" charset="-122"/>
                <a:ea typeface="楷体_GB2312" panose="02010609030101010101" pitchFamily="49" charset="-122"/>
              </a:rPr>
              <a:t>　　分析提示：应收账款周转率，要与企业的经营方式结合考虑。以下几种情况使用该指标不能反映实际情况：第一，季节性经营的企业；第二，大量使用分期收款结算方式；第三，大量使用现金结算的销售；第四，年末大量销售或年末销售大幅度下降。 </a:t>
            </a:r>
          </a:p>
          <a:p>
            <a:pPr algn="l"/>
            <a:r>
              <a:rPr lang="zh-CN" altLang="zh-CN" sz="2400" dirty="0" smtClean="0">
                <a:latin typeface="楷体_GB2312" panose="02010609030101010101" pitchFamily="49" charset="-122"/>
                <a:ea typeface="楷体_GB2312" panose="02010609030101010101" pitchFamily="49" charset="-122"/>
              </a:rPr>
              <a:t>（</a:t>
            </a:r>
            <a:r>
              <a:rPr lang="en-US" altLang="zh-CN" sz="2400" dirty="0">
                <a:latin typeface="楷体_GB2312" panose="02010609030101010101" pitchFamily="49" charset="-122"/>
                <a:ea typeface="楷体_GB2312" panose="02010609030101010101" pitchFamily="49" charset="-122"/>
              </a:rPr>
              <a:t>4</a:t>
            </a:r>
            <a:r>
              <a:rPr lang="zh-CN" altLang="zh-CN" sz="2400" dirty="0">
                <a:latin typeface="楷体_GB2312" panose="02010609030101010101" pitchFamily="49" charset="-122"/>
                <a:ea typeface="楷体_GB2312" panose="02010609030101010101" pitchFamily="49" charset="-122"/>
              </a:rPr>
              <a:t>）</a:t>
            </a:r>
            <a:r>
              <a:rPr lang="zh-CN" altLang="zh-CN" sz="2400" b="1" dirty="0">
                <a:latin typeface="楷体_GB2312" panose="02010609030101010101" pitchFamily="49" charset="-122"/>
                <a:ea typeface="楷体_GB2312" panose="02010609030101010101" pitchFamily="49" charset="-122"/>
              </a:rPr>
              <a:t>应收账款周转</a:t>
            </a:r>
            <a:r>
              <a:rPr lang="zh-CN" altLang="zh-CN" sz="2400" b="1" dirty="0" smtClean="0">
                <a:latin typeface="楷体_GB2312" panose="02010609030101010101" pitchFamily="49" charset="-122"/>
                <a:ea typeface="楷体_GB2312" panose="02010609030101010101" pitchFamily="49" charset="-122"/>
              </a:rPr>
              <a:t>天数</a:t>
            </a:r>
            <a:r>
              <a:rPr lang="zh-CN" altLang="zh-CN" sz="2400" dirty="0" smtClean="0">
                <a:latin typeface="楷体_GB2312" panose="02010609030101010101" pitchFamily="49" charset="-122"/>
                <a:ea typeface="楷体_GB2312" panose="02010609030101010101" pitchFamily="49" charset="-122"/>
              </a:rPr>
              <a:t>：企业收回款项转换</a:t>
            </a:r>
            <a:r>
              <a:rPr lang="zh-CN" altLang="zh-CN" sz="2400" dirty="0">
                <a:latin typeface="楷体_GB2312" panose="02010609030101010101" pitchFamily="49" charset="-122"/>
                <a:ea typeface="楷体_GB2312" panose="02010609030101010101" pitchFamily="49" charset="-122"/>
              </a:rPr>
              <a:t>为现金所需要的时间。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应收</a:t>
            </a:r>
            <a:r>
              <a:rPr lang="zh-CN" altLang="zh-CN" sz="2400" dirty="0">
                <a:latin typeface="楷体_GB2312" panose="02010609030101010101" pitchFamily="49" charset="-122"/>
                <a:ea typeface="楷体_GB2312" panose="02010609030101010101" pitchFamily="49" charset="-122"/>
              </a:rPr>
              <a:t>账款周转天数</a:t>
            </a:r>
            <a:r>
              <a:rPr lang="en-US" altLang="zh-CN" sz="2400" dirty="0">
                <a:latin typeface="楷体_GB2312" panose="02010609030101010101" pitchFamily="49" charset="-122"/>
                <a:ea typeface="楷体_GB2312" panose="02010609030101010101" pitchFamily="49" charset="-122"/>
              </a:rPr>
              <a:t>=360 / </a:t>
            </a:r>
            <a:r>
              <a:rPr lang="zh-CN" altLang="zh-CN" sz="2400" dirty="0">
                <a:latin typeface="楷体_GB2312" panose="02010609030101010101" pitchFamily="49" charset="-122"/>
                <a:ea typeface="楷体_GB2312" panose="02010609030101010101" pitchFamily="49" charset="-122"/>
              </a:rPr>
              <a:t>应收账款周转率</a:t>
            </a: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（期初应收账款</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期末应收账款）</a:t>
            </a:r>
            <a:r>
              <a:rPr lang="en-US" altLang="zh-CN" sz="2400" dirty="0">
                <a:latin typeface="楷体_GB2312" panose="02010609030101010101" pitchFamily="49" charset="-122"/>
                <a:ea typeface="楷体_GB2312" panose="02010609030101010101" pitchFamily="49" charset="-122"/>
              </a:rPr>
              <a:t>/2] / </a:t>
            </a:r>
            <a:r>
              <a:rPr lang="zh-CN" altLang="zh-CN" sz="2400" dirty="0">
                <a:latin typeface="楷体_GB2312" panose="02010609030101010101" pitchFamily="49" charset="-122"/>
                <a:ea typeface="楷体_GB2312" panose="02010609030101010101" pitchFamily="49" charset="-122"/>
              </a:rPr>
              <a:t>产品销售收入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意义</a:t>
            </a:r>
            <a:r>
              <a:rPr lang="zh-CN" altLang="zh-CN" sz="2400" dirty="0">
                <a:latin typeface="楷体_GB2312" panose="02010609030101010101" pitchFamily="49" charset="-122"/>
                <a:ea typeface="楷体_GB2312" panose="02010609030101010101" pitchFamily="49" charset="-122"/>
              </a:rPr>
              <a:t>：应收账款周转率越高，说明其收回越快。反之，说明营运资金过多呆滞在应收账款上，影响正常资金周转及偿债能力。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分析</a:t>
            </a:r>
            <a:r>
              <a:rPr lang="zh-CN" altLang="zh-CN" sz="2400" dirty="0">
                <a:latin typeface="楷体_GB2312" panose="02010609030101010101" pitchFamily="49" charset="-122"/>
                <a:ea typeface="楷体_GB2312" panose="02010609030101010101" pitchFamily="49" charset="-122"/>
              </a:rPr>
              <a:t>提示</a:t>
            </a:r>
            <a:r>
              <a:rPr lang="zh-CN" altLang="zh-CN" sz="2400" dirty="0" smtClean="0">
                <a:latin typeface="楷体_GB2312" panose="02010609030101010101" pitchFamily="49" charset="-122"/>
                <a:ea typeface="楷体_GB2312" panose="02010609030101010101" pitchFamily="49" charset="-122"/>
              </a:rPr>
              <a:t>：</a:t>
            </a:r>
            <a:r>
              <a:rPr lang="zh-CN" altLang="en-US" sz="2400" b="1" dirty="0" smtClean="0">
                <a:latin typeface="楷体_GB2312" panose="02010609030101010101" pitchFamily="49" charset="-122"/>
                <a:ea typeface="楷体_GB2312" panose="02010609030101010101" pitchFamily="49" charset="-122"/>
              </a:rPr>
              <a:t>应收账款周转实质反应了企业产品是否适销、客户结构是否合理、企业市场地位是否较高等，是企业经营水平的真实写照。</a:t>
            </a:r>
            <a:r>
              <a:rPr lang="zh-CN" altLang="en-US" sz="2400" dirty="0" smtClean="0">
                <a:latin typeface="楷体_GB2312" panose="02010609030101010101" pitchFamily="49" charset="-122"/>
                <a:ea typeface="楷体_GB2312" panose="02010609030101010101" pitchFamily="49" charset="-122"/>
              </a:rPr>
              <a:t>上述四种特殊情况需要与经营性现金净流量结合一起分析。</a:t>
            </a:r>
            <a:endParaRPr lang="zh-CN" altLang="en-US" sz="2800" dirty="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1878532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8531" y="649971"/>
            <a:ext cx="9144000"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r>
              <a:rPr lang="zh-CN" altLang="zh-CN"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5</a:t>
            </a:r>
            <a:r>
              <a:rPr lang="zh-CN" altLang="zh-CN" sz="2400" dirty="0" smtClean="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销售净利率 </a:t>
            </a:r>
          </a:p>
          <a:p>
            <a:pPr algn="l"/>
            <a:r>
              <a:rPr lang="zh-CN" altLang="zh-CN" sz="2400" dirty="0">
                <a:latin typeface="楷体_GB2312" panose="02010609030101010101" pitchFamily="49" charset="-122"/>
                <a:ea typeface="楷体_GB2312" panose="02010609030101010101" pitchFamily="49" charset="-122"/>
              </a:rPr>
              <a:t>　公式：销售净利率</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净利润</a:t>
            </a:r>
            <a:r>
              <a:rPr lang="en-US" altLang="zh-CN" sz="2400" dirty="0">
                <a:latin typeface="楷体_GB2312" panose="02010609030101010101" pitchFamily="49" charset="-122"/>
                <a:ea typeface="楷体_GB2312" panose="02010609030101010101" pitchFamily="49" charset="-122"/>
              </a:rPr>
              <a:t> / </a:t>
            </a:r>
            <a:r>
              <a:rPr lang="zh-CN" altLang="zh-CN" sz="2400" dirty="0">
                <a:latin typeface="楷体_GB2312" panose="02010609030101010101" pitchFamily="49" charset="-122"/>
                <a:ea typeface="楷体_GB2312" panose="02010609030101010101" pitchFamily="49" charset="-122"/>
              </a:rPr>
              <a:t>销售收入</a:t>
            </a:r>
            <a:r>
              <a:rPr lang="en-US" altLang="zh-CN" sz="2400" dirty="0">
                <a:latin typeface="楷体_GB2312" panose="02010609030101010101" pitchFamily="49" charset="-122"/>
                <a:ea typeface="楷体_GB2312" panose="02010609030101010101" pitchFamily="49" charset="-122"/>
              </a:rPr>
              <a:t>*100% </a:t>
            </a:r>
            <a:endParaRPr lang="zh-CN" altLang="zh-CN" sz="2400" dirty="0">
              <a:latin typeface="楷体_GB2312" panose="02010609030101010101" pitchFamily="49" charset="-122"/>
              <a:ea typeface="楷体_GB2312" panose="02010609030101010101" pitchFamily="49" charset="-122"/>
            </a:endParaRPr>
          </a:p>
          <a:p>
            <a:pPr algn="l"/>
            <a:r>
              <a:rPr lang="zh-CN" altLang="zh-CN" sz="2400" dirty="0">
                <a:latin typeface="楷体_GB2312" panose="02010609030101010101" pitchFamily="49" charset="-122"/>
                <a:ea typeface="楷体_GB2312" panose="02010609030101010101" pitchFamily="49" charset="-122"/>
              </a:rPr>
              <a:t>　意义：该指标反映每一元销售收入带来的净利润是多少。表示销售收入的收益水平。 </a:t>
            </a:r>
          </a:p>
          <a:p>
            <a:pPr algn="l"/>
            <a:r>
              <a:rPr lang="zh-CN" altLang="zh-CN" sz="2400" dirty="0">
                <a:latin typeface="楷体_GB2312" panose="02010609030101010101" pitchFamily="49" charset="-122"/>
                <a:ea typeface="楷体_GB2312" panose="02010609030101010101" pitchFamily="49" charset="-122"/>
              </a:rPr>
              <a:t>　分析提示：企业在增加销售收入的同时，必须要相应获取更多的净利润才能使销售净利率保持不变或有所提高。销售净利率可以分解成为销售毛利率、销售税金率、销售成本率、销售期间费用率等指标进行分析。 </a:t>
            </a:r>
            <a:r>
              <a:rPr lang="zh-CN" altLang="en-US" sz="2400" b="1" dirty="0" smtClean="0">
                <a:latin typeface="楷体_GB2312" panose="02010609030101010101" pitchFamily="49" charset="-122"/>
                <a:ea typeface="楷体_GB2312" panose="02010609030101010101" pitchFamily="49" charset="-122"/>
              </a:rPr>
              <a:t>实质：反应了</a:t>
            </a:r>
            <a:r>
              <a:rPr lang="zh-CN" altLang="en-US" sz="2400" b="1" dirty="0" smtClean="0">
                <a:solidFill>
                  <a:srgbClr val="FF0000"/>
                </a:solidFill>
                <a:latin typeface="楷体_GB2312" panose="02010609030101010101" pitchFamily="49" charset="-122"/>
                <a:ea typeface="楷体_GB2312" panose="02010609030101010101" pitchFamily="49" charset="-122"/>
              </a:rPr>
              <a:t>理论上</a:t>
            </a:r>
            <a:r>
              <a:rPr lang="zh-CN" altLang="en-US" sz="2400" b="1" dirty="0" smtClean="0">
                <a:latin typeface="楷体_GB2312" panose="02010609030101010101" pitchFamily="49" charset="-122"/>
                <a:ea typeface="楷体_GB2312" panose="02010609030101010101" pitchFamily="49" charset="-122"/>
              </a:rPr>
              <a:t>企业赚钱能力。</a:t>
            </a:r>
            <a:endParaRPr lang="zh-CN" altLang="zh-CN" sz="2400" b="1" dirty="0">
              <a:latin typeface="楷体_GB2312" panose="02010609030101010101" pitchFamily="49" charset="-122"/>
              <a:ea typeface="楷体_GB2312" panose="02010609030101010101" pitchFamily="49" charset="-122"/>
            </a:endParaRPr>
          </a:p>
          <a:p>
            <a:pPr algn="l"/>
            <a:r>
              <a:rPr lang="zh-CN" altLang="zh-CN"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6</a:t>
            </a:r>
            <a:r>
              <a:rPr lang="zh-CN" altLang="zh-CN" sz="2400" dirty="0" smtClean="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销售毛利率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销售</a:t>
            </a:r>
            <a:r>
              <a:rPr lang="zh-CN" altLang="zh-CN" sz="2400" dirty="0">
                <a:latin typeface="楷体_GB2312" panose="02010609030101010101" pitchFamily="49" charset="-122"/>
                <a:ea typeface="楷体_GB2312" panose="02010609030101010101" pitchFamily="49" charset="-122"/>
              </a:rPr>
              <a:t>毛利率</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（销售收入</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销售成本）</a:t>
            </a: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销售收入</a:t>
            </a:r>
            <a:r>
              <a:rPr lang="en-US" altLang="zh-CN" sz="2400" dirty="0">
                <a:latin typeface="楷体_GB2312" panose="02010609030101010101" pitchFamily="49" charset="-122"/>
                <a:ea typeface="楷体_GB2312" panose="02010609030101010101" pitchFamily="49" charset="-122"/>
              </a:rPr>
              <a:t>]*100% </a:t>
            </a:r>
            <a:endParaRPr lang="zh-CN" altLang="zh-CN" sz="2400" dirty="0">
              <a:latin typeface="楷体_GB2312" panose="02010609030101010101" pitchFamily="49" charset="-122"/>
              <a:ea typeface="楷体_GB2312" panose="02010609030101010101" pitchFamily="49" charset="-122"/>
            </a:endParaRP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意义</a:t>
            </a:r>
            <a:r>
              <a:rPr lang="zh-CN" altLang="zh-CN" sz="2400" dirty="0">
                <a:latin typeface="楷体_GB2312" panose="02010609030101010101" pitchFamily="49" charset="-122"/>
                <a:ea typeface="楷体_GB2312" panose="02010609030101010101" pitchFamily="49" charset="-122"/>
              </a:rPr>
              <a:t>：表示每一元销售收入扣除销售成本后，有多少钱可以用于各项期间费用和形成盈利。 </a:t>
            </a: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分析</a:t>
            </a:r>
            <a:r>
              <a:rPr lang="zh-CN" altLang="zh-CN" sz="2400" dirty="0">
                <a:latin typeface="楷体_GB2312" panose="02010609030101010101" pitchFamily="49" charset="-122"/>
                <a:ea typeface="楷体_GB2312" panose="02010609030101010101" pitchFamily="49" charset="-122"/>
              </a:rPr>
              <a:t>提示：销售毛利率是企业是销售净利率的最初基础，没有足够大的销售毛利率便不能形成盈利。企业可以按期分析销售毛利率，据以对企业销售收入、销售成本的发生及配比情况作出判断</a:t>
            </a:r>
            <a:r>
              <a:rPr lang="zh-CN" altLang="zh-CN" sz="2400" dirty="0" smtClean="0"/>
              <a:t>。</a:t>
            </a:r>
            <a:endParaRPr lang="en-US" altLang="zh-CN" sz="2400" dirty="0" smtClean="0"/>
          </a:p>
          <a:p>
            <a:pPr algn="l"/>
            <a:r>
              <a:rPr lang="zh-CN" altLang="en-US" sz="2400" dirty="0" smtClean="0">
                <a:latin typeface="楷体_GB2312" panose="02010609030101010101" pitchFamily="49" charset="-122"/>
                <a:ea typeface="楷体_GB2312" panose="02010609030101010101" pitchFamily="49" charset="-122"/>
              </a:rPr>
              <a:t>  </a:t>
            </a:r>
            <a:r>
              <a:rPr lang="zh-CN" altLang="en-US" sz="2400" b="1" dirty="0" smtClean="0">
                <a:solidFill>
                  <a:srgbClr val="FF0000"/>
                </a:solidFill>
                <a:latin typeface="楷体_GB2312" panose="02010609030101010101" pitchFamily="49" charset="-122"/>
                <a:ea typeface="楷体_GB2312" panose="02010609030101010101" pitchFamily="49" charset="-122"/>
              </a:rPr>
              <a:t>毛利率和净利率需要与经营性现金净流量结合分析。</a:t>
            </a:r>
            <a:r>
              <a:rPr lang="zh-CN" altLang="zh-CN" sz="2400" b="1" dirty="0" smtClean="0">
                <a:solidFill>
                  <a:srgbClr val="FF0000"/>
                </a:solidFill>
                <a:latin typeface="楷体_GB2312" panose="02010609030101010101" pitchFamily="49" charset="-122"/>
                <a:ea typeface="楷体_GB2312" panose="02010609030101010101" pitchFamily="49" charset="-122"/>
              </a:rPr>
              <a:t> </a:t>
            </a:r>
            <a:endParaRPr lang="zh-CN" altLang="zh-CN" sz="2400" b="1" dirty="0">
              <a:solidFill>
                <a:srgbClr val="FF0000"/>
              </a:solidFill>
              <a:latin typeface="楷体_GB2312" panose="02010609030101010101" pitchFamily="49" charset="-122"/>
              <a:ea typeface="楷体_GB2312" panose="02010609030101010101" pitchFamily="49" charset="-122"/>
            </a:endParaRPr>
          </a:p>
          <a:p>
            <a:pPr algn="l"/>
            <a:endParaRPr lang="zh-CN" altLang="en-US" sz="2800" dirty="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684401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0" y="555625"/>
            <a:ext cx="9144000" cy="6586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a:r>
              <a:rPr lang="zh-CN" altLang="zh-CN"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7</a:t>
            </a:r>
            <a:r>
              <a:rPr lang="zh-CN" altLang="zh-CN" sz="2400" dirty="0" smtClean="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净资产收益率（权益报酬</a:t>
            </a:r>
            <a:r>
              <a:rPr lang="zh-CN" altLang="zh-CN" sz="2400" dirty="0" smtClean="0">
                <a:latin typeface="楷体_GB2312" panose="02010609030101010101" pitchFamily="49" charset="-122"/>
                <a:ea typeface="楷体_GB2312" panose="02010609030101010101" pitchFamily="49" charset="-122"/>
              </a:rPr>
              <a:t>率</a:t>
            </a:r>
            <a:r>
              <a:rPr lang="zh-CN" altLang="en-US"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ROE</a:t>
            </a:r>
            <a:r>
              <a:rPr lang="zh-CN" altLang="zh-CN" sz="2400" dirty="0" smtClean="0">
                <a:latin typeface="楷体_GB2312" panose="02010609030101010101" pitchFamily="49" charset="-122"/>
                <a:ea typeface="楷体_GB2312" panose="02010609030101010101" pitchFamily="49" charset="-122"/>
              </a:rPr>
              <a:t>） </a:t>
            </a:r>
            <a:endParaRPr lang="zh-CN" altLang="zh-CN" sz="2400" dirty="0">
              <a:latin typeface="楷体_GB2312" panose="02010609030101010101" pitchFamily="49" charset="-122"/>
              <a:ea typeface="楷体_GB2312" panose="02010609030101010101" pitchFamily="49" charset="-122"/>
            </a:endParaRPr>
          </a:p>
          <a:p>
            <a:pPr algn="l"/>
            <a:r>
              <a:rPr lang="zh-CN" altLang="zh-CN" sz="2400" dirty="0">
                <a:latin typeface="楷体_GB2312" panose="02010609030101010101" pitchFamily="49" charset="-122"/>
                <a:ea typeface="楷体_GB2312" panose="02010609030101010101" pitchFamily="49" charset="-122"/>
              </a:rPr>
              <a:t>　公式：净资产收益率</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净利润</a:t>
            </a:r>
            <a:r>
              <a:rPr lang="en-US" altLang="zh-CN"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（期初所有者权益合计</a:t>
            </a:r>
            <a:r>
              <a:rPr lang="en-US"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期末所有者权益合计）</a:t>
            </a:r>
            <a:r>
              <a:rPr lang="en-US" altLang="zh-CN" sz="2400" dirty="0">
                <a:latin typeface="楷体_GB2312" panose="02010609030101010101" pitchFamily="49" charset="-122"/>
                <a:ea typeface="楷体_GB2312" panose="02010609030101010101" pitchFamily="49" charset="-122"/>
              </a:rPr>
              <a:t>/2]*100% </a:t>
            </a:r>
            <a:endParaRPr lang="zh-CN" altLang="zh-CN" sz="2400" dirty="0">
              <a:latin typeface="楷体_GB2312" panose="02010609030101010101" pitchFamily="49" charset="-122"/>
              <a:ea typeface="楷体_GB2312" panose="02010609030101010101" pitchFamily="49" charset="-122"/>
            </a:endParaRPr>
          </a:p>
          <a:p>
            <a:pPr algn="l"/>
            <a:r>
              <a:rPr lang="zh-CN" altLang="zh-CN" sz="2400" dirty="0">
                <a:latin typeface="楷体_GB2312" panose="02010609030101010101" pitchFamily="49" charset="-122"/>
                <a:ea typeface="楷体_GB2312" panose="02010609030101010101" pitchFamily="49" charset="-122"/>
              </a:rPr>
              <a:t>　</a:t>
            </a:r>
            <a:r>
              <a:rPr lang="zh-CN" altLang="zh-CN" sz="2400" dirty="0" smtClean="0">
                <a:latin typeface="楷体_GB2312" panose="02010609030101010101" pitchFamily="49" charset="-122"/>
                <a:ea typeface="楷体_GB2312" panose="02010609030101010101" pitchFamily="49" charset="-122"/>
              </a:rPr>
              <a:t>意义</a:t>
            </a:r>
            <a:r>
              <a:rPr lang="zh-CN" altLang="zh-CN" sz="2400" dirty="0">
                <a:latin typeface="楷体_GB2312" panose="02010609030101010101" pitchFamily="49" charset="-122"/>
                <a:ea typeface="楷体_GB2312" panose="02010609030101010101" pitchFamily="49" charset="-122"/>
              </a:rPr>
              <a:t>：净资产收益率反映公司所有者权益的投资报酬率，也叫净值报酬率或权益报酬率，具有很强的综合性。是最重要的财务比率。 </a:t>
            </a:r>
          </a:p>
          <a:p>
            <a:pPr algn="l"/>
            <a:r>
              <a:rPr lang="zh-CN" altLang="zh-CN" sz="2400" dirty="0">
                <a:latin typeface="楷体_GB2312" panose="02010609030101010101" pitchFamily="49" charset="-122"/>
                <a:ea typeface="楷体_GB2312" panose="02010609030101010101" pitchFamily="49" charset="-122"/>
              </a:rPr>
              <a:t>　分析提示：杜邦分析体系可以将这一指标分解成相联系的多种因素，进一步剖析影响所有者权益报酬的各个方面。如资产周转率、销售利润率、权益乘数。另外，在使用该指标时，还应结合对“应收账款”、“其他应收款” 、“ 待摊费用”进行分析。 </a:t>
            </a:r>
            <a:endParaRPr lang="en-US" altLang="zh-CN" sz="2400" dirty="0" smtClean="0">
              <a:latin typeface="楷体_GB2312" panose="02010609030101010101" pitchFamily="49" charset="-122"/>
              <a:ea typeface="楷体_GB2312" panose="02010609030101010101" pitchFamily="49" charset="-122"/>
            </a:endParaRPr>
          </a:p>
          <a:p>
            <a:pPr algn="l"/>
            <a:r>
              <a:rPr lang="en-US" altLang="zh-CN" sz="2400" dirty="0">
                <a:latin typeface="楷体_GB2312" panose="02010609030101010101" pitchFamily="49" charset="-122"/>
                <a:ea typeface="楷体_GB2312" panose="02010609030101010101" pitchFamily="49" charset="-122"/>
              </a:rPr>
              <a:t> </a:t>
            </a:r>
            <a:r>
              <a:rPr lang="en-US" altLang="zh-CN" sz="2400" dirty="0" smtClean="0">
                <a:latin typeface="楷体_GB2312" panose="02010609030101010101" pitchFamily="49" charset="-122"/>
                <a:ea typeface="楷体_GB2312" panose="02010609030101010101" pitchFamily="49" charset="-122"/>
              </a:rPr>
              <a:t> </a:t>
            </a:r>
            <a:r>
              <a:rPr lang="zh-CN" altLang="en-US" sz="2400" dirty="0" smtClean="0">
                <a:latin typeface="楷体_GB2312" panose="02010609030101010101" pitchFamily="49" charset="-122"/>
                <a:ea typeface="楷体_GB2312" panose="02010609030101010101" pitchFamily="49" charset="-122"/>
              </a:rPr>
              <a:t>相对而言，我使用较少，可以参照其它指标的使用。</a:t>
            </a:r>
            <a:endParaRPr lang="zh-CN" altLang="zh-CN" sz="2400" dirty="0">
              <a:latin typeface="楷体_GB2312" panose="02010609030101010101" pitchFamily="49" charset="-122"/>
              <a:ea typeface="楷体_GB2312" panose="02010609030101010101" pitchFamily="49" charset="-122"/>
            </a:endParaRPr>
          </a:p>
          <a:p>
            <a:pPr algn="l">
              <a:spcBef>
                <a:spcPts val="600"/>
              </a:spcBef>
            </a:pPr>
            <a:r>
              <a:rPr lang="en-US" altLang="zh-CN" sz="2400" dirty="0" smtClean="0">
                <a:latin typeface="楷体_GB2312" panose="02010609030101010101" pitchFamily="49" charset="-122"/>
                <a:ea typeface="楷体_GB2312" panose="02010609030101010101" pitchFamily="49" charset="-122"/>
              </a:rPr>
              <a:t>(8)</a:t>
            </a:r>
            <a:r>
              <a:rPr lang="zh-CN" altLang="zh-CN" sz="2400" dirty="0" smtClean="0">
                <a:latin typeface="楷体_GB2312" panose="02010609030101010101" pitchFamily="49" charset="-122"/>
                <a:ea typeface="楷体_GB2312" panose="02010609030101010101" pitchFamily="49" charset="-122"/>
              </a:rPr>
              <a:t>现金</a:t>
            </a:r>
            <a:r>
              <a:rPr lang="zh-CN" altLang="zh-CN" sz="2400" dirty="0">
                <a:latin typeface="楷体_GB2312" panose="02010609030101010101" pitchFamily="49" charset="-122"/>
                <a:ea typeface="楷体_GB2312" panose="02010609030101010101" pitchFamily="49" charset="-122"/>
              </a:rPr>
              <a:t>流量分析 </a:t>
            </a:r>
          </a:p>
          <a:p>
            <a:pPr algn="l"/>
            <a:r>
              <a:rPr lang="zh-CN" altLang="zh-CN" sz="2400" dirty="0">
                <a:latin typeface="楷体_GB2312" panose="02010609030101010101" pitchFamily="49" charset="-122"/>
                <a:ea typeface="楷体_GB2312" panose="02010609030101010101" pitchFamily="49" charset="-122"/>
              </a:rPr>
              <a:t>　　现金流量表的主要作用是：第一，提供本企业现金流量的实际情况；第二，有助于评价本期收益质量，第三，有助于评价企业的财务弹性，第四，有助于评价企业的流动性；第五，用于预测企业未来的现金流量。 </a:t>
            </a:r>
            <a:endParaRPr lang="en-US" altLang="zh-CN" sz="2400" dirty="0" smtClean="0">
              <a:latin typeface="楷体_GB2312" panose="02010609030101010101" pitchFamily="49" charset="-122"/>
              <a:ea typeface="楷体_GB2312" panose="02010609030101010101" pitchFamily="49" charset="-122"/>
            </a:endParaRPr>
          </a:p>
          <a:p>
            <a:pPr algn="l"/>
            <a:r>
              <a:rPr lang="en-US" altLang="zh-CN" sz="2400" dirty="0">
                <a:latin typeface="楷体_GB2312" panose="02010609030101010101" pitchFamily="49" charset="-122"/>
                <a:ea typeface="楷体_GB2312" panose="02010609030101010101" pitchFamily="49" charset="-122"/>
              </a:rPr>
              <a:t> </a:t>
            </a:r>
            <a:r>
              <a:rPr lang="en-US" altLang="zh-CN" sz="2400" dirty="0" smtClean="0">
                <a:latin typeface="楷体_GB2312" panose="02010609030101010101" pitchFamily="49" charset="-122"/>
                <a:ea typeface="楷体_GB2312" panose="02010609030101010101" pitchFamily="49" charset="-122"/>
              </a:rPr>
              <a:t>   </a:t>
            </a:r>
            <a:r>
              <a:rPr lang="zh-CN" altLang="en-US" sz="2400" b="1" dirty="0" smtClean="0">
                <a:solidFill>
                  <a:srgbClr val="FF0000"/>
                </a:solidFill>
                <a:latin typeface="楷体_GB2312" panose="02010609030101010101" pitchFamily="49" charset="-122"/>
                <a:ea typeface="楷体_GB2312" panose="02010609030101010101" pitchFamily="49" charset="-122"/>
              </a:rPr>
              <a:t>经营性现金净流入是企业生存之本，是企业的源头活水！！！</a:t>
            </a:r>
            <a:endParaRPr lang="zh-CN" altLang="zh-CN" sz="2400" b="1" dirty="0">
              <a:solidFill>
                <a:srgbClr val="FF0000"/>
              </a:solidFill>
              <a:latin typeface="楷体_GB2312" panose="02010609030101010101" pitchFamily="49" charset="-122"/>
              <a:ea typeface="楷体_GB2312" panose="02010609030101010101" pitchFamily="49" charset="-122"/>
            </a:endParaRPr>
          </a:p>
          <a:p>
            <a:pPr algn="l"/>
            <a:endParaRPr lang="zh-CN" altLang="en-US" sz="2800" dirty="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39454536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r>
              <a:rPr lang="zh-CN" altLang="en-US" sz="2800" b="1" dirty="0" smtClean="0">
                <a:solidFill>
                  <a:schemeClr val="bg1"/>
                </a:solidFill>
                <a:ea typeface="楷体_GB2312" pitchFamily="49" charset="-122"/>
              </a:rPr>
              <a:t>新农开发盈利预测说明（</a:t>
            </a:r>
            <a:r>
              <a:rPr lang="en-US" altLang="zh-CN" sz="2800" b="1" dirty="0" smtClean="0">
                <a:solidFill>
                  <a:schemeClr val="bg1"/>
                </a:solidFill>
                <a:ea typeface="楷体_GB2312" pitchFamily="49" charset="-122"/>
              </a:rPr>
              <a:t>2003</a:t>
            </a:r>
            <a:r>
              <a:rPr lang="zh-CN" altLang="en-US" sz="2800" b="1" dirty="0" smtClean="0">
                <a:solidFill>
                  <a:schemeClr val="bg1"/>
                </a:solidFill>
                <a:ea typeface="楷体_GB2312" pitchFamily="49" charset="-122"/>
              </a:rPr>
              <a:t>年）</a:t>
            </a:r>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7584" y="692695"/>
            <a:ext cx="7560840" cy="583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1" y="719118"/>
            <a:ext cx="9144000"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新农开发主要产品是长绒棉和细绒棉（棉花的两大品种），业绩变化实质就是预期棉价波动。主要假设如下：</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400" dirty="0" smtClean="0">
                <a:solidFill>
                  <a:srgbClr val="000000"/>
                </a:solidFill>
                <a:latin typeface="楷体" pitchFamily="49" charset="-122"/>
                <a:ea typeface="楷体" pitchFamily="49" charset="-122"/>
              </a:rPr>
              <a:t>一、棉花种植对土地要求较高，公司种植面积难以在短期内扩大，因此产量变化不大；</a:t>
            </a:r>
            <a:endParaRPr lang="en-US" altLang="zh-CN" sz="24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400" dirty="0" smtClean="0">
                <a:solidFill>
                  <a:srgbClr val="000000"/>
                </a:solidFill>
                <a:latin typeface="楷体" pitchFamily="49" charset="-122"/>
                <a:ea typeface="楷体" pitchFamily="49" charset="-122"/>
              </a:rPr>
              <a:t>二、棉花供应方面：</a:t>
            </a:r>
            <a:r>
              <a:rPr lang="en-US" altLang="zh-CN" sz="2400" dirty="0" smtClean="0">
                <a:solidFill>
                  <a:srgbClr val="000000"/>
                </a:solidFill>
                <a:latin typeface="楷体" pitchFamily="49" charset="-122"/>
                <a:ea typeface="楷体" pitchFamily="49" charset="-122"/>
              </a:rPr>
              <a:t>1</a:t>
            </a:r>
            <a:r>
              <a:rPr lang="zh-CN" altLang="en-US" sz="2400" dirty="0" smtClean="0">
                <a:solidFill>
                  <a:srgbClr val="000000"/>
                </a:solidFill>
                <a:latin typeface="楷体" pitchFamily="49" charset="-122"/>
                <a:ea typeface="楷体" pitchFamily="49" charset="-122"/>
              </a:rPr>
              <a:t>、</a:t>
            </a:r>
            <a:r>
              <a:rPr lang="en-US" altLang="zh-CN" sz="2400" dirty="0" smtClean="0">
                <a:solidFill>
                  <a:srgbClr val="000000"/>
                </a:solidFill>
                <a:latin typeface="楷体" pitchFamily="49" charset="-122"/>
                <a:ea typeface="楷体" pitchFamily="49" charset="-122"/>
              </a:rPr>
              <a:t>03</a:t>
            </a:r>
            <a:r>
              <a:rPr lang="zh-CN" altLang="en-US" sz="2400" dirty="0" smtClean="0">
                <a:solidFill>
                  <a:srgbClr val="000000"/>
                </a:solidFill>
                <a:latin typeface="楷体" pitchFamily="49" charset="-122"/>
                <a:ea typeface="楷体" pitchFamily="49" charset="-122"/>
              </a:rPr>
              <a:t>年</a:t>
            </a:r>
            <a:r>
              <a:rPr lang="en-US" altLang="zh-CN" sz="2400" dirty="0" smtClean="0">
                <a:solidFill>
                  <a:srgbClr val="000000"/>
                </a:solidFill>
                <a:latin typeface="楷体" pitchFamily="49" charset="-122"/>
                <a:ea typeface="楷体" pitchFamily="49" charset="-122"/>
              </a:rPr>
              <a:t>9</a:t>
            </a:r>
            <a:r>
              <a:rPr lang="zh-CN" altLang="en-US" sz="2400" dirty="0" smtClean="0">
                <a:solidFill>
                  <a:srgbClr val="000000"/>
                </a:solidFill>
                <a:latin typeface="楷体" pitchFamily="49" charset="-122"/>
                <a:ea typeface="楷体" pitchFamily="49" charset="-122"/>
              </a:rPr>
              <a:t>月华北暴雨使得全国产量可能下降</a:t>
            </a:r>
            <a:r>
              <a:rPr lang="en-US" altLang="zh-CN" sz="2400" dirty="0" smtClean="0">
                <a:solidFill>
                  <a:srgbClr val="000000"/>
                </a:solidFill>
                <a:latin typeface="楷体" pitchFamily="49" charset="-122"/>
                <a:ea typeface="楷体" pitchFamily="49" charset="-122"/>
              </a:rPr>
              <a:t>10%-20%</a:t>
            </a:r>
            <a:r>
              <a:rPr lang="zh-CN" altLang="en-US" sz="2400" dirty="0" smtClean="0">
                <a:solidFill>
                  <a:srgbClr val="000000"/>
                </a:solidFill>
                <a:latin typeface="楷体" pitchFamily="49" charset="-122"/>
                <a:ea typeface="楷体" pitchFamily="49" charset="-122"/>
              </a:rPr>
              <a:t>（全国棉花产量</a:t>
            </a:r>
            <a:r>
              <a:rPr lang="en-US" altLang="zh-CN" sz="2400" dirty="0" smtClean="0">
                <a:solidFill>
                  <a:srgbClr val="000000"/>
                </a:solidFill>
                <a:latin typeface="楷体" pitchFamily="49" charset="-122"/>
                <a:ea typeface="楷体" pitchFamily="49" charset="-122"/>
              </a:rPr>
              <a:t>600-650</a:t>
            </a:r>
            <a:r>
              <a:rPr lang="zh-CN" altLang="en-US" sz="2400" dirty="0" smtClean="0">
                <a:solidFill>
                  <a:srgbClr val="000000"/>
                </a:solidFill>
                <a:latin typeface="楷体" pitchFamily="49" charset="-122"/>
                <a:ea typeface="楷体" pitchFamily="49" charset="-122"/>
              </a:rPr>
              <a:t>万吨），直接导致</a:t>
            </a:r>
            <a:r>
              <a:rPr lang="en-US" altLang="zh-CN" sz="2400" dirty="0" smtClean="0">
                <a:solidFill>
                  <a:srgbClr val="000000"/>
                </a:solidFill>
                <a:latin typeface="楷体" pitchFamily="49" charset="-122"/>
                <a:ea typeface="楷体" pitchFamily="49" charset="-122"/>
              </a:rPr>
              <a:t>03</a:t>
            </a:r>
            <a:r>
              <a:rPr lang="zh-CN" altLang="en-US" sz="2400" dirty="0" smtClean="0">
                <a:solidFill>
                  <a:srgbClr val="000000"/>
                </a:solidFill>
                <a:latin typeface="楷体" pitchFamily="49" charset="-122"/>
                <a:ea typeface="楷体" pitchFamily="49" charset="-122"/>
              </a:rPr>
              <a:t>年下半年至报告时（</a:t>
            </a:r>
            <a:r>
              <a:rPr lang="en-US" altLang="zh-CN" sz="2400" dirty="0" smtClean="0">
                <a:solidFill>
                  <a:srgbClr val="000000"/>
                </a:solidFill>
                <a:latin typeface="楷体" pitchFamily="49" charset="-122"/>
                <a:ea typeface="楷体" pitchFamily="49" charset="-122"/>
              </a:rPr>
              <a:t>04</a:t>
            </a:r>
            <a:r>
              <a:rPr lang="zh-CN" altLang="en-US" sz="2400" dirty="0" smtClean="0">
                <a:solidFill>
                  <a:srgbClr val="000000"/>
                </a:solidFill>
                <a:latin typeface="楷体" pitchFamily="49" charset="-122"/>
                <a:ea typeface="楷体" pitchFamily="49" charset="-122"/>
              </a:rPr>
              <a:t>年</a:t>
            </a:r>
            <a:r>
              <a:rPr lang="en-US" altLang="zh-CN" sz="2400" dirty="0" smtClean="0">
                <a:solidFill>
                  <a:srgbClr val="000000"/>
                </a:solidFill>
                <a:latin typeface="楷体" pitchFamily="49" charset="-122"/>
                <a:ea typeface="楷体" pitchFamily="49" charset="-122"/>
              </a:rPr>
              <a:t>3</a:t>
            </a:r>
            <a:r>
              <a:rPr lang="zh-CN" altLang="en-US" sz="2400" dirty="0" smtClean="0">
                <a:solidFill>
                  <a:srgbClr val="000000"/>
                </a:solidFill>
                <a:latin typeface="楷体" pitchFamily="49" charset="-122"/>
                <a:ea typeface="楷体" pitchFamily="49" charset="-122"/>
              </a:rPr>
              <a:t>月）棉价暴涨</a:t>
            </a:r>
            <a:r>
              <a:rPr lang="en-US" altLang="zh-CN" sz="2400" dirty="0" smtClean="0">
                <a:solidFill>
                  <a:srgbClr val="000000"/>
                </a:solidFill>
                <a:latin typeface="楷体" pitchFamily="49" charset="-122"/>
                <a:ea typeface="楷体" pitchFamily="49" charset="-122"/>
              </a:rPr>
              <a:t>50%</a:t>
            </a:r>
            <a:r>
              <a:rPr lang="zh-CN" altLang="en-US" sz="2400" dirty="0" smtClean="0">
                <a:solidFill>
                  <a:srgbClr val="000000"/>
                </a:solidFill>
                <a:latin typeface="楷体" pitchFamily="49" charset="-122"/>
                <a:ea typeface="楷体" pitchFamily="49" charset="-122"/>
              </a:rPr>
              <a:t>；</a:t>
            </a:r>
            <a:r>
              <a:rPr lang="en-US" altLang="zh-CN" sz="2400" dirty="0" smtClean="0">
                <a:solidFill>
                  <a:srgbClr val="000000"/>
                </a:solidFill>
                <a:latin typeface="楷体" pitchFamily="49" charset="-122"/>
                <a:ea typeface="楷体" pitchFamily="49" charset="-122"/>
              </a:rPr>
              <a:t>2</a:t>
            </a:r>
            <a:r>
              <a:rPr lang="zh-CN" altLang="en-US" sz="2400" dirty="0" smtClean="0">
                <a:solidFill>
                  <a:srgbClr val="000000"/>
                </a:solidFill>
                <a:latin typeface="楷体" pitchFamily="49" charset="-122"/>
                <a:ea typeface="楷体" pitchFamily="49" charset="-122"/>
              </a:rPr>
              <a:t>、中国棉花进口采取配额制，每年进口</a:t>
            </a:r>
            <a:r>
              <a:rPr lang="en-US" altLang="zh-CN" sz="2400" dirty="0" smtClean="0">
                <a:solidFill>
                  <a:srgbClr val="000000"/>
                </a:solidFill>
                <a:latin typeface="楷体" pitchFamily="49" charset="-122"/>
                <a:ea typeface="楷体" pitchFamily="49" charset="-122"/>
              </a:rPr>
              <a:t>100</a:t>
            </a:r>
            <a:r>
              <a:rPr lang="zh-CN" altLang="en-US" sz="2400" dirty="0" smtClean="0">
                <a:solidFill>
                  <a:srgbClr val="000000"/>
                </a:solidFill>
                <a:latin typeface="楷体" pitchFamily="49" charset="-122"/>
                <a:ea typeface="楷体" pitchFamily="49" charset="-122"/>
              </a:rPr>
              <a:t>万吨左右。国内外棉花品质有差异，使得企业使用时需要调整工艺，如果国家为平抑棉价上涨，增加配额，企业对外棉的适应需要时间（</a:t>
            </a:r>
            <a:r>
              <a:rPr lang="en-US" altLang="zh-CN" sz="2400" dirty="0" smtClean="0">
                <a:solidFill>
                  <a:srgbClr val="000000"/>
                </a:solidFill>
                <a:latin typeface="楷体" pitchFamily="49" charset="-122"/>
                <a:ea typeface="楷体" pitchFamily="49" charset="-122"/>
              </a:rPr>
              <a:t>1</a:t>
            </a:r>
            <a:r>
              <a:rPr lang="zh-CN" altLang="en-US" sz="2400" dirty="0" smtClean="0">
                <a:solidFill>
                  <a:srgbClr val="000000"/>
                </a:solidFill>
                <a:latin typeface="楷体" pitchFamily="49" charset="-122"/>
                <a:ea typeface="楷体" pitchFamily="49" charset="-122"/>
              </a:rPr>
              <a:t>年不够）。总之，</a:t>
            </a:r>
            <a:r>
              <a:rPr lang="en-US" altLang="zh-CN" sz="2400" dirty="0" smtClean="0">
                <a:solidFill>
                  <a:srgbClr val="000000"/>
                </a:solidFill>
                <a:latin typeface="楷体" pitchFamily="49" charset="-122"/>
                <a:ea typeface="楷体" pitchFamily="49" charset="-122"/>
              </a:rPr>
              <a:t>03/04 </a:t>
            </a:r>
            <a:r>
              <a:rPr lang="zh-CN" altLang="en-US" sz="2400" dirty="0" smtClean="0">
                <a:solidFill>
                  <a:srgbClr val="000000"/>
                </a:solidFill>
                <a:latin typeface="楷体" pitchFamily="49" charset="-122"/>
                <a:ea typeface="楷体" pitchFamily="49" charset="-122"/>
              </a:rPr>
              <a:t>棉花年度，供应不会大增；</a:t>
            </a:r>
            <a:r>
              <a:rPr lang="en-US" altLang="zh-CN" sz="2400" dirty="0" smtClean="0">
                <a:solidFill>
                  <a:srgbClr val="000000"/>
                </a:solidFill>
                <a:latin typeface="楷体" pitchFamily="49" charset="-122"/>
                <a:ea typeface="楷体" pitchFamily="49" charset="-122"/>
              </a:rPr>
              <a:t>3</a:t>
            </a:r>
            <a:r>
              <a:rPr lang="zh-CN" altLang="en-US" sz="2400" dirty="0" smtClean="0">
                <a:solidFill>
                  <a:srgbClr val="000000"/>
                </a:solidFill>
                <a:latin typeface="楷体" pitchFamily="49" charset="-122"/>
                <a:ea typeface="楷体" pitchFamily="49" charset="-122"/>
              </a:rPr>
              <a:t>、中国纺织行业出口内需两旺，棉织品需求不断上升；</a:t>
            </a:r>
            <a:r>
              <a:rPr lang="en-US" altLang="zh-CN" sz="2400" dirty="0" smtClean="0">
                <a:solidFill>
                  <a:srgbClr val="000000"/>
                </a:solidFill>
                <a:latin typeface="楷体" pitchFamily="49" charset="-122"/>
                <a:ea typeface="楷体" pitchFamily="49" charset="-122"/>
              </a:rPr>
              <a:t>4</a:t>
            </a:r>
            <a:r>
              <a:rPr lang="zh-CN" altLang="en-US" sz="2400" dirty="0" smtClean="0">
                <a:solidFill>
                  <a:srgbClr val="000000"/>
                </a:solidFill>
                <a:latin typeface="楷体" pitchFamily="49" charset="-122"/>
                <a:ea typeface="楷体" pitchFamily="49" charset="-122"/>
              </a:rPr>
              <a:t>、棉花是一年生作物，</a:t>
            </a:r>
            <a:r>
              <a:rPr lang="en-US" altLang="zh-CN" sz="2400" dirty="0" smtClean="0">
                <a:solidFill>
                  <a:srgbClr val="000000"/>
                </a:solidFill>
                <a:latin typeface="楷体" pitchFamily="49" charset="-122"/>
                <a:ea typeface="楷体" pitchFamily="49" charset="-122"/>
              </a:rPr>
              <a:t>04</a:t>
            </a:r>
            <a:r>
              <a:rPr lang="zh-CN" altLang="en-US" sz="2400" dirty="0" smtClean="0">
                <a:solidFill>
                  <a:srgbClr val="000000"/>
                </a:solidFill>
                <a:latin typeface="楷体" pitchFamily="49" charset="-122"/>
                <a:ea typeface="楷体" pitchFamily="49" charset="-122"/>
              </a:rPr>
              <a:t>年棉花播种面积（</a:t>
            </a:r>
            <a:r>
              <a:rPr lang="en-US" altLang="zh-CN" sz="2400" dirty="0" smtClean="0">
                <a:solidFill>
                  <a:srgbClr val="000000"/>
                </a:solidFill>
                <a:latin typeface="楷体" pitchFamily="49" charset="-122"/>
                <a:ea typeface="楷体" pitchFamily="49" charset="-122"/>
              </a:rPr>
              <a:t>3-5</a:t>
            </a:r>
            <a:r>
              <a:rPr lang="zh-CN" altLang="en-US" sz="2400" dirty="0" smtClean="0">
                <a:solidFill>
                  <a:srgbClr val="000000"/>
                </a:solidFill>
                <a:latin typeface="楷体" pitchFamily="49" charset="-122"/>
                <a:ea typeface="楷体" pitchFamily="49" charset="-122"/>
              </a:rPr>
              <a:t>月播种）有望扩大，新棉在</a:t>
            </a:r>
            <a:r>
              <a:rPr lang="en-US" altLang="zh-CN" sz="2400" dirty="0" smtClean="0">
                <a:solidFill>
                  <a:srgbClr val="000000"/>
                </a:solidFill>
                <a:latin typeface="楷体" pitchFamily="49" charset="-122"/>
                <a:ea typeface="楷体" pitchFamily="49" charset="-122"/>
              </a:rPr>
              <a:t>10</a:t>
            </a:r>
            <a:r>
              <a:rPr lang="zh-CN" altLang="en-US" sz="2400" dirty="0" smtClean="0">
                <a:solidFill>
                  <a:srgbClr val="000000"/>
                </a:solidFill>
                <a:latin typeface="楷体" pitchFamily="49" charset="-122"/>
                <a:ea typeface="楷体" pitchFamily="49" charset="-122"/>
              </a:rPr>
              <a:t>月上市，</a:t>
            </a:r>
            <a:r>
              <a:rPr lang="en-US" altLang="zh-CN" sz="2400" dirty="0" smtClean="0">
                <a:solidFill>
                  <a:srgbClr val="000000"/>
                </a:solidFill>
                <a:latin typeface="楷体" pitchFamily="49" charset="-122"/>
                <a:ea typeface="楷体" pitchFamily="49" charset="-122"/>
              </a:rPr>
              <a:t>05</a:t>
            </a:r>
            <a:r>
              <a:rPr lang="zh-CN" altLang="en-US" sz="2400" dirty="0" smtClean="0">
                <a:solidFill>
                  <a:srgbClr val="000000"/>
                </a:solidFill>
                <a:latin typeface="楷体" pitchFamily="49" charset="-122"/>
                <a:ea typeface="楷体" pitchFamily="49" charset="-122"/>
              </a:rPr>
              <a:t>年棉价有望回落。</a:t>
            </a:r>
            <a:endParaRPr lang="en-US" altLang="zh-CN" sz="24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400" dirty="0" smtClean="0">
                <a:solidFill>
                  <a:srgbClr val="000000"/>
                </a:solidFill>
                <a:latin typeface="楷体" pitchFamily="49" charset="-122"/>
                <a:ea typeface="楷体" pitchFamily="49" charset="-122"/>
              </a:rPr>
              <a:t>三、总之，判断未来棉价仍有可能上涨，</a:t>
            </a:r>
            <a:r>
              <a:rPr lang="en-US" altLang="zh-CN" sz="2400" dirty="0" smtClean="0">
                <a:solidFill>
                  <a:srgbClr val="000000"/>
                </a:solidFill>
                <a:latin typeface="楷体" pitchFamily="49" charset="-122"/>
                <a:ea typeface="楷体" pitchFamily="49" charset="-122"/>
              </a:rPr>
              <a:t>05</a:t>
            </a:r>
            <a:r>
              <a:rPr lang="zh-CN" altLang="en-US" sz="2400" dirty="0" smtClean="0">
                <a:solidFill>
                  <a:srgbClr val="000000"/>
                </a:solidFill>
                <a:latin typeface="楷体" pitchFamily="49" charset="-122"/>
                <a:ea typeface="楷体" pitchFamily="49" charset="-122"/>
              </a:rPr>
              <a:t>年才逐渐回落。</a:t>
            </a:r>
            <a:endParaRPr lang="en-US" altLang="zh-CN" sz="2400" dirty="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2981064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1" y="719118"/>
            <a:ext cx="9144000" cy="533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defTabSz="185738">
              <a:tabLst>
                <a:tab pos="85725" algn="l"/>
                <a:tab pos="185738" algn="l"/>
              </a:tabLst>
            </a:pPr>
            <a:r>
              <a:rPr lang="zh-CN" altLang="en-US" sz="2400" dirty="0" smtClean="0">
                <a:solidFill>
                  <a:srgbClr val="000000"/>
                </a:solidFill>
                <a:latin typeface="楷体" pitchFamily="49" charset="-122"/>
                <a:ea typeface="楷体" pitchFamily="49" charset="-122"/>
              </a:rPr>
              <a:t>四</a:t>
            </a:r>
            <a:r>
              <a:rPr lang="zh-CN" altLang="en-US" sz="2400" dirty="0" smtClean="0">
                <a:solidFill>
                  <a:srgbClr val="000000"/>
                </a:solidFill>
                <a:latin typeface="楷体_GB2312" panose="02010609030101010101" pitchFamily="49" charset="-122"/>
                <a:ea typeface="楷体_GB2312" panose="02010609030101010101" pitchFamily="49" charset="-122"/>
              </a:rPr>
              <a:t>、</a:t>
            </a:r>
            <a:r>
              <a:rPr lang="en-GB" altLang="zh-CN" sz="2400" dirty="0">
                <a:latin typeface="楷体_GB2312" panose="02010609030101010101" pitchFamily="49" charset="-122"/>
                <a:ea typeface="楷体_GB2312" panose="02010609030101010101" pitchFamily="49" charset="-122"/>
              </a:rPr>
              <a:t> </a:t>
            </a:r>
            <a:r>
              <a:rPr lang="zh-CN" altLang="en-US" sz="2400" dirty="0" smtClean="0">
                <a:latin typeface="楷体_GB2312" panose="02010609030101010101" pitchFamily="49" charset="-122"/>
                <a:ea typeface="楷体_GB2312" panose="02010609030101010101" pitchFamily="49" charset="-122"/>
              </a:rPr>
              <a:t>长绒棉毛利率高于细绒棉，但由于</a:t>
            </a:r>
            <a:r>
              <a:rPr lang="en-US" altLang="zh-CN" sz="2400" dirty="0" smtClean="0">
                <a:latin typeface="楷体_GB2312" panose="02010609030101010101" pitchFamily="49" charset="-122"/>
                <a:ea typeface="楷体_GB2312" panose="02010609030101010101" pitchFamily="49" charset="-122"/>
              </a:rPr>
              <a:t>03</a:t>
            </a:r>
            <a:r>
              <a:rPr lang="zh-CN" altLang="en-US" sz="2400" dirty="0" smtClean="0">
                <a:latin typeface="楷体_GB2312" panose="02010609030101010101" pitchFamily="49" charset="-122"/>
                <a:ea typeface="楷体_GB2312" panose="02010609030101010101" pitchFamily="49" charset="-122"/>
              </a:rPr>
              <a:t>年病虫害影响，长绒棉种植面积没有扩大。预计</a:t>
            </a:r>
            <a:r>
              <a:rPr lang="en-US" altLang="zh-CN" sz="2400" dirty="0" smtClean="0">
                <a:latin typeface="楷体_GB2312" panose="02010609030101010101" pitchFamily="49" charset="-122"/>
                <a:ea typeface="楷体_GB2312" panose="02010609030101010101" pitchFamily="49" charset="-122"/>
              </a:rPr>
              <a:t>04</a:t>
            </a:r>
            <a:r>
              <a:rPr lang="zh-CN" altLang="en-US" sz="2400" dirty="0" smtClean="0">
                <a:latin typeface="楷体_GB2312" panose="02010609030101010101" pitchFamily="49" charset="-122"/>
                <a:ea typeface="楷体_GB2312" panose="02010609030101010101" pitchFamily="49" charset="-122"/>
              </a:rPr>
              <a:t>年两者产量波动不大；</a:t>
            </a:r>
            <a:endParaRPr lang="en-US" altLang="zh-CN" sz="2400" dirty="0" smtClean="0">
              <a:latin typeface="楷体_GB2312" panose="02010609030101010101" pitchFamily="49" charset="-122"/>
              <a:ea typeface="楷体_GB2312" panose="02010609030101010101" pitchFamily="49" charset="-122"/>
            </a:endParaRPr>
          </a:p>
          <a:p>
            <a:pPr algn="l"/>
            <a:r>
              <a:rPr lang="zh-CN" altLang="en-US" sz="2400" dirty="0" smtClean="0">
                <a:latin typeface="楷体_GB2312" panose="02010609030101010101" pitchFamily="49" charset="-122"/>
                <a:ea typeface="楷体_GB2312" panose="02010609030101010101" pitchFamily="49" charset="-122"/>
              </a:rPr>
              <a:t>五、</a:t>
            </a:r>
            <a:r>
              <a:rPr lang="en-GB" altLang="zh-CN" sz="2400" dirty="0" smtClean="0">
                <a:latin typeface="楷体_GB2312" panose="02010609030101010101" pitchFamily="49" charset="-122"/>
                <a:ea typeface="楷体_GB2312" panose="02010609030101010101" pitchFamily="49" charset="-122"/>
              </a:rPr>
              <a:t>03</a:t>
            </a:r>
            <a:r>
              <a:rPr lang="zh-CN" altLang="zh-CN" sz="2400" dirty="0">
                <a:latin typeface="楷体_GB2312" panose="02010609030101010101" pitchFamily="49" charset="-122"/>
                <a:ea typeface="楷体_GB2312" panose="02010609030101010101" pitchFamily="49" charset="-122"/>
              </a:rPr>
              <a:t>年棉价上涨幅度超过公司预期</a:t>
            </a:r>
            <a:r>
              <a:rPr lang="zh-CN" altLang="zh-CN" sz="2400" dirty="0" smtClean="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使得</a:t>
            </a:r>
            <a:r>
              <a:rPr lang="zh-CN" altLang="zh-CN" sz="2400" dirty="0" smtClean="0">
                <a:latin typeface="楷体_GB2312" panose="02010609030101010101" pitchFamily="49" charset="-122"/>
                <a:ea typeface="楷体_GB2312" panose="02010609030101010101" pitchFamily="49" charset="-122"/>
              </a:rPr>
              <a:t>公司</a:t>
            </a:r>
            <a:r>
              <a:rPr lang="zh-CN" altLang="en-US" sz="2400" dirty="0" smtClean="0">
                <a:latin typeface="楷体_GB2312" panose="02010609030101010101" pitchFamily="49" charset="-122"/>
                <a:ea typeface="楷体_GB2312" panose="02010609030101010101" pitchFamily="49" charset="-122"/>
              </a:rPr>
              <a:t>在棉价上涨过程中</a:t>
            </a:r>
            <a:r>
              <a:rPr lang="zh-CN" altLang="zh-CN" sz="2400" dirty="0" smtClean="0">
                <a:latin typeface="楷体_GB2312" panose="02010609030101010101" pitchFamily="49" charset="-122"/>
                <a:ea typeface="楷体_GB2312" panose="02010609030101010101" pitchFamily="49" charset="-122"/>
              </a:rPr>
              <a:t>以</a:t>
            </a:r>
            <a:r>
              <a:rPr lang="en-GB" altLang="zh-CN" sz="2400" dirty="0">
                <a:latin typeface="楷体_GB2312" panose="02010609030101010101" pitchFamily="49" charset="-122"/>
                <a:ea typeface="楷体_GB2312" panose="02010609030101010101" pitchFamily="49" charset="-122"/>
              </a:rPr>
              <a:t>15000</a:t>
            </a:r>
            <a:r>
              <a:rPr lang="zh-CN" altLang="zh-CN" sz="2400" dirty="0">
                <a:latin typeface="楷体_GB2312" panose="02010609030101010101" pitchFamily="49" charset="-122"/>
                <a:ea typeface="楷体_GB2312" panose="02010609030101010101" pitchFamily="49" charset="-122"/>
              </a:rPr>
              <a:t>元的低价销售了占四季度总销量</a:t>
            </a:r>
            <a:r>
              <a:rPr lang="en-GB" altLang="zh-CN" sz="2400" dirty="0">
                <a:latin typeface="楷体_GB2312" panose="02010609030101010101" pitchFamily="49" charset="-122"/>
                <a:ea typeface="楷体_GB2312" panose="02010609030101010101" pitchFamily="49" charset="-122"/>
              </a:rPr>
              <a:t>30%</a:t>
            </a:r>
            <a:r>
              <a:rPr lang="zh-CN" altLang="zh-CN" sz="2400" dirty="0">
                <a:latin typeface="楷体_GB2312" panose="02010609030101010101" pitchFamily="49" charset="-122"/>
                <a:ea typeface="楷体_GB2312" panose="02010609030101010101" pitchFamily="49" charset="-122"/>
              </a:rPr>
              <a:t>的</a:t>
            </a:r>
            <a:r>
              <a:rPr lang="zh-CN" altLang="zh-CN" sz="2400" dirty="0" smtClean="0">
                <a:latin typeface="楷体_GB2312" panose="02010609030101010101" pitchFamily="49" charset="-122"/>
                <a:ea typeface="楷体_GB2312" panose="02010609030101010101" pitchFamily="49" charset="-122"/>
              </a:rPr>
              <a:t>皮棉</a:t>
            </a:r>
            <a:r>
              <a:rPr lang="zh-CN" altLang="en-US" sz="2400" dirty="0" smtClean="0">
                <a:latin typeface="楷体_GB2312" panose="02010609030101010101" pitchFamily="49" charset="-122"/>
                <a:ea typeface="楷体_GB2312" panose="02010609030101010101" pitchFamily="49" charset="-122"/>
              </a:rPr>
              <a:t>（公司部分产品销售价低于当前棉价）。此外</a:t>
            </a:r>
            <a:r>
              <a:rPr lang="en-GB" altLang="zh-CN" sz="2400" dirty="0" smtClean="0">
                <a:latin typeface="楷体_GB2312" panose="02010609030101010101" pitchFamily="49" charset="-122"/>
                <a:ea typeface="楷体_GB2312" panose="02010609030101010101" pitchFamily="49" charset="-122"/>
              </a:rPr>
              <a:t>03</a:t>
            </a:r>
            <a:r>
              <a:rPr lang="zh-CN" altLang="zh-CN" sz="2400" dirty="0">
                <a:latin typeface="楷体_GB2312" panose="02010609030101010101" pitchFamily="49" charset="-122"/>
                <a:ea typeface="楷体_GB2312" panose="02010609030101010101" pitchFamily="49" charset="-122"/>
              </a:rPr>
              <a:t>年十月是公司大股东农一师成立</a:t>
            </a:r>
            <a:r>
              <a:rPr lang="en-GB" altLang="zh-CN" sz="2400" dirty="0">
                <a:latin typeface="楷体_GB2312" panose="02010609030101010101" pitchFamily="49" charset="-122"/>
                <a:ea typeface="楷体_GB2312" panose="02010609030101010101" pitchFamily="49" charset="-122"/>
              </a:rPr>
              <a:t>50</a:t>
            </a:r>
            <a:r>
              <a:rPr lang="zh-CN" altLang="zh-CN" sz="2400" dirty="0">
                <a:latin typeface="楷体_GB2312" panose="02010609030101010101" pitchFamily="49" charset="-122"/>
                <a:ea typeface="楷体_GB2312" panose="02010609030101010101" pitchFamily="49" charset="-122"/>
              </a:rPr>
              <a:t>周年，公司在棉花采摘旺季十月准备庆祝大会，延误了棉花采摘，导致四季度销量占产量的比例较往年低</a:t>
            </a:r>
            <a:r>
              <a:rPr lang="en-GB" altLang="zh-CN" sz="2400" dirty="0">
                <a:latin typeface="楷体_GB2312" panose="02010609030101010101" pitchFamily="49" charset="-122"/>
                <a:ea typeface="楷体_GB2312" panose="02010609030101010101" pitchFamily="49" charset="-122"/>
              </a:rPr>
              <a:t>5%</a:t>
            </a:r>
            <a:r>
              <a:rPr lang="zh-CN" altLang="zh-CN" sz="2400" dirty="0" smtClean="0">
                <a:latin typeface="楷体_GB2312" panose="02010609030101010101" pitchFamily="49" charset="-122"/>
                <a:ea typeface="楷体_GB2312" panose="02010609030101010101" pitchFamily="49" charset="-122"/>
              </a:rPr>
              <a:t>左右</a:t>
            </a:r>
            <a:r>
              <a:rPr lang="zh-CN" altLang="en-US" sz="2400" dirty="0" smtClean="0">
                <a:latin typeface="楷体_GB2312" panose="02010609030101010101" pitchFamily="49" charset="-122"/>
                <a:ea typeface="楷体_GB2312" panose="02010609030101010101" pitchFamily="49" charset="-122"/>
              </a:rPr>
              <a:t>（往年四季度销售占总产量三分之一左右）</a:t>
            </a:r>
            <a:r>
              <a:rPr lang="zh-CN" altLang="zh-CN" sz="2400" dirty="0" smtClean="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考虑到</a:t>
            </a:r>
            <a:r>
              <a:rPr lang="en-GB" altLang="zh-CN" sz="2400" dirty="0">
                <a:latin typeface="楷体_GB2312" panose="02010609030101010101" pitchFamily="49" charset="-122"/>
                <a:ea typeface="楷体_GB2312" panose="02010609030101010101" pitchFamily="49" charset="-122"/>
              </a:rPr>
              <a:t>03</a:t>
            </a:r>
            <a:r>
              <a:rPr lang="zh-CN" altLang="zh-CN" sz="2400" dirty="0">
                <a:latin typeface="楷体_GB2312" panose="02010609030101010101" pitchFamily="49" charset="-122"/>
                <a:ea typeface="楷体_GB2312" panose="02010609030101010101" pitchFamily="49" charset="-122"/>
              </a:rPr>
              <a:t>年上半年的销售收入，预计</a:t>
            </a:r>
            <a:r>
              <a:rPr lang="en-GB" altLang="zh-CN" sz="2400" dirty="0">
                <a:latin typeface="楷体_GB2312" panose="02010609030101010101" pitchFamily="49" charset="-122"/>
                <a:ea typeface="楷体_GB2312" panose="02010609030101010101" pitchFamily="49" charset="-122"/>
              </a:rPr>
              <a:t>03</a:t>
            </a:r>
            <a:r>
              <a:rPr lang="zh-CN" altLang="zh-CN" sz="2400" dirty="0">
                <a:latin typeface="楷体_GB2312" panose="02010609030101010101" pitchFamily="49" charset="-122"/>
                <a:ea typeface="楷体_GB2312" panose="02010609030101010101" pitchFamily="49" charset="-122"/>
              </a:rPr>
              <a:t>年细绒棉销售收入</a:t>
            </a:r>
            <a:r>
              <a:rPr lang="en-GB" altLang="zh-CN" sz="2400" dirty="0">
                <a:latin typeface="楷体_GB2312" panose="02010609030101010101" pitchFamily="49" charset="-122"/>
                <a:ea typeface="楷体_GB2312" panose="02010609030101010101" pitchFamily="49" charset="-122"/>
              </a:rPr>
              <a:t>4.08</a:t>
            </a:r>
            <a:r>
              <a:rPr lang="zh-CN" altLang="zh-CN" sz="2400" dirty="0">
                <a:latin typeface="楷体_GB2312" panose="02010609030101010101" pitchFamily="49" charset="-122"/>
                <a:ea typeface="楷体_GB2312" panose="02010609030101010101" pitchFamily="49" charset="-122"/>
              </a:rPr>
              <a:t>亿</a:t>
            </a:r>
            <a:r>
              <a:rPr lang="zh-CN" altLang="zh-CN" sz="2400" dirty="0" smtClean="0">
                <a:latin typeface="楷体_GB2312" panose="02010609030101010101" pitchFamily="49" charset="-122"/>
                <a:ea typeface="楷体_GB2312" panose="02010609030101010101" pitchFamily="49" charset="-122"/>
              </a:rPr>
              <a:t>元</a:t>
            </a:r>
            <a:r>
              <a:rPr lang="zh-CN" altLang="en-US" sz="2400" dirty="0" smtClean="0">
                <a:solidFill>
                  <a:srgbClr val="000000"/>
                </a:solidFill>
                <a:latin typeface="楷体_GB2312" panose="02010609030101010101" pitchFamily="49" charset="-122"/>
                <a:ea typeface="楷体_GB2312" panose="02010609030101010101" pitchFamily="49" charset="-122"/>
              </a:rPr>
              <a:t>；</a:t>
            </a:r>
            <a:endParaRPr lang="en-US" altLang="zh-CN" sz="2400" dirty="0" smtClean="0">
              <a:solidFill>
                <a:srgbClr val="000000"/>
              </a:solidFill>
              <a:latin typeface="楷体_GB2312" panose="02010609030101010101" pitchFamily="49" charset="-122"/>
              <a:ea typeface="楷体_GB2312" panose="02010609030101010101" pitchFamily="49" charset="-122"/>
            </a:endParaRPr>
          </a:p>
          <a:p>
            <a:pPr marL="0" lvl="5" eaLnBrk="0" fontAlgn="base" hangingPunct="0">
              <a:spcBef>
                <a:spcPts val="600"/>
              </a:spcBef>
              <a:spcAft>
                <a:spcPts val="600"/>
              </a:spcAft>
            </a:pPr>
            <a:r>
              <a:rPr lang="zh-CN" altLang="en-US" sz="2400" dirty="0" smtClean="0">
                <a:solidFill>
                  <a:srgbClr val="000000"/>
                </a:solidFill>
                <a:latin typeface="楷体" pitchFamily="49" charset="-122"/>
                <a:ea typeface="楷体" pitchFamily="49" charset="-122"/>
              </a:rPr>
              <a:t>六、</a:t>
            </a:r>
            <a:r>
              <a:rPr lang="zh-CN" altLang="zh-CN" sz="2400" dirty="0">
                <a:latin typeface="楷体_GB2312" panose="02010609030101010101" pitchFamily="49" charset="-122"/>
                <a:ea typeface="楷体_GB2312" panose="02010609030101010101" pitchFamily="49" charset="-122"/>
              </a:rPr>
              <a:t>公司是新疆建设兵团企业，半军事化管理，土地也归兵团所有，所以，当棉价飞涨，各地爆发籽棉收购战的时候，公司籽棉收购价相对稳定</a:t>
            </a:r>
            <a:r>
              <a:rPr lang="zh-CN" altLang="zh-CN" sz="2400" dirty="0" smtClean="0">
                <a:latin typeface="楷体_GB2312" panose="02010609030101010101" pitchFamily="49" charset="-122"/>
                <a:ea typeface="楷体_GB2312" panose="02010609030101010101" pitchFamily="49" charset="-122"/>
              </a:rPr>
              <a:t>，</a:t>
            </a:r>
            <a:r>
              <a:rPr lang="zh-CN" altLang="en-US" sz="2400" dirty="0" smtClean="0">
                <a:latin typeface="楷体_GB2312" panose="02010609030101010101" pitchFamily="49" charset="-122"/>
                <a:ea typeface="楷体_GB2312" panose="02010609030101010101" pitchFamily="49" charset="-122"/>
              </a:rPr>
              <a:t>即生产成本相对平稳。</a:t>
            </a:r>
            <a:r>
              <a:rPr lang="zh-CN" altLang="zh-CN" sz="2400" dirty="0" smtClean="0">
                <a:latin typeface="楷体_GB2312" panose="02010609030101010101" pitchFamily="49" charset="-122"/>
                <a:ea typeface="楷体_GB2312" panose="02010609030101010101" pitchFamily="49" charset="-122"/>
              </a:rPr>
              <a:t>预计</a:t>
            </a:r>
            <a:r>
              <a:rPr lang="en-GB" altLang="zh-CN" sz="2400" dirty="0">
                <a:latin typeface="楷体_GB2312" panose="02010609030101010101" pitchFamily="49" charset="-122"/>
                <a:ea typeface="楷体_GB2312" panose="02010609030101010101" pitchFamily="49" charset="-122"/>
              </a:rPr>
              <a:t>03</a:t>
            </a:r>
            <a:r>
              <a:rPr lang="zh-CN" altLang="zh-CN" sz="2400" dirty="0">
                <a:latin typeface="楷体_GB2312" panose="02010609030101010101" pitchFamily="49" charset="-122"/>
                <a:ea typeface="楷体_GB2312" panose="02010609030101010101" pitchFamily="49" charset="-122"/>
              </a:rPr>
              <a:t>年四季度棉花种植成本为</a:t>
            </a:r>
            <a:r>
              <a:rPr lang="en-GB" altLang="zh-CN" sz="2400" dirty="0">
                <a:latin typeface="楷体_GB2312" panose="02010609030101010101" pitchFamily="49" charset="-122"/>
                <a:ea typeface="楷体_GB2312" panose="02010609030101010101" pitchFamily="49" charset="-122"/>
              </a:rPr>
              <a:t>12000</a:t>
            </a:r>
            <a:r>
              <a:rPr lang="zh-CN" altLang="zh-CN" sz="2400" dirty="0">
                <a:latin typeface="楷体_GB2312" panose="02010609030101010101" pitchFamily="49" charset="-122"/>
                <a:ea typeface="楷体_GB2312" panose="02010609030101010101" pitchFamily="49" charset="-122"/>
              </a:rPr>
              <a:t>元</a:t>
            </a:r>
            <a:r>
              <a:rPr lang="en-GB" altLang="zh-CN" sz="2400" dirty="0">
                <a:latin typeface="楷体_GB2312" panose="02010609030101010101" pitchFamily="49" charset="-122"/>
                <a:ea typeface="楷体_GB2312" panose="02010609030101010101" pitchFamily="49" charset="-122"/>
              </a:rPr>
              <a:t>/</a:t>
            </a:r>
            <a:r>
              <a:rPr lang="zh-CN" altLang="zh-CN" sz="2400" dirty="0">
                <a:latin typeface="楷体_GB2312" panose="02010609030101010101" pitchFamily="49" charset="-122"/>
                <a:ea typeface="楷体_GB2312" panose="02010609030101010101" pitchFamily="49" charset="-122"/>
              </a:rPr>
              <a:t>吨。考虑到</a:t>
            </a:r>
            <a:r>
              <a:rPr lang="en-GB" altLang="zh-CN" sz="2400" dirty="0">
                <a:latin typeface="楷体_GB2312" panose="02010609030101010101" pitchFamily="49" charset="-122"/>
                <a:ea typeface="楷体_GB2312" panose="02010609030101010101" pitchFamily="49" charset="-122"/>
              </a:rPr>
              <a:t>03</a:t>
            </a:r>
            <a:r>
              <a:rPr lang="zh-CN" altLang="zh-CN" sz="2400" dirty="0">
                <a:latin typeface="楷体_GB2312" panose="02010609030101010101" pitchFamily="49" charset="-122"/>
                <a:ea typeface="楷体_GB2312" panose="02010609030101010101" pitchFamily="49" charset="-122"/>
              </a:rPr>
              <a:t>年上半年的生产成本，预计</a:t>
            </a:r>
            <a:r>
              <a:rPr lang="en-GB" altLang="zh-CN" sz="2400" dirty="0">
                <a:latin typeface="楷体_GB2312" panose="02010609030101010101" pitchFamily="49" charset="-122"/>
                <a:ea typeface="楷体_GB2312" panose="02010609030101010101" pitchFamily="49" charset="-122"/>
              </a:rPr>
              <a:t>03</a:t>
            </a:r>
            <a:r>
              <a:rPr lang="zh-CN" altLang="zh-CN" sz="2400" dirty="0">
                <a:latin typeface="楷体_GB2312" panose="02010609030101010101" pitchFamily="49" charset="-122"/>
                <a:ea typeface="楷体_GB2312" panose="02010609030101010101" pitchFamily="49" charset="-122"/>
              </a:rPr>
              <a:t>年细绒棉生产成本为</a:t>
            </a:r>
            <a:r>
              <a:rPr lang="en-GB" altLang="zh-CN" sz="2400" dirty="0">
                <a:latin typeface="楷体_GB2312" panose="02010609030101010101" pitchFamily="49" charset="-122"/>
                <a:ea typeface="楷体_GB2312" panose="02010609030101010101" pitchFamily="49" charset="-122"/>
              </a:rPr>
              <a:t>2.96</a:t>
            </a:r>
            <a:r>
              <a:rPr lang="zh-CN" altLang="zh-CN" sz="2400" dirty="0">
                <a:latin typeface="楷体_GB2312" panose="02010609030101010101" pitchFamily="49" charset="-122"/>
                <a:ea typeface="楷体_GB2312" panose="02010609030101010101" pitchFamily="49" charset="-122"/>
              </a:rPr>
              <a:t>亿元。</a:t>
            </a:r>
            <a:r>
              <a:rPr lang="zh-CN" altLang="en-US" sz="2400" dirty="0" smtClean="0">
                <a:solidFill>
                  <a:srgbClr val="000000"/>
                </a:solidFill>
                <a:latin typeface="楷体_GB2312" panose="02010609030101010101" pitchFamily="49" charset="-122"/>
                <a:ea typeface="楷体_GB2312" panose="02010609030101010101" pitchFamily="49" charset="-122"/>
              </a:rPr>
              <a:t>。</a:t>
            </a:r>
            <a:endParaRPr lang="en-US" altLang="zh-CN" sz="2400" dirty="0">
              <a:solidFill>
                <a:srgbClr val="00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024331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r>
              <a:rPr lang="zh-CN" altLang="en-US" sz="2800" b="1" dirty="0" smtClean="0">
                <a:solidFill>
                  <a:schemeClr val="bg1"/>
                </a:solidFill>
                <a:ea typeface="楷体_GB2312" pitchFamily="49" charset="-122"/>
              </a:rPr>
              <a:t>百隆东方盈利预测说明（</a:t>
            </a:r>
            <a:r>
              <a:rPr lang="en-US" altLang="zh-CN" sz="2800" b="1" dirty="0" smtClean="0">
                <a:solidFill>
                  <a:schemeClr val="bg1"/>
                </a:solidFill>
                <a:ea typeface="楷体_GB2312" pitchFamily="49" charset="-122"/>
              </a:rPr>
              <a:t>2012</a:t>
            </a:r>
            <a:r>
              <a:rPr lang="zh-CN" altLang="en-US" sz="2800" b="1" dirty="0" smtClean="0">
                <a:solidFill>
                  <a:schemeClr val="bg1"/>
                </a:solidFill>
                <a:ea typeface="楷体_GB2312" pitchFamily="49" charset="-122"/>
              </a:rPr>
              <a:t>年）</a:t>
            </a:r>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1" y="719118"/>
            <a:ext cx="9144000"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l" defTabSz="185738">
              <a:tabLst>
                <a:tab pos="85725" algn="l"/>
                <a:tab pos="185738" algn="l"/>
              </a:tabLst>
            </a:pPr>
            <a:r>
              <a:rPr lang="zh-CN" altLang="en-US" sz="2400" dirty="0" smtClean="0">
                <a:solidFill>
                  <a:srgbClr val="000000"/>
                </a:solidFill>
                <a:latin typeface="楷体_GB2312" panose="02010609030101010101" pitchFamily="49" charset="-122"/>
                <a:ea typeface="楷体_GB2312" panose="02010609030101010101" pitchFamily="49" charset="-122"/>
              </a:rPr>
              <a:t>四、</a:t>
            </a:r>
            <a:r>
              <a:rPr lang="en-GB" altLang="zh-CN" sz="2400" dirty="0" smtClean="0">
                <a:latin typeface="楷体_GB2312" panose="02010609030101010101" pitchFamily="49" charset="-122"/>
                <a:ea typeface="楷体_GB2312" panose="02010609030101010101" pitchFamily="49" charset="-122"/>
              </a:rPr>
              <a:t> </a:t>
            </a:r>
            <a:r>
              <a:rPr lang="zh-CN" altLang="en-US" sz="2400" dirty="0" smtClean="0">
                <a:latin typeface="楷体_GB2312" panose="02010609030101010101" pitchFamily="49" charset="-122"/>
                <a:ea typeface="楷体_GB2312" panose="02010609030101010101" pitchFamily="49" charset="-122"/>
              </a:rPr>
              <a:t>公司主要竞争对手华孚色纺</a:t>
            </a:r>
            <a:r>
              <a:rPr lang="en-US" altLang="zh-CN" sz="2400" dirty="0" smtClean="0">
                <a:latin typeface="楷体_GB2312" panose="02010609030101010101" pitchFamily="49" charset="-122"/>
                <a:ea typeface="楷体_GB2312" panose="02010609030101010101" pitchFamily="49" charset="-122"/>
              </a:rPr>
              <a:t>2010-2012</a:t>
            </a:r>
            <a:r>
              <a:rPr lang="zh-CN" altLang="en-US" sz="2400" dirty="0" smtClean="0">
                <a:latin typeface="楷体_GB2312" panose="02010609030101010101" pitchFamily="49" charset="-122"/>
                <a:ea typeface="楷体_GB2312" panose="02010609030101010101" pitchFamily="49" charset="-122"/>
              </a:rPr>
              <a:t>年毛利率分别为</a:t>
            </a:r>
            <a:r>
              <a:rPr lang="en-US" altLang="zh-CN" sz="2400" dirty="0" smtClean="0">
                <a:latin typeface="楷体_GB2312" panose="02010609030101010101" pitchFamily="49" charset="-122"/>
                <a:ea typeface="楷体_GB2312" panose="02010609030101010101" pitchFamily="49" charset="-122"/>
              </a:rPr>
              <a:t>19.7%</a:t>
            </a:r>
            <a:r>
              <a:rPr lang="zh-CN" altLang="en-US"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19.85%</a:t>
            </a:r>
            <a:r>
              <a:rPr lang="zh-CN" altLang="en-US" sz="2400" dirty="0" smtClean="0">
                <a:latin typeface="楷体_GB2312" panose="02010609030101010101" pitchFamily="49" charset="-122"/>
                <a:ea typeface="楷体_GB2312" panose="02010609030101010101" pitchFamily="49" charset="-122"/>
              </a:rPr>
              <a:t>和</a:t>
            </a:r>
            <a:r>
              <a:rPr lang="en-US" altLang="zh-CN" sz="2400" dirty="0" smtClean="0">
                <a:latin typeface="楷体_GB2312" panose="02010609030101010101" pitchFamily="49" charset="-122"/>
                <a:ea typeface="楷体_GB2312" panose="02010609030101010101" pitchFamily="49" charset="-122"/>
              </a:rPr>
              <a:t>10.77%</a:t>
            </a:r>
            <a:r>
              <a:rPr lang="zh-CN" altLang="en-US" sz="2400" dirty="0" smtClean="0">
                <a:latin typeface="楷体_GB2312" panose="02010609030101010101" pitchFamily="49" charset="-122"/>
                <a:ea typeface="楷体_GB2312" panose="02010609030101010101" pitchFamily="49" charset="-122"/>
              </a:rPr>
              <a:t>，净利率分别为</a:t>
            </a:r>
            <a:r>
              <a:rPr lang="en-US" altLang="zh-CN" sz="2400" dirty="0" smtClean="0">
                <a:latin typeface="楷体_GB2312" panose="02010609030101010101" pitchFamily="49" charset="-122"/>
                <a:ea typeface="楷体_GB2312" panose="02010609030101010101" pitchFamily="49" charset="-122"/>
              </a:rPr>
              <a:t>7.86%</a:t>
            </a:r>
            <a:r>
              <a:rPr lang="zh-CN" altLang="en-US"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7.74%</a:t>
            </a:r>
            <a:r>
              <a:rPr lang="zh-CN" altLang="en-US" sz="2400" dirty="0" smtClean="0">
                <a:latin typeface="楷体_GB2312" panose="02010609030101010101" pitchFamily="49" charset="-122"/>
                <a:ea typeface="楷体_GB2312" panose="02010609030101010101" pitchFamily="49" charset="-122"/>
              </a:rPr>
              <a:t>和</a:t>
            </a:r>
            <a:r>
              <a:rPr lang="en-US" altLang="zh-CN" sz="2400" dirty="0" smtClean="0">
                <a:latin typeface="楷体_GB2312" panose="02010609030101010101" pitchFamily="49" charset="-122"/>
                <a:ea typeface="楷体_GB2312" panose="02010609030101010101" pitchFamily="49" charset="-122"/>
              </a:rPr>
              <a:t>1.6%</a:t>
            </a:r>
            <a:r>
              <a:rPr lang="zh-CN" altLang="en-US" sz="2400" dirty="0" smtClean="0">
                <a:latin typeface="楷体_GB2312" panose="02010609030101010101" pitchFamily="49" charset="-122"/>
                <a:ea typeface="楷体_GB2312" panose="02010609030101010101" pitchFamily="49" charset="-122"/>
              </a:rPr>
              <a:t>。公司毛利率则分别是</a:t>
            </a:r>
            <a:r>
              <a:rPr lang="en-US" altLang="zh-CN" sz="2400" dirty="0" smtClean="0">
                <a:latin typeface="楷体_GB2312" panose="02010609030101010101" pitchFamily="49" charset="-122"/>
                <a:ea typeface="楷体_GB2312" panose="02010609030101010101" pitchFamily="49" charset="-122"/>
              </a:rPr>
              <a:t>27.2%</a:t>
            </a:r>
            <a:r>
              <a:rPr lang="zh-CN" altLang="en-US"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27.7%</a:t>
            </a:r>
            <a:r>
              <a:rPr lang="zh-CN" altLang="en-US" sz="2400" dirty="0" smtClean="0">
                <a:latin typeface="楷体_GB2312" panose="02010609030101010101" pitchFamily="49" charset="-122"/>
                <a:ea typeface="楷体_GB2312" panose="02010609030101010101" pitchFamily="49" charset="-122"/>
              </a:rPr>
              <a:t>和</a:t>
            </a:r>
            <a:r>
              <a:rPr lang="en-US" altLang="zh-CN" sz="2400" dirty="0" smtClean="0">
                <a:latin typeface="楷体_GB2312" panose="02010609030101010101" pitchFamily="49" charset="-122"/>
                <a:ea typeface="楷体_GB2312" panose="02010609030101010101" pitchFamily="49" charset="-122"/>
              </a:rPr>
              <a:t>15%</a:t>
            </a:r>
            <a:r>
              <a:rPr lang="zh-CN" altLang="en-US" sz="2400" dirty="0" smtClean="0">
                <a:latin typeface="楷体_GB2312" panose="02010609030101010101" pitchFamily="49" charset="-122"/>
                <a:ea typeface="楷体_GB2312" panose="02010609030101010101" pitchFamily="49" charset="-122"/>
              </a:rPr>
              <a:t>，净利率分别是</a:t>
            </a:r>
            <a:r>
              <a:rPr lang="en-US" altLang="zh-CN" sz="2400" dirty="0" smtClean="0">
                <a:latin typeface="楷体_GB2312" panose="02010609030101010101" pitchFamily="49" charset="-122"/>
                <a:ea typeface="楷体_GB2312" panose="02010609030101010101" pitchFamily="49" charset="-122"/>
              </a:rPr>
              <a:t>19.1%</a:t>
            </a:r>
            <a:r>
              <a:rPr lang="zh-CN" altLang="en-US" sz="2400" dirty="0" smtClean="0">
                <a:latin typeface="楷体_GB2312" panose="02010609030101010101" pitchFamily="49" charset="-122"/>
                <a:ea typeface="楷体_GB2312" panose="02010609030101010101" pitchFamily="49" charset="-122"/>
              </a:rPr>
              <a:t>、</a:t>
            </a:r>
            <a:r>
              <a:rPr lang="en-US" altLang="zh-CN" sz="2400" dirty="0" smtClean="0">
                <a:latin typeface="楷体_GB2312" panose="02010609030101010101" pitchFamily="49" charset="-122"/>
                <a:ea typeface="楷体_GB2312" panose="02010609030101010101" pitchFamily="49" charset="-122"/>
              </a:rPr>
              <a:t>20%</a:t>
            </a:r>
            <a:r>
              <a:rPr lang="zh-CN" altLang="en-US" sz="2400" dirty="0" smtClean="0">
                <a:latin typeface="楷体_GB2312" panose="02010609030101010101" pitchFamily="49" charset="-122"/>
                <a:ea typeface="楷体_GB2312" panose="02010609030101010101" pitchFamily="49" charset="-122"/>
              </a:rPr>
              <a:t>和</a:t>
            </a:r>
            <a:r>
              <a:rPr lang="en-US" altLang="zh-CN" sz="2400" dirty="0" smtClean="0">
                <a:latin typeface="楷体_GB2312" panose="02010609030101010101" pitchFamily="49" charset="-122"/>
                <a:ea typeface="楷体_GB2312" panose="02010609030101010101" pitchFamily="49" charset="-122"/>
              </a:rPr>
              <a:t>5.27%</a:t>
            </a:r>
            <a:r>
              <a:rPr lang="zh-CN" altLang="en-US" sz="2400" dirty="0" smtClean="0">
                <a:latin typeface="楷体_GB2312" panose="02010609030101010101" pitchFamily="49" charset="-122"/>
                <a:ea typeface="楷体_GB2312" panose="02010609030101010101" pitchFamily="49" charset="-122"/>
              </a:rPr>
              <a:t>。</a:t>
            </a:r>
            <a:r>
              <a:rPr lang="zh-CN" altLang="en-US" sz="2400" b="1" dirty="0" smtClean="0">
                <a:solidFill>
                  <a:srgbClr val="FF0000"/>
                </a:solidFill>
                <a:latin typeface="楷体_GB2312" panose="02010609030101010101" pitchFamily="49" charset="-122"/>
                <a:ea typeface="楷体_GB2312" panose="02010609030101010101" pitchFamily="49" charset="-122"/>
              </a:rPr>
              <a:t>两者差距巨大</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a:p>
            <a:pPr algn="l"/>
            <a:r>
              <a:rPr lang="zh-CN" altLang="en-US" sz="2400" dirty="0" smtClean="0">
                <a:latin typeface="楷体_GB2312" panose="02010609030101010101" pitchFamily="49" charset="-122"/>
                <a:ea typeface="楷体_GB2312" panose="02010609030101010101" pitchFamily="49" charset="-122"/>
              </a:rPr>
              <a:t>二、公司</a:t>
            </a:r>
            <a:r>
              <a:rPr lang="en-US" altLang="zh-CN" sz="2400" dirty="0" smtClean="0">
                <a:latin typeface="楷体_GB2312" panose="02010609030101010101" pitchFamily="49" charset="-122"/>
                <a:ea typeface="楷体_GB2312" panose="02010609030101010101" pitchFamily="49" charset="-122"/>
              </a:rPr>
              <a:t>2012</a:t>
            </a:r>
            <a:r>
              <a:rPr lang="zh-CN" altLang="en-US" sz="2400" dirty="0" smtClean="0">
                <a:latin typeface="楷体_GB2312" panose="02010609030101010101" pitchFamily="49" charset="-122"/>
                <a:ea typeface="楷体_GB2312" panose="02010609030101010101" pitchFamily="49" charset="-122"/>
              </a:rPr>
              <a:t>年</a:t>
            </a:r>
            <a:r>
              <a:rPr lang="en-US" altLang="zh-CN" sz="2400" dirty="0" smtClean="0">
                <a:latin typeface="楷体_GB2312" panose="02010609030101010101" pitchFamily="49" charset="-122"/>
                <a:ea typeface="楷体_GB2312" panose="02010609030101010101" pitchFamily="49" charset="-122"/>
              </a:rPr>
              <a:t>6</a:t>
            </a:r>
            <a:r>
              <a:rPr lang="zh-CN" altLang="en-US" sz="2400" dirty="0" smtClean="0">
                <a:latin typeface="楷体_GB2312" panose="02010609030101010101" pitchFamily="49" charset="-122"/>
                <a:ea typeface="楷体_GB2312" panose="02010609030101010101" pitchFamily="49" charset="-122"/>
              </a:rPr>
              <a:t>月上市，色纺纱行业另一巨头华孚色纺则在</a:t>
            </a:r>
            <a:r>
              <a:rPr lang="en-US" altLang="zh-CN" sz="2400" dirty="0" smtClean="0">
                <a:latin typeface="楷体_GB2312" panose="02010609030101010101" pitchFamily="49" charset="-122"/>
                <a:ea typeface="楷体_GB2312" panose="02010609030101010101" pitchFamily="49" charset="-122"/>
              </a:rPr>
              <a:t>2009</a:t>
            </a:r>
            <a:r>
              <a:rPr lang="zh-CN" altLang="en-US" sz="2400" dirty="0" smtClean="0">
                <a:latin typeface="楷体_GB2312" panose="02010609030101010101" pitchFamily="49" charset="-122"/>
                <a:ea typeface="楷体_GB2312" panose="02010609030101010101" pitchFamily="49" charset="-122"/>
              </a:rPr>
              <a:t>年</a:t>
            </a:r>
            <a:r>
              <a:rPr lang="en-US" altLang="zh-CN" sz="2400" dirty="0" smtClean="0">
                <a:latin typeface="楷体_GB2312" panose="02010609030101010101" pitchFamily="49" charset="-122"/>
                <a:ea typeface="楷体_GB2312" panose="02010609030101010101" pitchFamily="49" charset="-122"/>
              </a:rPr>
              <a:t>4</a:t>
            </a:r>
            <a:r>
              <a:rPr lang="zh-CN" altLang="en-US" sz="2400" dirty="0" smtClean="0">
                <a:latin typeface="楷体_GB2312" panose="02010609030101010101" pitchFamily="49" charset="-122"/>
                <a:ea typeface="楷体_GB2312" panose="02010609030101010101" pitchFamily="49" charset="-122"/>
              </a:rPr>
              <a:t>月借壳上市。上市时，公司发行路演时一再强调</a:t>
            </a:r>
            <a:r>
              <a:rPr lang="en-US" altLang="zh-CN" sz="2400" dirty="0" smtClean="0">
                <a:latin typeface="楷体_GB2312" panose="02010609030101010101" pitchFamily="49" charset="-122"/>
                <a:ea typeface="楷体_GB2312" panose="02010609030101010101" pitchFamily="49" charset="-122"/>
              </a:rPr>
              <a:t>12</a:t>
            </a:r>
            <a:r>
              <a:rPr lang="zh-CN" altLang="en-US" sz="2400" dirty="0" smtClean="0">
                <a:latin typeface="楷体_GB2312" panose="02010609030101010101" pitchFamily="49" charset="-122"/>
                <a:ea typeface="楷体_GB2312" panose="02010609030101010101" pitchFamily="49" charset="-122"/>
              </a:rPr>
              <a:t>年及未来业绩增速</a:t>
            </a:r>
            <a:r>
              <a:rPr lang="en-US" altLang="zh-CN" sz="2400" dirty="0" smtClean="0">
                <a:latin typeface="楷体_GB2312" panose="02010609030101010101" pitchFamily="49" charset="-122"/>
                <a:ea typeface="楷体_GB2312" panose="02010609030101010101" pitchFamily="49" charset="-122"/>
              </a:rPr>
              <a:t>20%</a:t>
            </a:r>
            <a:r>
              <a:rPr lang="zh-CN" altLang="en-US" sz="2400" dirty="0" smtClean="0">
                <a:latin typeface="楷体_GB2312" panose="02010609030101010101" pitchFamily="49" charset="-122"/>
                <a:ea typeface="楷体_GB2312" panose="02010609030101010101" pitchFamily="49" charset="-122"/>
              </a:rPr>
              <a:t>左右，依据在于色纺纱的绝对龙头、较华孚色纺更优秀、产能不断扩大等</a:t>
            </a:r>
            <a:r>
              <a:rPr lang="zh-CN" altLang="en-US" sz="2400" dirty="0" smtClean="0">
                <a:solidFill>
                  <a:srgbClr val="000000"/>
                </a:solidFill>
                <a:latin typeface="楷体_GB2312" panose="02010609030101010101" pitchFamily="49" charset="-122"/>
                <a:ea typeface="楷体_GB2312" panose="02010609030101010101" pitchFamily="49" charset="-122"/>
              </a:rPr>
              <a:t>；</a:t>
            </a:r>
            <a:endParaRPr lang="en-US" altLang="zh-CN" sz="2400" dirty="0" smtClean="0">
              <a:solidFill>
                <a:srgbClr val="000000"/>
              </a:solidFill>
              <a:latin typeface="楷体_GB2312" panose="02010609030101010101" pitchFamily="49" charset="-122"/>
              <a:ea typeface="楷体_GB2312" panose="02010609030101010101" pitchFamily="49" charset="-122"/>
            </a:endParaRPr>
          </a:p>
          <a:p>
            <a:pPr marL="0" lvl="5" eaLnBrk="0" fontAlgn="base" hangingPunct="0">
              <a:spcBef>
                <a:spcPts val="600"/>
              </a:spcBef>
              <a:spcAft>
                <a:spcPts val="600"/>
              </a:spcAft>
            </a:pPr>
            <a:r>
              <a:rPr lang="zh-CN" altLang="en-US" sz="2400" dirty="0" smtClean="0">
                <a:solidFill>
                  <a:srgbClr val="000000"/>
                </a:solidFill>
                <a:latin typeface="楷体" pitchFamily="49" charset="-122"/>
                <a:ea typeface="楷体" pitchFamily="49" charset="-122"/>
              </a:rPr>
              <a:t>三、色纺纱企业的主要原料是棉花，占到生产成本的</a:t>
            </a:r>
            <a:r>
              <a:rPr lang="en-US" altLang="zh-CN" sz="2400" dirty="0" smtClean="0">
                <a:solidFill>
                  <a:srgbClr val="000000"/>
                </a:solidFill>
                <a:latin typeface="楷体" pitchFamily="49" charset="-122"/>
                <a:ea typeface="楷体" pitchFamily="49" charset="-122"/>
              </a:rPr>
              <a:t>80%</a:t>
            </a:r>
            <a:r>
              <a:rPr lang="zh-CN" altLang="en-US" sz="2400" dirty="0" smtClean="0">
                <a:solidFill>
                  <a:srgbClr val="000000"/>
                </a:solidFill>
                <a:latin typeface="楷体" pitchFamily="49" charset="-122"/>
                <a:ea typeface="楷体" pitchFamily="49" charset="-122"/>
              </a:rPr>
              <a:t>。国内外棉价在</a:t>
            </a:r>
            <a:r>
              <a:rPr lang="en-US" altLang="zh-CN" sz="2400" dirty="0" smtClean="0">
                <a:solidFill>
                  <a:srgbClr val="000000"/>
                </a:solidFill>
                <a:latin typeface="楷体" pitchFamily="49" charset="-122"/>
                <a:ea typeface="楷体" pitchFamily="49" charset="-122"/>
              </a:rPr>
              <a:t>2011</a:t>
            </a:r>
            <a:r>
              <a:rPr lang="zh-CN" altLang="en-US" sz="2400" dirty="0" smtClean="0">
                <a:solidFill>
                  <a:srgbClr val="000000"/>
                </a:solidFill>
                <a:latin typeface="楷体" pitchFamily="49" charset="-122"/>
                <a:ea typeface="楷体" pitchFamily="49" charset="-122"/>
              </a:rPr>
              <a:t>年</a:t>
            </a:r>
            <a:r>
              <a:rPr lang="en-US" altLang="zh-CN" sz="2400" dirty="0" smtClean="0">
                <a:solidFill>
                  <a:srgbClr val="000000"/>
                </a:solidFill>
                <a:latin typeface="楷体" pitchFamily="49" charset="-122"/>
                <a:ea typeface="楷体" pitchFamily="49" charset="-122"/>
              </a:rPr>
              <a:t>3</a:t>
            </a:r>
            <a:r>
              <a:rPr lang="zh-CN" altLang="en-US" sz="2400" dirty="0" smtClean="0">
                <a:solidFill>
                  <a:srgbClr val="000000"/>
                </a:solidFill>
                <a:latin typeface="楷体" pitchFamily="49" charset="-122"/>
                <a:ea typeface="楷体" pitchFamily="49" charset="-122"/>
              </a:rPr>
              <a:t>月开始暴跌，国内棉价从</a:t>
            </a:r>
            <a:r>
              <a:rPr lang="en-US" altLang="zh-CN" sz="2400" dirty="0" smtClean="0">
                <a:solidFill>
                  <a:srgbClr val="000000"/>
                </a:solidFill>
                <a:latin typeface="楷体" pitchFamily="49" charset="-122"/>
                <a:ea typeface="楷体" pitchFamily="49" charset="-122"/>
              </a:rPr>
              <a:t>31000</a:t>
            </a:r>
            <a:r>
              <a:rPr lang="zh-CN" altLang="en-US" sz="2400" dirty="0" smtClean="0">
                <a:solidFill>
                  <a:srgbClr val="000000"/>
                </a:solidFill>
                <a:latin typeface="楷体" pitchFamily="49" charset="-122"/>
                <a:ea typeface="楷体" pitchFamily="49" charset="-122"/>
              </a:rPr>
              <a:t>元</a:t>
            </a:r>
            <a:r>
              <a:rPr lang="en-US" altLang="zh-CN" sz="2400" dirty="0" smtClean="0">
                <a:solidFill>
                  <a:srgbClr val="000000"/>
                </a:solidFill>
                <a:latin typeface="楷体" pitchFamily="49" charset="-122"/>
                <a:ea typeface="楷体" pitchFamily="49" charset="-122"/>
              </a:rPr>
              <a:t>/</a:t>
            </a:r>
            <a:r>
              <a:rPr lang="zh-CN" altLang="en-US" sz="2400" dirty="0" smtClean="0">
                <a:solidFill>
                  <a:srgbClr val="000000"/>
                </a:solidFill>
                <a:latin typeface="楷体" pitchFamily="49" charset="-122"/>
                <a:ea typeface="楷体" pitchFamily="49" charset="-122"/>
              </a:rPr>
              <a:t>吨暴跌至</a:t>
            </a:r>
            <a:r>
              <a:rPr lang="en-US" altLang="zh-CN" sz="2400" dirty="0" smtClean="0">
                <a:solidFill>
                  <a:srgbClr val="000000"/>
                </a:solidFill>
                <a:latin typeface="楷体" pitchFamily="49" charset="-122"/>
                <a:ea typeface="楷体" pitchFamily="49" charset="-122"/>
              </a:rPr>
              <a:t>11</a:t>
            </a:r>
            <a:r>
              <a:rPr lang="zh-CN" altLang="en-US" sz="2400" dirty="0" smtClean="0">
                <a:solidFill>
                  <a:srgbClr val="000000"/>
                </a:solidFill>
                <a:latin typeface="楷体" pitchFamily="49" charset="-122"/>
                <a:ea typeface="楷体" pitchFamily="49" charset="-122"/>
              </a:rPr>
              <a:t>年底的</a:t>
            </a:r>
            <a:r>
              <a:rPr lang="en-US" altLang="zh-CN" sz="2400" dirty="0" smtClean="0">
                <a:solidFill>
                  <a:srgbClr val="000000"/>
                </a:solidFill>
                <a:latin typeface="楷体" pitchFamily="49" charset="-122"/>
                <a:ea typeface="楷体" pitchFamily="49" charset="-122"/>
              </a:rPr>
              <a:t>20000</a:t>
            </a:r>
            <a:r>
              <a:rPr lang="zh-CN" altLang="en-US" sz="2400" dirty="0" smtClean="0">
                <a:solidFill>
                  <a:srgbClr val="000000"/>
                </a:solidFill>
                <a:latin typeface="楷体" pitchFamily="49" charset="-122"/>
                <a:ea typeface="楷体" pitchFamily="49" charset="-122"/>
              </a:rPr>
              <a:t>元左右，</a:t>
            </a:r>
            <a:r>
              <a:rPr lang="en-US" altLang="zh-CN" sz="2400" dirty="0" smtClean="0">
                <a:solidFill>
                  <a:srgbClr val="000000"/>
                </a:solidFill>
                <a:latin typeface="楷体" pitchFamily="49" charset="-122"/>
                <a:ea typeface="楷体" pitchFamily="49" charset="-122"/>
              </a:rPr>
              <a:t>2012</a:t>
            </a:r>
            <a:r>
              <a:rPr lang="zh-CN" altLang="en-US" sz="2400" dirty="0" smtClean="0">
                <a:solidFill>
                  <a:srgbClr val="000000"/>
                </a:solidFill>
                <a:latin typeface="楷体" pitchFamily="49" charset="-122"/>
                <a:ea typeface="楷体" pitchFamily="49" charset="-122"/>
              </a:rPr>
              <a:t>年棉价继续微幅下挫；</a:t>
            </a:r>
            <a:endParaRPr lang="en-US" altLang="zh-CN" sz="24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400" dirty="0" smtClean="0">
                <a:solidFill>
                  <a:srgbClr val="000000"/>
                </a:solidFill>
                <a:latin typeface="楷体" pitchFamily="49" charset="-122"/>
                <a:ea typeface="楷体" pitchFamily="49" charset="-122"/>
              </a:rPr>
              <a:t>四、中国纺织品服装出口从</a:t>
            </a:r>
            <a:r>
              <a:rPr lang="en-US" altLang="zh-CN" sz="2400" dirty="0" smtClean="0">
                <a:solidFill>
                  <a:srgbClr val="000000"/>
                </a:solidFill>
                <a:latin typeface="楷体" pitchFamily="49" charset="-122"/>
                <a:ea typeface="楷体" pitchFamily="49" charset="-122"/>
              </a:rPr>
              <a:t>2010</a:t>
            </a:r>
            <a:r>
              <a:rPr lang="zh-CN" altLang="en-US" sz="2400" dirty="0" smtClean="0">
                <a:solidFill>
                  <a:srgbClr val="000000"/>
                </a:solidFill>
                <a:latin typeface="楷体" pitchFamily="49" charset="-122"/>
                <a:ea typeface="楷体" pitchFamily="49" charset="-122"/>
              </a:rPr>
              <a:t>年底开始增速下滑，而内销从</a:t>
            </a:r>
            <a:r>
              <a:rPr lang="en-US" altLang="zh-CN" sz="2400" dirty="0" smtClean="0">
                <a:solidFill>
                  <a:srgbClr val="000000"/>
                </a:solidFill>
                <a:latin typeface="楷体" pitchFamily="49" charset="-122"/>
                <a:ea typeface="楷体" pitchFamily="49" charset="-122"/>
              </a:rPr>
              <a:t>2011</a:t>
            </a:r>
            <a:r>
              <a:rPr lang="zh-CN" altLang="en-US" sz="2400" dirty="0" smtClean="0">
                <a:solidFill>
                  <a:srgbClr val="000000"/>
                </a:solidFill>
                <a:latin typeface="楷体" pitchFamily="49" charset="-122"/>
                <a:ea typeface="楷体" pitchFamily="49" charset="-122"/>
              </a:rPr>
              <a:t>年中期开始增速下滑，该种趋势至今没有改变，只是下滑速度减缓而已。</a:t>
            </a:r>
            <a:endParaRPr lang="en-US" altLang="zh-CN" sz="2400" dirty="0">
              <a:solidFill>
                <a:srgbClr val="000000"/>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394827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7"/>
          <p:cNvGrpSpPr>
            <a:grpSpLocks/>
          </p:cNvGrpSpPr>
          <p:nvPr/>
        </p:nvGrpSpPr>
        <p:grpSpPr bwMode="auto">
          <a:xfrm>
            <a:off x="0" y="0"/>
            <a:ext cx="9144000" cy="6884988"/>
            <a:chOff x="0" y="0"/>
            <a:chExt cx="5760" cy="4337"/>
          </a:xfrm>
        </p:grpSpPr>
        <p:sp>
          <p:nvSpPr>
            <p:cNvPr id="11270" name="Rectangle 15"/>
            <p:cNvSpPr>
              <a:spLocks noChangeArrowheads="1"/>
            </p:cNvSpPr>
            <p:nvPr/>
          </p:nvSpPr>
          <p:spPr bwMode="auto">
            <a:xfrm>
              <a:off x="0" y="0"/>
              <a:ext cx="5760" cy="890"/>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271" name="Rectangle 14"/>
            <p:cNvSpPr>
              <a:spLocks noChangeArrowheads="1"/>
            </p:cNvSpPr>
            <p:nvPr/>
          </p:nvSpPr>
          <p:spPr bwMode="auto">
            <a:xfrm>
              <a:off x="0" y="0"/>
              <a:ext cx="2064" cy="890"/>
            </a:xfrm>
            <a:prstGeom prst="rect">
              <a:avLst/>
            </a:prstGeom>
            <a:solidFill>
              <a:schemeClr val="bg1"/>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272" name="Line 11"/>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73" name="Rectangle 12"/>
            <p:cNvSpPr>
              <a:spLocks noChangeArrowheads="1"/>
            </p:cNvSpPr>
            <p:nvPr/>
          </p:nvSpPr>
          <p:spPr bwMode="auto">
            <a:xfrm>
              <a:off x="0" y="4156"/>
              <a:ext cx="5760" cy="181"/>
            </a:xfrm>
            <a:prstGeom prst="rect">
              <a:avLst/>
            </a:prstGeom>
            <a:solidFill>
              <a:srgbClr val="006AB7"/>
            </a:solidFill>
            <a:ln>
              <a:noFill/>
            </a:ln>
            <a:effectLst/>
            <a:extLst>
              <a:ext uri="{91240B29-F687-4F45-9708-019B960494DF}">
                <a14:hiddenLine xmlns:a14="http://schemas.microsoft.com/office/drawing/2010/main" w="14351"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274" name="Rectangle 13"/>
            <p:cNvSpPr>
              <a:spLocks noChangeArrowheads="1"/>
            </p:cNvSpPr>
            <p:nvPr/>
          </p:nvSpPr>
          <p:spPr bwMode="auto">
            <a:xfrm>
              <a:off x="249" y="300"/>
              <a:ext cx="1927" cy="726"/>
            </a:xfrm>
            <a:prstGeom prst="rect">
              <a:avLst/>
            </a:prstGeom>
            <a:noFill/>
            <a:ln w="30226" algn="ctr">
              <a:solidFill>
                <a:srgbClr val="00A0E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11275" name="Picture 16" descr="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 y="478"/>
              <a:ext cx="145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7" name="Rectangle 3"/>
          <p:cNvSpPr>
            <a:spLocks noGrp="1" noChangeArrowheads="1"/>
          </p:cNvSpPr>
          <p:nvPr>
            <p:ph type="subTitle" idx="1"/>
          </p:nvPr>
        </p:nvSpPr>
        <p:spPr>
          <a:xfrm>
            <a:off x="2771775" y="3716338"/>
            <a:ext cx="4105275" cy="1873250"/>
          </a:xfrm>
        </p:spPr>
        <p:txBody>
          <a:bodyPr/>
          <a:lstStyle/>
          <a:p>
            <a:pPr algn="l" eaLnBrk="1" hangingPunct="1">
              <a:lnSpc>
                <a:spcPct val="80000"/>
              </a:lnSpc>
            </a:pPr>
            <a:endParaRPr lang="en-US" altLang="zh-CN" sz="1600" b="1" dirty="0" smtClean="0">
              <a:solidFill>
                <a:srgbClr val="0099FF"/>
              </a:solidFill>
            </a:endParaRPr>
          </a:p>
          <a:p>
            <a:pPr algn="l" eaLnBrk="1" hangingPunct="1">
              <a:lnSpc>
                <a:spcPct val="80000"/>
              </a:lnSpc>
            </a:pPr>
            <a:r>
              <a:rPr lang="zh-CN" altLang="en-US" sz="2000" b="1" dirty="0" smtClean="0">
                <a:latin typeface="楷体_GB2312" pitchFamily="49" charset="-122"/>
                <a:ea typeface="楷体_GB2312" pitchFamily="49" charset="-122"/>
              </a:rPr>
              <a:t>国金证券研究所    张斌</a:t>
            </a:r>
          </a:p>
          <a:p>
            <a:pPr algn="l" eaLnBrk="1" hangingPunct="1">
              <a:lnSpc>
                <a:spcPct val="80000"/>
              </a:lnSpc>
            </a:pPr>
            <a:r>
              <a:rPr lang="zh-CN" altLang="en-US" sz="2000" b="1" dirty="0" smtClean="0">
                <a:latin typeface="楷体_GB2312" pitchFamily="49" charset="-122"/>
                <a:ea typeface="楷体_GB2312" pitchFamily="49" charset="-122"/>
              </a:rPr>
              <a:t>电话</a:t>
            </a:r>
            <a:r>
              <a:rPr lang="en-US" altLang="zh-CN" sz="2000" dirty="0" smtClean="0">
                <a:latin typeface="黑体" pitchFamily="49" charset="-122"/>
                <a:ea typeface="黑体" pitchFamily="49" charset="-122"/>
                <a:sym typeface="Wingdings" pitchFamily="2" charset="2"/>
              </a:rPr>
              <a:t>:</a:t>
            </a:r>
            <a:r>
              <a:rPr lang="en-US" altLang="zh-CN" sz="2000" dirty="0" smtClean="0">
                <a:ea typeface="黑体" pitchFamily="49" charset="-122"/>
                <a:sym typeface="Wingdings" pitchFamily="2" charset="2"/>
              </a:rPr>
              <a:t>13916457670</a:t>
            </a:r>
          </a:p>
          <a:p>
            <a:pPr algn="l" eaLnBrk="1" hangingPunct="1">
              <a:lnSpc>
                <a:spcPct val="80000"/>
              </a:lnSpc>
            </a:pPr>
            <a:r>
              <a:rPr lang="en-US" altLang="zh-CN" sz="2000" dirty="0" smtClean="0">
                <a:ea typeface="黑体" pitchFamily="49" charset="-122"/>
                <a:sym typeface="Wingdings" pitchFamily="2" charset="2"/>
              </a:rPr>
              <a:t>QQ</a:t>
            </a:r>
            <a:r>
              <a:rPr lang="zh-CN" altLang="en-US" sz="2000" dirty="0" smtClean="0">
                <a:ea typeface="黑体" pitchFamily="49" charset="-122"/>
                <a:sym typeface="Wingdings" pitchFamily="2" charset="2"/>
              </a:rPr>
              <a:t>：</a:t>
            </a:r>
            <a:r>
              <a:rPr lang="en-US" altLang="zh-CN" sz="2000" dirty="0" smtClean="0">
                <a:ea typeface="黑体" pitchFamily="49" charset="-122"/>
                <a:sym typeface="Wingdings" pitchFamily="2" charset="2"/>
              </a:rPr>
              <a:t>16800209</a:t>
            </a:r>
          </a:p>
          <a:p>
            <a:pPr algn="l" eaLnBrk="1" hangingPunct="1">
              <a:lnSpc>
                <a:spcPct val="80000"/>
              </a:lnSpc>
            </a:pPr>
            <a:r>
              <a:rPr lang="zh-CN" altLang="en-US" sz="2000" b="1" dirty="0" smtClean="0">
                <a:latin typeface="楷体_GB2312" pitchFamily="49" charset="-122"/>
                <a:ea typeface="楷体_GB2312" pitchFamily="49" charset="-122"/>
                <a:sym typeface="Wingdings" pitchFamily="2" charset="2"/>
              </a:rPr>
              <a:t>邮箱</a:t>
            </a:r>
            <a:r>
              <a:rPr lang="zh-CN" altLang="en-US" sz="2000" dirty="0" smtClean="0">
                <a:latin typeface="黑体" pitchFamily="49" charset="-122"/>
                <a:ea typeface="黑体" pitchFamily="49" charset="-122"/>
                <a:sym typeface="Wingdings" pitchFamily="2" charset="2"/>
              </a:rPr>
              <a:t>：</a:t>
            </a:r>
            <a:r>
              <a:rPr lang="en-US" altLang="zh-CN" sz="2000" dirty="0" smtClean="0">
                <a:ea typeface="黑体" pitchFamily="49" charset="-122"/>
                <a:sym typeface="Wingdings" pitchFamily="2" charset="2"/>
              </a:rPr>
              <a:t>zhangbin@gjzq.com.cn</a:t>
            </a:r>
          </a:p>
          <a:p>
            <a:pPr algn="l" eaLnBrk="1" hangingPunct="1">
              <a:lnSpc>
                <a:spcPct val="80000"/>
              </a:lnSpc>
            </a:pPr>
            <a:r>
              <a:rPr lang="en-US" altLang="zh-CN" sz="2000" dirty="0" smtClean="0">
                <a:ea typeface="黑体" pitchFamily="49" charset="-122"/>
              </a:rPr>
              <a:t>2015</a:t>
            </a:r>
            <a:r>
              <a:rPr lang="zh-CN" altLang="en-US" sz="2000" b="1" dirty="0" smtClean="0">
                <a:latin typeface="楷体_GB2312" pitchFamily="49" charset="-122"/>
                <a:ea typeface="楷体_GB2312" pitchFamily="49" charset="-122"/>
              </a:rPr>
              <a:t>年</a:t>
            </a:r>
            <a:r>
              <a:rPr lang="en-US" altLang="zh-CN" sz="2000" dirty="0" smtClean="0">
                <a:ea typeface="黑体" pitchFamily="49" charset="-122"/>
              </a:rPr>
              <a:t>3</a:t>
            </a:r>
            <a:r>
              <a:rPr lang="zh-CN" altLang="en-US" sz="2000" b="1" dirty="0" smtClean="0">
                <a:latin typeface="楷体_GB2312" pitchFamily="49" charset="-122"/>
                <a:ea typeface="楷体_GB2312" pitchFamily="49" charset="-122"/>
              </a:rPr>
              <a:t>月</a:t>
            </a:r>
          </a:p>
        </p:txBody>
      </p:sp>
      <p:sp>
        <p:nvSpPr>
          <p:cNvPr id="11268" name="Rectangle 4"/>
          <p:cNvSpPr>
            <a:spLocks noGrp="1" noChangeArrowheads="1"/>
          </p:cNvSpPr>
          <p:nvPr>
            <p:ph type="ctrTitle"/>
          </p:nvPr>
        </p:nvSpPr>
        <p:spPr>
          <a:xfrm>
            <a:off x="611188" y="2349500"/>
            <a:ext cx="7772400" cy="1470025"/>
          </a:xfrm>
          <a:effectLst>
            <a:outerShdw dist="35921" dir="2700000" algn="ctr" rotWithShape="0">
              <a:srgbClr val="DDDDDD">
                <a:alpha val="50000"/>
              </a:srgbClr>
            </a:outerShdw>
          </a:effectLst>
        </p:spPr>
        <p:txBody>
          <a:bodyPr/>
          <a:lstStyle/>
          <a:p>
            <a:pPr eaLnBrk="1" hangingPunct="1"/>
            <a:r>
              <a:rPr lang="zh-CN" altLang="en-US" sz="5400" b="1" dirty="0" smtClean="0">
                <a:solidFill>
                  <a:schemeClr val="tx1"/>
                </a:solidFill>
                <a:latin typeface="楷体_GB2312" pitchFamily="49" charset="-122"/>
                <a:ea typeface="楷体_GB2312" pitchFamily="49" charset="-122"/>
              </a:rPr>
              <a:t>敬请雅正  欢迎交流</a:t>
            </a:r>
          </a:p>
        </p:txBody>
      </p:sp>
      <p:pic>
        <p:nvPicPr>
          <p:cNvPr id="11269" name="Picture 18" descr="图片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4963" y="936625"/>
            <a:ext cx="24590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r>
              <a:rPr lang="zh-CN" altLang="en-US" sz="2800" b="1" dirty="0" smtClean="0">
                <a:solidFill>
                  <a:schemeClr val="bg1"/>
                </a:solidFill>
                <a:ea typeface="楷体_GB2312" pitchFamily="49" charset="-122"/>
              </a:rPr>
              <a:t>财务分析和模型的实质</a:t>
            </a:r>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8093" y="788188"/>
            <a:ext cx="914400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0" lvl="5" eaLnBrk="0" fontAlgn="base" hangingPunct="0">
              <a:spcBef>
                <a:spcPts val="1800"/>
              </a:spcBef>
              <a:spcAft>
                <a:spcPts val="600"/>
              </a:spcAft>
            </a:pPr>
            <a:r>
              <a:rPr lang="zh-CN" altLang="en-US" sz="4400" b="1" dirty="0" smtClean="0">
                <a:solidFill>
                  <a:srgbClr val="000000"/>
                </a:solidFill>
                <a:latin typeface="楷体" pitchFamily="49" charset="-122"/>
                <a:ea typeface="楷体" pitchFamily="49" charset="-122"/>
              </a:rPr>
              <a:t>证券投资研究本质：在搞清楚目标企业过去和现在如何赚钱的基础上，分析判断它未来如何赚钱、大概能赚到多少钱。</a:t>
            </a:r>
            <a:endParaRPr lang="en-US" altLang="zh-CN" sz="4400" b="1" dirty="0" smtClean="0">
              <a:solidFill>
                <a:srgbClr val="000000"/>
              </a:solidFill>
              <a:latin typeface="楷体" pitchFamily="49" charset="-122"/>
              <a:ea typeface="楷体" pitchFamily="49" charset="-122"/>
            </a:endParaRPr>
          </a:p>
          <a:p>
            <a:pPr marL="0" lvl="5" eaLnBrk="0" fontAlgn="base" hangingPunct="0">
              <a:spcBef>
                <a:spcPts val="1800"/>
              </a:spcBef>
              <a:spcAft>
                <a:spcPts val="600"/>
              </a:spcAft>
            </a:pPr>
            <a:r>
              <a:rPr lang="zh-CN" altLang="en-US" sz="4400" b="1" dirty="0" smtClean="0">
                <a:solidFill>
                  <a:srgbClr val="000000"/>
                </a:solidFill>
                <a:latin typeface="楷体" pitchFamily="49" charset="-122"/>
                <a:ea typeface="楷体" pitchFamily="49" charset="-122"/>
              </a:rPr>
              <a:t>财务分析和模型的作用在于：帮助我们更好更准确地了解企业的过去和现在；帮助我们更好的判断企业的未来。</a:t>
            </a:r>
          </a:p>
        </p:txBody>
      </p:sp>
    </p:spTree>
    <p:extLst>
      <p:ext uri="{BB962C8B-B14F-4D97-AF65-F5344CB8AC3E}">
        <p14:creationId xmlns:p14="http://schemas.microsoft.com/office/powerpoint/2010/main" val="2302737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r>
              <a:rPr lang="zh-CN" altLang="en-US" sz="2800" b="1" dirty="0">
                <a:solidFill>
                  <a:schemeClr val="bg1"/>
                </a:solidFill>
                <a:ea typeface="楷体_GB2312" pitchFamily="49" charset="-122"/>
              </a:rPr>
              <a:t>损益</a:t>
            </a:r>
            <a:r>
              <a:rPr lang="zh-CN" altLang="en-US" sz="2800" b="1" dirty="0" smtClean="0">
                <a:solidFill>
                  <a:schemeClr val="bg1"/>
                </a:solidFill>
                <a:ea typeface="楷体_GB2312" pitchFamily="49" charset="-122"/>
              </a:rPr>
              <a:t>表预测</a:t>
            </a:r>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0" y="644012"/>
            <a:ext cx="914400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一、永远牢记：</a:t>
            </a:r>
            <a:r>
              <a:rPr lang="zh-CN" altLang="en-US" sz="3200" b="1" dirty="0" smtClean="0">
                <a:solidFill>
                  <a:srgbClr val="000000"/>
                </a:solidFill>
                <a:latin typeface="楷体" pitchFamily="49" charset="-122"/>
                <a:ea typeface="楷体" pitchFamily="49" charset="-122"/>
              </a:rPr>
              <a:t>是人指挥模型，而不是模型指挥人</a:t>
            </a:r>
            <a:r>
              <a:rPr lang="zh-CN" altLang="en-US" sz="2800" dirty="0" smtClean="0">
                <a:solidFill>
                  <a:srgbClr val="000000"/>
                </a:solidFill>
                <a:latin typeface="楷体" pitchFamily="49" charset="-122"/>
                <a:ea typeface="楷体" pitchFamily="49" charset="-122"/>
              </a:rPr>
              <a:t>。众多盈利假设需要人来判断；</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二、销售预测，根据上市公司披露的历年分产品或者分类业务收入和毛利率，根据未来市场和企业经营可能变化；</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a:t>
            </a:r>
            <a:r>
              <a:rPr lang="en-US" altLang="zh-CN" sz="2800" dirty="0" smtClean="0">
                <a:solidFill>
                  <a:srgbClr val="000000"/>
                </a:solidFill>
                <a:latin typeface="楷体" pitchFamily="49" charset="-122"/>
                <a:ea typeface="楷体" pitchFamily="49" charset="-122"/>
              </a:rPr>
              <a:t>  1</a:t>
            </a:r>
            <a:r>
              <a:rPr lang="zh-CN" altLang="en-US" sz="2800" dirty="0" smtClean="0">
                <a:solidFill>
                  <a:srgbClr val="000000"/>
                </a:solidFill>
                <a:latin typeface="楷体" pitchFamily="49" charset="-122"/>
                <a:ea typeface="楷体" pitchFamily="49" charset="-122"/>
              </a:rPr>
              <a:t>、不能简单线性延伸；</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a:t>
            </a:r>
            <a:r>
              <a:rPr lang="en-US" altLang="zh-CN" sz="2800" dirty="0" smtClean="0">
                <a:solidFill>
                  <a:srgbClr val="000000"/>
                </a:solidFill>
                <a:latin typeface="楷体" pitchFamily="49" charset="-122"/>
                <a:ea typeface="楷体" pitchFamily="49" charset="-122"/>
              </a:rPr>
              <a:t>  2</a:t>
            </a:r>
            <a:r>
              <a:rPr lang="zh-CN" altLang="en-US" sz="2800" dirty="0" smtClean="0">
                <a:solidFill>
                  <a:srgbClr val="000000"/>
                </a:solidFill>
                <a:latin typeface="楷体" pitchFamily="49" charset="-122"/>
                <a:ea typeface="楷体" pitchFamily="49" charset="-122"/>
              </a:rPr>
              <a:t>、产能不等于产量、产量不等于销量、销量不等于收入、收入不等于利润；</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a:t>
            </a:r>
            <a:r>
              <a:rPr lang="en-US" altLang="zh-CN" sz="2800" dirty="0" smtClean="0">
                <a:solidFill>
                  <a:srgbClr val="000000"/>
                </a:solidFill>
                <a:latin typeface="楷体" pitchFamily="49" charset="-122"/>
                <a:ea typeface="楷体" pitchFamily="49" charset="-122"/>
              </a:rPr>
              <a:t>  3</a:t>
            </a:r>
            <a:r>
              <a:rPr lang="zh-CN" altLang="en-US" sz="2800" dirty="0" smtClean="0">
                <a:solidFill>
                  <a:srgbClr val="000000"/>
                </a:solidFill>
                <a:latin typeface="楷体" pitchFamily="49" charset="-122"/>
                <a:ea typeface="楷体" pitchFamily="49" charset="-122"/>
              </a:rPr>
              <a:t>、毛利率是关键。首先需要分拆成本构成，但不能机械、简单地套用所谓成本加成法；然后根据下游需求情况、竞争情况判断历史毛利率能否维持还是变化；</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2800" dirty="0">
                <a:solidFill>
                  <a:srgbClr val="000000"/>
                </a:solidFill>
                <a:latin typeface="楷体" pitchFamily="49" charset="-122"/>
                <a:ea typeface="楷体" pitchFamily="49" charset="-122"/>
              </a:rPr>
              <a:t> </a:t>
            </a:r>
            <a:r>
              <a:rPr lang="en-US" altLang="zh-CN" sz="2800" dirty="0" smtClean="0">
                <a:solidFill>
                  <a:srgbClr val="000000"/>
                </a:solidFill>
                <a:latin typeface="楷体" pitchFamily="49" charset="-122"/>
                <a:ea typeface="楷体" pitchFamily="49" charset="-122"/>
              </a:rPr>
              <a:t>  4</a:t>
            </a:r>
            <a:r>
              <a:rPr lang="zh-CN" altLang="en-US" sz="2800" dirty="0" smtClean="0">
                <a:solidFill>
                  <a:srgbClr val="000000"/>
                </a:solidFill>
                <a:latin typeface="楷体" pitchFamily="49" charset="-122"/>
                <a:ea typeface="楷体" pitchFamily="49" charset="-122"/>
              </a:rPr>
              <a:t>、开工率、达产率与业绩关系不是简单照搬。产品均价与经营密切相关，但不一定能够得到历史数据。</a:t>
            </a:r>
          </a:p>
        </p:txBody>
      </p:sp>
    </p:spTree>
    <p:extLst>
      <p:ext uri="{BB962C8B-B14F-4D97-AF65-F5344CB8AC3E}">
        <p14:creationId xmlns:p14="http://schemas.microsoft.com/office/powerpoint/2010/main" val="2043638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r>
              <a:rPr lang="zh-CN" altLang="en-US" sz="2800" b="1" dirty="0" smtClean="0">
                <a:solidFill>
                  <a:schemeClr val="bg1"/>
                </a:solidFill>
                <a:ea typeface="楷体_GB2312" pitchFamily="49" charset="-122"/>
              </a:rPr>
              <a:t>损益表预测</a:t>
            </a:r>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1" y="836712"/>
            <a:ext cx="914400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0" lvl="5" eaLnBrk="0" fontAlgn="base" hangingPunct="0">
              <a:spcBef>
                <a:spcPts val="600"/>
              </a:spcBef>
              <a:spcAft>
                <a:spcPts val="600"/>
              </a:spcAft>
            </a:pPr>
            <a:r>
              <a:rPr lang="zh-CN" altLang="en-US" sz="3600" dirty="0" smtClean="0">
                <a:solidFill>
                  <a:srgbClr val="000000"/>
                </a:solidFill>
                <a:latin typeface="楷体" pitchFamily="49" charset="-122"/>
                <a:ea typeface="楷体" pitchFamily="49" charset="-122"/>
              </a:rPr>
              <a:t>分产品的收入和毛利率预测：两步法。</a:t>
            </a:r>
            <a:endParaRPr lang="en-US" altLang="zh-CN" sz="36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3200" dirty="0" smtClean="0">
                <a:solidFill>
                  <a:srgbClr val="000000"/>
                </a:solidFill>
                <a:latin typeface="楷体" pitchFamily="49" charset="-122"/>
                <a:ea typeface="楷体" pitchFamily="49" charset="-122"/>
              </a:rPr>
              <a:t>一、</a:t>
            </a:r>
            <a:r>
              <a:rPr lang="zh-CN" altLang="en-US" sz="3200" b="1" dirty="0" smtClean="0">
                <a:solidFill>
                  <a:srgbClr val="000000"/>
                </a:solidFill>
                <a:latin typeface="楷体" pitchFamily="49" charset="-122"/>
                <a:ea typeface="楷体" pitchFamily="49" charset="-122"/>
              </a:rPr>
              <a:t>“拍脑袋”</a:t>
            </a:r>
            <a:r>
              <a:rPr lang="zh-CN" altLang="en-US" sz="3200" dirty="0" smtClean="0">
                <a:solidFill>
                  <a:srgbClr val="000000"/>
                </a:solidFill>
                <a:latin typeface="楷体" pitchFamily="49" charset="-122"/>
                <a:ea typeface="楷体" pitchFamily="49" charset="-122"/>
              </a:rPr>
              <a:t>：简单判断该类产品处于何种增长区间，高增长（收入增速超过</a:t>
            </a:r>
            <a:r>
              <a:rPr lang="en-US" altLang="zh-CN" sz="3200" dirty="0" smtClean="0">
                <a:solidFill>
                  <a:srgbClr val="000000"/>
                </a:solidFill>
                <a:latin typeface="楷体" pitchFamily="49" charset="-122"/>
                <a:ea typeface="楷体" pitchFamily="49" charset="-122"/>
              </a:rPr>
              <a:t>30%</a:t>
            </a:r>
            <a:r>
              <a:rPr lang="zh-CN" altLang="en-US" sz="3200" dirty="0" smtClean="0">
                <a:solidFill>
                  <a:srgbClr val="000000"/>
                </a:solidFill>
                <a:latin typeface="楷体" pitchFamily="49" charset="-122"/>
                <a:ea typeface="楷体" pitchFamily="49" charset="-122"/>
              </a:rPr>
              <a:t>，毛利率</a:t>
            </a:r>
            <a:r>
              <a:rPr lang="en-US" altLang="zh-CN" sz="3200" dirty="0" smtClean="0">
                <a:solidFill>
                  <a:srgbClr val="000000"/>
                </a:solidFill>
                <a:latin typeface="楷体" pitchFamily="49" charset="-122"/>
                <a:ea typeface="楷体" pitchFamily="49" charset="-122"/>
              </a:rPr>
              <a:t>30%</a:t>
            </a:r>
            <a:r>
              <a:rPr lang="zh-CN" altLang="en-US" sz="3200" dirty="0" smtClean="0">
                <a:solidFill>
                  <a:srgbClr val="000000"/>
                </a:solidFill>
                <a:latin typeface="楷体" pitchFamily="49" charset="-122"/>
                <a:ea typeface="楷体" pitchFamily="49" charset="-122"/>
              </a:rPr>
              <a:t>以上，大概的）、中低速增长（收入增速</a:t>
            </a:r>
            <a:r>
              <a:rPr lang="en-US" altLang="zh-CN" sz="3200" dirty="0" smtClean="0">
                <a:solidFill>
                  <a:srgbClr val="000000"/>
                </a:solidFill>
                <a:latin typeface="楷体" pitchFamily="49" charset="-122"/>
                <a:ea typeface="楷体" pitchFamily="49" charset="-122"/>
              </a:rPr>
              <a:t>10-30%</a:t>
            </a:r>
            <a:r>
              <a:rPr lang="zh-CN" altLang="en-US" sz="3200" dirty="0" smtClean="0">
                <a:solidFill>
                  <a:srgbClr val="000000"/>
                </a:solidFill>
                <a:latin typeface="楷体" pitchFamily="49" charset="-122"/>
                <a:ea typeface="楷体" pitchFamily="49" charset="-122"/>
              </a:rPr>
              <a:t>，毛利率</a:t>
            </a:r>
            <a:r>
              <a:rPr lang="en-US" altLang="zh-CN" sz="3200" dirty="0" smtClean="0">
                <a:solidFill>
                  <a:srgbClr val="000000"/>
                </a:solidFill>
                <a:latin typeface="楷体" pitchFamily="49" charset="-122"/>
                <a:ea typeface="楷体" pitchFamily="49" charset="-122"/>
              </a:rPr>
              <a:t>15-30%</a:t>
            </a:r>
            <a:r>
              <a:rPr lang="zh-CN" altLang="en-US" sz="3200" dirty="0" smtClean="0">
                <a:solidFill>
                  <a:srgbClr val="000000"/>
                </a:solidFill>
                <a:latin typeface="楷体" pitchFamily="49" charset="-122"/>
                <a:ea typeface="楷体" pitchFamily="49" charset="-122"/>
              </a:rPr>
              <a:t>，大概的）、平稳发展（收入增速</a:t>
            </a:r>
            <a:r>
              <a:rPr lang="en-US" altLang="zh-CN" sz="3200" dirty="0" smtClean="0">
                <a:solidFill>
                  <a:srgbClr val="000000"/>
                </a:solidFill>
                <a:latin typeface="楷体" pitchFamily="49" charset="-122"/>
                <a:ea typeface="楷体" pitchFamily="49" charset="-122"/>
              </a:rPr>
              <a:t>0%</a:t>
            </a:r>
            <a:r>
              <a:rPr lang="zh-CN" altLang="en-US" sz="3200" dirty="0" smtClean="0">
                <a:solidFill>
                  <a:srgbClr val="000000"/>
                </a:solidFill>
                <a:latin typeface="楷体" pitchFamily="49" charset="-122"/>
                <a:ea typeface="楷体" pitchFamily="49" charset="-122"/>
              </a:rPr>
              <a:t>左右</a:t>
            </a:r>
            <a:r>
              <a:rPr lang="zh-CN" altLang="en-US" sz="3200" smtClean="0">
                <a:solidFill>
                  <a:srgbClr val="000000"/>
                </a:solidFill>
                <a:latin typeface="楷体" pitchFamily="49" charset="-122"/>
                <a:ea typeface="楷体" pitchFamily="49" charset="-122"/>
              </a:rPr>
              <a:t>，甚至大幅下降，</a:t>
            </a:r>
            <a:r>
              <a:rPr lang="zh-CN" altLang="en-US" sz="3200" dirty="0" smtClean="0">
                <a:solidFill>
                  <a:srgbClr val="000000"/>
                </a:solidFill>
                <a:latin typeface="楷体" pitchFamily="49" charset="-122"/>
                <a:ea typeface="楷体" pitchFamily="49" charset="-122"/>
              </a:rPr>
              <a:t>毛利率不到</a:t>
            </a:r>
            <a:r>
              <a:rPr lang="en-US" altLang="zh-CN" sz="3200" dirty="0" smtClean="0">
                <a:solidFill>
                  <a:srgbClr val="000000"/>
                </a:solidFill>
                <a:latin typeface="楷体" pitchFamily="49" charset="-122"/>
                <a:ea typeface="楷体" pitchFamily="49" charset="-122"/>
              </a:rPr>
              <a:t>15%</a:t>
            </a:r>
            <a:r>
              <a:rPr lang="zh-CN" altLang="en-US" sz="3200" dirty="0" smtClean="0">
                <a:solidFill>
                  <a:srgbClr val="000000"/>
                </a:solidFill>
                <a:latin typeface="楷体" pitchFamily="49" charset="-122"/>
                <a:ea typeface="楷体" pitchFamily="49" charset="-122"/>
              </a:rPr>
              <a:t>）；</a:t>
            </a:r>
            <a:endParaRPr lang="en-US" altLang="zh-CN" sz="32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3200" dirty="0" smtClean="0">
                <a:solidFill>
                  <a:srgbClr val="000000"/>
                </a:solidFill>
                <a:latin typeface="楷体" pitchFamily="49" charset="-122"/>
                <a:ea typeface="楷体" pitchFamily="49" charset="-122"/>
              </a:rPr>
              <a:t>二、</a:t>
            </a:r>
            <a:r>
              <a:rPr lang="zh-CN" altLang="en-US" sz="3200" b="1" dirty="0" smtClean="0">
                <a:solidFill>
                  <a:srgbClr val="000000"/>
                </a:solidFill>
                <a:latin typeface="楷体" pitchFamily="49" charset="-122"/>
                <a:ea typeface="楷体" pitchFamily="49" charset="-122"/>
              </a:rPr>
              <a:t>找理由</a:t>
            </a:r>
            <a:r>
              <a:rPr lang="zh-CN" altLang="en-US" sz="3200" dirty="0" smtClean="0">
                <a:solidFill>
                  <a:srgbClr val="000000"/>
                </a:solidFill>
                <a:latin typeface="楷体" pitchFamily="49" charset="-122"/>
                <a:ea typeface="楷体" pitchFamily="49" charset="-122"/>
              </a:rPr>
              <a:t>：给上述三种判断找各种理由，看预判能否站得住脚。站不住的，调整区间，然后再找理由，直至觉得满意为止。</a:t>
            </a:r>
            <a:endParaRPr lang="en-US" altLang="zh-CN" sz="32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en-US" altLang="zh-CN" sz="3200" dirty="0">
                <a:solidFill>
                  <a:srgbClr val="000000"/>
                </a:solidFill>
                <a:latin typeface="楷体" pitchFamily="49" charset="-122"/>
                <a:ea typeface="楷体" pitchFamily="49" charset="-122"/>
              </a:rPr>
              <a:t> </a:t>
            </a:r>
            <a:r>
              <a:rPr lang="en-US" altLang="zh-CN" sz="3200" dirty="0" smtClean="0">
                <a:solidFill>
                  <a:srgbClr val="000000"/>
                </a:solidFill>
                <a:latin typeface="楷体" pitchFamily="49" charset="-122"/>
                <a:ea typeface="楷体" pitchFamily="49" charset="-122"/>
              </a:rPr>
              <a:t>   </a:t>
            </a:r>
            <a:r>
              <a:rPr lang="zh-CN" altLang="en-US" sz="3200" b="1" dirty="0" smtClean="0">
                <a:solidFill>
                  <a:srgbClr val="000000"/>
                </a:solidFill>
                <a:latin typeface="楷体" pitchFamily="49" charset="-122"/>
                <a:ea typeface="楷体" pitchFamily="49" charset="-122"/>
              </a:rPr>
              <a:t>关键在于理由是否真的存在、是否合理。</a:t>
            </a:r>
          </a:p>
        </p:txBody>
      </p:sp>
    </p:spTree>
    <p:extLst>
      <p:ext uri="{BB962C8B-B14F-4D97-AF65-F5344CB8AC3E}">
        <p14:creationId xmlns:p14="http://schemas.microsoft.com/office/powerpoint/2010/main" val="3468518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0" y="0"/>
            <a:ext cx="9144000" cy="6524625"/>
            <a:chOff x="0" y="0"/>
            <a:chExt cx="5760" cy="4110"/>
          </a:xfrm>
        </p:grpSpPr>
        <p:sp>
          <p:nvSpPr>
            <p:cNvPr id="10246"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47"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48"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10249"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3"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620713"/>
            <a:ext cx="8136903" cy="5740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522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0" y="980728"/>
            <a:ext cx="91440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三、管理和营业费用占比一般波动不大，和企业经营有关，如新产品投放、新经营领域进入等等会大幅增加营业费用和管理费用；财务费用变化涉及到资产负债表调整；</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四、投资收益和营业外收支相对简单；</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五、资产减值损失：主要是存货和应收账款减值准备，非常容易忽视的关键之处；</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六、所得税率需要和企业实际沟通；</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七、适当关注少数股东权益。历史上很多外资参股企业是假外资，实际是为了获得所得税率优惠；</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八、股利预期影响财务费用</a:t>
            </a:r>
            <a:endParaRPr lang="en-US" altLang="zh-CN" sz="2800" dirty="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108700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0" y="0"/>
            <a:ext cx="9144000" cy="6524625"/>
            <a:chOff x="0" y="0"/>
            <a:chExt cx="5760" cy="4110"/>
          </a:xfrm>
        </p:grpSpPr>
        <p:sp>
          <p:nvSpPr>
            <p:cNvPr id="10246"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47"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48"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10249"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3"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913" y="620713"/>
            <a:ext cx="7255519" cy="590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105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0" y="0"/>
            <a:ext cx="9144000" cy="6524625"/>
            <a:chOff x="0" y="0"/>
            <a:chExt cx="5760" cy="4110"/>
          </a:xfrm>
        </p:grpSpPr>
        <p:sp>
          <p:nvSpPr>
            <p:cNvPr id="10246"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47"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248"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10249"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3"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 y="620713"/>
            <a:ext cx="8029575" cy="1084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455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524625"/>
            <a:chOff x="0" y="0"/>
            <a:chExt cx="5760" cy="4110"/>
          </a:xfrm>
        </p:grpSpPr>
        <p:sp>
          <p:nvSpPr>
            <p:cNvPr id="6150" name="Rectangle 3"/>
            <p:cNvSpPr>
              <a:spLocks noChangeArrowheads="1"/>
            </p:cNvSpPr>
            <p:nvPr/>
          </p:nvSpPr>
          <p:spPr bwMode="auto">
            <a:xfrm>
              <a:off x="0" y="0"/>
              <a:ext cx="1519" cy="391"/>
            </a:xfrm>
            <a:prstGeom prst="rect">
              <a:avLst/>
            </a:prstGeom>
            <a:solidFill>
              <a:srgbClr val="FFFFFF"/>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1" name="Rectangle 4"/>
            <p:cNvSpPr>
              <a:spLocks noChangeArrowheads="1"/>
            </p:cNvSpPr>
            <p:nvPr/>
          </p:nvSpPr>
          <p:spPr bwMode="auto">
            <a:xfrm>
              <a:off x="1519" y="0"/>
              <a:ext cx="4241" cy="391"/>
            </a:xfrm>
            <a:prstGeom prst="rect">
              <a:avLst/>
            </a:prstGeom>
            <a:solidFill>
              <a:srgbClr val="006AB7"/>
            </a:solidFill>
            <a:ln w="14351" algn="ctr">
              <a:solidFill>
                <a:srgbClr val="006AB7"/>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52" name="Line 5"/>
            <p:cNvSpPr>
              <a:spLocks noChangeShapeType="1"/>
            </p:cNvSpPr>
            <p:nvPr/>
          </p:nvSpPr>
          <p:spPr bwMode="auto">
            <a:xfrm>
              <a:off x="0" y="4110"/>
              <a:ext cx="5760" cy="0"/>
            </a:xfrm>
            <a:prstGeom prst="line">
              <a:avLst/>
            </a:prstGeom>
            <a:noFill/>
            <a:ln w="14351">
              <a:solidFill>
                <a:srgbClr val="006AB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6153" name="Picture 6"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8"/>
              <a:ext cx="129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7" name="Rectangle 8"/>
          <p:cNvSpPr>
            <a:spLocks noGrp="1" noChangeArrowheads="1"/>
          </p:cNvSpPr>
          <p:nvPr>
            <p:ph type="title"/>
          </p:nvPr>
        </p:nvSpPr>
        <p:spPr>
          <a:xfrm>
            <a:off x="2484438" y="115888"/>
            <a:ext cx="6659562" cy="476250"/>
          </a:xfrm>
          <a:effectLst>
            <a:outerShdw dist="35921" dir="2700000" algn="ctr" rotWithShape="0">
              <a:schemeClr val="tx1"/>
            </a:outerShdw>
          </a:effectLst>
        </p:spPr>
        <p:txBody>
          <a:bodyPr/>
          <a:lstStyle/>
          <a:p>
            <a:pPr algn="r" eaLnBrk="1" hangingPunct="1"/>
            <a:endParaRPr lang="en-US" altLang="zh-CN" sz="2800" b="1" dirty="0" smtClean="0">
              <a:solidFill>
                <a:schemeClr val="bg1"/>
              </a:solidFill>
              <a:ea typeface="楷体_GB2312" pitchFamily="49" charset="-122"/>
            </a:endParaRPr>
          </a:p>
        </p:txBody>
      </p:sp>
      <p:pic>
        <p:nvPicPr>
          <p:cNvPr id="6149" name="Picture 10" descr="图片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381328"/>
            <a:ext cx="5916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0" y="980728"/>
            <a:ext cx="914400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九、资产负债表的预期，注意货币现金、存货、应收、应付、预收、预付等；</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十、检查：报表摘要是否配平，即资产总计和负债股东权益合计是否相等。配不平主要是聚源数据分项与公司报表之间差异，固定资产和债券类是容易出错之处；</a:t>
            </a:r>
            <a:endParaRPr lang="en-US" altLang="zh-CN" sz="2800" dirty="0" smtClean="0">
              <a:solidFill>
                <a:srgbClr val="000000"/>
              </a:solidFill>
              <a:latin typeface="楷体" pitchFamily="49" charset="-122"/>
              <a:ea typeface="楷体" pitchFamily="49" charset="-122"/>
            </a:endParaRPr>
          </a:p>
          <a:p>
            <a:pPr marL="0" lvl="5" eaLnBrk="0" fontAlgn="base" hangingPunct="0">
              <a:spcBef>
                <a:spcPts val="600"/>
              </a:spcBef>
              <a:spcAft>
                <a:spcPts val="600"/>
              </a:spcAft>
            </a:pPr>
            <a:r>
              <a:rPr lang="zh-CN" altLang="en-US" sz="2800" dirty="0" smtClean="0">
                <a:solidFill>
                  <a:srgbClr val="000000"/>
                </a:solidFill>
                <a:latin typeface="楷体" pitchFamily="49" charset="-122"/>
                <a:ea typeface="楷体" pitchFamily="49" charset="-122"/>
              </a:rPr>
              <a:t>十一、</a:t>
            </a:r>
            <a:r>
              <a:rPr lang="en-US" altLang="zh-CN" sz="2800" b="1" dirty="0" smtClean="0">
                <a:solidFill>
                  <a:srgbClr val="000000"/>
                </a:solidFill>
                <a:latin typeface="楷体" pitchFamily="49" charset="-122"/>
                <a:ea typeface="楷体" pitchFamily="49" charset="-122"/>
              </a:rPr>
              <a:t>04</a:t>
            </a:r>
            <a:r>
              <a:rPr lang="zh-CN" altLang="en-US" sz="2800" b="1" dirty="0" smtClean="0">
                <a:solidFill>
                  <a:srgbClr val="000000"/>
                </a:solidFill>
                <a:latin typeface="楷体" pitchFamily="49" charset="-122"/>
                <a:ea typeface="楷体" pitchFamily="49" charset="-122"/>
              </a:rPr>
              <a:t>年初</a:t>
            </a:r>
            <a:r>
              <a:rPr lang="zh-CN" altLang="en-US" sz="2800" b="1" dirty="0">
                <a:solidFill>
                  <a:srgbClr val="000000"/>
                </a:solidFill>
                <a:latin typeface="楷体" pitchFamily="49" charset="-122"/>
                <a:ea typeface="楷体" pitchFamily="49" charset="-122"/>
              </a:rPr>
              <a:t>新</a:t>
            </a:r>
            <a:r>
              <a:rPr lang="zh-CN" altLang="en-US" sz="2800" b="1" dirty="0" smtClean="0">
                <a:solidFill>
                  <a:srgbClr val="000000"/>
                </a:solidFill>
                <a:latin typeface="楷体" pitchFamily="49" charset="-122"/>
                <a:ea typeface="楷体" pitchFamily="49" charset="-122"/>
              </a:rPr>
              <a:t>农和</a:t>
            </a:r>
            <a:r>
              <a:rPr lang="en-US" altLang="zh-CN" sz="2800" b="1" dirty="0" smtClean="0">
                <a:solidFill>
                  <a:srgbClr val="000000"/>
                </a:solidFill>
                <a:latin typeface="楷体" pitchFamily="49" charset="-122"/>
                <a:ea typeface="楷体" pitchFamily="49" charset="-122"/>
              </a:rPr>
              <a:t>12</a:t>
            </a:r>
            <a:r>
              <a:rPr lang="zh-CN" altLang="en-US" sz="2800" b="1" dirty="0" smtClean="0">
                <a:solidFill>
                  <a:srgbClr val="000000"/>
                </a:solidFill>
                <a:latin typeface="楷体" pitchFamily="49" charset="-122"/>
                <a:ea typeface="楷体" pitchFamily="49" charset="-122"/>
              </a:rPr>
              <a:t>年百隆东方案例</a:t>
            </a:r>
            <a:endParaRPr lang="en-US" altLang="zh-CN" sz="2800" b="1" dirty="0">
              <a:solidFill>
                <a:srgbClr val="000000"/>
              </a:solidFill>
              <a:latin typeface="楷体" pitchFamily="49" charset="-122"/>
              <a:ea typeface="楷体" pitchFamily="49" charset="-122"/>
            </a:endParaRPr>
          </a:p>
        </p:txBody>
      </p:sp>
    </p:spTree>
    <p:extLst>
      <p:ext uri="{BB962C8B-B14F-4D97-AF65-F5344CB8AC3E}">
        <p14:creationId xmlns:p14="http://schemas.microsoft.com/office/powerpoint/2010/main" val="1316651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4351"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14351"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6496</TotalTime>
  <Words>1453</Words>
  <Application>Microsoft Macintosh PowerPoint</Application>
  <PresentationFormat>全屏显示(4:3)</PresentationFormat>
  <Paragraphs>114</Paragraphs>
  <Slides>19</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Wingdings</vt:lpstr>
      <vt:lpstr>黑体</vt:lpstr>
      <vt:lpstr>楷体</vt:lpstr>
      <vt:lpstr>楷体_GB2312</vt:lpstr>
      <vt:lpstr>宋体</vt:lpstr>
      <vt:lpstr>默认设计模板</vt:lpstr>
      <vt:lpstr>公司财务模型培训</vt:lpstr>
      <vt:lpstr>财务分析和模型的实质</vt:lpstr>
      <vt:lpstr>损益表预测</vt:lpstr>
      <vt:lpstr>损益表预测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新农开发盈利预测说明（2003年）</vt:lpstr>
      <vt:lpstr>PowerPoint 演示文稿</vt:lpstr>
      <vt:lpstr>PowerPoint 演示文稿</vt:lpstr>
      <vt:lpstr>百隆东方盈利预测说明（2012年）</vt:lpstr>
      <vt:lpstr>敬请雅正  欢迎交流</vt:lpstr>
    </vt:vector>
  </TitlesOfParts>
  <Company>微软中国</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李孟滔</dc:creator>
  <cp:lastModifiedBy>黄占鹏</cp:lastModifiedBy>
  <cp:revision>419</cp:revision>
  <dcterms:created xsi:type="dcterms:W3CDTF">2008-10-29T03:10:31Z</dcterms:created>
  <dcterms:modified xsi:type="dcterms:W3CDTF">2016-06-15T13:23:32Z</dcterms:modified>
</cp:coreProperties>
</file>