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6" r:id="rId17"/>
    <p:sldId id="271" r:id="rId18"/>
    <p:sldId id="273" r:id="rId19"/>
    <p:sldId id="274" r:id="rId20"/>
    <p:sldId id="275" r:id="rId21"/>
    <p:sldId id="276" r:id="rId22"/>
    <p:sldId id="283" r:id="rId23"/>
    <p:sldId id="285" r:id="rId24"/>
    <p:sldId id="282" r:id="rId25"/>
    <p:sldId id="287" r:id="rId26"/>
    <p:sldId id="288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16327-8F73-435A-A51A-FF93C315FB52}" type="datetimeFigureOut">
              <a:rPr lang="ko-KR" altLang="en-US" smtClean="0"/>
              <a:t>2012-06-05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E44FA-18A8-40C4-8463-0C9D057443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표절하다 라는 뜻을 의도하여 쓴 단어를 </a:t>
            </a:r>
            <a:r>
              <a:rPr lang="en-US" altLang="ko-KR" dirty="0" smtClean="0"/>
              <a:t>detection</a:t>
            </a:r>
            <a:r>
              <a:rPr lang="ko-KR" altLang="en-US" dirty="0" smtClean="0"/>
              <a:t>에 사용한다면 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경우를 모두 </a:t>
            </a:r>
            <a:r>
              <a:rPr lang="en-US" altLang="ko-KR" dirty="0" smtClean="0"/>
              <a:t>detection</a:t>
            </a:r>
            <a:r>
              <a:rPr lang="ko-KR" altLang="en-US" baseline="0" dirty="0" smtClean="0"/>
              <a:t> 해야 할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the, of </a:t>
            </a:r>
            <a:r>
              <a:rPr lang="ko-KR" altLang="en-US" baseline="0" dirty="0" smtClean="0"/>
              <a:t>같은 단어는 다양성이 없고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틀리게 쓸 확률이 매우 적기 때문에 </a:t>
            </a:r>
            <a:r>
              <a:rPr lang="en-US" altLang="ko-KR" baseline="0" dirty="0" err="1" smtClean="0"/>
              <a:t>stopword</a:t>
            </a:r>
            <a:r>
              <a:rPr lang="ko-KR" altLang="en-US" baseline="0" dirty="0" smtClean="0"/>
              <a:t>를 사용합니다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44FA-18A8-40C4-8463-0C9D057443DC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자주 사용되는 </a:t>
            </a:r>
            <a:r>
              <a:rPr lang="en-US" altLang="ko-KR" dirty="0" err="1" smtClean="0"/>
              <a:t>stopword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때문에 우연한 매치가 발생하기도 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44FA-18A8-40C4-8463-0C9D057443DC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C706-9EFC-4490-91FB-45A8135062C6}" type="datetimeFigureOut">
              <a:rPr lang="ko-KR" altLang="en-US" smtClean="0"/>
              <a:pPr/>
              <a:t>2012-06-05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D97-4FA9-438B-87E9-9C9C70DED6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8932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C706-9EFC-4490-91FB-45A8135062C6}" type="datetimeFigureOut">
              <a:rPr lang="ko-KR" altLang="en-US" smtClean="0"/>
              <a:pPr/>
              <a:t>2012-06-05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D97-4FA9-438B-87E9-9C9C70DED6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56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C706-9EFC-4490-91FB-45A8135062C6}" type="datetimeFigureOut">
              <a:rPr lang="ko-KR" altLang="en-US" smtClean="0"/>
              <a:pPr/>
              <a:t>2012-06-05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D97-4FA9-438B-87E9-9C9C70DED6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937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C706-9EFC-4490-91FB-45A8135062C6}" type="datetimeFigureOut">
              <a:rPr lang="ko-KR" altLang="en-US" smtClean="0"/>
              <a:pPr/>
              <a:t>2012-06-05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D97-4FA9-438B-87E9-9C9C70DED6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0936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C706-9EFC-4490-91FB-45A8135062C6}" type="datetimeFigureOut">
              <a:rPr lang="ko-KR" altLang="en-US" smtClean="0"/>
              <a:pPr/>
              <a:t>2012-06-05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D97-4FA9-438B-87E9-9C9C70DED6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907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C706-9EFC-4490-91FB-45A8135062C6}" type="datetimeFigureOut">
              <a:rPr lang="ko-KR" altLang="en-US" smtClean="0"/>
              <a:pPr/>
              <a:t>2012-06-05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D97-4FA9-438B-87E9-9C9C70DED6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0925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C706-9EFC-4490-91FB-45A8135062C6}" type="datetimeFigureOut">
              <a:rPr lang="ko-KR" altLang="en-US" smtClean="0"/>
              <a:pPr/>
              <a:t>2012-06-05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D97-4FA9-438B-87E9-9C9C70DED6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6757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C706-9EFC-4490-91FB-45A8135062C6}" type="datetimeFigureOut">
              <a:rPr lang="ko-KR" altLang="en-US" smtClean="0"/>
              <a:pPr/>
              <a:t>2012-06-05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D97-4FA9-438B-87E9-9C9C70DED6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6479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C706-9EFC-4490-91FB-45A8135062C6}" type="datetimeFigureOut">
              <a:rPr lang="ko-KR" altLang="en-US" smtClean="0"/>
              <a:pPr/>
              <a:t>2012-06-05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D97-4FA9-438B-87E9-9C9C70DED6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810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C706-9EFC-4490-91FB-45A8135062C6}" type="datetimeFigureOut">
              <a:rPr lang="ko-KR" altLang="en-US" smtClean="0"/>
              <a:pPr/>
              <a:t>2012-06-05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D97-4FA9-438B-87E9-9C9C70DED6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38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C706-9EFC-4490-91FB-45A8135062C6}" type="datetimeFigureOut">
              <a:rPr lang="ko-KR" altLang="en-US" smtClean="0"/>
              <a:pPr/>
              <a:t>2012-06-05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D97-4FA9-438B-87E9-9C9C70DED6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3086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AC706-9EFC-4490-91FB-45A8135062C6}" type="datetimeFigureOut">
              <a:rPr lang="ko-KR" altLang="en-US" smtClean="0"/>
              <a:pPr/>
              <a:t>2012-06-05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ADD97-4FA9-438B-87E9-9C9C70DED6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77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Plagiarism Detection Based on Structural Information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2009003857</a:t>
            </a:r>
          </a:p>
          <a:p>
            <a:pPr algn="r"/>
            <a:r>
              <a:rPr lang="ko-KR" altLang="en-US" dirty="0" smtClean="0"/>
              <a:t>김재</a:t>
            </a:r>
            <a:r>
              <a:rPr lang="ko-KR" altLang="en-US" dirty="0"/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xmlns="" val="29261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Candidate Retrieval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Coincidental similarity ( n1 = 11 )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2204864"/>
            <a:ext cx="7405998" cy="381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5940569"/>
            <a:ext cx="8525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{ the, of, the, the, of, to, the, of, the, of, that 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6471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Candidate Retrieval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= { the, of, and, a, in, to, ‘s }</a:t>
            </a:r>
          </a:p>
          <a:p>
            <a:r>
              <a:rPr lang="en-US" altLang="ko-KR" dirty="0" smtClean="0"/>
              <a:t>The most frequent </a:t>
            </a:r>
            <a:r>
              <a:rPr lang="en-US" altLang="ko-KR" dirty="0" err="1" smtClean="0"/>
              <a:t>stopwords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0683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Candidate Retrieval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= { the, of, and, a, in, to, ‘s }</a:t>
            </a:r>
          </a:p>
          <a:p>
            <a:r>
              <a:rPr lang="ko-KR" altLang="en-US" dirty="0" smtClean="0"/>
              <a:t>다음 </a:t>
            </a:r>
            <a:r>
              <a:rPr lang="en-US" altLang="ko-KR" dirty="0" smtClean="0"/>
              <a:t>Criterion (1)</a:t>
            </a:r>
            <a:r>
              <a:rPr lang="ko-KR" altLang="en-US" dirty="0" smtClean="0"/>
              <a:t>이 만족하면 </a:t>
            </a:r>
            <a:r>
              <a:rPr lang="en-US" altLang="ko-KR" dirty="0" smtClean="0"/>
              <a:t>Candidate.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4924918"/>
            <a:ext cx="8494291" cy="124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4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Candidate Retrieval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4924918"/>
            <a:ext cx="8494291" cy="12403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3648" y="1268760"/>
            <a:ext cx="6264696" cy="3228293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339752" y="1556792"/>
            <a:ext cx="4536504" cy="2736304"/>
            <a:chOff x="2339752" y="1556792"/>
            <a:chExt cx="4536504" cy="2736304"/>
          </a:xfrm>
        </p:grpSpPr>
        <p:sp>
          <p:nvSpPr>
            <p:cNvPr id="6" name="직사각형 5"/>
            <p:cNvSpPr/>
            <p:nvPr/>
          </p:nvSpPr>
          <p:spPr>
            <a:xfrm>
              <a:off x="6444208" y="1556792"/>
              <a:ext cx="432048" cy="288032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339752" y="4005064"/>
              <a:ext cx="432048" cy="288032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36512" y="4581128"/>
            <a:ext cx="9348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 = { the, of, the, the, of, to, the, of, the, of, that }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4581128"/>
            <a:ext cx="698477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6877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Passage Boundary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dx ∈ </a:t>
            </a:r>
            <a:r>
              <a:rPr lang="en-US" altLang="ko-KR" dirty="0" err="1" smtClean="0"/>
              <a:t>Dx</a:t>
            </a:r>
            <a:endParaRPr lang="en-US" altLang="ko-KR" dirty="0"/>
          </a:p>
          <a:p>
            <a:r>
              <a:rPr lang="en-US" altLang="ko-KR" dirty="0"/>
              <a:t>d</a:t>
            </a:r>
            <a:r>
              <a:rPr lang="en-US" altLang="ko-KR" dirty="0" smtClean="0"/>
              <a:t>s ∈ </a:t>
            </a:r>
            <a:r>
              <a:rPr lang="en-US" altLang="ko-KR" dirty="0" err="1" smtClean="0"/>
              <a:t>Drx</a:t>
            </a:r>
            <a:r>
              <a:rPr lang="en-US" altLang="ko-KR" dirty="0" smtClean="0"/>
              <a:t> </a:t>
            </a:r>
            <a:r>
              <a:rPr lang="en-US" altLang="ko-KR" dirty="0"/>
              <a:t>⊆</a:t>
            </a:r>
            <a:r>
              <a:rPr lang="en-US" altLang="ko-KR" dirty="0" smtClean="0"/>
              <a:t> Ds</a:t>
            </a:r>
          </a:p>
          <a:p>
            <a:r>
              <a:rPr lang="en-US" altLang="ko-KR" dirty="0" smtClean="0"/>
              <a:t>Find the common SWNGs in the profiles of dx, ds and build maximal sequences of them that correspond to passages.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242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Passage Boundary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Verbatim plagiarism cases</a:t>
            </a:r>
          </a:p>
          <a:p>
            <a:pPr lvl="1"/>
            <a:r>
              <a:rPr lang="en-US" altLang="ko-KR" dirty="0" smtClean="0"/>
              <a:t> SWNG</a:t>
            </a:r>
            <a:r>
              <a:rPr lang="ko-KR" altLang="en-US" dirty="0" smtClean="0"/>
              <a:t>들이 두 문서의 </a:t>
            </a:r>
            <a:r>
              <a:rPr lang="en-US" altLang="ko-KR" dirty="0" smtClean="0"/>
              <a:t>profile</a:t>
            </a:r>
            <a:r>
              <a:rPr lang="ko-KR" altLang="en-US" dirty="0" smtClean="0"/>
              <a:t>에서 같은 순서로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21354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Passage Boundary Detection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7704" y="1341344"/>
            <a:ext cx="5370898" cy="51840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7704" y="1340768"/>
            <a:ext cx="5371496" cy="51845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9672" y="1595983"/>
            <a:ext cx="389850" cy="5001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50" dirty="0" smtClean="0"/>
              <a:t>1</a:t>
            </a:r>
          </a:p>
          <a:p>
            <a:r>
              <a:rPr lang="en-US" altLang="ko-KR" sz="1450" dirty="0" smtClean="0"/>
              <a:t>2</a:t>
            </a:r>
          </a:p>
          <a:p>
            <a:r>
              <a:rPr lang="en-US" altLang="ko-KR" sz="1450" dirty="0" smtClean="0"/>
              <a:t>3</a:t>
            </a:r>
          </a:p>
          <a:p>
            <a:r>
              <a:rPr lang="en-US" altLang="ko-KR" sz="1450" dirty="0" smtClean="0"/>
              <a:t>4</a:t>
            </a:r>
          </a:p>
          <a:p>
            <a:r>
              <a:rPr lang="en-US" altLang="ko-KR" sz="1450" dirty="0" smtClean="0"/>
              <a:t>5</a:t>
            </a:r>
          </a:p>
          <a:p>
            <a:r>
              <a:rPr lang="en-US" altLang="ko-KR" sz="1450" dirty="0" smtClean="0"/>
              <a:t>6</a:t>
            </a:r>
          </a:p>
          <a:p>
            <a:r>
              <a:rPr lang="en-US" altLang="ko-KR" sz="1450" dirty="0" smtClean="0"/>
              <a:t>7</a:t>
            </a:r>
          </a:p>
          <a:p>
            <a:r>
              <a:rPr lang="en-US" altLang="ko-KR" sz="1450" dirty="0" smtClean="0"/>
              <a:t>8</a:t>
            </a:r>
          </a:p>
          <a:p>
            <a:r>
              <a:rPr lang="en-US" altLang="ko-KR" sz="1450" dirty="0" smtClean="0"/>
              <a:t>9</a:t>
            </a:r>
          </a:p>
          <a:p>
            <a:r>
              <a:rPr lang="en-US" altLang="ko-KR" sz="1450" dirty="0" smtClean="0"/>
              <a:t>10</a:t>
            </a:r>
          </a:p>
          <a:p>
            <a:r>
              <a:rPr lang="en-US" altLang="ko-KR" sz="1450" dirty="0" smtClean="0"/>
              <a:t>11</a:t>
            </a:r>
          </a:p>
          <a:p>
            <a:r>
              <a:rPr lang="en-US" altLang="ko-KR" sz="1450" dirty="0" smtClean="0"/>
              <a:t>12</a:t>
            </a:r>
          </a:p>
          <a:p>
            <a:r>
              <a:rPr lang="en-US" altLang="ko-KR" sz="1450" dirty="0" smtClean="0"/>
              <a:t>13</a:t>
            </a:r>
          </a:p>
          <a:p>
            <a:r>
              <a:rPr lang="en-US" altLang="ko-KR" sz="1450" dirty="0" smtClean="0"/>
              <a:t>14</a:t>
            </a:r>
          </a:p>
          <a:p>
            <a:r>
              <a:rPr lang="en-US" altLang="ko-KR" sz="1450" dirty="0" smtClean="0"/>
              <a:t>15</a:t>
            </a:r>
          </a:p>
          <a:p>
            <a:r>
              <a:rPr lang="en-US" altLang="ko-KR" sz="1450" dirty="0" smtClean="0"/>
              <a:t>16</a:t>
            </a:r>
          </a:p>
          <a:p>
            <a:r>
              <a:rPr lang="en-US" altLang="ko-KR" sz="1450" dirty="0" smtClean="0"/>
              <a:t>17</a:t>
            </a:r>
          </a:p>
          <a:p>
            <a:r>
              <a:rPr lang="en-US" altLang="ko-KR" sz="1450" dirty="0" smtClean="0"/>
              <a:t>18</a:t>
            </a:r>
          </a:p>
          <a:p>
            <a:r>
              <a:rPr lang="en-US" altLang="ko-KR" sz="1450" dirty="0" smtClean="0"/>
              <a:t>19</a:t>
            </a:r>
          </a:p>
          <a:p>
            <a:r>
              <a:rPr lang="en-US" altLang="ko-KR" sz="1450" dirty="0" smtClean="0"/>
              <a:t>20</a:t>
            </a:r>
          </a:p>
          <a:p>
            <a:r>
              <a:rPr lang="en-US" altLang="ko-KR" sz="1450" dirty="0" smtClean="0"/>
              <a:t>21</a:t>
            </a:r>
          </a:p>
          <a:p>
            <a:r>
              <a:rPr lang="en-US" altLang="ko-KR" sz="1450" dirty="0" smtClean="0"/>
              <a:t>22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6256" y="1556792"/>
            <a:ext cx="389850" cy="4331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50" dirty="0" smtClean="0"/>
              <a:t>1</a:t>
            </a:r>
          </a:p>
          <a:p>
            <a:r>
              <a:rPr lang="en-US" altLang="ko-KR" sz="1450" dirty="0" smtClean="0"/>
              <a:t>2</a:t>
            </a:r>
          </a:p>
          <a:p>
            <a:r>
              <a:rPr lang="en-US" altLang="ko-KR" sz="1450" dirty="0" smtClean="0"/>
              <a:t>3</a:t>
            </a:r>
          </a:p>
          <a:p>
            <a:r>
              <a:rPr lang="en-US" altLang="ko-KR" sz="1450" dirty="0" smtClean="0"/>
              <a:t>4</a:t>
            </a:r>
          </a:p>
          <a:p>
            <a:r>
              <a:rPr lang="en-US" altLang="ko-KR" sz="1450" dirty="0" smtClean="0"/>
              <a:t>5</a:t>
            </a:r>
          </a:p>
          <a:p>
            <a:r>
              <a:rPr lang="en-US" altLang="ko-KR" sz="1450" dirty="0" smtClean="0"/>
              <a:t>6</a:t>
            </a:r>
          </a:p>
          <a:p>
            <a:r>
              <a:rPr lang="en-US" altLang="ko-KR" sz="1450" dirty="0" smtClean="0"/>
              <a:t>7</a:t>
            </a:r>
          </a:p>
          <a:p>
            <a:r>
              <a:rPr lang="en-US" altLang="ko-KR" sz="1450" dirty="0" smtClean="0"/>
              <a:t>8</a:t>
            </a:r>
          </a:p>
          <a:p>
            <a:r>
              <a:rPr lang="en-US" altLang="ko-KR" sz="1450" dirty="0" smtClean="0"/>
              <a:t>9</a:t>
            </a:r>
          </a:p>
          <a:p>
            <a:r>
              <a:rPr lang="en-US" altLang="ko-KR" sz="1450" dirty="0" smtClean="0"/>
              <a:t>10</a:t>
            </a:r>
          </a:p>
          <a:p>
            <a:r>
              <a:rPr lang="en-US" altLang="ko-KR" sz="1450" dirty="0" smtClean="0"/>
              <a:t>11</a:t>
            </a:r>
          </a:p>
          <a:p>
            <a:r>
              <a:rPr lang="en-US" altLang="ko-KR" sz="1450" dirty="0" smtClean="0"/>
              <a:t>12</a:t>
            </a:r>
          </a:p>
          <a:p>
            <a:r>
              <a:rPr lang="en-US" altLang="ko-KR" sz="1450" dirty="0" smtClean="0"/>
              <a:t>13</a:t>
            </a:r>
          </a:p>
          <a:p>
            <a:r>
              <a:rPr lang="en-US" altLang="ko-KR" sz="1450" dirty="0" smtClean="0"/>
              <a:t>14</a:t>
            </a:r>
          </a:p>
          <a:p>
            <a:r>
              <a:rPr lang="en-US" altLang="ko-KR" sz="1450" dirty="0" smtClean="0"/>
              <a:t>15</a:t>
            </a:r>
          </a:p>
          <a:p>
            <a:r>
              <a:rPr lang="en-US" altLang="ko-KR" sz="1450" dirty="0" smtClean="0"/>
              <a:t>16</a:t>
            </a:r>
          </a:p>
          <a:p>
            <a:r>
              <a:rPr lang="en-US" altLang="ko-KR" sz="1450" dirty="0" smtClean="0"/>
              <a:t>17</a:t>
            </a:r>
          </a:p>
          <a:p>
            <a:r>
              <a:rPr lang="en-US" altLang="ko-KR" sz="1450" dirty="0" smtClean="0"/>
              <a:t>18</a:t>
            </a:r>
          </a:p>
          <a:p>
            <a:r>
              <a:rPr lang="en-US" altLang="ko-KR" sz="1450" dirty="0" smtClean="0"/>
              <a:t>19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211960" y="1628800"/>
            <a:ext cx="576064" cy="4824536"/>
            <a:chOff x="4211960" y="1628800"/>
            <a:chExt cx="576064" cy="4824536"/>
          </a:xfrm>
        </p:grpSpPr>
        <p:sp>
          <p:nvSpPr>
            <p:cNvPr id="8" name="타원 7"/>
            <p:cNvSpPr/>
            <p:nvPr/>
          </p:nvSpPr>
          <p:spPr>
            <a:xfrm>
              <a:off x="4211960" y="1628800"/>
              <a:ext cx="216024" cy="14401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211960" y="5013176"/>
              <a:ext cx="216024" cy="14401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4572000" y="1628800"/>
              <a:ext cx="216024" cy="14401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572000" y="4437112"/>
              <a:ext cx="216024" cy="14401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13403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Passage Boundary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Highly modified cases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Noise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Gap</a:t>
            </a:r>
            <a:r>
              <a:rPr lang="ko-KR" altLang="en-US" dirty="0" smtClean="0"/>
              <a:t>이 존재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514350" indent="-457200"/>
            <a:r>
              <a:rPr lang="en-US" altLang="ko-KR" dirty="0" smtClean="0"/>
              <a:t>Noise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Gap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 </a:t>
            </a:r>
            <a:r>
              <a:rPr lang="ko-KR" altLang="en-US" dirty="0" smtClean="0"/>
              <a:t>값에 영향을 받음</a:t>
            </a:r>
            <a:r>
              <a:rPr lang="en-US" altLang="ko-KR" dirty="0" smtClean="0"/>
              <a:t>.</a:t>
            </a:r>
          </a:p>
          <a:p>
            <a:pPr marL="914400" lvl="1" indent="-457200"/>
            <a:r>
              <a:rPr lang="en-US" altLang="ko-KR" dirty="0" smtClean="0"/>
              <a:t>Candidate Retrieval 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n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(n1)</a:t>
            </a:r>
            <a:r>
              <a:rPr lang="ko-KR" altLang="en-US" dirty="0" smtClean="0"/>
              <a:t>보다 작은 값</a:t>
            </a:r>
            <a:r>
              <a:rPr lang="en-US" altLang="ko-KR" dirty="0" smtClean="0"/>
              <a:t>(n2)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6117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Passage Boundary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Coincidental matches</a:t>
            </a:r>
            <a:r>
              <a:rPr lang="ko-KR" altLang="en-US" dirty="0" smtClean="0"/>
              <a:t>를 피해야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 다음 </a:t>
            </a:r>
            <a:r>
              <a:rPr lang="en-US" altLang="ko-KR" dirty="0" smtClean="0"/>
              <a:t>Criterion (2)</a:t>
            </a:r>
            <a:r>
              <a:rPr lang="ko-KR" altLang="en-US" dirty="0" smtClean="0"/>
              <a:t>이 만족하면 </a:t>
            </a:r>
            <a:r>
              <a:rPr lang="en-US" altLang="ko-KR" dirty="0" smtClean="0"/>
              <a:t>Common SWNG.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789040"/>
            <a:ext cx="75152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891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Passage Boundary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altLang="ko-KR" dirty="0" smtClean="0"/>
              <a:t>M(dx, ds)</a:t>
            </a:r>
          </a:p>
          <a:p>
            <a:pPr marL="914400" lvl="1" indent="-457200"/>
            <a:r>
              <a:rPr lang="en-US" altLang="ko-KR" dirty="0" smtClean="0"/>
              <a:t>P(n2,dx), P(n2,ds)</a:t>
            </a:r>
            <a:r>
              <a:rPr lang="ko-KR" altLang="en-US" dirty="0"/>
              <a:t>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match</a:t>
            </a:r>
            <a:r>
              <a:rPr lang="ko-KR" altLang="en-US" dirty="0" smtClean="0"/>
              <a:t>되는 </a:t>
            </a:r>
            <a:r>
              <a:rPr lang="en-US" altLang="ko-KR" dirty="0" smtClean="0"/>
              <a:t>n-grams</a:t>
            </a:r>
            <a:r>
              <a:rPr lang="ko-KR" altLang="en-US" dirty="0" smtClean="0"/>
              <a:t>의 집합</a:t>
            </a:r>
            <a:endParaRPr lang="en-US" altLang="ko-KR" dirty="0" smtClean="0"/>
          </a:p>
          <a:p>
            <a:pPr marL="514350" indent="-457200"/>
            <a:endParaRPr lang="en-US" altLang="ko-KR" dirty="0"/>
          </a:p>
          <a:p>
            <a:pPr marL="514350" indent="-457200"/>
            <a:r>
              <a:rPr lang="en-US" altLang="ko-KR" dirty="0" smtClean="0"/>
              <a:t>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subset M1(Suspicious), M2(Source)</a:t>
            </a:r>
          </a:p>
        </p:txBody>
      </p:sp>
    </p:spTree>
    <p:extLst>
      <p:ext uri="{BB962C8B-B14F-4D97-AF65-F5344CB8AC3E}">
        <p14:creationId xmlns:p14="http://schemas.microsoft.com/office/powerpoint/2010/main" xmlns="" val="32172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Idea</a:t>
            </a:r>
          </a:p>
          <a:p>
            <a:r>
              <a:rPr lang="en-US" altLang="ko-KR" dirty="0" smtClean="0"/>
              <a:t>Method</a:t>
            </a:r>
          </a:p>
          <a:p>
            <a:pPr lvl="1"/>
            <a:r>
              <a:rPr lang="en-US" altLang="ko-KR" dirty="0" smtClean="0"/>
              <a:t> Text Representation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Candidate Retrieval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Passage Boundary Detection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Post-processing</a:t>
            </a:r>
          </a:p>
          <a:p>
            <a:pPr marL="514350" indent="-457200"/>
            <a:r>
              <a:rPr lang="en-US" altLang="ko-KR" dirty="0" smtClean="0"/>
              <a:t>Limitation</a:t>
            </a:r>
          </a:p>
          <a:p>
            <a:pPr marL="514350" indent="-457200"/>
            <a:r>
              <a:rPr lang="en-US" altLang="ko-KR" dirty="0" smtClean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044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7704" y="1340768"/>
            <a:ext cx="5371496" cy="51845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Passage Boundary Detection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595983"/>
            <a:ext cx="389850" cy="5001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50" dirty="0" smtClean="0"/>
              <a:t>1</a:t>
            </a:r>
          </a:p>
          <a:p>
            <a:r>
              <a:rPr lang="en-US" altLang="ko-KR" sz="1450" dirty="0" smtClean="0"/>
              <a:t>2</a:t>
            </a:r>
          </a:p>
          <a:p>
            <a:r>
              <a:rPr lang="en-US" altLang="ko-KR" sz="1450" dirty="0" smtClean="0"/>
              <a:t>3</a:t>
            </a:r>
          </a:p>
          <a:p>
            <a:r>
              <a:rPr lang="en-US" altLang="ko-KR" sz="1450" dirty="0" smtClean="0"/>
              <a:t>4</a:t>
            </a:r>
          </a:p>
          <a:p>
            <a:r>
              <a:rPr lang="en-US" altLang="ko-KR" sz="1450" dirty="0" smtClean="0"/>
              <a:t>5</a:t>
            </a:r>
          </a:p>
          <a:p>
            <a:r>
              <a:rPr lang="en-US" altLang="ko-KR" sz="1450" dirty="0" smtClean="0"/>
              <a:t>6</a:t>
            </a:r>
          </a:p>
          <a:p>
            <a:r>
              <a:rPr lang="en-US" altLang="ko-KR" sz="1450" dirty="0" smtClean="0"/>
              <a:t>7</a:t>
            </a:r>
          </a:p>
          <a:p>
            <a:r>
              <a:rPr lang="en-US" altLang="ko-KR" sz="1450" dirty="0" smtClean="0"/>
              <a:t>8</a:t>
            </a:r>
          </a:p>
          <a:p>
            <a:r>
              <a:rPr lang="en-US" altLang="ko-KR" sz="1450" dirty="0" smtClean="0"/>
              <a:t>9</a:t>
            </a:r>
          </a:p>
          <a:p>
            <a:r>
              <a:rPr lang="en-US" altLang="ko-KR" sz="1450" dirty="0" smtClean="0"/>
              <a:t>10</a:t>
            </a:r>
          </a:p>
          <a:p>
            <a:r>
              <a:rPr lang="en-US" altLang="ko-KR" sz="1450" dirty="0" smtClean="0"/>
              <a:t>11</a:t>
            </a:r>
          </a:p>
          <a:p>
            <a:r>
              <a:rPr lang="en-US" altLang="ko-KR" sz="1450" dirty="0" smtClean="0"/>
              <a:t>12</a:t>
            </a:r>
          </a:p>
          <a:p>
            <a:r>
              <a:rPr lang="en-US" altLang="ko-KR" sz="1450" dirty="0" smtClean="0"/>
              <a:t>13</a:t>
            </a:r>
          </a:p>
          <a:p>
            <a:r>
              <a:rPr lang="en-US" altLang="ko-KR" sz="1450" dirty="0" smtClean="0"/>
              <a:t>14</a:t>
            </a:r>
          </a:p>
          <a:p>
            <a:r>
              <a:rPr lang="en-US" altLang="ko-KR" sz="1450" dirty="0" smtClean="0"/>
              <a:t>15</a:t>
            </a:r>
          </a:p>
          <a:p>
            <a:r>
              <a:rPr lang="en-US" altLang="ko-KR" sz="1450" dirty="0" smtClean="0"/>
              <a:t>16</a:t>
            </a:r>
          </a:p>
          <a:p>
            <a:r>
              <a:rPr lang="en-US" altLang="ko-KR" sz="1450" dirty="0" smtClean="0"/>
              <a:t>17</a:t>
            </a:r>
          </a:p>
          <a:p>
            <a:r>
              <a:rPr lang="en-US" altLang="ko-KR" sz="1450" dirty="0" smtClean="0"/>
              <a:t>18</a:t>
            </a:r>
          </a:p>
          <a:p>
            <a:r>
              <a:rPr lang="en-US" altLang="ko-KR" sz="1450" dirty="0" smtClean="0"/>
              <a:t>19</a:t>
            </a:r>
          </a:p>
          <a:p>
            <a:r>
              <a:rPr lang="en-US" altLang="ko-KR" sz="1450" dirty="0" smtClean="0"/>
              <a:t>20</a:t>
            </a:r>
          </a:p>
          <a:p>
            <a:r>
              <a:rPr lang="en-US" altLang="ko-KR" sz="1450" dirty="0" smtClean="0"/>
              <a:t>21</a:t>
            </a:r>
          </a:p>
          <a:p>
            <a:r>
              <a:rPr lang="en-US" altLang="ko-KR" sz="1450" dirty="0" smtClean="0"/>
              <a:t>22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6256" y="1556792"/>
            <a:ext cx="389850" cy="4331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50" dirty="0" smtClean="0"/>
              <a:t>1</a:t>
            </a:r>
          </a:p>
          <a:p>
            <a:r>
              <a:rPr lang="en-US" altLang="ko-KR" sz="1450" dirty="0" smtClean="0"/>
              <a:t>2</a:t>
            </a:r>
          </a:p>
          <a:p>
            <a:r>
              <a:rPr lang="en-US" altLang="ko-KR" sz="1450" dirty="0" smtClean="0"/>
              <a:t>3</a:t>
            </a:r>
          </a:p>
          <a:p>
            <a:r>
              <a:rPr lang="en-US" altLang="ko-KR" sz="1450" dirty="0" smtClean="0"/>
              <a:t>4</a:t>
            </a:r>
          </a:p>
          <a:p>
            <a:r>
              <a:rPr lang="en-US" altLang="ko-KR" sz="1450" dirty="0" smtClean="0"/>
              <a:t>5</a:t>
            </a:r>
          </a:p>
          <a:p>
            <a:r>
              <a:rPr lang="en-US" altLang="ko-KR" sz="1450" dirty="0" smtClean="0"/>
              <a:t>6</a:t>
            </a:r>
          </a:p>
          <a:p>
            <a:r>
              <a:rPr lang="en-US" altLang="ko-KR" sz="1450" dirty="0" smtClean="0"/>
              <a:t>7</a:t>
            </a:r>
          </a:p>
          <a:p>
            <a:r>
              <a:rPr lang="en-US" altLang="ko-KR" sz="1450" dirty="0" smtClean="0"/>
              <a:t>8</a:t>
            </a:r>
          </a:p>
          <a:p>
            <a:r>
              <a:rPr lang="en-US" altLang="ko-KR" sz="1450" dirty="0" smtClean="0"/>
              <a:t>9</a:t>
            </a:r>
          </a:p>
          <a:p>
            <a:r>
              <a:rPr lang="en-US" altLang="ko-KR" sz="1450" dirty="0" smtClean="0"/>
              <a:t>10</a:t>
            </a:r>
          </a:p>
          <a:p>
            <a:r>
              <a:rPr lang="en-US" altLang="ko-KR" sz="1450" dirty="0" smtClean="0"/>
              <a:t>11</a:t>
            </a:r>
          </a:p>
          <a:p>
            <a:r>
              <a:rPr lang="en-US" altLang="ko-KR" sz="1450" dirty="0" smtClean="0"/>
              <a:t>12</a:t>
            </a:r>
          </a:p>
          <a:p>
            <a:r>
              <a:rPr lang="en-US" altLang="ko-KR" sz="1450" dirty="0" smtClean="0"/>
              <a:t>13</a:t>
            </a:r>
          </a:p>
          <a:p>
            <a:r>
              <a:rPr lang="en-US" altLang="ko-KR" sz="1450" dirty="0" smtClean="0"/>
              <a:t>14</a:t>
            </a:r>
          </a:p>
          <a:p>
            <a:r>
              <a:rPr lang="en-US" altLang="ko-KR" sz="1450" dirty="0" smtClean="0"/>
              <a:t>15</a:t>
            </a:r>
          </a:p>
          <a:p>
            <a:r>
              <a:rPr lang="en-US" altLang="ko-KR" sz="1450" dirty="0" smtClean="0"/>
              <a:t>16</a:t>
            </a:r>
          </a:p>
          <a:p>
            <a:r>
              <a:rPr lang="en-US" altLang="ko-KR" sz="1450" dirty="0" smtClean="0"/>
              <a:t>17</a:t>
            </a:r>
          </a:p>
          <a:p>
            <a:r>
              <a:rPr lang="en-US" altLang="ko-KR" sz="1450" dirty="0" smtClean="0"/>
              <a:t>18</a:t>
            </a:r>
          </a:p>
          <a:p>
            <a:r>
              <a:rPr lang="en-US" altLang="ko-KR" sz="1450" dirty="0" smtClean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xmlns="" val="11860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Passage Boundary Detection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755576" y="1700808"/>
            <a:ext cx="7344816" cy="1997943"/>
            <a:chOff x="755576" y="1700808"/>
            <a:chExt cx="7344816" cy="1997943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3212976"/>
              <a:ext cx="666750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2132856"/>
              <a:ext cx="666750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8092" y="2746251"/>
              <a:ext cx="3162300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1700808"/>
              <a:ext cx="3162300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2123728" y="2780928"/>
              <a:ext cx="2664296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123728" y="1700808"/>
              <a:ext cx="2664296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M1 = {1, 2, 3, 4, 5, 6, 17, 18, 19, 20, 21, 22}</a:t>
            </a:r>
          </a:p>
          <a:p>
            <a:r>
              <a:rPr lang="en-US" altLang="ko-KR" dirty="0" smtClean="0"/>
              <a:t>M2 = {1, 2, 3, 4, 5, 6, 14, 15, 16, 17, 18, 19}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814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Passage Boundary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Passage boundaries</a:t>
            </a:r>
            <a:r>
              <a:rPr lang="ko-KR" altLang="en-US" dirty="0" smtClean="0"/>
              <a:t>의 초기 집합을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 Suspicious document 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926" y="3717032"/>
            <a:ext cx="8892448" cy="95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244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Passage Boundary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Suspicious document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passage </a:t>
            </a:r>
            <a:r>
              <a:rPr lang="ko-KR" altLang="en-US" dirty="0" smtClean="0"/>
              <a:t>해당되는 </a:t>
            </a:r>
            <a:r>
              <a:rPr lang="en-US" altLang="ko-KR" dirty="0" smtClean="0"/>
              <a:t>source document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passage</a:t>
            </a:r>
            <a:r>
              <a:rPr lang="ko-KR" altLang="en-US" dirty="0" smtClean="0"/>
              <a:t>들이 </a:t>
            </a:r>
            <a:r>
              <a:rPr lang="en-US" altLang="ko-KR" dirty="0" smtClean="0"/>
              <a:t>homogeneous</a:t>
            </a:r>
            <a:r>
              <a:rPr lang="ko-KR" altLang="en-US" dirty="0" smtClean="0"/>
              <a:t>한지 검토된다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241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Passage Boundary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pPr marL="514350" indent="-514350"/>
            <a:r>
              <a:rPr lang="ko-KR" altLang="en-US" dirty="0" smtClean="0"/>
              <a:t>초기 </a:t>
            </a:r>
            <a:r>
              <a:rPr lang="en-US" altLang="ko-KR" dirty="0" smtClean="0"/>
              <a:t>Passage boundary</a:t>
            </a:r>
            <a:r>
              <a:rPr lang="ko-KR" altLang="en-US" dirty="0" smtClean="0"/>
              <a:t>들이 다음 제약조건에 의해 결정된다</a:t>
            </a:r>
            <a:r>
              <a:rPr lang="en-US" altLang="ko-KR" dirty="0" smtClean="0"/>
              <a:t>. ( Source document )</a:t>
            </a:r>
          </a:p>
          <a:p>
            <a:pPr marL="914400" lvl="1" indent="-514350"/>
            <a:r>
              <a:rPr lang="en-US" altLang="ko-KR" dirty="0" smtClean="0"/>
              <a:t>M2i ⊆ M2</a:t>
            </a:r>
          </a:p>
          <a:p>
            <a:pPr marL="400050" lvl="1" indent="0">
              <a:buNone/>
            </a:pPr>
            <a:r>
              <a:rPr lang="en-US" altLang="ko-KR" sz="1600" dirty="0" smtClean="0"/>
              <a:t>	( dx(M1)</a:t>
            </a:r>
            <a:r>
              <a:rPr lang="ko-KR" altLang="en-US" sz="1600" dirty="0" smtClean="0"/>
              <a:t>에서 이미 발견된 </a:t>
            </a:r>
            <a:r>
              <a:rPr lang="en-US" altLang="ko-KR" sz="1600" dirty="0" smtClean="0"/>
              <a:t>passage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maximal subset )</a:t>
            </a:r>
            <a:endParaRPr lang="ko-KR" altLang="en-US" sz="1600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504" y="3645024"/>
            <a:ext cx="8892000" cy="9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16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Passage Boundary Detection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700808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5616" y="1976264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5616" y="2276872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15616" y="2564904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15616" y="2852936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5616" y="3140968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15616" y="4064496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15616" y="4352528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15616" y="4640560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5616" y="4941168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15616" y="5229200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5517232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461846" y="1715125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61846" y="2003157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61846" y="2291189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61846" y="2579221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61846" y="2867253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61846" y="3155285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61846" y="3731349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61846" y="4019381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61846" y="4307413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461846" y="4595445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461846" y="4883477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61846" y="5171509"/>
            <a:ext cx="288032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11560" y="1657073"/>
            <a:ext cx="45397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dirty="0" smtClean="0"/>
              <a:t>1</a:t>
            </a:r>
          </a:p>
          <a:p>
            <a:r>
              <a:rPr lang="en-US" altLang="ko-KR" sz="1900" dirty="0" smtClean="0"/>
              <a:t>2</a:t>
            </a:r>
          </a:p>
          <a:p>
            <a:r>
              <a:rPr lang="en-US" altLang="ko-KR" sz="1900" dirty="0" smtClean="0"/>
              <a:t>3</a:t>
            </a:r>
          </a:p>
          <a:p>
            <a:r>
              <a:rPr lang="en-US" altLang="ko-KR" sz="1900" dirty="0" smtClean="0"/>
              <a:t>4</a:t>
            </a:r>
          </a:p>
          <a:p>
            <a:r>
              <a:rPr lang="en-US" altLang="ko-KR" sz="1900" dirty="0" smtClean="0"/>
              <a:t>5</a:t>
            </a:r>
          </a:p>
          <a:p>
            <a:r>
              <a:rPr lang="en-US" altLang="ko-KR" sz="1900" dirty="0" smtClean="0"/>
              <a:t>6</a:t>
            </a:r>
          </a:p>
          <a:p>
            <a:endParaRPr lang="en-US" altLang="ko-KR" sz="1900" dirty="0"/>
          </a:p>
          <a:p>
            <a:endParaRPr lang="en-US" altLang="ko-KR" sz="1900" dirty="0" smtClean="0"/>
          </a:p>
          <a:p>
            <a:r>
              <a:rPr lang="en-US" altLang="ko-KR" sz="1900" dirty="0" smtClean="0"/>
              <a:t>17</a:t>
            </a:r>
          </a:p>
          <a:p>
            <a:r>
              <a:rPr lang="en-US" altLang="ko-KR" sz="1900" dirty="0" smtClean="0"/>
              <a:t>18</a:t>
            </a:r>
          </a:p>
          <a:p>
            <a:r>
              <a:rPr lang="en-US" altLang="ko-KR" sz="1900" dirty="0" smtClean="0"/>
              <a:t>19</a:t>
            </a:r>
          </a:p>
          <a:p>
            <a:r>
              <a:rPr lang="en-US" altLang="ko-KR" sz="1900" dirty="0" smtClean="0"/>
              <a:t>20</a:t>
            </a:r>
          </a:p>
          <a:p>
            <a:r>
              <a:rPr lang="en-US" altLang="ko-KR" sz="1900" dirty="0" smtClean="0"/>
              <a:t>21</a:t>
            </a:r>
          </a:p>
          <a:p>
            <a:r>
              <a:rPr lang="en-US" altLang="ko-KR" sz="1900" dirty="0" smtClean="0"/>
              <a:t>22</a:t>
            </a:r>
            <a:endParaRPr lang="en-US" altLang="ko-KR" sz="1900" dirty="0"/>
          </a:p>
        </p:txBody>
      </p:sp>
      <p:sp>
        <p:nvSpPr>
          <p:cNvPr id="31" name="TextBox 30"/>
          <p:cNvSpPr txBox="1"/>
          <p:nvPr/>
        </p:nvSpPr>
        <p:spPr>
          <a:xfrm>
            <a:off x="2749878" y="1628800"/>
            <a:ext cx="453970" cy="3893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dirty="0" smtClean="0"/>
              <a:t>1</a:t>
            </a:r>
          </a:p>
          <a:p>
            <a:r>
              <a:rPr lang="en-US" altLang="ko-KR" sz="1900" dirty="0" smtClean="0"/>
              <a:t>2</a:t>
            </a:r>
          </a:p>
          <a:p>
            <a:r>
              <a:rPr lang="en-US" altLang="ko-KR" sz="1900" dirty="0" smtClean="0"/>
              <a:t>3</a:t>
            </a:r>
          </a:p>
          <a:p>
            <a:r>
              <a:rPr lang="en-US" altLang="ko-KR" sz="1900" dirty="0" smtClean="0"/>
              <a:t>4</a:t>
            </a:r>
          </a:p>
          <a:p>
            <a:r>
              <a:rPr lang="en-US" altLang="ko-KR" sz="1900" dirty="0" smtClean="0"/>
              <a:t>5</a:t>
            </a:r>
          </a:p>
          <a:p>
            <a:r>
              <a:rPr lang="en-US" altLang="ko-KR" sz="1900" dirty="0" smtClean="0"/>
              <a:t>6</a:t>
            </a:r>
          </a:p>
          <a:p>
            <a:endParaRPr lang="en-US" altLang="ko-KR" sz="1900" dirty="0"/>
          </a:p>
          <a:p>
            <a:r>
              <a:rPr lang="en-US" altLang="ko-KR" sz="1900" dirty="0" smtClean="0"/>
              <a:t>14</a:t>
            </a:r>
          </a:p>
          <a:p>
            <a:r>
              <a:rPr lang="en-US" altLang="ko-KR" sz="1900" dirty="0" smtClean="0"/>
              <a:t>15</a:t>
            </a:r>
          </a:p>
          <a:p>
            <a:r>
              <a:rPr lang="en-US" altLang="ko-KR" sz="1900" dirty="0" smtClean="0"/>
              <a:t>16</a:t>
            </a:r>
          </a:p>
          <a:p>
            <a:r>
              <a:rPr lang="en-US" altLang="ko-KR" sz="1900" dirty="0" smtClean="0"/>
              <a:t>17</a:t>
            </a:r>
          </a:p>
          <a:p>
            <a:r>
              <a:rPr lang="en-US" altLang="ko-KR" sz="1900" dirty="0" smtClean="0"/>
              <a:t>18</a:t>
            </a:r>
          </a:p>
          <a:p>
            <a:r>
              <a:rPr lang="en-US" altLang="ko-KR" sz="1900" dirty="0" smtClean="0"/>
              <a:t>19</a:t>
            </a:r>
            <a:endParaRPr lang="ko-KR" altLang="en-US" sz="1900" dirty="0"/>
          </a:p>
        </p:txBody>
      </p:sp>
      <p:cxnSp>
        <p:nvCxnSpPr>
          <p:cNvPr id="36" name="직선 연결선 35"/>
          <p:cNvCxnSpPr>
            <a:stCxn id="5" idx="3"/>
            <a:endCxn id="18" idx="1"/>
          </p:cNvCxnSpPr>
          <p:nvPr/>
        </p:nvCxnSpPr>
        <p:spPr>
          <a:xfrm>
            <a:off x="1403648" y="1815108"/>
            <a:ext cx="1058198" cy="1431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6" idx="3"/>
            <a:endCxn id="19" idx="1"/>
          </p:cNvCxnSpPr>
          <p:nvPr/>
        </p:nvCxnSpPr>
        <p:spPr>
          <a:xfrm>
            <a:off x="1403648" y="2090564"/>
            <a:ext cx="1058198" cy="2689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7" idx="3"/>
            <a:endCxn id="20" idx="1"/>
          </p:cNvCxnSpPr>
          <p:nvPr/>
        </p:nvCxnSpPr>
        <p:spPr>
          <a:xfrm>
            <a:off x="1403648" y="2391172"/>
            <a:ext cx="1058198" cy="1431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3"/>
            <a:endCxn id="24" idx="1"/>
          </p:cNvCxnSpPr>
          <p:nvPr/>
        </p:nvCxnSpPr>
        <p:spPr>
          <a:xfrm>
            <a:off x="1403648" y="2679204"/>
            <a:ext cx="1058198" cy="11664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9" idx="3"/>
            <a:endCxn id="25" idx="1"/>
          </p:cNvCxnSpPr>
          <p:nvPr/>
        </p:nvCxnSpPr>
        <p:spPr>
          <a:xfrm>
            <a:off x="1403648" y="2967236"/>
            <a:ext cx="1058198" cy="11664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0" idx="3"/>
            <a:endCxn id="26" idx="1"/>
          </p:cNvCxnSpPr>
          <p:nvPr/>
        </p:nvCxnSpPr>
        <p:spPr>
          <a:xfrm>
            <a:off x="1403648" y="3255268"/>
            <a:ext cx="1058198" cy="11664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1" idx="3"/>
            <a:endCxn id="21" idx="1"/>
          </p:cNvCxnSpPr>
          <p:nvPr/>
        </p:nvCxnSpPr>
        <p:spPr>
          <a:xfrm flipV="1">
            <a:off x="1403648" y="2693521"/>
            <a:ext cx="1058198" cy="148527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2" idx="3"/>
            <a:endCxn id="22" idx="1"/>
          </p:cNvCxnSpPr>
          <p:nvPr/>
        </p:nvCxnSpPr>
        <p:spPr>
          <a:xfrm flipV="1">
            <a:off x="1403648" y="2981553"/>
            <a:ext cx="1058198" cy="148527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3" idx="3"/>
            <a:endCxn id="23" idx="1"/>
          </p:cNvCxnSpPr>
          <p:nvPr/>
        </p:nvCxnSpPr>
        <p:spPr>
          <a:xfrm flipV="1">
            <a:off x="1403648" y="3269585"/>
            <a:ext cx="1058198" cy="148527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3"/>
            <a:endCxn id="27" idx="1"/>
          </p:cNvCxnSpPr>
          <p:nvPr/>
        </p:nvCxnSpPr>
        <p:spPr>
          <a:xfrm flipV="1">
            <a:off x="1403648" y="4709745"/>
            <a:ext cx="1058198" cy="34572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5" idx="3"/>
            <a:endCxn id="28" idx="1"/>
          </p:cNvCxnSpPr>
          <p:nvPr/>
        </p:nvCxnSpPr>
        <p:spPr>
          <a:xfrm flipV="1">
            <a:off x="1403648" y="4997777"/>
            <a:ext cx="1058198" cy="34572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6" idx="3"/>
            <a:endCxn id="29" idx="1"/>
          </p:cNvCxnSpPr>
          <p:nvPr/>
        </p:nvCxnSpPr>
        <p:spPr>
          <a:xfrm flipV="1">
            <a:off x="1403648" y="5285809"/>
            <a:ext cx="1058198" cy="34572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75856" y="2350041"/>
            <a:ext cx="59458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/>
              <a:t>M1 = { 1, 2, 3, 4, 5, 6, 17, 18, 19, 20, 21, 22 }</a:t>
            </a:r>
            <a:endParaRPr lang="ko-KR" altLang="en-US" sz="2200" dirty="0"/>
          </a:p>
        </p:txBody>
      </p:sp>
      <p:sp>
        <p:nvSpPr>
          <p:cNvPr id="60" name="TextBox 59"/>
          <p:cNvSpPr txBox="1"/>
          <p:nvPr/>
        </p:nvSpPr>
        <p:spPr>
          <a:xfrm>
            <a:off x="3234654" y="3790201"/>
            <a:ext cx="59458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/>
              <a:t>M2 = { 1, 2, 3, 14, 15, 16, 4, 5, 6, 17, 18, 19 }</a:t>
            </a:r>
            <a:endParaRPr lang="ko-KR" altLang="en-US" sz="22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4283968" y="3845649"/>
            <a:ext cx="4588035" cy="390838"/>
            <a:chOff x="4283968" y="3845649"/>
            <a:chExt cx="4588035" cy="390838"/>
          </a:xfrm>
        </p:grpSpPr>
        <p:sp>
          <p:nvSpPr>
            <p:cNvPr id="65" name="직사각형 64"/>
            <p:cNvSpPr/>
            <p:nvPr/>
          </p:nvSpPr>
          <p:spPr>
            <a:xfrm>
              <a:off x="4283968" y="3845649"/>
              <a:ext cx="792088" cy="3754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240549" y="3845649"/>
              <a:ext cx="1275667" cy="3754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596336" y="3861048"/>
              <a:ext cx="1275667" cy="3754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660232" y="3845649"/>
              <a:ext cx="792088" cy="3754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283968" y="2391173"/>
            <a:ext cx="4608512" cy="389756"/>
            <a:chOff x="4283968" y="2391173"/>
            <a:chExt cx="4608512" cy="389756"/>
          </a:xfrm>
        </p:grpSpPr>
        <p:sp>
          <p:nvSpPr>
            <p:cNvPr id="63" name="직사각형 62"/>
            <p:cNvSpPr/>
            <p:nvPr/>
          </p:nvSpPr>
          <p:spPr>
            <a:xfrm>
              <a:off x="4283968" y="2405489"/>
              <a:ext cx="1800200" cy="3754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207583" y="2391173"/>
              <a:ext cx="2684897" cy="3897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7452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Passage Boundary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pPr marL="514350" indent="-514350"/>
            <a:r>
              <a:rPr lang="ko-KR" altLang="en-US" dirty="0" smtClean="0"/>
              <a:t>초기 </a:t>
            </a:r>
            <a:r>
              <a:rPr lang="en-US" altLang="ko-KR" dirty="0" smtClean="0"/>
              <a:t>Passage boundary</a:t>
            </a:r>
            <a:r>
              <a:rPr lang="ko-KR" altLang="en-US" dirty="0" smtClean="0"/>
              <a:t>들이 다음 제약조건에 의해 결정된다</a:t>
            </a:r>
            <a:r>
              <a:rPr lang="en-US" altLang="ko-KR" dirty="0" smtClean="0"/>
              <a:t>. ( Source document )</a:t>
            </a:r>
          </a:p>
          <a:p>
            <a:pPr marL="914400" lvl="1" indent="-514350"/>
            <a:r>
              <a:rPr lang="en-US" altLang="ko-KR" dirty="0" smtClean="0"/>
              <a:t>M2i ⊆ M2</a:t>
            </a:r>
          </a:p>
          <a:p>
            <a:pPr marL="400050" lvl="1" indent="0">
              <a:buNone/>
            </a:pPr>
            <a:r>
              <a:rPr lang="en-US" altLang="ko-KR" sz="1600" dirty="0" smtClean="0"/>
              <a:t>	( dx(M1)</a:t>
            </a:r>
            <a:r>
              <a:rPr lang="ko-KR" altLang="en-US" sz="1600" dirty="0" smtClean="0"/>
              <a:t>에서 이미 발견된 </a:t>
            </a:r>
            <a:r>
              <a:rPr lang="en-US" altLang="ko-KR" sz="1600" dirty="0" smtClean="0"/>
              <a:t>passage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maximal subset )</a:t>
            </a:r>
            <a:endParaRPr lang="ko-KR" altLang="en-US" sz="1600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504" y="3645024"/>
            <a:ext cx="8892000" cy="9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16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Post-processing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Passage</a:t>
            </a:r>
            <a:r>
              <a:rPr lang="ko-KR" altLang="en-US" dirty="0"/>
              <a:t> </a:t>
            </a:r>
            <a:r>
              <a:rPr lang="ko-KR" altLang="en-US" dirty="0" smtClean="0"/>
              <a:t>간의 </a:t>
            </a:r>
            <a:r>
              <a:rPr lang="en-US" altLang="ko-KR" dirty="0" smtClean="0"/>
              <a:t>Similarity </a:t>
            </a:r>
            <a:r>
              <a:rPr lang="ko-KR" altLang="en-US" dirty="0" smtClean="0"/>
              <a:t>측정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tx</a:t>
            </a:r>
            <a:r>
              <a:rPr lang="en-US" altLang="ko-KR" dirty="0" smtClean="0"/>
              <a:t>, dx, </a:t>
            </a:r>
            <a:r>
              <a:rPr lang="en-US" altLang="ko-KR" dirty="0" err="1" smtClean="0"/>
              <a:t>ts</a:t>
            </a:r>
            <a:r>
              <a:rPr lang="en-US" altLang="ko-KR" dirty="0" smtClean="0"/>
              <a:t>, ds&gt;</a:t>
            </a:r>
          </a:p>
          <a:p>
            <a:r>
              <a:rPr lang="ko-KR" altLang="en-US" dirty="0" smtClean="0"/>
              <a:t>새로운 </a:t>
            </a:r>
            <a:r>
              <a:rPr lang="en-US" altLang="ko-KR" dirty="0" smtClean="0"/>
              <a:t>n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</a:t>
            </a:r>
            <a:r>
              <a:rPr lang="en-US" altLang="ko-KR" sz="2000" dirty="0" err="1" smtClean="0"/>
              <a:t>c</a:t>
            </a:r>
            <a:r>
              <a:rPr lang="en-US" altLang="ko-KR" dirty="0" smtClean="0"/>
              <a:t>) &amp; threshold </a:t>
            </a:r>
            <a:r>
              <a:rPr lang="el-GR" altLang="ko-KR" dirty="0" smtClean="0"/>
              <a:t>θ</a:t>
            </a:r>
            <a:r>
              <a:rPr lang="en-US" altLang="ko-KR" sz="2000" dirty="0" smtClean="0"/>
              <a:t>c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3789040"/>
            <a:ext cx="6751696" cy="13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3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Monolingual detection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Famous quotations, sayings, poems</a:t>
            </a:r>
            <a:r>
              <a:rPr lang="ko-KR" altLang="en-US" dirty="0" smtClean="0"/>
              <a:t>는 구별 불가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7575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Precision</a:t>
            </a:r>
          </a:p>
          <a:p>
            <a:endParaRPr lang="en-US" altLang="ko-KR" dirty="0"/>
          </a:p>
          <a:p>
            <a:r>
              <a:rPr lang="en-US" altLang="ko-KR" dirty="0" smtClean="0"/>
              <a:t>Recall</a:t>
            </a:r>
          </a:p>
          <a:p>
            <a:endParaRPr lang="en-US" altLang="ko-KR" dirty="0"/>
          </a:p>
          <a:p>
            <a:r>
              <a:rPr lang="en-US" altLang="ko-KR" dirty="0" smtClean="0"/>
              <a:t>Granularity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987824" y="1916832"/>
            <a:ext cx="6120680" cy="2376264"/>
            <a:chOff x="2987824" y="1916832"/>
            <a:chExt cx="6120680" cy="237626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067944" y="2348880"/>
              <a:ext cx="5040560" cy="1082428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2987824" y="1916832"/>
              <a:ext cx="1152128" cy="2376264"/>
              <a:chOff x="2987824" y="1916832"/>
              <a:chExt cx="1152128" cy="2376264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987824" y="1916832"/>
                <a:ext cx="792088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3779912" y="1916832"/>
                <a:ext cx="0" cy="2376264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2987824" y="4293096"/>
                <a:ext cx="792088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>
                <a:off x="3779912" y="2890094"/>
                <a:ext cx="360040" cy="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7821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Structural Information</a:t>
            </a:r>
            <a:r>
              <a:rPr lang="ko-KR" altLang="en-US" dirty="0" smtClean="0"/>
              <a:t>을 이용한 표절 찾기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Stopword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관사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전치사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접속사 등  의미가 없는 단어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64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1412776"/>
            <a:ext cx="6874254" cy="4997152"/>
          </a:xfrm>
        </p:spPr>
      </p:pic>
    </p:spTree>
    <p:extLst>
      <p:ext uri="{BB962C8B-B14F-4D97-AF65-F5344CB8AC3E}">
        <p14:creationId xmlns:p14="http://schemas.microsoft.com/office/powerpoint/2010/main" xmlns="" val="33750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1700807"/>
            <a:ext cx="5832648" cy="4268073"/>
          </a:xfrm>
        </p:spPr>
      </p:pic>
    </p:spTree>
    <p:extLst>
      <p:ext uri="{BB962C8B-B14F-4D97-AF65-F5344CB8AC3E}">
        <p14:creationId xmlns:p14="http://schemas.microsoft.com/office/powerpoint/2010/main" xmlns="" val="32247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7423" y="2420887"/>
            <a:ext cx="7464369" cy="38248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150" y="2421667"/>
            <a:ext cx="7518931" cy="38527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Representation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문서가 주어지면 </a:t>
            </a:r>
            <a:r>
              <a:rPr lang="en-US" altLang="ko-KR" dirty="0" err="1" smtClean="0"/>
              <a:t>Stopword</a:t>
            </a:r>
            <a:r>
              <a:rPr lang="ko-KR" altLang="en-US" dirty="0" smtClean="0"/>
              <a:t>만 남김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6465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Representation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2"/>
            </a:pPr>
            <a:r>
              <a:rPr lang="en-US" altLang="ko-KR" dirty="0" err="1" smtClean="0"/>
              <a:t>Stopword</a:t>
            </a:r>
            <a:r>
              <a:rPr lang="en-US" altLang="ko-KR" dirty="0" smtClean="0"/>
              <a:t> n-gram</a:t>
            </a:r>
            <a:r>
              <a:rPr lang="ko-KR" altLang="en-US" dirty="0" smtClean="0"/>
              <a:t>을 이용하여 문서 표현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n-gram</a:t>
            </a:r>
            <a:r>
              <a:rPr lang="ko-KR" altLang="en-US" dirty="0"/>
              <a:t>의</a:t>
            </a:r>
            <a:r>
              <a:rPr lang="ko-KR" altLang="en-US" dirty="0" smtClean="0"/>
              <a:t> 집</a:t>
            </a:r>
            <a:r>
              <a:rPr lang="ko-KR" altLang="en-US" dirty="0"/>
              <a:t>합</a:t>
            </a:r>
            <a:r>
              <a:rPr lang="en-US" altLang="ko-KR" dirty="0" smtClean="0"/>
              <a:t> = profile P(n, d)</a:t>
            </a:r>
            <a:r>
              <a:rPr lang="ko-KR" altLang="en-US" dirty="0" smtClean="0"/>
              <a:t>로 정의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0951" y="2800847"/>
            <a:ext cx="5237313" cy="401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7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Representation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Stopword</a:t>
            </a:r>
            <a:r>
              <a:rPr lang="ko-KR" altLang="en-US" dirty="0" smtClean="0"/>
              <a:t>만을 사용하여 표현하는 이유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Stable </a:t>
            </a:r>
            <a:r>
              <a:rPr lang="ko-KR" altLang="en-US" dirty="0" smtClean="0"/>
              <a:t>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Language diversity, Language error</a:t>
            </a:r>
            <a:r>
              <a:rPr lang="ko-KR" altLang="en-US" dirty="0" smtClean="0"/>
              <a:t>에 강함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( ‘plagiarize’, ‘</a:t>
            </a:r>
            <a:r>
              <a:rPr lang="en-US" altLang="ko-KR" dirty="0" err="1" smtClean="0"/>
              <a:t>plagiarise</a:t>
            </a:r>
            <a:r>
              <a:rPr lang="en-US" altLang="ko-KR" dirty="0" smtClean="0"/>
              <a:t>’, </a:t>
            </a:r>
            <a:r>
              <a:rPr lang="en-US" altLang="ko-KR" dirty="0" err="1" smtClean="0"/>
              <a:t>pladgiarize</a:t>
            </a:r>
            <a:r>
              <a:rPr lang="en-US" altLang="ko-KR" dirty="0" smtClean="0"/>
              <a:t>’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456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Candidate Retrieval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Suspicious document set </a:t>
            </a:r>
            <a:r>
              <a:rPr lang="en-US" altLang="ko-KR" dirty="0" err="1" smtClean="0"/>
              <a:t>Dx</a:t>
            </a:r>
            <a:endParaRPr lang="en-US" altLang="ko-KR" dirty="0" smtClean="0"/>
          </a:p>
          <a:p>
            <a:r>
              <a:rPr lang="en-US" altLang="ko-KR" dirty="0" smtClean="0"/>
              <a:t>Source document set Ds</a:t>
            </a:r>
          </a:p>
          <a:p>
            <a:endParaRPr lang="en-US" altLang="ko-KR" dirty="0"/>
          </a:p>
          <a:p>
            <a:r>
              <a:rPr lang="en-US" altLang="ko-KR" dirty="0" smtClean="0"/>
              <a:t>Suspicious document(dx ∈ </a:t>
            </a:r>
            <a:r>
              <a:rPr lang="en-US" altLang="ko-KR" dirty="0" err="1" smtClean="0"/>
              <a:t>Dx</a:t>
            </a:r>
            <a:r>
              <a:rPr lang="en-US" altLang="ko-KR" dirty="0" smtClean="0"/>
              <a:t>)</a:t>
            </a:r>
            <a:r>
              <a:rPr lang="ko-KR" altLang="en-US" dirty="0" smtClean="0"/>
              <a:t> 마다 표절이 의심되는 </a:t>
            </a:r>
            <a:r>
              <a:rPr lang="en-US" altLang="ko-KR" dirty="0" smtClean="0"/>
              <a:t>Source document(ds ∈ Ds)</a:t>
            </a:r>
            <a:r>
              <a:rPr lang="ko-KR" altLang="en-US" dirty="0" smtClean="0"/>
              <a:t>들을 추출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712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Candidate Retrieval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n-gram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적절한 </a:t>
            </a:r>
            <a:r>
              <a:rPr lang="en-US" altLang="ko-KR" dirty="0" smtClean="0"/>
              <a:t>n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(n1)</a:t>
            </a:r>
            <a:r>
              <a:rPr lang="ko-KR" altLang="en-US" dirty="0" smtClean="0"/>
              <a:t>을 정해야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n </a:t>
            </a:r>
            <a:r>
              <a:rPr lang="ko-KR" altLang="en-US" dirty="0" smtClean="0"/>
              <a:t>값이 작다면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matching</a:t>
            </a:r>
            <a:r>
              <a:rPr lang="ko-KR" altLang="en-US" dirty="0" smtClean="0"/>
              <a:t>이 빈번하게 되어 우연한 매치</a:t>
            </a:r>
            <a:r>
              <a:rPr lang="en-US" altLang="ko-KR" dirty="0" smtClean="0"/>
              <a:t>(Coincidental similarity)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n </a:t>
            </a:r>
            <a:r>
              <a:rPr lang="ko-KR" altLang="en-US" dirty="0" smtClean="0"/>
              <a:t>값이 크다면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smtClean="0"/>
              <a:t>matching</a:t>
            </a:r>
            <a:r>
              <a:rPr lang="ko-KR" altLang="en-US" dirty="0" smtClean="0"/>
              <a:t>이 거의 일어나지 않게 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2503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797</Words>
  <Application>Microsoft Office PowerPoint</Application>
  <PresentationFormat>화면 슬라이드 쇼(4:3)</PresentationFormat>
  <Paragraphs>229</Paragraphs>
  <Slides>30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Plagiarism Detection Based on Structural Information</vt:lpstr>
      <vt:lpstr>Contents</vt:lpstr>
      <vt:lpstr>Idea</vt:lpstr>
      <vt:lpstr>Idea</vt:lpstr>
      <vt:lpstr>Text Representation</vt:lpstr>
      <vt:lpstr>Text Representation</vt:lpstr>
      <vt:lpstr>Text Representation</vt:lpstr>
      <vt:lpstr>Candidate Retrieval</vt:lpstr>
      <vt:lpstr>Candidate Retrieval</vt:lpstr>
      <vt:lpstr>Candidate Retrieval</vt:lpstr>
      <vt:lpstr>Candidate Retrieval</vt:lpstr>
      <vt:lpstr>Candidate Retrieval</vt:lpstr>
      <vt:lpstr>Candidate Retrieval</vt:lpstr>
      <vt:lpstr>Passage Boundary Detection</vt:lpstr>
      <vt:lpstr>Passage Boundary Detection</vt:lpstr>
      <vt:lpstr>Passage Boundary Detection</vt:lpstr>
      <vt:lpstr>Passage Boundary Detection</vt:lpstr>
      <vt:lpstr>Passage Boundary Detection</vt:lpstr>
      <vt:lpstr>Passage Boundary Detection</vt:lpstr>
      <vt:lpstr>Passage Boundary Detection</vt:lpstr>
      <vt:lpstr>Passage Boundary Detection</vt:lpstr>
      <vt:lpstr>Passage Boundary Detection</vt:lpstr>
      <vt:lpstr>Passage Boundary Detection</vt:lpstr>
      <vt:lpstr>Passage Boundary Detection</vt:lpstr>
      <vt:lpstr>Passage Boundary Detection</vt:lpstr>
      <vt:lpstr>Passage Boundary Detection</vt:lpstr>
      <vt:lpstr>Post-processing</vt:lpstr>
      <vt:lpstr>Limitation</vt:lpstr>
      <vt:lpstr>Evaluation</vt:lpstr>
      <vt:lpstr>Evaluation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Plagiarism Detection Based on Structural Information</dc:title>
  <dc:creator>Windows 사용자</dc:creator>
  <cp:lastModifiedBy>hyupc</cp:lastModifiedBy>
  <cp:revision>43</cp:revision>
  <dcterms:created xsi:type="dcterms:W3CDTF">2012-06-04T11:54:20Z</dcterms:created>
  <dcterms:modified xsi:type="dcterms:W3CDTF">2012-06-05T07:47:27Z</dcterms:modified>
</cp:coreProperties>
</file>