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60" r:id="rId5"/>
    <p:sldId id="264" r:id="rId6"/>
    <p:sldId id="265" r:id="rId7"/>
    <p:sldId id="266" r:id="rId8"/>
    <p:sldId id="261" r:id="rId9"/>
    <p:sldId id="26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FD23A-0D62-4572-ABE7-D091616B9089}" type="datetimeFigureOut">
              <a:rPr lang="ko-KR" altLang="en-US" smtClean="0"/>
              <a:pPr/>
              <a:t>2011-11-24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8EAE6-B4E9-45B4-A384-627FC3DA24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8EAE6-B4E9-45B4-A384-627FC3DA246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8EAE6-B4E9-45B4-A384-627FC3DA246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578-40AD-42A6-8390-76DF65F7B6E9}" type="datetimeFigureOut">
              <a:rPr lang="ko-KR" altLang="en-US" smtClean="0"/>
              <a:pPr/>
              <a:t>2011-11-24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AC20-175A-4B7D-9B12-75C2C9323A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578-40AD-42A6-8390-76DF65F7B6E9}" type="datetimeFigureOut">
              <a:rPr lang="ko-KR" altLang="en-US" smtClean="0"/>
              <a:pPr/>
              <a:t>2011-11-24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AC20-175A-4B7D-9B12-75C2C9323A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578-40AD-42A6-8390-76DF65F7B6E9}" type="datetimeFigureOut">
              <a:rPr lang="ko-KR" altLang="en-US" smtClean="0"/>
              <a:pPr/>
              <a:t>2011-11-24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AC20-175A-4B7D-9B12-75C2C9323A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578-40AD-42A6-8390-76DF65F7B6E9}" type="datetimeFigureOut">
              <a:rPr lang="ko-KR" altLang="en-US" smtClean="0"/>
              <a:pPr/>
              <a:t>2011-11-24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AC20-175A-4B7D-9B12-75C2C9323A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578-40AD-42A6-8390-76DF65F7B6E9}" type="datetimeFigureOut">
              <a:rPr lang="ko-KR" altLang="en-US" smtClean="0"/>
              <a:pPr/>
              <a:t>2011-11-24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AC20-175A-4B7D-9B12-75C2C9323A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578-40AD-42A6-8390-76DF65F7B6E9}" type="datetimeFigureOut">
              <a:rPr lang="ko-KR" altLang="en-US" smtClean="0"/>
              <a:pPr/>
              <a:t>2011-11-24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AC20-175A-4B7D-9B12-75C2C9323A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578-40AD-42A6-8390-76DF65F7B6E9}" type="datetimeFigureOut">
              <a:rPr lang="ko-KR" altLang="en-US" smtClean="0"/>
              <a:pPr/>
              <a:t>2011-11-24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AC20-175A-4B7D-9B12-75C2C9323A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578-40AD-42A6-8390-76DF65F7B6E9}" type="datetimeFigureOut">
              <a:rPr lang="ko-KR" altLang="en-US" smtClean="0"/>
              <a:pPr/>
              <a:t>2011-11-24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AC20-175A-4B7D-9B12-75C2C9323A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578-40AD-42A6-8390-76DF65F7B6E9}" type="datetimeFigureOut">
              <a:rPr lang="ko-KR" altLang="en-US" smtClean="0"/>
              <a:pPr/>
              <a:t>2011-11-24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AC20-175A-4B7D-9B12-75C2C9323A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578-40AD-42A6-8390-76DF65F7B6E9}" type="datetimeFigureOut">
              <a:rPr lang="ko-KR" altLang="en-US" smtClean="0"/>
              <a:pPr/>
              <a:t>2011-11-24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AC20-175A-4B7D-9B12-75C2C9323A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578-40AD-42A6-8390-76DF65F7B6E9}" type="datetimeFigureOut">
              <a:rPr lang="ko-KR" altLang="en-US" smtClean="0"/>
              <a:pPr/>
              <a:t>2011-11-24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AC20-175A-4B7D-9B12-75C2C9323A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57578-40AD-42A6-8390-76DF65F7B6E9}" type="datetimeFigureOut">
              <a:rPr lang="ko-KR" altLang="en-US" smtClean="0"/>
              <a:pPr/>
              <a:t>2011-11-24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EAC20-175A-4B7D-9B12-75C2C9323A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orcechae@hanyang.ac.kr" TargetMode="External"/><Relationship Id="rId2" Type="http://schemas.openxmlformats.org/officeDocument/2006/relationships/hyperlink" Target="mailto:soohanboys@hanyang.ac.kr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hjpark@hanyang.ac.k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642918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웹 검색 엔진을 위한 중복문서 검색 알고리즘 분석 및 비교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안 수 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 용 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 </a:t>
            </a:r>
            <a:r>
              <a:rPr lang="ko-KR" altLang="en-US" dirty="0" err="1" smtClean="0"/>
              <a:t>희</a:t>
            </a:r>
            <a:r>
              <a:rPr lang="ko-KR" altLang="en-US" dirty="0" smtClean="0"/>
              <a:t> 진</a:t>
            </a:r>
            <a:endParaRPr lang="en-US" altLang="ko-KR" dirty="0" smtClean="0"/>
          </a:p>
          <a:p>
            <a:r>
              <a:rPr lang="ko-KR" altLang="en-US" dirty="0" smtClean="0"/>
              <a:t>한양대학</a:t>
            </a:r>
            <a:r>
              <a:rPr lang="ko-KR" altLang="en-US" dirty="0"/>
              <a:t>교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soohanboys@hanyang.ac.kr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forcechae@hanyang.ac.kr</a:t>
            </a:r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hjpark@hanyang.ac.kr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smtClean="0"/>
              <a:t>중복 문서 식별 문제</a:t>
            </a:r>
            <a:endParaRPr lang="en-US" altLang="ko-KR" sz="3000" dirty="0" smtClean="0"/>
          </a:p>
          <a:p>
            <a:pPr lvl="1"/>
            <a:r>
              <a:rPr lang="ko-KR" altLang="en-US" sz="2000" dirty="0" smtClean="0"/>
              <a:t>문서들이 서로 같거나 혹은 유사한지를 식별하는 문제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 smtClean="0"/>
              <a:t>Central-Match </a:t>
            </a:r>
            <a:r>
              <a:rPr lang="ko-KR" altLang="en-US" sz="2000" dirty="0" smtClean="0"/>
              <a:t>알고리즘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sz="3000" dirty="0" smtClean="0"/>
              <a:t>원본 문서 탐색 문제</a:t>
            </a:r>
            <a:endParaRPr lang="en-US" altLang="ko-KR" sz="3000" dirty="0" smtClean="0"/>
          </a:p>
          <a:p>
            <a:pPr lvl="1"/>
            <a:r>
              <a:rPr lang="ko-KR" altLang="en-US" sz="2000" dirty="0" smtClean="0"/>
              <a:t>문서가 주로 어떤 문서로부터 추출되었는지를 결정하는 문제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 err="1" smtClean="0"/>
              <a:t>HailStorm&amp;BE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알고리즘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en-US" altLang="ko-KR" sz="2600" dirty="0" err="1" smtClean="0"/>
              <a:t>HailStorm&amp;BE</a:t>
            </a:r>
            <a:r>
              <a:rPr lang="ko-KR" altLang="en-US" sz="2600" dirty="0" smtClean="0"/>
              <a:t> 알고리즘을 중복문서 식별 문제에 적용하여 </a:t>
            </a:r>
            <a:r>
              <a:rPr lang="en-US" altLang="ko-KR" sz="2600" dirty="0" smtClean="0"/>
              <a:t>Central-Match</a:t>
            </a:r>
            <a:r>
              <a:rPr lang="ko-KR" altLang="en-US" sz="2600" dirty="0" smtClean="0"/>
              <a:t> 알고리즘과 비교</a:t>
            </a:r>
            <a:r>
              <a:rPr lang="en-US" altLang="ko-KR" sz="2600" dirty="0" smtClean="0"/>
              <a:t>.</a:t>
            </a:r>
            <a:endParaRPr lang="ko-KR" altLang="en-US" sz="2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Central-Match </a:t>
            </a:r>
            <a:r>
              <a:rPr lang="ko-KR" altLang="en-US" dirty="0" smtClean="0"/>
              <a:t>기본 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Document"/>
          <p:cNvSpPr txBox="1">
            <a:spLocks noEditPoints="1" noChangeArrowheads="1"/>
          </p:cNvSpPr>
          <p:nvPr/>
        </p:nvSpPr>
        <p:spPr bwMode="auto">
          <a:xfrm>
            <a:off x="755576" y="1643620"/>
            <a:ext cx="983032" cy="1137308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5576" y="1638131"/>
            <a:ext cx="983032" cy="850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76056" y="1962706"/>
            <a:ext cx="35429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블로그</a:t>
            </a:r>
            <a:r>
              <a:rPr lang="ko-KR" altLang="en-US" dirty="0" smtClean="0"/>
              <a:t> 환경에 존재하는</a:t>
            </a:r>
            <a:endParaRPr lang="en-US" altLang="ko-KR" dirty="0" smtClean="0"/>
          </a:p>
          <a:p>
            <a:r>
              <a:rPr lang="ko-KR" altLang="en-US" dirty="0" smtClean="0"/>
              <a:t>중복문서들의 </a:t>
            </a:r>
            <a:r>
              <a:rPr lang="ko-KR" altLang="en-US" dirty="0" smtClean="0"/>
              <a:t>대부분</a:t>
            </a:r>
            <a:r>
              <a:rPr lang="en-US" altLang="ko-KR" dirty="0" smtClean="0"/>
              <a:t>(99%)</a:t>
            </a:r>
            <a:r>
              <a:rPr lang="ko-KR" altLang="en-US" dirty="0" smtClean="0"/>
              <a:t>은</a:t>
            </a:r>
            <a:endParaRPr lang="en-US" altLang="ko-KR" dirty="0" smtClean="0"/>
          </a:p>
          <a:p>
            <a:r>
              <a:rPr lang="ko-KR" altLang="en-US" dirty="0" smtClean="0"/>
              <a:t>처음과 끝에서만 차이를 보인다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중복</a:t>
            </a:r>
            <a:r>
              <a:rPr lang="ko-KR" altLang="en-US" dirty="0" smtClean="0"/>
              <a:t>문서들은 문서 중간에서</a:t>
            </a:r>
            <a:endParaRPr lang="en-US" altLang="ko-KR" dirty="0" smtClean="0"/>
          </a:p>
          <a:p>
            <a:r>
              <a:rPr lang="ko-KR" altLang="en-US" dirty="0" smtClean="0"/>
              <a:t>공통된 긴 문장</a:t>
            </a:r>
            <a:r>
              <a:rPr lang="en-US" altLang="ko-KR" dirty="0" smtClean="0"/>
              <a:t>(LCSS : a Longest</a:t>
            </a:r>
          </a:p>
          <a:p>
            <a:r>
              <a:rPr lang="en-US" altLang="ko-KR" dirty="0" smtClean="0"/>
              <a:t>Common </a:t>
            </a:r>
            <a:r>
              <a:rPr lang="en-US" altLang="ko-KR" dirty="0" err="1" smtClean="0"/>
              <a:t>SubString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갖는다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11" name="Document"/>
          <p:cNvSpPr txBox="1">
            <a:spLocks noEditPoints="1" noChangeArrowheads="1"/>
          </p:cNvSpPr>
          <p:nvPr/>
        </p:nvSpPr>
        <p:spPr bwMode="auto">
          <a:xfrm>
            <a:off x="3213179" y="1643620"/>
            <a:ext cx="983032" cy="135333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13179" y="1652951"/>
            <a:ext cx="983032" cy="850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Document"/>
          <p:cNvSpPr txBox="1">
            <a:spLocks noEditPoints="1" noChangeArrowheads="1"/>
          </p:cNvSpPr>
          <p:nvPr/>
        </p:nvSpPr>
        <p:spPr bwMode="auto">
          <a:xfrm>
            <a:off x="763960" y="4005064"/>
            <a:ext cx="983032" cy="135333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3960" y="4162190"/>
            <a:ext cx="983032" cy="850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63960" y="4023726"/>
            <a:ext cx="983032" cy="1392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213179" y="2502227"/>
            <a:ext cx="983032" cy="1392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Document"/>
          <p:cNvSpPr txBox="1">
            <a:spLocks noEditPoints="1" noChangeArrowheads="1"/>
          </p:cNvSpPr>
          <p:nvPr/>
        </p:nvSpPr>
        <p:spPr bwMode="auto">
          <a:xfrm>
            <a:off x="3213179" y="4005064"/>
            <a:ext cx="983032" cy="1512168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13179" y="4167742"/>
            <a:ext cx="983032" cy="850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213179" y="4023726"/>
            <a:ext cx="983032" cy="1392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213179" y="5017902"/>
            <a:ext cx="983032" cy="1392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729277" y="2063624"/>
            <a:ext cx="1465240" cy="14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/>
          <p:nvPr/>
        </p:nvCxnSpPr>
        <p:spPr>
          <a:xfrm>
            <a:off x="1743432" y="2132856"/>
            <a:ext cx="1460416" cy="24607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 36"/>
          <p:cNvCxnSpPr/>
          <p:nvPr/>
        </p:nvCxnSpPr>
        <p:spPr>
          <a:xfrm>
            <a:off x="1832136" y="2151518"/>
            <a:ext cx="3560" cy="2455210"/>
          </a:xfrm>
          <a:prstGeom prst="curvedConnector3">
            <a:avLst>
              <a:gd name="adj1" fmla="val 14122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449084" y="32129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scrap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11560" y="6180444"/>
            <a:ext cx="983032" cy="1392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594592" y="6083965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: Differ in the beginning or end</a:t>
            </a:r>
            <a:endParaRPr lang="ko-KR" altLang="en-US" sz="1400" dirty="0"/>
          </a:p>
        </p:txBody>
      </p:sp>
      <p:sp>
        <p:nvSpPr>
          <p:cNvPr id="49" name="직사각형 48"/>
          <p:cNvSpPr/>
          <p:nvPr/>
        </p:nvSpPr>
        <p:spPr>
          <a:xfrm>
            <a:off x="611560" y="5901743"/>
            <a:ext cx="983032" cy="1392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594592" y="5805264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: Long matched sequence in the middle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5076056" y="4388911"/>
            <a:ext cx="3861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블로그</a:t>
            </a:r>
            <a:r>
              <a:rPr lang="ko-KR" altLang="en-US" dirty="0" smtClean="0"/>
              <a:t> 중복문서들의 특징인</a:t>
            </a:r>
            <a:endParaRPr lang="en-US" altLang="ko-KR" dirty="0" smtClean="0"/>
          </a:p>
          <a:p>
            <a:r>
              <a:rPr lang="en-US" altLang="ko-KR" dirty="0" smtClean="0"/>
              <a:t>LCSS</a:t>
            </a:r>
            <a:r>
              <a:rPr lang="ko-KR" altLang="en-US" dirty="0" smtClean="0"/>
              <a:t>를 탐색하고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이를 이용하여</a:t>
            </a:r>
            <a:endParaRPr lang="en-US" altLang="ko-KR" dirty="0" smtClean="0"/>
          </a:p>
          <a:p>
            <a:r>
              <a:rPr lang="ko-KR" altLang="en-US" dirty="0" smtClean="0"/>
              <a:t>빠른 시간에 효과적으로 문서의</a:t>
            </a:r>
            <a:endParaRPr lang="en-US" altLang="ko-KR" dirty="0" smtClean="0"/>
          </a:p>
          <a:p>
            <a:r>
              <a:rPr lang="ko-KR" altLang="en-US" dirty="0" smtClean="0"/>
              <a:t>중복여부를 식별하는 알고리즘이다</a:t>
            </a:r>
            <a:r>
              <a:rPr lang="en-US" altLang="ko-KR" dirty="0" smtClean="0"/>
              <a:t>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625346" y="166538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블로그</a:t>
            </a:r>
            <a:r>
              <a:rPr lang="ko-KR" altLang="en-US" dirty="0" smtClean="0"/>
              <a:t> 중복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625346" y="4088105"/>
            <a:ext cx="1803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Central-Match :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Central-Match</a:t>
            </a:r>
            <a:endParaRPr lang="ko-KR" altLang="en-US" dirty="0"/>
          </a:p>
        </p:txBody>
      </p:sp>
      <p:sp>
        <p:nvSpPr>
          <p:cNvPr id="4" name="Document"/>
          <p:cNvSpPr>
            <a:spLocks noGrp="1" noEditPoints="1" noChangeArrowheads="1"/>
          </p:cNvSpPr>
          <p:nvPr>
            <p:ph idx="1"/>
          </p:nvPr>
        </p:nvSpPr>
        <p:spPr bwMode="auto">
          <a:xfrm>
            <a:off x="1428728" y="1484784"/>
            <a:ext cx="1357322" cy="1857388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Document"/>
          <p:cNvSpPr txBox="1">
            <a:spLocks noEditPoints="1" noChangeArrowheads="1"/>
          </p:cNvSpPr>
          <p:nvPr/>
        </p:nvSpPr>
        <p:spPr bwMode="auto">
          <a:xfrm>
            <a:off x="6072198" y="1484784"/>
            <a:ext cx="1357322" cy="1857388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28728" y="1675127"/>
            <a:ext cx="1357322" cy="1234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915816" y="2342040"/>
            <a:ext cx="3143272" cy="151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86182" y="1913412"/>
            <a:ext cx="117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LCSS(A,B)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1472" y="3933056"/>
            <a:ext cx="792961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/>
              <a:t> LCSS(A,B</a:t>
            </a:r>
            <a:r>
              <a:rPr lang="en-US" altLang="ko-KR" sz="1600" dirty="0" smtClean="0"/>
              <a:t>) : </a:t>
            </a:r>
            <a:r>
              <a:rPr lang="ko-KR" altLang="en-US" sz="1600" dirty="0" smtClean="0"/>
              <a:t>문서 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와 문서 </a:t>
            </a:r>
            <a:r>
              <a:rPr lang="en-US" altLang="ko-KR" sz="1600" dirty="0" smtClean="0"/>
              <a:t>B</a:t>
            </a:r>
            <a:r>
              <a:rPr lang="ko-KR" altLang="en-US" sz="1600" dirty="0" smtClean="0"/>
              <a:t>가 공통으로 가지는 가장 긴 문장 집합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/>
              <a:t>  </a:t>
            </a:r>
            <a:r>
              <a:rPr lang="en-US" altLang="ko-KR" sz="1600" dirty="0" smtClean="0"/>
              <a:t>dup(A,B</a:t>
            </a:r>
            <a:r>
              <a:rPr lang="en-US" altLang="ko-KR" sz="1600" dirty="0" smtClean="0"/>
              <a:t>) : </a:t>
            </a:r>
            <a:r>
              <a:rPr lang="ko-KR" altLang="en-US" sz="1600" dirty="0" smtClean="0"/>
              <a:t>문서 </a:t>
            </a:r>
            <a:r>
              <a:rPr lang="en-US" altLang="ko-KR" sz="1600" dirty="0" smtClean="0"/>
              <a:t>A</a:t>
            </a:r>
            <a:r>
              <a:rPr lang="en-US" altLang="ko-KR" sz="1600" dirty="0" smtClean="0"/>
              <a:t>, B</a:t>
            </a:r>
            <a:r>
              <a:rPr lang="ko-KR" altLang="en-US" sz="1600" dirty="0" smtClean="0"/>
              <a:t>간의 </a:t>
            </a:r>
            <a:r>
              <a:rPr lang="ko-KR" altLang="en-US" sz="1600" dirty="0" err="1" smtClean="0"/>
              <a:t>중복률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	     dup(A,B</a:t>
            </a:r>
            <a:r>
              <a:rPr lang="en-US" altLang="ko-KR" sz="1600" dirty="0" smtClean="0"/>
              <a:t>) = </a:t>
            </a:r>
            <a:r>
              <a:rPr lang="en-US" altLang="ko-KR" sz="1600" dirty="0" smtClean="0"/>
              <a:t>|LCSS(A,B)| / (|A| + |B| - |LCSS(A,B</a:t>
            </a:r>
            <a:r>
              <a:rPr lang="en-US" altLang="ko-KR" sz="1600" dirty="0" smtClean="0"/>
              <a:t>)|)</a:t>
            </a: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600" dirty="0" smtClean="0"/>
              <a:t> 인덱싱을 위하여 </a:t>
            </a:r>
            <a:r>
              <a:rPr lang="en-US" altLang="ko-KR" sz="1600" dirty="0" smtClean="0"/>
              <a:t>R*-Tree </a:t>
            </a:r>
            <a:r>
              <a:rPr lang="ko-KR" altLang="en-US" sz="1600" dirty="0" smtClean="0"/>
              <a:t>자료구조를 이용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sz="1600" dirty="0" smtClean="0"/>
              <a:t>문서의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일부</a:t>
            </a:r>
            <a:r>
              <a:rPr lang="en-US" altLang="ko-KR" sz="1600" dirty="0" smtClean="0"/>
              <a:t>(4%</a:t>
            </a:r>
            <a:r>
              <a:rPr lang="ko-KR" altLang="en-US" sz="1600" dirty="0" smtClean="0"/>
              <a:t>이하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만을 해쉬하면서도 </a:t>
            </a:r>
            <a:r>
              <a:rPr lang="en-US" altLang="ko-KR" sz="1600" dirty="0" smtClean="0"/>
              <a:t>LCSS(A,B)</a:t>
            </a:r>
            <a:r>
              <a:rPr lang="ko-KR" altLang="en-US" sz="1600" dirty="0" smtClean="0"/>
              <a:t>값을 정확하게 계</a:t>
            </a:r>
            <a:r>
              <a:rPr lang="ko-KR" altLang="en-US" sz="1600" dirty="0" smtClean="0"/>
              <a:t>산할 수 있다</a:t>
            </a:r>
            <a:r>
              <a:rPr lang="en-US" altLang="ko-KR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계산된 </a:t>
            </a:r>
            <a:r>
              <a:rPr lang="en-US" altLang="ko-KR" sz="1600" dirty="0" smtClean="0"/>
              <a:t>dup(A, B)</a:t>
            </a:r>
            <a:r>
              <a:rPr lang="ko-KR" altLang="en-US" sz="1600" dirty="0" smtClean="0"/>
              <a:t>의 값이 </a:t>
            </a:r>
            <a:r>
              <a:rPr lang="en-US" altLang="ko-KR" sz="1600" dirty="0" smtClean="0"/>
              <a:t>Threshold</a:t>
            </a:r>
            <a:r>
              <a:rPr lang="ko-KR" altLang="en-US" sz="1600" dirty="0" smtClean="0"/>
              <a:t>값 이상이면 중복문서로 식별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600" dirty="0" smtClean="0"/>
              <a:t> </a:t>
            </a:r>
            <a:r>
              <a:rPr lang="en-US" altLang="ko-KR" sz="1600" dirty="0" smtClean="0"/>
              <a:t>Central-Match</a:t>
            </a:r>
            <a:r>
              <a:rPr lang="ko-KR" altLang="en-US" sz="1600" dirty="0" smtClean="0"/>
              <a:t>는 </a:t>
            </a:r>
            <a:r>
              <a:rPr lang="ko-KR" altLang="en-US" sz="1600" dirty="0" smtClean="0"/>
              <a:t>중복문서 </a:t>
            </a:r>
            <a:r>
              <a:rPr lang="ko-KR" altLang="en-US" sz="1600" dirty="0" smtClean="0"/>
              <a:t>식별문제를 </a:t>
            </a:r>
            <a:r>
              <a:rPr lang="ko-KR" altLang="en-US" sz="1600" dirty="0" smtClean="0"/>
              <a:t>잘 해결하기로 알려진 </a:t>
            </a:r>
            <a:r>
              <a:rPr lang="en-US" altLang="ko-KR" sz="1600" dirty="0" err="1" smtClean="0"/>
              <a:t>MinHashing</a:t>
            </a:r>
            <a:r>
              <a:rPr lang="ko-KR" altLang="en-US" sz="1600" dirty="0" smtClean="0"/>
              <a:t>보다도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50</a:t>
            </a:r>
            <a:r>
              <a:rPr lang="ko-KR" altLang="en-US" sz="1600" dirty="0" smtClean="0"/>
              <a:t>배 이상 빠르고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더 </a:t>
            </a:r>
            <a:r>
              <a:rPr lang="ko-KR" altLang="en-US" sz="1600" dirty="0" smtClean="0"/>
              <a:t>높은 정확도와 </a:t>
            </a:r>
            <a:r>
              <a:rPr lang="en-US" altLang="ko-KR" sz="1600" dirty="0" smtClean="0"/>
              <a:t>recall</a:t>
            </a:r>
            <a:r>
              <a:rPr lang="ko-KR" altLang="en-US" sz="1600" dirty="0" smtClean="0"/>
              <a:t>을 </a:t>
            </a:r>
            <a:r>
              <a:rPr lang="ko-KR" altLang="en-US" sz="1600" dirty="0" smtClean="0"/>
              <a:t>보인다</a:t>
            </a:r>
            <a:r>
              <a:rPr lang="en-US" altLang="ko-KR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600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6072198" y="1627660"/>
            <a:ext cx="1357322" cy="1234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59633" y="34290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Document A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40153" y="34290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Document B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Hailstorm&amp;BE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1934" y="1500174"/>
            <a:ext cx="4614866" cy="4625989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Selection Phase – Hailstorm</a:t>
            </a:r>
          </a:p>
          <a:p>
            <a:pPr lvl="1"/>
            <a:r>
              <a:rPr lang="ko-KR" altLang="en-US" sz="1600" dirty="0" err="1" smtClean="0"/>
              <a:t>해쉬</a:t>
            </a:r>
            <a:r>
              <a:rPr lang="ko-KR" altLang="en-US" sz="1600" dirty="0" smtClean="0"/>
              <a:t> 테이블에 저장할 </a:t>
            </a:r>
            <a:r>
              <a:rPr lang="en-US" altLang="ko-KR" sz="1600" dirty="0" smtClean="0"/>
              <a:t>shingle </a:t>
            </a:r>
            <a:r>
              <a:rPr lang="ko-KR" altLang="en-US" sz="1600" dirty="0" smtClean="0"/>
              <a:t>선택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en-US" altLang="ko-KR" sz="1200" dirty="0" smtClean="0"/>
              <a:t>1. </a:t>
            </a:r>
            <a:r>
              <a:rPr lang="ko-KR" altLang="en-US" sz="1200" dirty="0" smtClean="0"/>
              <a:t>모든 </a:t>
            </a:r>
            <a:r>
              <a:rPr lang="en-US" altLang="ko-KR" sz="1200" dirty="0" smtClean="0"/>
              <a:t>token</a:t>
            </a:r>
            <a:r>
              <a:rPr lang="ko-KR" altLang="en-US" sz="1200" dirty="0" smtClean="0"/>
              <a:t>에 대해 </a:t>
            </a:r>
            <a:r>
              <a:rPr lang="en-US" altLang="ko-KR" sz="1200" dirty="0" smtClean="0"/>
              <a:t>fingerprint </a:t>
            </a:r>
            <a:r>
              <a:rPr lang="ko-KR" altLang="en-US" sz="1200" dirty="0" smtClean="0"/>
              <a:t>값을 구한다</a:t>
            </a:r>
            <a:r>
              <a:rPr lang="en-US" altLang="ko-KR" sz="1200" dirty="0" smtClean="0"/>
              <a:t>.</a:t>
            </a:r>
          </a:p>
          <a:p>
            <a:pPr lvl="2"/>
            <a:r>
              <a:rPr lang="en-US" altLang="ko-KR" sz="1200" dirty="0" smtClean="0"/>
              <a:t>2. fingerprint</a:t>
            </a:r>
            <a:r>
              <a:rPr lang="ko-KR" altLang="en-US" sz="1200" dirty="0" smtClean="0"/>
              <a:t>값이 </a:t>
            </a:r>
            <a:r>
              <a:rPr lang="en-US" altLang="ko-KR" sz="1200" dirty="0" smtClean="0"/>
              <a:t>shingle </a:t>
            </a:r>
            <a:r>
              <a:rPr lang="ko-KR" altLang="en-US" sz="1200" dirty="0" smtClean="0"/>
              <a:t>내에서 최소가 되는 값이 </a:t>
            </a:r>
            <a:r>
              <a:rPr lang="en-US" altLang="ko-KR" sz="1200" dirty="0" smtClean="0"/>
              <a:t>shingle</a:t>
            </a:r>
            <a:r>
              <a:rPr lang="ko-KR" altLang="en-US" sz="1200" dirty="0" smtClean="0"/>
              <a:t>의 맨 앞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혹은 맨 뒤에 위치할 경우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해당 </a:t>
            </a:r>
            <a:r>
              <a:rPr lang="en-US" altLang="ko-KR" sz="1200" dirty="0" smtClean="0"/>
              <a:t>shingle </a:t>
            </a:r>
            <a:r>
              <a:rPr lang="ko-KR" altLang="en-US" sz="1200" dirty="0" smtClean="0"/>
              <a:t>선택</a:t>
            </a:r>
            <a:r>
              <a:rPr lang="en-US" altLang="ko-KR" sz="1200" dirty="0" smtClean="0"/>
              <a:t>.</a:t>
            </a:r>
          </a:p>
          <a:p>
            <a:pPr lvl="2"/>
            <a:endParaRPr lang="en-US" altLang="ko-KR" sz="1200" dirty="0" smtClean="0"/>
          </a:p>
          <a:p>
            <a:r>
              <a:rPr lang="en-US" altLang="ko-KR" sz="2000" dirty="0" smtClean="0"/>
              <a:t>Hashing Phase</a:t>
            </a:r>
          </a:p>
          <a:p>
            <a:pPr lvl="1"/>
            <a:r>
              <a:rPr lang="ko-KR" altLang="en-US" sz="1600" dirty="0" err="1" smtClean="0"/>
              <a:t>해쉬</a:t>
            </a:r>
            <a:r>
              <a:rPr lang="ko-KR" altLang="en-US" sz="1600" dirty="0" smtClean="0"/>
              <a:t> 테이블에 </a:t>
            </a:r>
            <a:r>
              <a:rPr lang="en-US" altLang="ko-KR" sz="1600" dirty="0" smtClean="0"/>
              <a:t>shingle</a:t>
            </a:r>
            <a:r>
              <a:rPr lang="ko-KR" altLang="en-US" sz="1600" dirty="0" smtClean="0"/>
              <a:t>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저장하는 단계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선택된 </a:t>
            </a:r>
            <a:r>
              <a:rPr lang="en-US" altLang="ko-KR" sz="1600" dirty="0" smtClean="0"/>
              <a:t>shingle </a:t>
            </a:r>
            <a:r>
              <a:rPr lang="ko-KR" altLang="en-US" sz="1600" dirty="0" smtClean="0"/>
              <a:t>자체뿐만 아니라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추가적인 정보도 저장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다 차있을 경우 </a:t>
            </a:r>
            <a:r>
              <a:rPr lang="en-US" altLang="ko-KR" sz="1600" dirty="0" smtClean="0"/>
              <a:t>shingle eviction</a:t>
            </a:r>
            <a:r>
              <a:rPr lang="ko-KR" altLang="en-US" sz="1600" dirty="0" smtClean="0"/>
              <a:t>이 필요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err="1" smtClean="0"/>
              <a:t>Evcition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전략 </a:t>
            </a:r>
            <a:r>
              <a:rPr lang="en-US" altLang="ko-KR" sz="1600" dirty="0" smtClean="0"/>
              <a:t>: Lucky score</a:t>
            </a:r>
          </a:p>
          <a:p>
            <a:pPr lvl="2"/>
            <a:r>
              <a:rPr lang="en-US" altLang="ko-KR" sz="1200" dirty="0" smtClean="0"/>
              <a:t>shingle </a:t>
            </a:r>
            <a:r>
              <a:rPr lang="ko-KR" altLang="en-US" sz="1200" dirty="0" smtClean="0"/>
              <a:t>별로 점수를 산정하여 더 중요한 </a:t>
            </a:r>
            <a:r>
              <a:rPr lang="en-US" altLang="ko-KR" sz="1200" dirty="0" smtClean="0"/>
              <a:t>shingle</a:t>
            </a:r>
            <a:r>
              <a:rPr lang="ko-KR" altLang="en-US" sz="1200" dirty="0" smtClean="0"/>
              <a:t>에 대하여 더 높은 점수를 부여</a:t>
            </a:r>
            <a:r>
              <a:rPr lang="en-US" altLang="ko-KR" sz="1200" dirty="0" smtClean="0"/>
              <a:t>.</a:t>
            </a:r>
          </a:p>
          <a:p>
            <a:pPr lvl="2"/>
            <a:r>
              <a:rPr lang="ko-KR" altLang="en-US" sz="1200" dirty="0" err="1" smtClean="0"/>
              <a:t>버켓에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shingle</a:t>
            </a:r>
            <a:r>
              <a:rPr lang="ko-KR" altLang="en-US" sz="1200" dirty="0" smtClean="0"/>
              <a:t>이 가득 차있고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새로운 </a:t>
            </a:r>
            <a:r>
              <a:rPr lang="en-US" altLang="ko-KR" sz="1200" dirty="0" smtClean="0"/>
              <a:t>shingle</a:t>
            </a:r>
            <a:r>
              <a:rPr lang="ko-KR" altLang="en-US" sz="1200" dirty="0" smtClean="0"/>
              <a:t>이 들어올 경우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점수가 가장 낮은 </a:t>
            </a:r>
            <a:r>
              <a:rPr lang="en-US" altLang="ko-KR" sz="1200" dirty="0" smtClean="0"/>
              <a:t>shingle</a:t>
            </a:r>
            <a:r>
              <a:rPr lang="ko-KR" altLang="en-US" sz="1200" dirty="0" smtClean="0"/>
              <a:t>이 방출되고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그 자리에 새로운 </a:t>
            </a:r>
            <a:r>
              <a:rPr lang="en-US" altLang="ko-KR" sz="1200" dirty="0" smtClean="0"/>
              <a:t>shingle </a:t>
            </a:r>
            <a:r>
              <a:rPr lang="ko-KR" altLang="en-US" sz="1200" dirty="0" smtClean="0"/>
              <a:t>저장</a:t>
            </a:r>
            <a:r>
              <a:rPr lang="en-US" altLang="ko-KR" sz="1200" dirty="0" smtClean="0"/>
              <a:t>.</a:t>
            </a:r>
          </a:p>
          <a:p>
            <a:pPr lvl="1">
              <a:buNone/>
            </a:pPr>
            <a:endParaRPr lang="en-US" altLang="ko-KR" sz="1600" dirty="0" smtClean="0"/>
          </a:p>
          <a:p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214546" y="3500438"/>
            <a:ext cx="181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retrieve </a:t>
            </a:r>
          </a:p>
          <a:p>
            <a:r>
              <a:rPr lang="en-US" altLang="ko-KR" dirty="0" smtClean="0"/>
              <a:t>the information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7" idx="2"/>
            <a:endCxn id="9" idx="0"/>
          </p:cNvCxnSpPr>
          <p:nvPr/>
        </p:nvCxnSpPr>
        <p:spPr>
          <a:xfrm rot="5400000">
            <a:off x="1035819" y="3929066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71472" y="1571612"/>
            <a:ext cx="207170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Selection Phase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71472" y="2714620"/>
            <a:ext cx="207170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Hashing Phase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6" idx="2"/>
            <a:endCxn id="7" idx="0"/>
          </p:cNvCxnSpPr>
          <p:nvPr/>
        </p:nvCxnSpPr>
        <p:spPr>
          <a:xfrm rot="5400000">
            <a:off x="1357290" y="2464587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71472" y="4500570"/>
            <a:ext cx="207170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Estimation Phase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Hailstorm&amp;BE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1934" y="1500174"/>
            <a:ext cx="4614866" cy="4625989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 smtClean="0"/>
              <a:t>Estimation phase</a:t>
            </a:r>
          </a:p>
          <a:p>
            <a:pPr lvl="1"/>
            <a:r>
              <a:rPr lang="en-US" altLang="ko-KR" sz="1600" dirty="0" smtClean="0"/>
              <a:t>Bridging &amp; Expansion </a:t>
            </a:r>
            <a:r>
              <a:rPr lang="ko-KR" altLang="en-US" sz="1600" dirty="0" smtClean="0"/>
              <a:t>알고리즘 사용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err="1" smtClean="0"/>
              <a:t>해쉬</a:t>
            </a:r>
            <a:r>
              <a:rPr lang="ko-KR" altLang="en-US" sz="1600" dirty="0" smtClean="0"/>
              <a:t> 테이블에 저장된 추가적인 정보를 이용하여 </a:t>
            </a:r>
            <a:r>
              <a:rPr lang="ko-KR" altLang="en-US" sz="1600" dirty="0" err="1" smtClean="0"/>
              <a:t>해쉬테이블</a:t>
            </a:r>
            <a:r>
              <a:rPr lang="ko-KR" altLang="en-US" sz="1600" dirty="0" smtClean="0"/>
              <a:t> 내에 저장되어 있지 않은 정보를 예측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Bridging</a:t>
            </a:r>
          </a:p>
          <a:p>
            <a:pPr lvl="2"/>
            <a:r>
              <a:rPr lang="ko-KR" altLang="en-US" sz="1200" dirty="0" smtClean="0"/>
              <a:t>질의문서 </a:t>
            </a:r>
            <a:r>
              <a:rPr lang="en-US" altLang="ko-KR" sz="1200" dirty="0" smtClean="0"/>
              <a:t>Q</a:t>
            </a:r>
            <a:r>
              <a:rPr lang="ko-KR" altLang="en-US" sz="1200" dirty="0" smtClean="0"/>
              <a:t>에 대해 선택된 </a:t>
            </a:r>
            <a:r>
              <a:rPr lang="en-US" altLang="ko-KR" sz="1200" dirty="0" smtClean="0"/>
              <a:t>shingle</a:t>
            </a:r>
            <a:r>
              <a:rPr lang="ko-KR" altLang="en-US" sz="1200" dirty="0" smtClean="0"/>
              <a:t>들 중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두 </a:t>
            </a:r>
            <a:r>
              <a:rPr lang="en-US" altLang="ko-KR" sz="1200" dirty="0" smtClean="0"/>
              <a:t>shingle</a:t>
            </a:r>
            <a:r>
              <a:rPr lang="ko-KR" altLang="en-US" sz="1200" dirty="0" smtClean="0"/>
              <a:t>이 해쉬 테이블 내에 존재</a:t>
            </a:r>
            <a:r>
              <a:rPr lang="en-US" altLang="ko-KR" sz="1200" dirty="0" smtClean="0"/>
              <a:t>.</a:t>
            </a:r>
          </a:p>
          <a:p>
            <a:pPr lvl="2"/>
            <a:r>
              <a:rPr lang="ko-KR" altLang="en-US" sz="1200" dirty="0" smtClean="0"/>
              <a:t>이들 두 </a:t>
            </a:r>
            <a:r>
              <a:rPr lang="en-US" altLang="ko-KR" sz="1200" dirty="0" smtClean="0"/>
              <a:t>shingle</a:t>
            </a:r>
            <a:r>
              <a:rPr lang="ko-KR" altLang="en-US" sz="1200" dirty="0" smtClean="0"/>
              <a:t>의</a:t>
            </a:r>
            <a:r>
              <a:rPr lang="en-US" altLang="ko-KR" sz="1200" dirty="0" smtClean="0"/>
              <a:t> offset </a:t>
            </a:r>
            <a:r>
              <a:rPr lang="ko-KR" altLang="en-US" sz="1200" dirty="0" smtClean="0"/>
              <a:t>차이가 </a:t>
            </a:r>
            <a:r>
              <a:rPr lang="en-US" altLang="ko-KR" sz="1200" dirty="0" smtClean="0"/>
              <a:t>Limit T </a:t>
            </a:r>
            <a:r>
              <a:rPr lang="ko-KR" altLang="en-US" sz="1200" dirty="0" smtClean="0"/>
              <a:t>이하</a:t>
            </a:r>
            <a:r>
              <a:rPr lang="en-US" altLang="ko-KR" sz="1200" dirty="0" smtClean="0"/>
              <a:t>.</a:t>
            </a:r>
          </a:p>
          <a:p>
            <a:pPr lvl="2"/>
            <a:r>
              <a:rPr lang="ko-KR" altLang="en-US" sz="1200" dirty="0" err="1" smtClean="0"/>
              <a:t>해쉬</a:t>
            </a:r>
            <a:r>
              <a:rPr lang="ko-KR" altLang="en-US" sz="1200" dirty="0" smtClean="0"/>
              <a:t> 테이블 내에 존재하는 </a:t>
            </a:r>
            <a:r>
              <a:rPr lang="en-US" altLang="ko-KR" sz="1200" dirty="0" smtClean="0"/>
              <a:t>offset </a:t>
            </a:r>
            <a:r>
              <a:rPr lang="ko-KR" altLang="en-US" sz="1200" dirty="0" smtClean="0"/>
              <a:t>역시 두 </a:t>
            </a:r>
            <a:r>
              <a:rPr lang="en-US" altLang="ko-KR" sz="1200" dirty="0" smtClean="0"/>
              <a:t>shingle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offset </a:t>
            </a:r>
            <a:r>
              <a:rPr lang="ko-KR" altLang="en-US" sz="1200" dirty="0" smtClean="0"/>
              <a:t>차이와 같다</a:t>
            </a:r>
            <a:r>
              <a:rPr lang="en-US" altLang="ko-KR" sz="1200" dirty="0" smtClean="0"/>
              <a:t>.</a:t>
            </a:r>
          </a:p>
          <a:p>
            <a:pPr lvl="2"/>
            <a:r>
              <a:rPr lang="ko-KR" altLang="en-US" sz="1200" dirty="0" smtClean="0"/>
              <a:t>위 세 조건을 만족시키면 이 두 </a:t>
            </a:r>
            <a:r>
              <a:rPr lang="en-US" altLang="ko-KR" sz="1200" dirty="0" smtClean="0"/>
              <a:t>shingle </a:t>
            </a:r>
            <a:r>
              <a:rPr lang="ko-KR" altLang="en-US" sz="1200" dirty="0" smtClean="0"/>
              <a:t>사이에 존재하는 모든 </a:t>
            </a:r>
            <a:r>
              <a:rPr lang="en-US" altLang="ko-KR" sz="1200" dirty="0" smtClean="0"/>
              <a:t>shingle</a:t>
            </a:r>
            <a:r>
              <a:rPr lang="ko-KR" altLang="en-US" sz="1200" dirty="0" smtClean="0"/>
              <a:t>들은 같은 원본에서 온 것으로 가정한다고 예측</a:t>
            </a:r>
            <a:r>
              <a:rPr lang="en-US" altLang="ko-KR" sz="1200" dirty="0" smtClean="0"/>
              <a:t>.</a:t>
            </a:r>
          </a:p>
          <a:p>
            <a:pPr lvl="1"/>
            <a:r>
              <a:rPr lang="en-US" altLang="ko-KR" sz="1600" dirty="0" smtClean="0"/>
              <a:t>Expansion</a:t>
            </a:r>
          </a:p>
          <a:p>
            <a:pPr lvl="2"/>
            <a:r>
              <a:rPr lang="ko-KR" altLang="en-US" sz="1200" dirty="0" err="1" smtClean="0"/>
              <a:t>해쉬테이블</a:t>
            </a:r>
            <a:r>
              <a:rPr lang="ko-KR" altLang="en-US" sz="1200" dirty="0" smtClean="0"/>
              <a:t> 내에 저장된 </a:t>
            </a:r>
            <a:r>
              <a:rPr lang="en-US" altLang="ko-KR" sz="1200" dirty="0" smtClean="0"/>
              <a:t>shingle</a:t>
            </a:r>
            <a:r>
              <a:rPr lang="ko-KR" altLang="en-US" sz="1200" dirty="0" smtClean="0"/>
              <a:t>과 인접한 선택된 </a:t>
            </a:r>
            <a:r>
              <a:rPr lang="en-US" altLang="ko-KR" sz="1200" dirty="0" smtClean="0"/>
              <a:t>shingle</a:t>
            </a:r>
            <a:r>
              <a:rPr lang="ko-KR" altLang="en-US" sz="1200" dirty="0" smtClean="0"/>
              <a:t>의 앞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뒤 </a:t>
            </a:r>
            <a:r>
              <a:rPr lang="en-US" altLang="ko-KR" sz="1200" dirty="0" smtClean="0"/>
              <a:t>1byte </a:t>
            </a:r>
            <a:r>
              <a:rPr lang="ko-KR" altLang="en-US" sz="1200" dirty="0" smtClean="0"/>
              <a:t>정보를 이용하여 </a:t>
            </a:r>
            <a:r>
              <a:rPr lang="ko-KR" altLang="en-US" sz="1200" dirty="0" err="1" smtClean="0"/>
              <a:t>해쉬테이블</a:t>
            </a:r>
            <a:r>
              <a:rPr lang="ko-KR" altLang="en-US" sz="1200" dirty="0" smtClean="0"/>
              <a:t> 내에 존재하지 않은 정보를 예측</a:t>
            </a:r>
            <a:r>
              <a:rPr lang="en-US" altLang="ko-KR" sz="1200" dirty="0" smtClean="0"/>
              <a:t>.</a:t>
            </a:r>
          </a:p>
          <a:p>
            <a:pPr lvl="2"/>
            <a:r>
              <a:rPr lang="ko-KR" altLang="en-US" sz="1200" dirty="0" smtClean="0"/>
              <a:t>앞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뒤에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선택된 </a:t>
            </a:r>
            <a:r>
              <a:rPr lang="en-US" altLang="ko-KR" sz="1200" dirty="0" smtClean="0"/>
              <a:t>1byte</a:t>
            </a:r>
            <a:r>
              <a:rPr lang="ko-KR" altLang="en-US" sz="1200" dirty="0" smtClean="0"/>
              <a:t>정보가 </a:t>
            </a:r>
            <a:r>
              <a:rPr lang="ko-KR" altLang="en-US" sz="1200" dirty="0" err="1" smtClean="0"/>
              <a:t>해쉬테이블</a:t>
            </a:r>
            <a:r>
              <a:rPr lang="ko-KR" altLang="en-US" sz="1200" dirty="0" smtClean="0"/>
              <a:t> 내에 저장된 앞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뒤 </a:t>
            </a:r>
            <a:r>
              <a:rPr lang="en-US" altLang="ko-KR" sz="1200" dirty="0" smtClean="0"/>
              <a:t>1byte </a:t>
            </a:r>
            <a:r>
              <a:rPr lang="ko-KR" altLang="en-US" sz="1200" dirty="0" smtClean="0"/>
              <a:t>정보와 같으면 앞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뒤 </a:t>
            </a:r>
            <a:r>
              <a:rPr lang="en-US" altLang="ko-KR" sz="1200" dirty="0" smtClean="0"/>
              <a:t>shingle </a:t>
            </a:r>
            <a:r>
              <a:rPr lang="ko-KR" altLang="en-US" sz="1200" dirty="0" smtClean="0"/>
              <a:t>역시 같은 문서에서 </a:t>
            </a:r>
            <a:r>
              <a:rPr lang="ko-KR" altLang="en-US" sz="1200" dirty="0" err="1" smtClean="0"/>
              <a:t>온것이라고</a:t>
            </a:r>
            <a:r>
              <a:rPr lang="ko-KR" altLang="en-US" sz="1200" dirty="0" smtClean="0"/>
              <a:t> 예측</a:t>
            </a:r>
            <a:r>
              <a:rPr lang="en-US" altLang="ko-KR" sz="1200" dirty="0" smtClean="0"/>
              <a:t>.</a:t>
            </a:r>
          </a:p>
          <a:p>
            <a:pPr lvl="2"/>
            <a:endParaRPr lang="en-US" altLang="ko-KR" sz="1200" dirty="0" smtClean="0"/>
          </a:p>
          <a:p>
            <a:pPr lvl="2"/>
            <a:endParaRPr lang="en-US" altLang="ko-KR" sz="1200" dirty="0" smtClean="0"/>
          </a:p>
          <a:p>
            <a:pPr lvl="1"/>
            <a:endParaRPr lang="en-US" altLang="ko-KR" sz="1600" dirty="0" smtClean="0"/>
          </a:p>
          <a:p>
            <a:endParaRPr lang="en-US" altLang="ko-KR" sz="1200" dirty="0" smtClean="0"/>
          </a:p>
          <a:p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214546" y="3500438"/>
            <a:ext cx="181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retrieve </a:t>
            </a:r>
          </a:p>
          <a:p>
            <a:r>
              <a:rPr lang="en-US" altLang="ko-KR" dirty="0" smtClean="0"/>
              <a:t>the information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7" idx="2"/>
            <a:endCxn id="9" idx="0"/>
          </p:cNvCxnSpPr>
          <p:nvPr/>
        </p:nvCxnSpPr>
        <p:spPr>
          <a:xfrm rot="5400000">
            <a:off x="1035819" y="3929066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71472" y="1571612"/>
            <a:ext cx="207170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Selection Phase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71472" y="2714620"/>
            <a:ext cx="207170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Hashing Phase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6" idx="2"/>
            <a:endCxn id="7" idx="0"/>
          </p:cNvCxnSpPr>
          <p:nvPr/>
        </p:nvCxnSpPr>
        <p:spPr>
          <a:xfrm rot="5400000">
            <a:off x="1357290" y="2464587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71472" y="4500570"/>
            <a:ext cx="207170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Estimation Phase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Hailstorm&amp;BE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Hailstorm &amp; BE </a:t>
            </a:r>
            <a:r>
              <a:rPr lang="ko-KR" altLang="en-US" dirty="0" smtClean="0"/>
              <a:t>알고리즘의 적용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 smtClean="0"/>
              <a:t>원본 문서로 가장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많이 지목을 받은 문서 </a:t>
            </a:r>
            <a:r>
              <a:rPr lang="en-US" altLang="ko-KR" sz="2400" dirty="0" smtClean="0"/>
              <a:t>A</a:t>
            </a:r>
            <a:r>
              <a:rPr lang="ko-KR" altLang="en-US" sz="2400" dirty="0" smtClean="0"/>
              <a:t>가 두 번째로 많이 지목 받은 문서 </a:t>
            </a:r>
            <a:r>
              <a:rPr lang="en-US" altLang="ko-KR" sz="2400" dirty="0" smtClean="0"/>
              <a:t>B</a:t>
            </a:r>
            <a:r>
              <a:rPr lang="ko-KR" altLang="en-US" sz="2400" dirty="0" smtClean="0"/>
              <a:t>보다 일정 비율 </a:t>
            </a:r>
            <a:r>
              <a:rPr lang="en-US" altLang="ko-KR" sz="2400" dirty="0" smtClean="0"/>
              <a:t>m</a:t>
            </a:r>
            <a:r>
              <a:rPr lang="ko-KR" altLang="en-US" sz="2400" dirty="0" smtClean="0"/>
              <a:t>배수 이상 더 많이 지목을 받았을 경우</a:t>
            </a:r>
            <a:r>
              <a:rPr lang="en-US" altLang="ko-KR" sz="2400" dirty="0" smtClean="0"/>
              <a:t>,  </a:t>
            </a:r>
            <a:r>
              <a:rPr lang="ko-KR" altLang="en-US" sz="2400" dirty="0" smtClean="0"/>
              <a:t>문서 </a:t>
            </a:r>
            <a:r>
              <a:rPr lang="en-US" altLang="ko-KR" sz="2400" dirty="0" smtClean="0"/>
              <a:t>A</a:t>
            </a:r>
            <a:r>
              <a:rPr lang="ko-KR" altLang="en-US" sz="2400" dirty="0" smtClean="0"/>
              <a:t>를 질의 문서 </a:t>
            </a:r>
            <a:r>
              <a:rPr lang="en-US" altLang="ko-KR" sz="2400" dirty="0" smtClean="0"/>
              <a:t>Q</a:t>
            </a:r>
            <a:r>
              <a:rPr lang="ko-KR" altLang="en-US" sz="2400" dirty="0" smtClean="0"/>
              <a:t>의 원본 문서라고 함</a:t>
            </a:r>
            <a:r>
              <a:rPr lang="en-US" altLang="ko-KR" sz="2400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en-US" altLang="ko-KR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2400" dirty="0" smtClean="0"/>
              <a:t> m = 1.1</a:t>
            </a:r>
            <a:r>
              <a:rPr lang="ko-KR" altLang="en-US" sz="2400" dirty="0" smtClean="0"/>
              <a:t>로 설정하여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중복 문서여부를 결정 하였고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두 문서가 </a:t>
            </a:r>
            <a:r>
              <a:rPr lang="en-US" altLang="ko-KR" sz="2400" dirty="0" smtClean="0"/>
              <a:t>Threshold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Th</a:t>
            </a:r>
            <a:r>
              <a:rPr lang="ko-KR" altLang="en-US" sz="2400" dirty="0" smtClean="0"/>
              <a:t>이상으로 중복을 보이면 중복문서라고 판정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실험</a:t>
            </a:r>
            <a:r>
              <a:rPr lang="en-US" altLang="ko-KR" dirty="0"/>
              <a:t>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4" name="내용 개체 틀 3" descr="그림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28596" y="1285860"/>
            <a:ext cx="4071966" cy="2455395"/>
          </a:xfrm>
          <a:ln>
            <a:solidFill>
              <a:schemeClr val="accent1"/>
            </a:solidFill>
          </a:ln>
        </p:spPr>
      </p:pic>
      <p:pic>
        <p:nvPicPr>
          <p:cNvPr id="5" name="그림 4" descr="그림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596" y="4071942"/>
            <a:ext cx="4071966" cy="24204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786314" y="1285860"/>
            <a:ext cx="414340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/>
              <a:t>실험 환경</a:t>
            </a:r>
            <a:endParaRPr lang="en-US" altLang="ko-KR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600" dirty="0" err="1" smtClean="0"/>
              <a:t>Th</a:t>
            </a:r>
            <a:r>
              <a:rPr lang="en-US" altLang="ko-KR" sz="1600" dirty="0" smtClean="0"/>
              <a:t> = 0.8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600" dirty="0" smtClean="0"/>
              <a:t>전체 포스트의 수 </a:t>
            </a:r>
            <a:r>
              <a:rPr lang="en-US" altLang="ko-KR" sz="1600" dirty="0" smtClean="0"/>
              <a:t>: 1,389,604</a:t>
            </a:r>
            <a:r>
              <a:rPr lang="ko-KR" altLang="en-US" sz="1600" dirty="0" smtClean="0"/>
              <a:t>개</a:t>
            </a:r>
            <a:endParaRPr lang="en-US" altLang="ko-KR" sz="1600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sz="1600" dirty="0" smtClean="0"/>
              <a:t>전체 </a:t>
            </a:r>
            <a:r>
              <a:rPr lang="en-US" altLang="ko-KR" sz="1600" dirty="0" smtClean="0"/>
              <a:t>shingle</a:t>
            </a:r>
            <a:r>
              <a:rPr lang="ko-KR" altLang="en-US" sz="1600" dirty="0" smtClean="0"/>
              <a:t>의 수 </a:t>
            </a:r>
            <a:r>
              <a:rPr lang="en-US" altLang="ko-KR" sz="1600" dirty="0" smtClean="0"/>
              <a:t>: 205,581,052</a:t>
            </a:r>
            <a:r>
              <a:rPr lang="ko-KR" altLang="en-US" sz="1600" dirty="0" smtClean="0"/>
              <a:t>개</a:t>
            </a:r>
            <a:endParaRPr lang="en-US" altLang="ko-KR" sz="1600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sz="1600" dirty="0" err="1" smtClean="0"/>
              <a:t>해쉬</a:t>
            </a:r>
            <a:r>
              <a:rPr lang="ko-KR" altLang="en-US" sz="1600" dirty="0" smtClean="0"/>
              <a:t> 테이블에 저장되는 </a:t>
            </a:r>
            <a:r>
              <a:rPr lang="en-US" altLang="ko-KR" sz="1600" dirty="0" smtClean="0"/>
              <a:t>shingle</a:t>
            </a:r>
            <a:r>
              <a:rPr lang="ko-KR" altLang="en-US" sz="1600" dirty="0" smtClean="0"/>
              <a:t>의 수</a:t>
            </a:r>
            <a:endParaRPr lang="en-US" altLang="ko-KR" sz="1600" dirty="0" smtClean="0"/>
          </a:p>
          <a:p>
            <a:pPr lvl="2">
              <a:buFont typeface="Arial" pitchFamily="34" charset="0"/>
              <a:buChar char="•"/>
            </a:pPr>
            <a:r>
              <a:rPr lang="en-US" altLang="ko-KR" sz="1400" dirty="0" smtClean="0"/>
              <a:t>4% : 8,388,608</a:t>
            </a:r>
            <a:r>
              <a:rPr lang="ko-KR" altLang="en-US" sz="1400" dirty="0" smtClean="0"/>
              <a:t>개</a:t>
            </a:r>
            <a:endParaRPr lang="en-US" altLang="ko-KR" sz="1400" dirty="0" smtClean="0"/>
          </a:p>
          <a:p>
            <a:pPr lvl="2">
              <a:buFont typeface="Arial" pitchFamily="34" charset="0"/>
              <a:buChar char="•"/>
            </a:pPr>
            <a:r>
              <a:rPr lang="en-US" altLang="ko-KR" sz="1400" dirty="0" smtClean="0"/>
              <a:t>0.5%: 1,048,576</a:t>
            </a:r>
            <a:r>
              <a:rPr lang="ko-KR" altLang="en-US" sz="1400" dirty="0" smtClean="0"/>
              <a:t>개</a:t>
            </a: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28596" y="3714752"/>
            <a:ext cx="5631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그림</a:t>
            </a:r>
            <a:r>
              <a:rPr lang="en-US" altLang="ko-KR" sz="1000" dirty="0" smtClean="0"/>
              <a:t>1 : Preprocessing </a:t>
            </a:r>
            <a:r>
              <a:rPr lang="ko-KR" altLang="en-US" sz="1000" dirty="0" smtClean="0"/>
              <a:t>된 문서의 개수에 대한 </a:t>
            </a:r>
            <a:endParaRPr lang="en-US" altLang="ko-KR" sz="1000" dirty="0" smtClean="0"/>
          </a:p>
          <a:p>
            <a:r>
              <a:rPr lang="en-US" altLang="ko-KR" sz="1000" dirty="0" err="1" smtClean="0"/>
              <a:t>Hailstorm&amp;BE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알고리즘</a:t>
            </a:r>
            <a:r>
              <a:rPr lang="en-US" altLang="ko-KR" sz="1000" dirty="0" smtClean="0"/>
              <a:t>(0.5% / 4%) </a:t>
            </a:r>
            <a:r>
              <a:rPr lang="ko-KR" altLang="en-US" sz="1000" dirty="0" smtClean="0"/>
              <a:t>의 실험 결과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28596" y="6500834"/>
            <a:ext cx="2688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그림</a:t>
            </a:r>
            <a:r>
              <a:rPr lang="en-US" altLang="ko-KR" sz="1000" dirty="0" smtClean="0"/>
              <a:t>2: </a:t>
            </a:r>
            <a:r>
              <a:rPr lang="ko-KR" altLang="en-US" sz="1000" dirty="0" smtClean="0"/>
              <a:t>각 알고리즘들의 </a:t>
            </a:r>
            <a:r>
              <a:rPr lang="ko-KR" altLang="en-US" sz="1000" dirty="0" err="1" smtClean="0"/>
              <a:t>리콜과</a:t>
            </a:r>
            <a:r>
              <a:rPr lang="ko-KR" altLang="en-US" sz="1000" dirty="0" smtClean="0"/>
              <a:t> 정확도 비교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같은 양의 저장 공간상에서</a:t>
            </a:r>
            <a:r>
              <a:rPr lang="en-US" altLang="ko-KR" sz="2800" dirty="0" smtClean="0"/>
              <a:t>, </a:t>
            </a:r>
            <a:r>
              <a:rPr lang="en-US" altLang="ko-KR" sz="2800" dirty="0" err="1" smtClean="0"/>
              <a:t>Hailstorm&amp;BE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알고리즘 역시 </a:t>
            </a:r>
            <a:r>
              <a:rPr lang="en-US" altLang="ko-KR" sz="2800" dirty="0" smtClean="0"/>
              <a:t>Central-Match </a:t>
            </a:r>
            <a:r>
              <a:rPr lang="ko-KR" altLang="en-US" sz="2800" dirty="0" smtClean="0"/>
              <a:t>알고리즘과 비슷한 정확도를 나타냄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 smtClean="0"/>
          </a:p>
          <a:p>
            <a:r>
              <a:rPr lang="en-US" altLang="ko-KR" sz="2800" dirty="0" err="1" smtClean="0"/>
              <a:t>Hailstorm&amp;BE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알고리즘은 문서의 </a:t>
            </a:r>
            <a:r>
              <a:rPr lang="en-US" altLang="ko-KR" sz="2800" dirty="0" smtClean="0"/>
              <a:t>0.5%</a:t>
            </a:r>
            <a:r>
              <a:rPr lang="ko-KR" altLang="en-US" sz="2800" dirty="0" smtClean="0"/>
              <a:t>정도만 저장하고도 </a:t>
            </a:r>
            <a:r>
              <a:rPr lang="en-US" altLang="ko-KR" sz="2800" dirty="0" err="1" smtClean="0"/>
              <a:t>Minhashing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알고리즘 보다는 좋은 정확도를 나타냄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602</Words>
  <Application>Microsoft Office PowerPoint</Application>
  <PresentationFormat>화면 슬라이드 쇼(4:3)</PresentationFormat>
  <Paragraphs>110</Paragraphs>
  <Slides>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웹 검색 엔진을 위한 중복문서 검색 알고리즘 분석 및 비교</vt:lpstr>
      <vt:lpstr>서론</vt:lpstr>
      <vt:lpstr>Central-Match 기본 아이디어</vt:lpstr>
      <vt:lpstr>Central-Match</vt:lpstr>
      <vt:lpstr>Hailstorm&amp;BE</vt:lpstr>
      <vt:lpstr>Hailstorm&amp;BE</vt:lpstr>
      <vt:lpstr>Hailstorm&amp;BE</vt:lpstr>
      <vt:lpstr>실험 결과</vt:lpstr>
      <vt:lpstr>결론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검색 엔진을 위한 중복문서 검색 알고리즘 분석 및 비교</dc:title>
  <dc:creator>Ahn Soo Han</dc:creator>
  <cp:lastModifiedBy>chae</cp:lastModifiedBy>
  <cp:revision>34</cp:revision>
  <dcterms:created xsi:type="dcterms:W3CDTF">2011-11-18T02:19:27Z</dcterms:created>
  <dcterms:modified xsi:type="dcterms:W3CDTF">2011-11-24T04:27:39Z</dcterms:modified>
</cp:coreProperties>
</file>