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LinearLayout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qui est un Layout qui repose sur une idée de boite, c’est-à-dire que les conteneurs ou les widgets appartenant à ce Layout sont soit alignés en ligne horizontale ou verticale.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RelativeLayout :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a comme principe de placer les éléments selon d’autres éléments du conteneur.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TableLayout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organisation matricielle des composants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a scrolling single column list.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a scrolling grid of columns and rows.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100050" y="4455621"/>
            <a:ext cx="10058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4042213" y="-1244372"/>
            <a:ext cx="4023360" cy="10203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1756568" y="-643730"/>
            <a:ext cx="589756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1108536" y="5037512"/>
            <a:ext cx="10113645" cy="9060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08537" y="5867398"/>
            <a:ext cx="10105331" cy="587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952107" y="1845733"/>
            <a:ext cx="102035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94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62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30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4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097279" y="4453128"/>
            <a:ext cx="10058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70" name="Shape 7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952107" y="1845733"/>
            <a:ext cx="4901376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1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9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5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1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6089714" y="1845734"/>
            <a:ext cx="505999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1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9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5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1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1104608" y="1846051"/>
            <a:ext cx="4754879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952107" y="2582333"/>
            <a:ext cx="4907382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48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16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84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8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6218705" y="1846051"/>
            <a:ext cx="4934988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4" type="body"/>
          </p:nvPr>
        </p:nvSpPr>
        <p:spPr>
          <a:xfrm>
            <a:off x="6089714" y="2582333"/>
            <a:ext cx="5063979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48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16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84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8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952107" y="1845733"/>
            <a:ext cx="102035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0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fr-FR" sz="1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1100050" y="44556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SUPPORT DE COURS 4</a:t>
            </a:r>
            <a:r>
              <a:rPr b="0" baseline="3000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ÈME</a:t>
            </a:r>
            <a:r>
              <a:rPr b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ANNÉE INGÉNIEUR – SIM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ESPRIT MOBILE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</a:pPr>
            <a:r>
              <a:t/>
            </a:r>
            <a:endParaRPr b="0" i="0" sz="8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100050" y="1757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ECOLE SUPÉRIEURE PRIVÉE D’INGÉNIERIE ET DE TECHNOLOGIE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4294967295" type="title"/>
          </p:nvPr>
        </p:nvSpPr>
        <p:spPr>
          <a:xfrm>
            <a:off x="443387" y="50797"/>
            <a:ext cx="11748613" cy="863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L’attribut Weight</a:t>
            </a:r>
          </a:p>
        </p:txBody>
      </p:sp>
      <p:pic>
        <p:nvPicPr>
          <p:cNvPr id="207" name="Shape 207"/>
          <p:cNvPicPr preferRelativeResize="0"/>
          <p:nvPr/>
        </p:nvPicPr>
        <p:blipFill/>
        <p:spPr>
          <a:xfrm>
            <a:off x="866442" y="953237"/>
            <a:ext cx="4345637" cy="528984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6202" y="914396"/>
            <a:ext cx="4513278" cy="446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97279" y="1772515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10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RelativeLayout</a:t>
            </a:r>
          </a:p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1532" r="0" t="401"/>
          <a:stretch/>
        </p:blipFill>
        <p:spPr>
          <a:xfrm>
            <a:off x="2697481" y="25400"/>
            <a:ext cx="6355080" cy="62868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Résultat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320" y="2056326"/>
            <a:ext cx="9418320" cy="3156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Travail Demandé</a:t>
            </a:r>
          </a:p>
        </p:txBody>
      </p:sp>
      <p:pic>
        <p:nvPicPr>
          <p:cNvPr descr="C:\Users\samsung\AppData\Local\Microsoft\Windows\Temporary Internet Files\Content.Word\Screenshot_2013-09-18-23-41-24.png" id="238" name="Shape 238"/>
          <p:cNvPicPr preferRelativeResize="0"/>
          <p:nvPr/>
        </p:nvPicPr>
        <p:blipFill/>
        <p:spPr>
          <a:xfrm>
            <a:off x="1383500" y="1951626"/>
            <a:ext cx="2219510" cy="369780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39" name="Shape 239"/>
          <p:cNvSpPr/>
          <p:nvPr/>
        </p:nvSpPr>
        <p:spPr>
          <a:xfrm>
            <a:off x="4250637" y="2816503"/>
            <a:ext cx="700791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Seulement des LinearLayouts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fr-FR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dans le fichier XML /res/layout/activity_linear.xml</a:t>
            </a:r>
          </a:p>
        </p:txBody>
      </p:sp>
      <p:sp>
        <p:nvSpPr>
          <p:cNvPr id="240" name="Shape 240"/>
          <p:cNvSpPr/>
          <p:nvPr/>
        </p:nvSpPr>
        <p:spPr>
          <a:xfrm>
            <a:off x="4250637" y="3800528"/>
            <a:ext cx="6037229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 startAt="2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Seulement des RelativeLayouts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fr-FR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dans le fichier XML /res/layout/activity_relative.xml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4250637" y="2048377"/>
            <a:ext cx="416774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Reconstitué le logo en utilisant :</a:t>
            </a:r>
          </a:p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Travail Demandé - Partie 1</a:t>
            </a:r>
          </a:p>
        </p:txBody>
      </p:sp>
      <p:pic>
        <p:nvPicPr>
          <p:cNvPr descr="C:\Users\samsung\AppData\Local\Microsoft\Windows\Temporary Internet Files\Content.Word\Screenshot_2013-09-18-23-39-59.png" id="249" name="Shape 249"/>
          <p:cNvPicPr preferRelativeResize="0"/>
          <p:nvPr/>
        </p:nvPicPr>
        <p:blipFill/>
        <p:spPr>
          <a:xfrm>
            <a:off x="7531175" y="1845547"/>
            <a:ext cx="2179320" cy="363156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:\Users\samsung\AppData\Local\Microsoft\Windows\Temporary Internet Files\Content.Word\Screenshot_2013-09-18-23-39-45.png"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525" y="1844911"/>
            <a:ext cx="2179955" cy="3632199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1" name="Shape 251"/>
          <p:cNvSpPr/>
          <p:nvPr/>
        </p:nvSpPr>
        <p:spPr>
          <a:xfrm>
            <a:off x="2588523" y="5604337"/>
            <a:ext cx="1473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LinearLayout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792871" y="5604337"/>
            <a:ext cx="16559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RelativeLayout</a:t>
            </a:r>
          </a:p>
        </p:txBody>
      </p:sp>
      <p:sp>
        <p:nvSpPr>
          <p:cNvPr id="253" name="Shape 25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Travail Demandé - Partie 2</a:t>
            </a:r>
          </a:p>
        </p:txBody>
      </p:sp>
      <p:pic>
        <p:nvPicPr>
          <p:cNvPr descr="C:\Users\samsung\AppData\Local\Microsoft\Windows\Temporary Internet Files\Content.Word\Screenshot_2013-09-19-00-23-24.png" id="260" name="Shape 260"/>
          <p:cNvPicPr preferRelativeResize="0"/>
          <p:nvPr/>
        </p:nvPicPr>
        <p:blipFill/>
        <p:spPr>
          <a:xfrm>
            <a:off x="1184649" y="1870708"/>
            <a:ext cx="2609429" cy="434778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1" name="Shape 261"/>
          <p:cNvSpPr/>
          <p:nvPr/>
        </p:nvSpPr>
        <p:spPr>
          <a:xfrm rot="5400000">
            <a:off x="3108637" y="2695157"/>
            <a:ext cx="515619" cy="212090"/>
          </a:xfrm>
          <a:prstGeom prst="stripedRightArrow">
            <a:avLst>
              <a:gd fmla="val 50000" name="adj1"/>
              <a:gd fmla="val 85400" name="adj2"/>
            </a:avLst>
          </a:prstGeom>
          <a:gradFill>
            <a:gsLst>
              <a:gs pos="0">
                <a:srgbClr val="98CCE0"/>
              </a:gs>
              <a:gs pos="45000">
                <a:srgbClr val="A9D6E7"/>
              </a:gs>
              <a:gs pos="100000">
                <a:srgbClr val="AEDDEF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248129" y="2375140"/>
            <a:ext cx="333374" cy="200024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C44A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 rot="5400000">
            <a:off x="1461410" y="4671510"/>
            <a:ext cx="294780" cy="308711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 rot="5400000">
            <a:off x="3219057" y="4671510"/>
            <a:ext cx="294780" cy="308711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 rot="5400000">
            <a:off x="2566523" y="5697367"/>
            <a:ext cx="294780" cy="308711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 rot="5400000">
            <a:off x="2119377" y="5716487"/>
            <a:ext cx="294780" cy="308711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 rot="5400000">
            <a:off x="2341972" y="4037632"/>
            <a:ext cx="294780" cy="308711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2222731" y="4612975"/>
            <a:ext cx="533262" cy="534968"/>
          </a:xfrm>
          <a:prstGeom prst="quadArrow">
            <a:avLst>
              <a:gd fmla="val 22500" name="adj1"/>
              <a:gd fmla="val 22500" name="adj2"/>
              <a:gd fmla="val 17263" name="adj3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Shape 269"/>
          <p:cNvGrpSpPr/>
          <p:nvPr/>
        </p:nvGrpSpPr>
        <p:grpSpPr>
          <a:xfrm>
            <a:off x="4250176" y="2206796"/>
            <a:ext cx="6905503" cy="400109"/>
            <a:chOff x="3871546" y="2134967"/>
            <a:chExt cx="6905503" cy="400109"/>
          </a:xfrm>
        </p:grpSpPr>
        <p:sp>
          <p:nvSpPr>
            <p:cNvPr id="270" name="Shape 270"/>
            <p:cNvSpPr/>
            <p:nvPr/>
          </p:nvSpPr>
          <p:spPr>
            <a:xfrm>
              <a:off x="4250176" y="2134967"/>
              <a:ext cx="652687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Changer l’Activity de démarrage: SplashScreen.java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3871546" y="2134967"/>
              <a:ext cx="378630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</a:t>
              </a:r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4250176" y="2674859"/>
            <a:ext cx="6905503" cy="707886"/>
            <a:chOff x="3871546" y="2722032"/>
            <a:chExt cx="6905503" cy="707886"/>
          </a:xfrm>
        </p:grpSpPr>
        <p:sp>
          <p:nvSpPr>
            <p:cNvPr id="273" name="Shape 273"/>
            <p:cNvSpPr/>
            <p:nvPr/>
          </p:nvSpPr>
          <p:spPr>
            <a:xfrm>
              <a:off x="4250176" y="2722032"/>
              <a:ext cx="65268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Créer 3 types d’animations différentes dans anim1.xml, anim2.xml et anim3.xml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3871546" y="2726001"/>
              <a:ext cx="378630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</a:t>
              </a:r>
            </a:p>
          </p:txBody>
        </p:sp>
      </p:grpSp>
      <p:grpSp>
        <p:nvGrpSpPr>
          <p:cNvPr id="275" name="Shape 275"/>
          <p:cNvGrpSpPr/>
          <p:nvPr/>
        </p:nvGrpSpPr>
        <p:grpSpPr>
          <a:xfrm>
            <a:off x="4250176" y="3520485"/>
            <a:ext cx="6905503" cy="721766"/>
            <a:chOff x="3871546" y="3567658"/>
            <a:chExt cx="6905503" cy="721766"/>
          </a:xfrm>
        </p:grpSpPr>
        <p:sp>
          <p:nvSpPr>
            <p:cNvPr id="276" name="Shape 276"/>
            <p:cNvSpPr/>
            <p:nvPr/>
          </p:nvSpPr>
          <p:spPr>
            <a:xfrm>
              <a:off x="4250176" y="3581539"/>
              <a:ext cx="65268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Associer les animations aux composants de l’interface en utilisant la méthode </a:t>
              </a:r>
              <a:r>
                <a:rPr lang="fr-FR" sz="1800" u="sng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animate(ImageView img , int animResId);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3871546" y="3567658"/>
              <a:ext cx="378630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</a:t>
              </a:r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4250176" y="4368357"/>
            <a:ext cx="6474630" cy="677108"/>
            <a:chOff x="3871546" y="4476378"/>
            <a:chExt cx="6474630" cy="677108"/>
          </a:xfrm>
        </p:grpSpPr>
        <p:sp>
          <p:nvSpPr>
            <p:cNvPr id="279" name="Shape 279"/>
            <p:cNvSpPr/>
            <p:nvPr/>
          </p:nvSpPr>
          <p:spPr>
            <a:xfrm>
              <a:off x="4250176" y="4476378"/>
              <a:ext cx="6096000" cy="677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Créer une liste d’animations </a:t>
              </a:r>
              <a:r>
                <a:rPr lang="fr-FR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/res/drawable/animation_load.xml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3871546" y="4480348"/>
              <a:ext cx="378630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</a:t>
              </a:r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4256981" y="5178377"/>
            <a:ext cx="6898698" cy="712715"/>
            <a:chOff x="3878351" y="5286398"/>
            <a:chExt cx="6898698" cy="712715"/>
          </a:xfrm>
        </p:grpSpPr>
        <p:sp>
          <p:nvSpPr>
            <p:cNvPr id="282" name="Shape 282"/>
            <p:cNvSpPr/>
            <p:nvPr/>
          </p:nvSpPr>
          <p:spPr>
            <a:xfrm>
              <a:off x="4250176" y="5291228"/>
              <a:ext cx="65268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Créer une AnimationDrawable de l’ImageView logo_android et l’ajouter comme icone de l’ActionBar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3878351" y="5286398"/>
              <a:ext cx="378630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</a:t>
              </a:r>
            </a:p>
          </p:txBody>
        </p:sp>
      </p:grpSp>
      <p:sp>
        <p:nvSpPr>
          <p:cNvPr id="284" name="Shape 28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Merci pour votre attention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800600" y="554095"/>
            <a:ext cx="6492239" cy="612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368488" y="3220872"/>
            <a:ext cx="3671247" cy="345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GUI (Part 1)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Android GUI (Part 2)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Composants de base(Part 1)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Composants de base(Part 2)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Persistance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Gestion Réseau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Shape 293"/>
          <p:cNvGrpSpPr/>
          <p:nvPr/>
        </p:nvGrpSpPr>
        <p:grpSpPr>
          <a:xfrm>
            <a:off x="6066345" y="716339"/>
            <a:ext cx="4143516" cy="4234384"/>
            <a:chOff x="6310667" y="1086267"/>
            <a:chExt cx="4143516" cy="4234384"/>
          </a:xfrm>
        </p:grpSpPr>
        <p:pic>
          <p:nvPicPr>
            <p:cNvPr descr="C:\Users\samsung\Desktop\document_valide.png" id="294" name="Shape 2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0667" y="1086267"/>
              <a:ext cx="4143516" cy="4234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Shape 295"/>
            <p:cNvSpPr/>
            <p:nvPr/>
          </p:nvSpPr>
          <p:spPr>
            <a:xfrm>
              <a:off x="6687403" y="2961564"/>
              <a:ext cx="3357348" cy="5732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7110482" y="3878237"/>
              <a:ext cx="2511189" cy="5732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6912589" y="3003606"/>
              <a:ext cx="290697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1" lang="fr-FR" sz="4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Workshop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1" lang="fr-FR" sz="4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Validé</a:t>
              </a:r>
            </a:p>
          </p:txBody>
        </p:sp>
      </p:grpSp>
      <p:pic>
        <p:nvPicPr>
          <p:cNvPr descr="http://95.img.v4.skyrock.net/1253/59471253/pics/2623456110_1.gif" id="298" name="Shape 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200" y="5359325"/>
            <a:ext cx="3503325" cy="126898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fr-FR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GUI(Part 1)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1100050" y="4455621"/>
            <a:ext cx="10058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CHAPITRE 1                        DURÉE: 1.30H                           SÉANCE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108536" y="5037512"/>
            <a:ext cx="10113645" cy="906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Workshop 1						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108537" y="5867398"/>
            <a:ext cx="10105331" cy="58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Exploré les élements graphique suivantes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LinearLayout, RelativeLayout, FrameLayout, Animations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108536" y="5037512"/>
            <a:ext cx="10113645" cy="906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3821" l="0" r="0" t="13822"/>
          <a:stretch/>
        </p:blipFill>
        <p:spPr>
          <a:xfrm>
            <a:off x="15" y="0"/>
            <a:ext cx="12191984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pic>
      <p:sp>
        <p:nvSpPr>
          <p:cNvPr id="124" name="Shape 12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Définitions</a:t>
            </a:r>
          </a:p>
        </p:txBody>
      </p:sp>
      <p:sp>
        <p:nvSpPr>
          <p:cNvPr id="132" name="Shape 132"/>
          <p:cNvSpPr/>
          <p:nvPr/>
        </p:nvSpPr>
        <p:spPr>
          <a:xfrm>
            <a:off x="1249680" y="2248196"/>
            <a:ext cx="99059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Layouts (on les appelle Gabarits) définissent la structure visuelle pour une interface utilisateur, nous pouvons les mettre dans le dossier /res/layout/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fichier de layout doit avoir un élément racine (ROOT) qui, à son tour, peut contenir des Views aussi bien que d'autres layout additionnels.</a:t>
            </a:r>
          </a:p>
        </p:txBody>
      </p:sp>
      <p:sp>
        <p:nvSpPr>
          <p:cNvPr id="133" name="Shape 133"/>
          <p:cNvSpPr/>
          <p:nvPr/>
        </p:nvSpPr>
        <p:spPr>
          <a:xfrm>
            <a:off x="1097279" y="3705371"/>
            <a:ext cx="3956276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différents types de layout sont :</a:t>
            </a:r>
          </a:p>
        </p:txBody>
      </p:sp>
      <p:sp>
        <p:nvSpPr>
          <p:cNvPr id="134" name="Shape 134"/>
          <p:cNvSpPr/>
          <p:nvPr/>
        </p:nvSpPr>
        <p:spPr>
          <a:xfrm>
            <a:off x="1737806" y="4162714"/>
            <a:ext cx="1519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LinearLayout</a:t>
            </a:r>
            <a:r>
              <a:rPr lang="fr-FR" sz="1800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5" name="Shape 135"/>
          <p:cNvSpPr/>
          <p:nvPr/>
        </p:nvSpPr>
        <p:spPr>
          <a:xfrm>
            <a:off x="4151160" y="4162714"/>
            <a:ext cx="1646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RelativeLayout</a:t>
            </a:r>
            <a:r>
              <a:rPr lang="fr-FR" sz="1800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6" name="Shape 136"/>
          <p:cNvSpPr/>
          <p:nvPr/>
        </p:nvSpPr>
        <p:spPr>
          <a:xfrm>
            <a:off x="6909403" y="4162714"/>
            <a:ext cx="985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</a:p>
        </p:txBody>
      </p:sp>
      <p:pic>
        <p:nvPicPr>
          <p:cNvPr id="137" name="Shape 137"/>
          <p:cNvPicPr preferRelativeResize="0"/>
          <p:nvPr/>
        </p:nvPicPr>
        <p:blipFill/>
        <p:spPr>
          <a:xfrm>
            <a:off x="6413401" y="4646514"/>
            <a:ext cx="2063578" cy="152704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/>
        <p:spPr>
          <a:xfrm>
            <a:off x="8884064" y="4646514"/>
            <a:ext cx="2063578" cy="152704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/>
        <p:spPr>
          <a:xfrm>
            <a:off x="3942739" y="4646514"/>
            <a:ext cx="2063578" cy="152704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562" y="4646055"/>
            <a:ext cx="2064198" cy="152750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9380065" y="4162714"/>
            <a:ext cx="1071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GridView</a:t>
            </a:r>
          </a:p>
        </p:txBody>
      </p:sp>
      <p:sp>
        <p:nvSpPr>
          <p:cNvPr id="142" name="Shape 142"/>
          <p:cNvSpPr/>
          <p:nvPr/>
        </p:nvSpPr>
        <p:spPr>
          <a:xfrm>
            <a:off x="1097279" y="1811181"/>
            <a:ext cx="140038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Layouts</a:t>
            </a:r>
          </a:p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2849880" y="2109514"/>
            <a:ext cx="8305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Tous les widgets y compris les layouts doivent fournir une taille (hauteur et largeur). Donc ils doivent définir les deux propriétés:</a:t>
            </a:r>
          </a:p>
        </p:txBody>
      </p:sp>
      <p:sp>
        <p:nvSpPr>
          <p:cNvPr id="151" name="Shape 151"/>
          <p:cNvSpPr/>
          <p:nvPr/>
        </p:nvSpPr>
        <p:spPr>
          <a:xfrm>
            <a:off x="2849880" y="5297619"/>
            <a:ext cx="7391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ID aura une référence dans le fichier R.JAVA à partir de laquelle nous pourrions l'appeler dans les fichiers de type Activity.</a:t>
            </a:r>
          </a:p>
        </p:txBody>
      </p:sp>
      <p:grpSp>
        <p:nvGrpSpPr>
          <p:cNvPr id="152" name="Shape 152"/>
          <p:cNvGrpSpPr/>
          <p:nvPr/>
        </p:nvGrpSpPr>
        <p:grpSpPr>
          <a:xfrm>
            <a:off x="1179823" y="1700676"/>
            <a:ext cx="1670056" cy="1678804"/>
            <a:chOff x="1402079" y="1700676"/>
            <a:chExt cx="1670056" cy="1678804"/>
          </a:xfrm>
        </p:grpSpPr>
        <p:sp>
          <p:nvSpPr>
            <p:cNvPr id="153" name="Shape 153"/>
            <p:cNvSpPr/>
            <p:nvPr/>
          </p:nvSpPr>
          <p:spPr>
            <a:xfrm>
              <a:off x="1402079" y="2179151"/>
              <a:ext cx="1234440" cy="1200329"/>
            </a:xfrm>
            <a:prstGeom prst="rect">
              <a:avLst/>
            </a:prstGeom>
            <a:gradFill>
              <a:gsLst>
                <a:gs pos="0">
                  <a:srgbClr val="BCDE93"/>
                </a:gs>
                <a:gs pos="45000">
                  <a:srgbClr val="C8E5A5"/>
                </a:gs>
                <a:gs pos="100000">
                  <a:srgbClr val="D0EDAB"/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" name="Shape 154"/>
            <p:cNvCxnSpPr/>
            <p:nvPr/>
          </p:nvCxnSpPr>
          <p:spPr>
            <a:xfrm>
              <a:off x="2743200" y="2222389"/>
              <a:ext cx="0" cy="115709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1402079" y="2070008"/>
              <a:ext cx="123444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156" name="Shape 156"/>
            <p:cNvSpPr/>
            <p:nvPr/>
          </p:nvSpPr>
          <p:spPr>
            <a:xfrm>
              <a:off x="1878075" y="1700676"/>
              <a:ext cx="2824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2743200" y="2616268"/>
              <a:ext cx="3289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</a:p>
          </p:txBody>
        </p:sp>
      </p:grpSp>
      <p:sp>
        <p:nvSpPr>
          <p:cNvPr id="158" name="Shape 158"/>
          <p:cNvSpPr/>
          <p:nvPr/>
        </p:nvSpPr>
        <p:spPr>
          <a:xfrm>
            <a:off x="2849880" y="3566426"/>
            <a:ext cx="82090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 de pouvoir référencer le positionnement d’un élément par rapport à un autre, vous disposez d’un moyen simple et efficace, il s’agit des identificateurs (ID). Donc voilà comment vous pouvez utiliser un ID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9" name="Shape 159"/>
          <p:cNvSpPr/>
          <p:nvPr/>
        </p:nvSpPr>
        <p:spPr>
          <a:xfrm>
            <a:off x="1179824" y="3648126"/>
            <a:ext cx="1234440" cy="1200329"/>
          </a:xfrm>
          <a:prstGeom prst="rect">
            <a:avLst/>
          </a:prstGeom>
          <a:gradFill>
            <a:gsLst>
              <a:gs pos="0">
                <a:srgbClr val="BCDE93"/>
              </a:gs>
              <a:gs pos="45000">
                <a:srgbClr val="C8E5A5"/>
              </a:gs>
              <a:gs pos="100000">
                <a:srgbClr val="D0EDAB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3200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</p:txBody>
      </p:sp>
      <p:sp>
        <p:nvSpPr>
          <p:cNvPr id="160" name="Shape 160"/>
          <p:cNvSpPr/>
          <p:nvPr/>
        </p:nvSpPr>
        <p:spPr>
          <a:xfrm>
            <a:off x="1417820" y="5122417"/>
            <a:ext cx="758446" cy="996734"/>
          </a:xfrm>
          <a:prstGeom prst="foldedCorner">
            <a:avLst>
              <a:gd fmla="val 18676" name="adj"/>
            </a:avLst>
          </a:prstGeom>
          <a:gradFill>
            <a:gsLst>
              <a:gs pos="0">
                <a:srgbClr val="BCDE93"/>
              </a:gs>
              <a:gs pos="45000">
                <a:srgbClr val="C8E5A5"/>
              </a:gs>
              <a:gs pos="100000">
                <a:srgbClr val="D0EDAB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R.java</a:t>
            </a:r>
          </a:p>
        </p:txBody>
      </p:sp>
      <p:sp>
        <p:nvSpPr>
          <p:cNvPr id="161" name="Shape 161"/>
          <p:cNvSpPr/>
          <p:nvPr/>
        </p:nvSpPr>
        <p:spPr>
          <a:xfrm>
            <a:off x="4265051" y="4443589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Déclaration d’un élément : android:id= “@+id/idElem”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Utilisation : @id/idElem</a:t>
            </a:r>
          </a:p>
        </p:txBody>
      </p:sp>
      <p:sp>
        <p:nvSpPr>
          <p:cNvPr id="162" name="Shape 162"/>
          <p:cNvSpPr/>
          <p:nvPr/>
        </p:nvSpPr>
        <p:spPr>
          <a:xfrm>
            <a:off x="7002779" y="2369576"/>
            <a:ext cx="3740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android:layout_width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android:layout_height</a:t>
            </a:r>
          </a:p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97279" y="1758215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10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LinearLayout</a:t>
            </a:r>
          </a:p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1321" l="1857" r="0" t="544"/>
          <a:stretch/>
        </p:blipFill>
        <p:spPr>
          <a:xfrm>
            <a:off x="1889759" y="409118"/>
            <a:ext cx="7247139" cy="550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0" l="1950" r="22728" t="0"/>
          <a:stretch/>
        </p:blipFill>
        <p:spPr>
          <a:xfrm>
            <a:off x="1912619" y="30479"/>
            <a:ext cx="6080760" cy="62893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Résultat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40" y="1922158"/>
            <a:ext cx="9997439" cy="401748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387560" y="3806330"/>
            <a:ext cx="1087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3600">
                <a:solidFill>
                  <a:srgbClr val="08A5EF"/>
                </a:solidFill>
                <a:latin typeface="Calibri"/>
                <a:ea typeface="Calibri"/>
                <a:cs typeface="Calibri"/>
                <a:sym typeface="Calibri"/>
              </a:rPr>
              <a:t>70 %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387561" y="1374300"/>
            <a:ext cx="1087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3600">
                <a:solidFill>
                  <a:srgbClr val="08A5EF"/>
                </a:solidFill>
                <a:latin typeface="Calibri"/>
                <a:ea typeface="Calibri"/>
                <a:cs typeface="Calibri"/>
                <a:sym typeface="Calibri"/>
              </a:rPr>
              <a:t>10 %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387563" y="428135"/>
            <a:ext cx="1087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3600">
                <a:solidFill>
                  <a:srgbClr val="08A5EF"/>
                </a:solidFill>
                <a:latin typeface="Calibri"/>
                <a:ea typeface="Calibri"/>
                <a:cs typeface="Calibri"/>
                <a:sym typeface="Calibri"/>
              </a:rPr>
              <a:t>20 %</a:t>
            </a:r>
          </a:p>
        </p:txBody>
      </p:sp>
      <p:pic>
        <p:nvPicPr>
          <p:cNvPr id="196" name="Shape 196"/>
          <p:cNvPicPr preferRelativeResize="0"/>
          <p:nvPr/>
        </p:nvPicPr>
        <p:blipFill/>
        <p:spPr>
          <a:xfrm>
            <a:off x="3888285" y="176721"/>
            <a:ext cx="4168341" cy="601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3474719" y="176721"/>
            <a:ext cx="191099" cy="1149158"/>
          </a:xfrm>
          <a:prstGeom prst="leftBrace">
            <a:avLst>
              <a:gd fmla="val 59923" name="adj1"/>
              <a:gd fmla="val 50000" name="adj2"/>
            </a:avLst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474719" y="1425850"/>
            <a:ext cx="190025" cy="494389"/>
          </a:xfrm>
          <a:prstGeom prst="leftBrace">
            <a:avLst>
              <a:gd fmla="val 59923" name="adj1"/>
              <a:gd fmla="val 50000" name="adj2"/>
            </a:avLst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3474719" y="2069053"/>
            <a:ext cx="190025" cy="4120886"/>
          </a:xfrm>
          <a:prstGeom prst="leftBrace">
            <a:avLst>
              <a:gd fmla="val 59923" name="adj1"/>
              <a:gd fmla="val 50000" name="adj2"/>
            </a:avLst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ESPRIT MOBILE 2014/2015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*Green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