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100050" y="4455621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4042213" y="-1244372"/>
            <a:ext cx="4023360" cy="10203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756568" y="-643730"/>
            <a:ext cx="589756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1108536" y="5037512"/>
            <a:ext cx="10113645" cy="906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08537" y="5867398"/>
            <a:ext cx="10105331" cy="587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952107" y="1845733"/>
            <a:ext cx="102035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lnSpc>
                <a:spcPct val="85000"/>
              </a:lnSpc>
              <a:spcBef>
                <a:spcPts val="0"/>
              </a:spcBef>
              <a:defRPr b="0"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097279" y="4453128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64" name="Shape 6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952107" y="1845733"/>
            <a:ext cx="4901376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089714" y="1845734"/>
            <a:ext cx="505999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104608" y="1846051"/>
            <a:ext cx="4754879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000" cap="none">
                <a:solidFill>
                  <a:schemeClr val="dk2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952107" y="2582333"/>
            <a:ext cx="4907382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6218705" y="1846051"/>
            <a:ext cx="4934988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000" cap="none">
                <a:solidFill>
                  <a:schemeClr val="dk2"/>
                </a:solidFill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6089714" y="2582333"/>
            <a:ext cx="5063979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952107" y="1845733"/>
            <a:ext cx="1020357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Relationship Id="rId5" Type="http://schemas.openxmlformats.org/officeDocument/2006/relationships/image" Target="../media/image05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fr-FR" sz="1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1100050" y="44556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DE COURS 4</a:t>
            </a:r>
            <a:r>
              <a:rPr b="0" baseline="3000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ANNÉE INGÉNIEUR – SIM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ESPRIT MOBILE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A.U. 2015-2016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</a:pPr>
            <a:r>
              <a:t/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100050" y="1757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ECOLE SUPÉRIEURE PRIVÉE D’INGÉNIERIE ET DE TECHNOLOGIE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Définitions</a:t>
            </a:r>
          </a:p>
        </p:txBody>
      </p:sp>
      <p:sp>
        <p:nvSpPr>
          <p:cNvPr id="202" name="Shape 202"/>
          <p:cNvSpPr/>
          <p:nvPr/>
        </p:nvSpPr>
        <p:spPr>
          <a:xfrm>
            <a:off x="1200854" y="1919676"/>
            <a:ext cx="999207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b="1" i="1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Intent permettent d’envoyer et recevoir des messages (éventuellement avec des données) pour déclencher une action, dans un composant d’une même application (exemple : une Activity) voir même dans une autre application.</a:t>
            </a:r>
          </a:p>
        </p:txBody>
      </p:sp>
      <p:sp>
        <p:nvSpPr>
          <p:cNvPr id="203" name="Shape 203"/>
          <p:cNvSpPr/>
          <p:nvPr/>
        </p:nvSpPr>
        <p:spPr>
          <a:xfrm>
            <a:off x="4995332" y="3505980"/>
            <a:ext cx="2065867" cy="6281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</a:t>
            </a:r>
          </a:p>
        </p:txBody>
      </p:sp>
      <p:sp>
        <p:nvSpPr>
          <p:cNvPr id="204" name="Shape 204"/>
          <p:cNvSpPr/>
          <p:nvPr/>
        </p:nvSpPr>
        <p:spPr>
          <a:xfrm>
            <a:off x="1200854" y="3310771"/>
            <a:ext cx="2473141" cy="1018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5875">
            <a:solidFill>
              <a:srgbClr val="3882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</a:p>
        </p:txBody>
      </p:sp>
      <p:sp>
        <p:nvSpPr>
          <p:cNvPr id="205" name="Shape 205"/>
          <p:cNvSpPr/>
          <p:nvPr/>
        </p:nvSpPr>
        <p:spPr>
          <a:xfrm>
            <a:off x="8347260" y="2487427"/>
            <a:ext cx="2473141" cy="1018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5875">
            <a:solidFill>
              <a:srgbClr val="3882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Activity2</a:t>
            </a:r>
          </a:p>
        </p:txBody>
      </p:sp>
      <p:sp>
        <p:nvSpPr>
          <p:cNvPr id="206" name="Shape 206"/>
          <p:cNvSpPr/>
          <p:nvPr/>
        </p:nvSpPr>
        <p:spPr>
          <a:xfrm>
            <a:off x="8347260" y="4134114"/>
            <a:ext cx="2473141" cy="10185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5875">
            <a:solidFill>
              <a:srgbClr val="3882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</a:p>
        </p:txBody>
      </p:sp>
      <p:cxnSp>
        <p:nvCxnSpPr>
          <p:cNvPr id="207" name="Shape 207"/>
          <p:cNvCxnSpPr>
            <a:endCxn id="203" idx="1"/>
          </p:cNvCxnSpPr>
          <p:nvPr/>
        </p:nvCxnSpPr>
        <p:spPr>
          <a:xfrm>
            <a:off x="3674132" y="3820047"/>
            <a:ext cx="132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8" name="Shape 208"/>
          <p:cNvCxnSpPr>
            <a:endCxn id="206" idx="1"/>
          </p:cNvCxnSpPr>
          <p:nvPr/>
        </p:nvCxnSpPr>
        <p:spPr>
          <a:xfrm>
            <a:off x="7061160" y="3820190"/>
            <a:ext cx="1286100" cy="823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09" name="Shape 209"/>
          <p:cNvCxnSpPr>
            <a:endCxn id="205" idx="1"/>
          </p:cNvCxnSpPr>
          <p:nvPr/>
        </p:nvCxnSpPr>
        <p:spPr>
          <a:xfrm flipH="1" rot="10800000">
            <a:off x="7061160" y="2996703"/>
            <a:ext cx="1286100" cy="823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210" name="Shape 210"/>
          <p:cNvSpPr txBox="1"/>
          <p:nvPr/>
        </p:nvSpPr>
        <p:spPr>
          <a:xfrm>
            <a:off x="1200854" y="1884159"/>
            <a:ext cx="60376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types: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Intent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Inplicit Intent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Travail Demandé</a:t>
            </a:r>
          </a:p>
        </p:txBody>
      </p:sp>
      <p:sp>
        <p:nvSpPr>
          <p:cNvPr id="216" name="Shape 216"/>
          <p:cNvSpPr/>
          <p:nvPr/>
        </p:nvSpPr>
        <p:spPr>
          <a:xfrm>
            <a:off x="1225642" y="1756918"/>
            <a:ext cx="706507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Implémenter les différents type d'action dans les Intents.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6628" y="286603"/>
            <a:ext cx="3319164" cy="59007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6770" y="2914650"/>
            <a:ext cx="2080112" cy="307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9836" y="2914650"/>
            <a:ext cx="2891619" cy="241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4410" y="2529066"/>
            <a:ext cx="2169264" cy="34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" type="body"/>
          </p:nvPr>
        </p:nvSpPr>
        <p:spPr>
          <a:xfrm>
            <a:off x="0" y="6467937"/>
            <a:ext cx="10203572" cy="392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  <a:buClr>
                <a:srgbClr val="31521B"/>
              </a:buClr>
              <a:buSzPct val="102000"/>
              <a:buFont typeface="Calibri"/>
              <a:buChar char="•"/>
            </a:pPr>
            <a:r>
              <a:rPr b="0" i="0" lang="fr-FR" sz="2040" u="none" cap="none" strike="noStrike">
                <a:solidFill>
                  <a:srgbClr val="31521B"/>
                </a:solidFill>
                <a:latin typeface="Calibri"/>
                <a:ea typeface="Calibri"/>
                <a:cs typeface="Calibri"/>
                <a:sym typeface="Calibri"/>
              </a:rPr>
              <a:t>Aller plus loin: </a:t>
            </a:r>
            <a:r>
              <a:rPr b="0" i="0" lang="fr-FR" sz="2040" u="none" cap="none" strike="noStrike">
                <a:solidFill>
                  <a:srgbClr val="C1DF87"/>
                </a:solidFill>
                <a:latin typeface="Calibri"/>
                <a:ea typeface="Calibri"/>
                <a:cs typeface="Calibri"/>
                <a:sym typeface="Calibri"/>
              </a:rPr>
              <a:t>http://www.java2s.com/Code/Android/Core-Class/IsIntentAvailable.htm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Merci pour votre attention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800600" y="554095"/>
            <a:ext cx="6492239" cy="612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368488" y="3220872"/>
            <a:ext cx="3671247" cy="345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GUI (Part 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Android GUI (Part 2)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Composants de ba</a:t>
            </a: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se(Part 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Composants de base(Part 2)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Persistance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Gestion Réseau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5974961" y="243305"/>
            <a:ext cx="4143516" cy="4234384"/>
            <a:chOff x="6310667" y="1086267"/>
            <a:chExt cx="4143516" cy="4234384"/>
          </a:xfrm>
        </p:grpSpPr>
        <p:pic>
          <p:nvPicPr>
            <p:cNvPr descr="C:\Users\samsung\Desktop\document_valide.png" id="230" name="Shape 2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0667" y="1086267"/>
              <a:ext cx="4143516" cy="4234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Shape 231"/>
            <p:cNvSpPr/>
            <p:nvPr/>
          </p:nvSpPr>
          <p:spPr>
            <a:xfrm>
              <a:off x="6687403" y="2961564"/>
              <a:ext cx="3357348" cy="5732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110482" y="3878237"/>
              <a:ext cx="2511189" cy="5732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912589" y="3003606"/>
              <a:ext cx="290697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1" lang="fr-FR" sz="4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Workshop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1" lang="fr-FR" sz="4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Validé</a:t>
              </a:r>
            </a:p>
          </p:txBody>
        </p:sp>
      </p:grpSp>
      <p:pic>
        <p:nvPicPr>
          <p:cNvPr descr="http://95.img.v4.skyrock.net/1253/59471253/pics/2623456110_1.gif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200" y="5359325"/>
            <a:ext cx="3503325" cy="1268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Composants de Base</a:t>
            </a:r>
            <a:br>
              <a:rPr b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(Part 1)</a:t>
            </a:r>
            <a:br>
              <a:rPr b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Activity, Intent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100050" y="4455621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CHAPITRE 2                        DURÉE: 1.30H                           SÉANCE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15244" l="0" r="0" t="11721"/>
          <a:stretch/>
        </p:blipFill>
        <p:spPr>
          <a:xfrm>
            <a:off x="0" y="0"/>
            <a:ext cx="12192000" cy="500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1108536" y="5037512"/>
            <a:ext cx="10113645" cy="906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Workshop 2 – Activity/Intent					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108537" y="5867398"/>
            <a:ext cx="10105331" cy="58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fr-FR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Explorer les Activities et les Intents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108536" y="5037512"/>
            <a:ext cx="10113645" cy="906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097279" y="1758215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10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Définitions</a:t>
            </a:r>
          </a:p>
        </p:txBody>
      </p:sp>
      <p:sp>
        <p:nvSpPr>
          <p:cNvPr id="133" name="Shape 133"/>
          <p:cNvSpPr/>
          <p:nvPr/>
        </p:nvSpPr>
        <p:spPr>
          <a:xfrm>
            <a:off x="1097279" y="2041223"/>
            <a:ext cx="10001039" cy="3108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Activity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Activity est un composant d'une application Android qui permet d'afficher une interface à l'utilisateur. Généralement une application est constituée de plusieurs Activity qui sont reliées entre elles mais nous devons choisir qu'une seule Activity de démarrage, et à partir de laquelle nous pourrions appeler d'autres Activity.</a:t>
            </a:r>
          </a:p>
        </p:txBody>
      </p:sp>
      <p:sp>
        <p:nvSpPr>
          <p:cNvPr id="134" name="Shape 134"/>
          <p:cNvSpPr/>
          <p:nvPr/>
        </p:nvSpPr>
        <p:spPr>
          <a:xfrm>
            <a:off x="491056" y="2052157"/>
            <a:ext cx="1696063" cy="707921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98CCE0"/>
              </a:gs>
              <a:gs pos="45000">
                <a:srgbClr val="A9D6E7"/>
              </a:gs>
              <a:gs pos="100000">
                <a:srgbClr val="AEDDE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L’activité démarre</a:t>
            </a:r>
          </a:p>
        </p:txBody>
      </p:sp>
      <p:sp>
        <p:nvSpPr>
          <p:cNvPr id="135" name="Shape 135"/>
          <p:cNvSpPr/>
          <p:nvPr/>
        </p:nvSpPr>
        <p:spPr>
          <a:xfrm>
            <a:off x="2730083" y="2148021"/>
            <a:ext cx="1401099" cy="516193"/>
          </a:xfrm>
          <a:prstGeom prst="rect">
            <a:avLst/>
          </a:prstGeom>
          <a:solidFill>
            <a:srgbClr val="E3DFCC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onCreate()</a:t>
            </a:r>
          </a:p>
        </p:txBody>
      </p:sp>
      <p:sp>
        <p:nvSpPr>
          <p:cNvPr id="136" name="Shape 136"/>
          <p:cNvSpPr/>
          <p:nvPr/>
        </p:nvSpPr>
        <p:spPr>
          <a:xfrm>
            <a:off x="5599030" y="2148021"/>
            <a:ext cx="1179872" cy="516193"/>
          </a:xfrm>
          <a:prstGeom prst="rect">
            <a:avLst/>
          </a:prstGeom>
          <a:solidFill>
            <a:srgbClr val="E3DFCC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onStart()</a:t>
            </a:r>
          </a:p>
        </p:txBody>
      </p:sp>
      <p:sp>
        <p:nvSpPr>
          <p:cNvPr id="137" name="Shape 137"/>
          <p:cNvSpPr/>
          <p:nvPr/>
        </p:nvSpPr>
        <p:spPr>
          <a:xfrm>
            <a:off x="8178910" y="2148021"/>
            <a:ext cx="1484672" cy="516193"/>
          </a:xfrm>
          <a:prstGeom prst="rect">
            <a:avLst/>
          </a:prstGeom>
          <a:solidFill>
            <a:srgbClr val="E3DFCC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onResume()</a:t>
            </a:r>
          </a:p>
        </p:txBody>
      </p:sp>
      <p:sp>
        <p:nvSpPr>
          <p:cNvPr id="138" name="Shape 138"/>
          <p:cNvSpPr/>
          <p:nvPr/>
        </p:nvSpPr>
        <p:spPr>
          <a:xfrm>
            <a:off x="10051121" y="3109174"/>
            <a:ext cx="1696063" cy="707921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BCDE93"/>
              </a:gs>
              <a:gs pos="45000">
                <a:srgbClr val="C8E5A5"/>
              </a:gs>
              <a:gs pos="100000">
                <a:srgbClr val="D0EDAB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L’activité s’exécute</a:t>
            </a:r>
          </a:p>
        </p:txBody>
      </p:sp>
      <p:sp>
        <p:nvSpPr>
          <p:cNvPr id="139" name="Shape 139"/>
          <p:cNvSpPr/>
          <p:nvPr/>
        </p:nvSpPr>
        <p:spPr>
          <a:xfrm>
            <a:off x="8176196" y="5474896"/>
            <a:ext cx="1484672" cy="516193"/>
          </a:xfrm>
          <a:prstGeom prst="rect">
            <a:avLst/>
          </a:prstGeom>
          <a:solidFill>
            <a:srgbClr val="E3DFCC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onPause()</a:t>
            </a:r>
          </a:p>
        </p:txBody>
      </p:sp>
      <p:sp>
        <p:nvSpPr>
          <p:cNvPr id="140" name="Shape 140"/>
          <p:cNvSpPr/>
          <p:nvPr/>
        </p:nvSpPr>
        <p:spPr>
          <a:xfrm>
            <a:off x="5113410" y="5474896"/>
            <a:ext cx="1179872" cy="516193"/>
          </a:xfrm>
          <a:prstGeom prst="rect">
            <a:avLst/>
          </a:prstGeom>
          <a:solidFill>
            <a:srgbClr val="E3DFCC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onStop()</a:t>
            </a:r>
          </a:p>
        </p:txBody>
      </p:sp>
      <p:sp>
        <p:nvSpPr>
          <p:cNvPr id="141" name="Shape 141"/>
          <p:cNvSpPr/>
          <p:nvPr/>
        </p:nvSpPr>
        <p:spPr>
          <a:xfrm>
            <a:off x="2987353" y="5474896"/>
            <a:ext cx="1383616" cy="516193"/>
          </a:xfrm>
          <a:prstGeom prst="rect">
            <a:avLst/>
          </a:prstGeom>
          <a:solidFill>
            <a:srgbClr val="E3DFCC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onDestroy()</a:t>
            </a:r>
          </a:p>
        </p:txBody>
      </p:sp>
      <p:sp>
        <p:nvSpPr>
          <p:cNvPr id="142" name="Shape 142"/>
          <p:cNvSpPr/>
          <p:nvPr/>
        </p:nvSpPr>
        <p:spPr>
          <a:xfrm>
            <a:off x="463697" y="5474896"/>
            <a:ext cx="1696063" cy="516193"/>
          </a:xfrm>
          <a:prstGeom prst="roundRect">
            <a:avLst>
              <a:gd fmla="val 50000" name="adj"/>
            </a:avLst>
          </a:prstGeom>
          <a:solidFill>
            <a:srgbClr val="EA3916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L’activité est arrêtée</a:t>
            </a:r>
          </a:p>
        </p:txBody>
      </p:sp>
      <p:cxnSp>
        <p:nvCxnSpPr>
          <p:cNvPr id="143" name="Shape 143"/>
          <p:cNvCxnSpPr>
            <a:stCxn id="134" idx="3"/>
            <a:endCxn id="135" idx="1"/>
          </p:cNvCxnSpPr>
          <p:nvPr/>
        </p:nvCxnSpPr>
        <p:spPr>
          <a:xfrm>
            <a:off x="2187120" y="2406118"/>
            <a:ext cx="5430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4" name="Shape 144"/>
          <p:cNvCxnSpPr>
            <a:stCxn id="135" idx="3"/>
            <a:endCxn id="136" idx="1"/>
          </p:cNvCxnSpPr>
          <p:nvPr/>
        </p:nvCxnSpPr>
        <p:spPr>
          <a:xfrm>
            <a:off x="4131182" y="2406118"/>
            <a:ext cx="14679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5" name="Shape 145"/>
          <p:cNvCxnSpPr>
            <a:stCxn id="136" idx="3"/>
            <a:endCxn id="137" idx="1"/>
          </p:cNvCxnSpPr>
          <p:nvPr/>
        </p:nvCxnSpPr>
        <p:spPr>
          <a:xfrm>
            <a:off x="6778902" y="2406118"/>
            <a:ext cx="14001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6" name="Shape 146"/>
          <p:cNvCxnSpPr>
            <a:stCxn id="137" idx="3"/>
            <a:endCxn id="138" idx="0"/>
          </p:cNvCxnSpPr>
          <p:nvPr/>
        </p:nvCxnSpPr>
        <p:spPr>
          <a:xfrm>
            <a:off x="9663583" y="2406118"/>
            <a:ext cx="1235700" cy="703200"/>
          </a:xfrm>
          <a:prstGeom prst="bentConnector2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7" name="Shape 147"/>
          <p:cNvCxnSpPr>
            <a:stCxn id="138" idx="2"/>
            <a:endCxn id="139" idx="3"/>
          </p:cNvCxnSpPr>
          <p:nvPr/>
        </p:nvCxnSpPr>
        <p:spPr>
          <a:xfrm rot="5400000">
            <a:off x="9322053" y="4155796"/>
            <a:ext cx="1915800" cy="1238400"/>
          </a:xfrm>
          <a:prstGeom prst="bentConnector2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8" name="Shape 148"/>
          <p:cNvCxnSpPr>
            <a:stCxn id="139" idx="1"/>
            <a:endCxn id="140" idx="3"/>
          </p:cNvCxnSpPr>
          <p:nvPr/>
        </p:nvCxnSpPr>
        <p:spPr>
          <a:xfrm rot="10800000">
            <a:off x="6293396" y="5732993"/>
            <a:ext cx="18828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9" name="Shape 149"/>
          <p:cNvSpPr/>
          <p:nvPr/>
        </p:nvSpPr>
        <p:spPr>
          <a:xfrm>
            <a:off x="9811632" y="4119448"/>
            <a:ext cx="2175041" cy="606872"/>
          </a:xfrm>
          <a:prstGeom prst="roundRect">
            <a:avLst>
              <a:gd fmla="val 13877" name="adj"/>
            </a:avLst>
          </a:prstGeom>
          <a:solidFill>
            <a:srgbClr val="585858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D’autre activity s’intercale devant notre activity</a:t>
            </a:r>
          </a:p>
        </p:txBody>
      </p:sp>
      <p:sp>
        <p:nvSpPr>
          <p:cNvPr id="150" name="Shape 150"/>
          <p:cNvSpPr/>
          <p:nvPr/>
        </p:nvSpPr>
        <p:spPr>
          <a:xfrm>
            <a:off x="6622253" y="5393251"/>
            <a:ext cx="1251740" cy="707921"/>
          </a:xfrm>
          <a:prstGeom prst="roundRect">
            <a:avLst>
              <a:gd fmla="val 1387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Notre activity n’est plus visible</a:t>
            </a:r>
          </a:p>
        </p:txBody>
      </p:sp>
      <p:cxnSp>
        <p:nvCxnSpPr>
          <p:cNvPr id="151" name="Shape 151"/>
          <p:cNvCxnSpPr>
            <a:stCxn id="140" idx="1"/>
            <a:endCxn id="141" idx="3"/>
          </p:cNvCxnSpPr>
          <p:nvPr/>
        </p:nvCxnSpPr>
        <p:spPr>
          <a:xfrm rot="10800000">
            <a:off x="4370910" y="5732993"/>
            <a:ext cx="7425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2" name="Shape 152"/>
          <p:cNvCxnSpPr>
            <a:stCxn id="141" idx="1"/>
            <a:endCxn id="142" idx="3"/>
          </p:cNvCxnSpPr>
          <p:nvPr/>
        </p:nvCxnSpPr>
        <p:spPr>
          <a:xfrm rot="10800000">
            <a:off x="2159653" y="5732993"/>
            <a:ext cx="8277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3" name="Shape 153"/>
          <p:cNvSpPr/>
          <p:nvPr/>
        </p:nvSpPr>
        <p:spPr>
          <a:xfrm>
            <a:off x="4742191" y="3786787"/>
            <a:ext cx="1251740" cy="934365"/>
          </a:xfrm>
          <a:prstGeom prst="roundRect">
            <a:avLst>
              <a:gd fmla="val 1387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D’autre application ont besoin  de mémoire</a:t>
            </a:r>
          </a:p>
        </p:txBody>
      </p:sp>
      <p:cxnSp>
        <p:nvCxnSpPr>
          <p:cNvPr id="154" name="Shape 154"/>
          <p:cNvCxnSpPr>
            <a:stCxn id="139" idx="0"/>
            <a:endCxn id="137" idx="2"/>
          </p:cNvCxnSpPr>
          <p:nvPr/>
        </p:nvCxnSpPr>
        <p:spPr>
          <a:xfrm flipH="1" rot="10800000">
            <a:off x="8918532" y="2664196"/>
            <a:ext cx="2700" cy="28107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5" name="Shape 155"/>
          <p:cNvSpPr/>
          <p:nvPr/>
        </p:nvSpPr>
        <p:spPr>
          <a:xfrm>
            <a:off x="8292660" y="3463135"/>
            <a:ext cx="1251740" cy="934365"/>
          </a:xfrm>
          <a:prstGeom prst="roundRect">
            <a:avLst>
              <a:gd fmla="val 1387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L’Activité revient sur le devant de la scène</a:t>
            </a:r>
          </a:p>
        </p:txBody>
      </p:sp>
      <p:cxnSp>
        <p:nvCxnSpPr>
          <p:cNvPr id="156" name="Shape 156"/>
          <p:cNvCxnSpPr>
            <a:stCxn id="139" idx="0"/>
            <a:endCxn id="153" idx="2"/>
          </p:cNvCxnSpPr>
          <p:nvPr/>
        </p:nvCxnSpPr>
        <p:spPr>
          <a:xfrm flipH="1" rot="5400000">
            <a:off x="6766482" y="3322846"/>
            <a:ext cx="753600" cy="3550500"/>
          </a:xfrm>
          <a:prstGeom prst="bentConnector3">
            <a:avLst>
              <a:gd fmla="val 50000" name="adj1"/>
            </a:avLst>
          </a:prstGeom>
          <a:noFill/>
          <a:ln cap="flat" cmpd="sng" w="158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>
            <a:stCxn id="140" idx="0"/>
            <a:endCxn id="153" idx="2"/>
          </p:cNvCxnSpPr>
          <p:nvPr/>
        </p:nvCxnSpPr>
        <p:spPr>
          <a:xfrm flipH="1" rot="5400000">
            <a:off x="5158846" y="4930396"/>
            <a:ext cx="753600" cy="335400"/>
          </a:xfrm>
          <a:prstGeom prst="bentConnector3">
            <a:avLst>
              <a:gd fmla="val 50000" name="adj1"/>
            </a:avLst>
          </a:prstGeom>
          <a:noFill/>
          <a:ln cap="flat" cmpd="sng" w="158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/>
          <p:nvPr/>
        </p:nvSpPr>
        <p:spPr>
          <a:xfrm>
            <a:off x="2590490" y="4011214"/>
            <a:ext cx="1696063" cy="485510"/>
          </a:xfrm>
          <a:prstGeom prst="roundRect">
            <a:avLst>
              <a:gd fmla="val 50000" name="adj"/>
            </a:avLst>
          </a:prstGeom>
          <a:solidFill>
            <a:srgbClr val="EA3916"/>
          </a:soli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processus est tué</a:t>
            </a:r>
          </a:p>
        </p:txBody>
      </p:sp>
      <p:cxnSp>
        <p:nvCxnSpPr>
          <p:cNvPr id="159" name="Shape 159"/>
          <p:cNvCxnSpPr>
            <a:stCxn id="153" idx="1"/>
            <a:endCxn id="158" idx="3"/>
          </p:cNvCxnSpPr>
          <p:nvPr/>
        </p:nvCxnSpPr>
        <p:spPr>
          <a:xfrm rot="10800000">
            <a:off x="4286491" y="4253970"/>
            <a:ext cx="455700" cy="0"/>
          </a:xfrm>
          <a:prstGeom prst="straightConnector1">
            <a:avLst/>
          </a:prstGeom>
          <a:noFill/>
          <a:ln cap="flat" cmpd="sng" w="15875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0" name="Shape 160"/>
          <p:cNvCxnSpPr>
            <a:stCxn id="158" idx="0"/>
            <a:endCxn id="135" idx="2"/>
          </p:cNvCxnSpPr>
          <p:nvPr/>
        </p:nvCxnSpPr>
        <p:spPr>
          <a:xfrm rot="10800000">
            <a:off x="3430722" y="2664214"/>
            <a:ext cx="7800" cy="1347000"/>
          </a:xfrm>
          <a:prstGeom prst="straightConnector1">
            <a:avLst/>
          </a:prstGeom>
          <a:noFill/>
          <a:ln cap="flat" cmpd="sng" w="15875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1" name="Shape 161"/>
          <p:cNvSpPr/>
          <p:nvPr/>
        </p:nvSpPr>
        <p:spPr>
          <a:xfrm>
            <a:off x="2508914" y="3151775"/>
            <a:ext cx="1843438" cy="411320"/>
          </a:xfrm>
          <a:prstGeom prst="roundRect">
            <a:avLst>
              <a:gd fmla="val 1387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L’utilisateur retourne vers l’activité</a:t>
            </a:r>
          </a:p>
        </p:txBody>
      </p:sp>
      <p:cxnSp>
        <p:nvCxnSpPr>
          <p:cNvPr id="162" name="Shape 162"/>
          <p:cNvCxnSpPr/>
          <p:nvPr/>
        </p:nvCxnSpPr>
        <p:spPr>
          <a:xfrm rot="-5400000">
            <a:off x="5825281" y="2987730"/>
            <a:ext cx="2790899" cy="2144099"/>
          </a:xfrm>
          <a:prstGeom prst="bentConnector3">
            <a:avLst>
              <a:gd fmla="val 74878" name="adj1"/>
            </a:avLst>
          </a:prstGeom>
          <a:noFill/>
          <a:ln cap="flat" cmpd="sng" w="15875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3" name="Shape 163"/>
          <p:cNvSpPr/>
          <p:nvPr/>
        </p:nvSpPr>
        <p:spPr>
          <a:xfrm>
            <a:off x="6622253" y="2890252"/>
            <a:ext cx="1251740" cy="934365"/>
          </a:xfrm>
          <a:prstGeom prst="roundRect">
            <a:avLst>
              <a:gd fmla="val 1387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L’Activité revient sur le devant de la scène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143275" y="3622369"/>
            <a:ext cx="788267" cy="8198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3BDFE"/>
              </a:gs>
              <a:gs pos="100000">
                <a:srgbClr val="38BEFC"/>
              </a:gs>
            </a:gsLst>
            <a:lin ang="10800000" scaled="0"/>
          </a:gradFill>
          <a:ln cap="flat" cmpd="sng" w="127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Travail Demandé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954" y="1813033"/>
            <a:ext cx="2496645" cy="443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0353" y="1813033"/>
            <a:ext cx="2496645" cy="443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7611672" y="3622369"/>
            <a:ext cx="788267" cy="8198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3BDFE"/>
              </a:gs>
              <a:gs pos="100000">
                <a:srgbClr val="38BEFC"/>
              </a:gs>
            </a:gsLst>
            <a:lin ang="10800000" scaled="0"/>
          </a:gradFill>
          <a:ln cap="flat" cmpd="sng" w="127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3954" y="1813033"/>
            <a:ext cx="2496645" cy="443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894557" y="1011980"/>
            <a:ext cx="51787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Lancer A2 en cliquant sur le bouton</a:t>
            </a:r>
          </a:p>
          <a:p>
            <a:pPr indent="-457200" lvl="0" marL="457200" marR="0" rtl="0" algn="l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Passer le choix en paramètre à A2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Travail Demandé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717" y="1813033"/>
            <a:ext cx="2496645" cy="443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1263" y="1813033"/>
            <a:ext cx="2496645" cy="443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5778135" y="1011980"/>
            <a:ext cx="50291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Observer les Notification à chaque 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=&gt; Lancement, passage à A2, Retour, Arrêt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076" y="1813032"/>
            <a:ext cx="2496645" cy="443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 rot="10800000">
            <a:off x="5308092" y="3622369"/>
            <a:ext cx="1655081" cy="8198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3BDFE"/>
              </a:gs>
              <a:gs pos="100000">
                <a:srgbClr val="38BEFC"/>
              </a:gs>
            </a:gsLst>
            <a:lin ang="10800000" scaled="0"/>
          </a:gradFill>
          <a:ln cap="flat" cmpd="sng" w="127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Travail Demandé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7543" y="1813032"/>
            <a:ext cx="2496645" cy="443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985810" y="1011980"/>
            <a:ext cx="51698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Retourner le résultat de Rating à A1</a:t>
            </a:r>
          </a:p>
          <a:p>
            <a:pPr indent="-457200" lvl="0" marL="457200" marR="0" rtl="0" algn="l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Afficher le Rating dans un Toast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097279" y="1772515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fr-FR" sz="10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*Green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