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82" r:id="rId3"/>
    <p:sldId id="258" r:id="rId4"/>
    <p:sldId id="298" r:id="rId5"/>
    <p:sldId id="303" r:id="rId6"/>
    <p:sldId id="304" r:id="rId7"/>
    <p:sldId id="285" r:id="rId8"/>
    <p:sldId id="302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A3916"/>
    <a:srgbClr val="C44A32"/>
    <a:srgbClr val="3E6822"/>
    <a:srgbClr val="63A537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5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A2D78-3FA4-487A-88D6-05EB063D0635}" type="datetimeFigureOut">
              <a:rPr lang="fr-FR" smtClean="0"/>
              <a:t>27/09/2014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3596D-A219-4786-B491-39854D8EF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468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79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4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0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14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84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4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2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5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7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3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29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sz="8625" dirty="0"/>
              <a:t>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356133"/>
            <a:ext cx="7543800" cy="1287435"/>
          </a:xfrm>
        </p:spPr>
        <p:txBody>
          <a:bodyPr>
            <a:noAutofit/>
          </a:bodyPr>
          <a:lstStyle/>
          <a:p>
            <a:r>
              <a:rPr lang="fr-FR" dirty="0" smtClean="0"/>
              <a:t>Support de Cours 4</a:t>
            </a:r>
            <a:r>
              <a:rPr lang="fr-FR" baseline="30000" dirty="0" smtClean="0"/>
              <a:t>ème</a:t>
            </a:r>
            <a:r>
              <a:rPr lang="fr-FR" dirty="0" smtClean="0"/>
              <a:t> Année Ingénieur – SIM</a:t>
            </a:r>
          </a:p>
          <a:p>
            <a:r>
              <a:rPr lang="fr-FR" dirty="0" smtClean="0"/>
              <a:t>ESPRIT Mobile</a:t>
            </a:r>
          </a:p>
          <a:p>
            <a:r>
              <a:rPr lang="fr-FR" sz="1400" dirty="0"/>
              <a:t>A.U. 2013-2014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22960" y="1426464"/>
            <a:ext cx="7543800" cy="267462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7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60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5038" y="989040"/>
            <a:ext cx="7543800" cy="128743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Tx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/>
              <a:t>Ecole supérieure privée d’ingénierie et de Technologie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3252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7200" dirty="0"/>
              <a:t>Composant (Part2)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Chapitre 3                        Durée: 1.30H                           Séance 7</a:t>
            </a:r>
          </a:p>
        </p:txBody>
      </p:sp>
    </p:spTree>
    <p:extLst>
      <p:ext uri="{BB962C8B-B14F-4D97-AF65-F5344CB8AC3E}">
        <p14:creationId xmlns:p14="http://schemas.microsoft.com/office/powerpoint/2010/main" val="43266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Workshop 6 - Fragments			</a:t>
            </a:r>
            <a:endParaRPr lang="en-US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831403" y="4635384"/>
            <a:ext cx="7585234" cy="679566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700" dirty="0"/>
          </a:p>
        </p:txBody>
      </p:sp>
      <p:pic>
        <p:nvPicPr>
          <p:cNvPr id="1027" name="Picture 3" descr="C:\Users\samsung\Desktop\android_fragment_transpar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820" y="75046"/>
            <a:ext cx="54864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20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77551" y="565477"/>
            <a:ext cx="7543800" cy="108806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625" dirty="0" smtClean="0"/>
              <a:t>Fragment</a:t>
            </a:r>
            <a:endParaRPr lang="fr-FR" dirty="0"/>
          </a:p>
        </p:txBody>
      </p:sp>
      <p:pic>
        <p:nvPicPr>
          <p:cNvPr id="2050" name="Picture 2" descr="C:\Users\samsung\Desktop\feature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321" y="2689336"/>
            <a:ext cx="3140036" cy="232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46161" y="2689336"/>
            <a:ext cx="38262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/>
              <a:t>Un </a:t>
            </a:r>
            <a:r>
              <a:rPr lang="fr-FR" dirty="0" smtClean="0"/>
              <a:t>Fragment </a:t>
            </a:r>
            <a:r>
              <a:rPr lang="fr-FR" dirty="0"/>
              <a:t>représente un comportement ou </a:t>
            </a:r>
            <a:r>
              <a:rPr lang="fr-FR" dirty="0" smtClean="0"/>
              <a:t>une </a:t>
            </a:r>
            <a:r>
              <a:rPr lang="fr-FR" dirty="0"/>
              <a:t>partie de l'interface utilisateur dans une </a:t>
            </a:r>
            <a:r>
              <a:rPr lang="fr-FR" dirty="0" err="1" smtClean="0"/>
              <a:t>activity</a:t>
            </a:r>
            <a:r>
              <a:rPr lang="fr-FR" dirty="0" smtClean="0"/>
              <a:t>. </a:t>
            </a:r>
            <a:r>
              <a:rPr lang="fr-FR" dirty="0"/>
              <a:t>Vous pouvez combiner plusieurs fragments en une seule </a:t>
            </a:r>
            <a:r>
              <a:rPr lang="fr-FR" dirty="0" err="1" smtClean="0"/>
              <a:t>activity</a:t>
            </a:r>
            <a:r>
              <a:rPr lang="fr-FR" dirty="0" smtClean="0"/>
              <a:t> </a:t>
            </a:r>
            <a:r>
              <a:rPr lang="fr-FR" dirty="0"/>
              <a:t>pour construire un volet multi-UI et réutiliser un fragment de multiples activités.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87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77551" y="565477"/>
            <a:ext cx="7543800" cy="108806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625" dirty="0" smtClean="0"/>
              <a:t>Fragment</a:t>
            </a:r>
            <a:r>
              <a:rPr lang="fr-FR" sz="4400" dirty="0" smtClean="0"/>
              <a:t>- Live cycle</a:t>
            </a:r>
            <a:endParaRPr lang="fr-FR" sz="4400" dirty="0"/>
          </a:p>
        </p:txBody>
      </p:sp>
      <p:pic>
        <p:nvPicPr>
          <p:cNvPr id="1026" name="Picture 2" descr="C:\Users\samsung\Desktop\fragment_lifecycle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12"/>
          <a:stretch/>
        </p:blipFill>
        <p:spPr bwMode="auto">
          <a:xfrm>
            <a:off x="6124623" y="1801504"/>
            <a:ext cx="2223127" cy="454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samsung\Desktop\fragment_lifecycle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46"/>
          <a:stretch/>
        </p:blipFill>
        <p:spPr bwMode="auto">
          <a:xfrm>
            <a:off x="1377477" y="2198658"/>
            <a:ext cx="2223127" cy="358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en angle 4"/>
          <p:cNvCxnSpPr>
            <a:stCxn id="10" idx="2"/>
            <a:endCxn id="1026" idx="0"/>
          </p:cNvCxnSpPr>
          <p:nvPr/>
        </p:nvCxnSpPr>
        <p:spPr>
          <a:xfrm rot="5400000" flipH="1" flipV="1">
            <a:off x="2870040" y="1420505"/>
            <a:ext cx="3985148" cy="4747146"/>
          </a:xfrm>
          <a:prstGeom prst="bentConnector5">
            <a:avLst>
              <a:gd name="adj1" fmla="val -5736"/>
              <a:gd name="adj2" fmla="val 71562"/>
              <a:gd name="adj3" fmla="val 10573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en angle 11"/>
          <p:cNvCxnSpPr/>
          <p:nvPr/>
        </p:nvCxnSpPr>
        <p:spPr>
          <a:xfrm rot="10800000">
            <a:off x="3029804" y="4073856"/>
            <a:ext cx="3589363" cy="279780"/>
          </a:xfrm>
          <a:prstGeom prst="bentConnector3">
            <a:avLst>
              <a:gd name="adj1" fmla="val 8688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00604" y="3958536"/>
            <a:ext cx="1187356" cy="1023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The fragment </a:t>
            </a:r>
            <a:r>
              <a:rPr lang="fr-FR" sz="1200" dirty="0" err="1" smtClean="0"/>
              <a:t>returns</a:t>
            </a:r>
            <a:r>
              <a:rPr lang="fr-FR" sz="1200" dirty="0" smtClean="0"/>
              <a:t> to the </a:t>
            </a:r>
            <a:r>
              <a:rPr lang="fr-FR" sz="1200" dirty="0" err="1" smtClean="0"/>
              <a:t>layout</a:t>
            </a:r>
            <a:r>
              <a:rPr lang="fr-FR" sz="1200" dirty="0" smtClean="0"/>
              <a:t> </a:t>
            </a:r>
            <a:r>
              <a:rPr lang="fr-FR" sz="1200" dirty="0" err="1" smtClean="0"/>
              <a:t>from</a:t>
            </a:r>
            <a:r>
              <a:rPr lang="fr-FR" sz="1200" dirty="0" smtClean="0"/>
              <a:t> the back </a:t>
            </a:r>
            <a:r>
              <a:rPr lang="fr-FR" sz="1200" dirty="0" err="1" smtClean="0"/>
              <a:t>stack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3470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Demandé – </a:t>
            </a:r>
            <a:r>
              <a:rPr lang="fr-FR" sz="2000" dirty="0" smtClean="0"/>
              <a:t>Partie 1 : </a:t>
            </a:r>
            <a:r>
              <a:rPr lang="fr-FR" sz="2000" dirty="0" smtClean="0"/>
              <a:t>Hope For </a:t>
            </a:r>
            <a:r>
              <a:rPr lang="fr-FR" sz="2000" dirty="0" err="1" smtClean="0"/>
              <a:t>Youth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891740" y="2486444"/>
            <a:ext cx="7351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smtClean="0"/>
              <a:t>1. </a:t>
            </a:r>
            <a:r>
              <a:rPr lang="fr-FR" i="1" dirty="0" smtClean="0"/>
              <a:t>Ajouter le Fragment « </a:t>
            </a:r>
            <a:r>
              <a:rPr lang="fr-FR" i="1" dirty="0" err="1" smtClean="0"/>
              <a:t>Choice</a:t>
            </a:r>
            <a:r>
              <a:rPr lang="fr-FR" i="1" dirty="0" err="1" smtClean="0"/>
              <a:t>Fragment</a:t>
            </a:r>
            <a:r>
              <a:rPr lang="fr-FR" i="1" dirty="0" smtClean="0"/>
              <a:t> » a l’activité de Démarrage</a:t>
            </a:r>
            <a:endParaRPr lang="fr-FR" sz="1600" i="1" dirty="0" smtClean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1740" y="3234080"/>
            <a:ext cx="7528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smtClean="0"/>
              <a:t>2. </a:t>
            </a:r>
            <a:r>
              <a:rPr lang="fr-FR" i="1" dirty="0" smtClean="0"/>
              <a:t>Ajouter le item « about » à l’</a:t>
            </a:r>
            <a:r>
              <a:rPr lang="fr-FR" i="1" dirty="0" err="1" smtClean="0"/>
              <a:t>actionBar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1738" y="3899829"/>
            <a:ext cx="7528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smtClean="0"/>
              <a:t>3. </a:t>
            </a:r>
            <a:r>
              <a:rPr lang="fr-FR" i="1" dirty="0" smtClean="0"/>
              <a:t>Ajouter le Fragment </a:t>
            </a:r>
            <a:r>
              <a:rPr lang="fr-FR" i="1" dirty="0" err="1" smtClean="0"/>
              <a:t>AboutFragment</a:t>
            </a:r>
            <a:r>
              <a:rPr lang="fr-FR" i="1" dirty="0" smtClean="0"/>
              <a:t> lors du clique sur le Item « About »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1739" y="4600882"/>
            <a:ext cx="7475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smtClean="0"/>
              <a:t>4. </a:t>
            </a:r>
            <a:r>
              <a:rPr lang="fr-FR" i="1" dirty="0" smtClean="0"/>
              <a:t>Remplacer le fragment « </a:t>
            </a:r>
            <a:r>
              <a:rPr lang="fr-FR" i="1" dirty="0" err="1" smtClean="0"/>
              <a:t>ContentFragment</a:t>
            </a:r>
            <a:r>
              <a:rPr lang="fr-FR" i="1" dirty="0" smtClean="0"/>
              <a:t> » lors du clique sur les bouto</a:t>
            </a:r>
            <a:r>
              <a:rPr lang="fr-FR" i="1" dirty="0" smtClean="0"/>
              <a:t>ns.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906" y="1755415"/>
            <a:ext cx="2576297" cy="458008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153" y="1737361"/>
            <a:ext cx="2576297" cy="458008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418" y="1737361"/>
            <a:ext cx="2581618" cy="458954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695" y="1737361"/>
            <a:ext cx="2581617" cy="4589542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686" y="1893202"/>
            <a:ext cx="2276465" cy="4047049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543" y="1737361"/>
            <a:ext cx="2581617" cy="4589542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305" y="1737361"/>
            <a:ext cx="2566628" cy="4562894"/>
          </a:xfrm>
          <a:prstGeom prst="rect">
            <a:avLst/>
          </a:prstGeom>
        </p:spPr>
      </p:pic>
      <p:cxnSp>
        <p:nvCxnSpPr>
          <p:cNvPr id="19" name="Connecteur droit avec flèche 18"/>
          <p:cNvCxnSpPr/>
          <p:nvPr/>
        </p:nvCxnSpPr>
        <p:spPr>
          <a:xfrm>
            <a:off x="2555875" y="3564780"/>
            <a:ext cx="247650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57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0.03888 -0.00092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88 -0.00092 L 0.07986 0.00278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Demandé – </a:t>
            </a:r>
            <a:r>
              <a:rPr lang="fr-FR" sz="2000" dirty="0" smtClean="0"/>
              <a:t>Partie </a:t>
            </a:r>
            <a:r>
              <a:rPr lang="fr-FR" sz="2000" dirty="0" smtClean="0"/>
              <a:t>2 </a:t>
            </a:r>
            <a:r>
              <a:rPr lang="fr-FR" sz="2000" dirty="0" smtClean="0"/>
              <a:t>: Multi-pane </a:t>
            </a:r>
            <a:r>
              <a:rPr lang="fr-FR" sz="2000" dirty="0" err="1" smtClean="0"/>
              <a:t>Layouts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891740" y="1893202"/>
            <a:ext cx="735150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smtClean="0"/>
              <a:t>1. afficher </a:t>
            </a:r>
            <a:r>
              <a:rPr lang="fr-FR" i="1" dirty="0"/>
              <a:t>la </a:t>
            </a:r>
            <a:r>
              <a:rPr lang="fr-FR" i="1" dirty="0" smtClean="0"/>
              <a:t>liste </a:t>
            </a:r>
            <a:r>
              <a:rPr lang="fr-FR" i="1" dirty="0"/>
              <a:t>des Joueurs (</a:t>
            </a:r>
            <a:r>
              <a:rPr lang="fr-FR" i="1" dirty="0" err="1" smtClean="0"/>
              <a:t>JoueurListFragment</a:t>
            </a:r>
            <a:r>
              <a:rPr lang="fr-FR" i="1" dirty="0" smtClean="0"/>
              <a:t>)</a:t>
            </a:r>
          </a:p>
          <a:p>
            <a:r>
              <a:rPr lang="fr-FR" sz="1600" i="1" dirty="0" smtClean="0">
                <a:solidFill>
                  <a:srgbClr val="00B050"/>
                </a:solidFill>
              </a:rPr>
              <a:t>	</a:t>
            </a:r>
            <a:r>
              <a:rPr lang="fr-FR" sz="1600" i="1" dirty="0" err="1" smtClean="0">
                <a:solidFill>
                  <a:srgbClr val="00B050"/>
                </a:solidFill>
              </a:rPr>
              <a:t>hint</a:t>
            </a:r>
            <a:r>
              <a:rPr lang="fr-FR" sz="1600" i="1" dirty="0" smtClean="0">
                <a:solidFill>
                  <a:srgbClr val="00B050"/>
                </a:solidFill>
              </a:rPr>
              <a:t> </a:t>
            </a:r>
            <a:r>
              <a:rPr lang="fr-FR" sz="1600" i="1" dirty="0">
                <a:solidFill>
                  <a:srgbClr val="00B050"/>
                </a:solidFill>
              </a:rPr>
              <a:t>: </a:t>
            </a:r>
            <a:r>
              <a:rPr lang="fr-FR" sz="1600" i="1" dirty="0" err="1" smtClean="0">
                <a:solidFill>
                  <a:srgbClr val="00B050"/>
                </a:solidFill>
              </a:rPr>
              <a:t>ListFragment</a:t>
            </a:r>
            <a:endParaRPr lang="fr-FR" sz="1600" i="1" dirty="0" smtClean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1740" y="2640838"/>
            <a:ext cx="752892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smtClean="0"/>
              <a:t>2. envoie </a:t>
            </a:r>
            <a:r>
              <a:rPr lang="fr-FR" i="1" dirty="0"/>
              <a:t>le joueur </a:t>
            </a:r>
            <a:r>
              <a:rPr lang="fr-FR" i="1" dirty="0" smtClean="0"/>
              <a:t>sélection (</a:t>
            </a:r>
            <a:r>
              <a:rPr lang="fr-FR" i="1" dirty="0" err="1" smtClean="0"/>
              <a:t>JoueurDetailActivity</a:t>
            </a:r>
            <a:r>
              <a:rPr lang="fr-FR" i="1" dirty="0" smtClean="0"/>
              <a:t>)</a:t>
            </a:r>
            <a:r>
              <a:rPr lang="fr-FR" sz="1100" i="1" dirty="0" err="1" smtClean="0"/>
              <a:t>smartphone</a:t>
            </a:r>
            <a:endParaRPr lang="fr-FR" sz="1100" i="1" dirty="0" smtClean="0"/>
          </a:p>
          <a:p>
            <a:r>
              <a:rPr lang="fr-FR" sz="1600" i="1" dirty="0" smtClean="0">
                <a:solidFill>
                  <a:srgbClr val="00B050"/>
                </a:solidFill>
              </a:rPr>
              <a:t>	</a:t>
            </a:r>
            <a:r>
              <a:rPr lang="fr-FR" sz="1600" i="1" dirty="0" err="1" smtClean="0">
                <a:solidFill>
                  <a:srgbClr val="00B050"/>
                </a:solidFill>
              </a:rPr>
              <a:t>hint</a:t>
            </a:r>
            <a:r>
              <a:rPr lang="fr-FR" sz="1600" i="1" dirty="0" smtClean="0">
                <a:solidFill>
                  <a:srgbClr val="00B050"/>
                </a:solidFill>
              </a:rPr>
              <a:t> </a:t>
            </a:r>
            <a:r>
              <a:rPr lang="fr-FR" sz="1600" i="1" dirty="0">
                <a:solidFill>
                  <a:srgbClr val="00B050"/>
                </a:solidFill>
              </a:rPr>
              <a:t>: envoie </a:t>
            </a:r>
            <a:r>
              <a:rPr lang="fr-FR" sz="1600" i="1" dirty="0" smtClean="0">
                <a:solidFill>
                  <a:srgbClr val="00B050"/>
                </a:solidFill>
              </a:rPr>
              <a:t>paramètre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1739" y="3306587"/>
            <a:ext cx="68580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smtClean="0"/>
              <a:t>3. récupération </a:t>
            </a:r>
            <a:r>
              <a:rPr lang="fr-FR" i="1" dirty="0"/>
              <a:t>du joueur </a:t>
            </a:r>
            <a:r>
              <a:rPr lang="fr-FR" i="1" dirty="0" smtClean="0"/>
              <a:t>sélection (</a:t>
            </a:r>
            <a:r>
              <a:rPr lang="fr-FR" i="1" dirty="0" err="1" smtClean="0"/>
              <a:t>JoueurDetailActivity</a:t>
            </a:r>
            <a:r>
              <a:rPr lang="fr-FR" i="1" dirty="0" smtClean="0"/>
              <a:t>)</a:t>
            </a:r>
          </a:p>
          <a:p>
            <a:r>
              <a:rPr lang="fr-FR" sz="1600" i="1" dirty="0" smtClean="0">
                <a:solidFill>
                  <a:srgbClr val="00B050"/>
                </a:solidFill>
              </a:rPr>
              <a:t>	</a:t>
            </a:r>
            <a:r>
              <a:rPr lang="fr-FR" sz="1600" i="1" dirty="0" err="1" smtClean="0">
                <a:solidFill>
                  <a:srgbClr val="00B050"/>
                </a:solidFill>
              </a:rPr>
              <a:t>hint</a:t>
            </a:r>
            <a:r>
              <a:rPr lang="fr-FR" sz="1600" i="1" dirty="0" smtClean="0">
                <a:solidFill>
                  <a:srgbClr val="00B050"/>
                </a:solidFill>
              </a:rPr>
              <a:t> </a:t>
            </a:r>
            <a:r>
              <a:rPr lang="fr-FR" sz="1600" i="1" dirty="0">
                <a:solidFill>
                  <a:srgbClr val="00B050"/>
                </a:solidFill>
              </a:rPr>
              <a:t>: </a:t>
            </a:r>
            <a:r>
              <a:rPr lang="fr-FR" sz="1600" i="1" dirty="0" smtClean="0">
                <a:solidFill>
                  <a:srgbClr val="00B050"/>
                </a:solidFill>
              </a:rPr>
              <a:t>récupération </a:t>
            </a:r>
            <a:r>
              <a:rPr lang="fr-FR" sz="1600" i="1" dirty="0">
                <a:solidFill>
                  <a:srgbClr val="00B050"/>
                </a:solidFill>
              </a:rPr>
              <a:t>du </a:t>
            </a:r>
            <a:r>
              <a:rPr lang="fr-FR" sz="1600" i="1" dirty="0" smtClean="0">
                <a:solidFill>
                  <a:srgbClr val="00B050"/>
                </a:solidFill>
              </a:rPr>
              <a:t>paramètre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1739" y="4007640"/>
            <a:ext cx="56591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smtClean="0"/>
              <a:t>4. démarrage </a:t>
            </a:r>
            <a:r>
              <a:rPr lang="fr-FR" i="1" dirty="0"/>
              <a:t>de l'</a:t>
            </a:r>
            <a:r>
              <a:rPr lang="fr-FR" i="1" dirty="0" err="1"/>
              <a:t>activity</a:t>
            </a:r>
            <a:r>
              <a:rPr lang="fr-FR" i="1" dirty="0"/>
              <a:t> </a:t>
            </a:r>
            <a:r>
              <a:rPr lang="fr-FR" i="1" dirty="0" err="1" smtClean="0"/>
              <a:t>JoueurDetailActivity</a:t>
            </a:r>
            <a:r>
              <a:rPr lang="fr-FR" i="1" dirty="0" smtClean="0"/>
              <a:t> </a:t>
            </a:r>
            <a:endParaRPr lang="en-US" i="1" dirty="0"/>
          </a:p>
        </p:txBody>
      </p:sp>
      <p:sp>
        <p:nvSpPr>
          <p:cNvPr id="7" name="Rectangle 6"/>
          <p:cNvSpPr/>
          <p:nvPr/>
        </p:nvSpPr>
        <p:spPr>
          <a:xfrm>
            <a:off x="891739" y="4431564"/>
            <a:ext cx="752892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/>
              <a:t>5</a:t>
            </a:r>
            <a:r>
              <a:rPr lang="fr-FR" i="1" dirty="0" smtClean="0"/>
              <a:t>. configuration </a:t>
            </a:r>
            <a:r>
              <a:rPr lang="fr-FR" i="1" dirty="0"/>
              <a:t>de l'interface pour tablette</a:t>
            </a:r>
            <a:r>
              <a:rPr lang="fr-FR" i="1" dirty="0" smtClean="0"/>
              <a:t>. (activity_joueur_twopane.xml )</a:t>
            </a:r>
          </a:p>
          <a:p>
            <a:r>
              <a:rPr lang="fr-FR" sz="1600" i="1" dirty="0" smtClean="0">
                <a:solidFill>
                  <a:srgbClr val="00B050"/>
                </a:solidFill>
              </a:rPr>
              <a:t>	</a:t>
            </a:r>
            <a:r>
              <a:rPr lang="fr-FR" sz="1600" i="1" dirty="0" err="1" smtClean="0">
                <a:solidFill>
                  <a:srgbClr val="00B050"/>
                </a:solidFill>
              </a:rPr>
              <a:t>hint</a:t>
            </a:r>
            <a:r>
              <a:rPr lang="fr-FR" sz="1600" i="1" dirty="0" smtClean="0">
                <a:solidFill>
                  <a:srgbClr val="00B050"/>
                </a:solidFill>
              </a:rPr>
              <a:t> </a:t>
            </a:r>
            <a:r>
              <a:rPr lang="fr-FR" sz="1600" i="1" dirty="0">
                <a:solidFill>
                  <a:srgbClr val="00B050"/>
                </a:solidFill>
              </a:rPr>
              <a:t>: diviser </a:t>
            </a:r>
            <a:r>
              <a:rPr lang="fr-FR" sz="1600" i="1" dirty="0" smtClean="0">
                <a:solidFill>
                  <a:srgbClr val="00B050"/>
                </a:solidFill>
              </a:rPr>
              <a:t>l‘écran </a:t>
            </a:r>
            <a:r>
              <a:rPr lang="fr-FR" sz="1600" i="1" dirty="0">
                <a:solidFill>
                  <a:srgbClr val="00B050"/>
                </a:solidFill>
              </a:rPr>
              <a:t>si </a:t>
            </a:r>
            <a:r>
              <a:rPr lang="fr-FR" sz="1600" i="1" dirty="0" smtClean="0">
                <a:solidFill>
                  <a:srgbClr val="00B050"/>
                </a:solidFill>
              </a:rPr>
              <a:t>le </a:t>
            </a:r>
            <a:r>
              <a:rPr lang="fr-FR" sz="1600" i="1" dirty="0" err="1" smtClean="0">
                <a:solidFill>
                  <a:srgbClr val="00B050"/>
                </a:solidFill>
              </a:rPr>
              <a:t>device</a:t>
            </a:r>
            <a:r>
              <a:rPr lang="fr-FR" sz="1600" i="1" dirty="0" smtClean="0">
                <a:solidFill>
                  <a:srgbClr val="00B050"/>
                </a:solidFill>
              </a:rPr>
              <a:t> est une tablette.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1740" y="5168668"/>
            <a:ext cx="7706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smtClean="0"/>
              <a:t>6. Ajouter une référence si le taille de l‘écran est large (/</a:t>
            </a:r>
            <a:r>
              <a:rPr lang="fr-FR" i="1" dirty="0" err="1" smtClean="0"/>
              <a:t>res</a:t>
            </a:r>
            <a:r>
              <a:rPr lang="fr-FR" i="1" dirty="0" smtClean="0"/>
              <a:t>/values-large/ref.xml)</a:t>
            </a:r>
            <a:endParaRPr lang="en-US" i="1" dirty="0"/>
          </a:p>
        </p:txBody>
      </p:sp>
      <p:sp>
        <p:nvSpPr>
          <p:cNvPr id="9" name="Rectangle 8"/>
          <p:cNvSpPr/>
          <p:nvPr/>
        </p:nvSpPr>
        <p:spPr>
          <a:xfrm>
            <a:off x="891740" y="5611419"/>
            <a:ext cx="68580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smtClean="0"/>
              <a:t>7. envoie </a:t>
            </a:r>
            <a:r>
              <a:rPr lang="fr-FR" i="1" dirty="0"/>
              <a:t>le joueur </a:t>
            </a:r>
            <a:r>
              <a:rPr lang="fr-FR" i="1" dirty="0" smtClean="0"/>
              <a:t>sélection (</a:t>
            </a:r>
            <a:r>
              <a:rPr lang="fr-FR" i="1" dirty="0" err="1" smtClean="0"/>
              <a:t>JoueurDetailActivity</a:t>
            </a:r>
            <a:r>
              <a:rPr lang="fr-FR" i="1" dirty="0" smtClean="0"/>
              <a:t>)</a:t>
            </a:r>
            <a:r>
              <a:rPr lang="fr-FR" sz="1200" i="1" dirty="0" smtClean="0"/>
              <a:t>tablette</a:t>
            </a:r>
            <a:endParaRPr lang="fr-FR" i="1" dirty="0" smtClean="0"/>
          </a:p>
          <a:p>
            <a:r>
              <a:rPr lang="fr-FR" sz="1600" i="1" dirty="0" smtClean="0">
                <a:solidFill>
                  <a:srgbClr val="00B050"/>
                </a:solidFill>
              </a:rPr>
              <a:t>	</a:t>
            </a:r>
            <a:r>
              <a:rPr lang="fr-FR" sz="1600" i="1" dirty="0" err="1" smtClean="0">
                <a:solidFill>
                  <a:srgbClr val="00B050"/>
                </a:solidFill>
              </a:rPr>
              <a:t>hint</a:t>
            </a:r>
            <a:r>
              <a:rPr lang="fr-FR" sz="1600" i="1" dirty="0" smtClean="0">
                <a:solidFill>
                  <a:srgbClr val="00B050"/>
                </a:solidFill>
              </a:rPr>
              <a:t> </a:t>
            </a:r>
            <a:r>
              <a:rPr lang="fr-FR" sz="1600" i="1" dirty="0">
                <a:solidFill>
                  <a:srgbClr val="00B050"/>
                </a:solidFill>
              </a:rPr>
              <a:t>: envoie </a:t>
            </a:r>
            <a:r>
              <a:rPr lang="fr-FR" sz="1600" i="1" dirty="0" smtClean="0">
                <a:solidFill>
                  <a:srgbClr val="00B050"/>
                </a:solidFill>
              </a:rPr>
              <a:t>paramètre</a:t>
            </a:r>
            <a:endParaRPr lang="en-US" sz="1600" i="1" dirty="0">
              <a:solidFill>
                <a:srgbClr val="00B05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04" y="1768506"/>
            <a:ext cx="7582444" cy="430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365" y="1754628"/>
            <a:ext cx="2798913" cy="439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03" y="1768506"/>
            <a:ext cx="2829591" cy="4413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111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Demandé – </a:t>
            </a:r>
            <a:r>
              <a:rPr lang="fr-FR" sz="2000" dirty="0"/>
              <a:t>Partie </a:t>
            </a:r>
            <a:r>
              <a:rPr lang="fr-FR" sz="2000" dirty="0" smtClean="0"/>
              <a:t>3 </a:t>
            </a:r>
            <a:r>
              <a:rPr lang="fr-FR" sz="2000" dirty="0"/>
              <a:t>: </a:t>
            </a:r>
            <a:r>
              <a:rPr lang="fr-FR" sz="2000" dirty="0" err="1"/>
              <a:t>ViewPager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57193" y="1836592"/>
            <a:ext cx="7499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smtClean="0"/>
              <a:t>1. Utiliser le </a:t>
            </a:r>
            <a:r>
              <a:rPr lang="fr-FR" i="1" dirty="0" err="1" smtClean="0"/>
              <a:t>CustomViewPager</a:t>
            </a:r>
            <a:r>
              <a:rPr lang="fr-FR" i="1" dirty="0" smtClean="0"/>
              <a:t> + </a:t>
            </a:r>
            <a:r>
              <a:rPr lang="fr-FR" i="1" dirty="0" err="1" smtClean="0"/>
              <a:t>PageTabStrip</a:t>
            </a:r>
            <a:r>
              <a:rPr lang="fr-FR" i="1" dirty="0" smtClean="0"/>
              <a:t>. (</a:t>
            </a:r>
            <a:r>
              <a:rPr lang="fr-FR" i="1" dirty="0" err="1" smtClean="0"/>
              <a:t>MainActivity</a:t>
            </a:r>
            <a:r>
              <a:rPr lang="fr-FR" i="1" dirty="0" smtClean="0"/>
              <a:t>)</a:t>
            </a:r>
            <a:endParaRPr lang="fr-FR" i="1" dirty="0"/>
          </a:p>
        </p:txBody>
      </p:sp>
      <p:sp>
        <p:nvSpPr>
          <p:cNvPr id="5" name="Rectangle 4"/>
          <p:cNvSpPr/>
          <p:nvPr/>
        </p:nvSpPr>
        <p:spPr>
          <a:xfrm>
            <a:off x="457192" y="2260516"/>
            <a:ext cx="60800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smtClean="0"/>
              <a:t>2. </a:t>
            </a:r>
            <a:r>
              <a:rPr lang="fr-FR" i="1" dirty="0"/>
              <a:t>C</a:t>
            </a:r>
            <a:r>
              <a:rPr lang="fr-FR" i="1" dirty="0" smtClean="0"/>
              <a:t>réation des Fragments </a:t>
            </a:r>
            <a:r>
              <a:rPr lang="fr-FR" i="1" dirty="0" err="1" smtClean="0"/>
              <a:t>MusicFrag,VideoFrag,PictureFrag</a:t>
            </a:r>
            <a:r>
              <a:rPr lang="fr-FR" i="1" dirty="0" smtClean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192" y="2629848"/>
            <a:ext cx="767687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smtClean="0"/>
              <a:t>3. Création </a:t>
            </a:r>
            <a:r>
              <a:rPr lang="fr-FR" i="1" dirty="0"/>
              <a:t>d'une </a:t>
            </a:r>
            <a:r>
              <a:rPr lang="fr-FR" i="1" dirty="0" err="1" smtClean="0"/>
              <a:t>ListFragment</a:t>
            </a:r>
            <a:r>
              <a:rPr lang="fr-FR" i="1" dirty="0"/>
              <a:t> </a:t>
            </a:r>
            <a:r>
              <a:rPr lang="fr-FR" i="1" dirty="0" smtClean="0"/>
              <a:t>et affecter les actions selon les position</a:t>
            </a:r>
          </a:p>
          <a:p>
            <a:r>
              <a:rPr lang="fr-FR" sz="1600" i="1" dirty="0" smtClean="0"/>
              <a:t>	Pour About vous devez afficher un Dialogue existant dans le fichier </a:t>
            </a:r>
            <a:r>
              <a:rPr lang="fr-FR" sz="1600" i="1" dirty="0" err="1" smtClean="0"/>
              <a:t>layout</a:t>
            </a:r>
            <a:endParaRPr lang="en-US" sz="1600" i="1" dirty="0"/>
          </a:p>
        </p:txBody>
      </p:sp>
      <p:sp>
        <p:nvSpPr>
          <p:cNvPr id="7" name="Rectangle 6"/>
          <p:cNvSpPr/>
          <p:nvPr/>
        </p:nvSpPr>
        <p:spPr>
          <a:xfrm>
            <a:off x="457193" y="3269475"/>
            <a:ext cx="4619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4. </a:t>
            </a:r>
            <a:r>
              <a:rPr lang="en-US" i="1" dirty="0" err="1" smtClean="0"/>
              <a:t>Création</a:t>
            </a:r>
            <a:r>
              <a:rPr lang="en-US" i="1" dirty="0" smtClean="0"/>
              <a:t> </a:t>
            </a:r>
            <a:r>
              <a:rPr lang="en-US" i="1" dirty="0"/>
              <a:t>d'un </a:t>
            </a:r>
            <a:r>
              <a:rPr lang="en-US" i="1" dirty="0" err="1" smtClean="0"/>
              <a:t>ProgressDialogFragment</a:t>
            </a:r>
            <a:endParaRPr lang="en-US" i="1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192" y="3750180"/>
            <a:ext cx="85912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smtClean="0"/>
              <a:t>4. Affichage du </a:t>
            </a:r>
            <a:r>
              <a:rPr lang="fr-FR" i="1" dirty="0" err="1" smtClean="0"/>
              <a:t>DialogPrgressFragment</a:t>
            </a:r>
            <a:r>
              <a:rPr lang="fr-FR" i="1" dirty="0" smtClean="0"/>
              <a:t> toutes au lent de la téléchargement (</a:t>
            </a:r>
            <a:r>
              <a:rPr lang="fr-FR" i="1" dirty="0" err="1" smtClean="0"/>
              <a:t>MainActivity</a:t>
            </a:r>
            <a:r>
              <a:rPr lang="fr-FR" i="1" dirty="0" smtClean="0"/>
              <a:t>) 	</a:t>
            </a:r>
            <a:r>
              <a:rPr lang="fr-FR" sz="1600" i="1" dirty="0" smtClean="0"/>
              <a:t>a. instanciation</a:t>
            </a:r>
          </a:p>
          <a:p>
            <a:r>
              <a:rPr lang="fr-FR" sz="1600" i="1" dirty="0" smtClean="0"/>
              <a:t>	b. exécution du téléchargement</a:t>
            </a:r>
          </a:p>
          <a:p>
            <a:r>
              <a:rPr lang="fr-FR" sz="1600" i="1" dirty="0" smtClean="0"/>
              <a:t>	c. affichage du dialogue</a:t>
            </a:r>
          </a:p>
          <a:p>
            <a:r>
              <a:rPr lang="fr-FR" sz="1600" i="1" dirty="0" smtClean="0"/>
              <a:t>	d. affichage de progression</a:t>
            </a:r>
          </a:p>
          <a:p>
            <a:r>
              <a:rPr lang="fr-FR" sz="1600" i="1" dirty="0" smtClean="0"/>
              <a:t>	e. cacher le dialogue à la fin du téléchargement 	</a:t>
            </a:r>
          </a:p>
          <a:p>
            <a:r>
              <a:rPr lang="fr-FR" sz="1600" i="1" dirty="0" smtClean="0"/>
              <a:t>	f. Lancer la lecture du fichier téléchargé</a:t>
            </a:r>
            <a:endParaRPr lang="fr-FR" sz="1600" i="1" dirty="0"/>
          </a:p>
        </p:txBody>
      </p:sp>
      <p:sp>
        <p:nvSpPr>
          <p:cNvPr id="9" name="Rectangle 8"/>
          <p:cNvSpPr/>
          <p:nvPr/>
        </p:nvSpPr>
        <p:spPr>
          <a:xfrm>
            <a:off x="482781" y="5667175"/>
            <a:ext cx="80127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smtClean="0"/>
              <a:t>6. Lancer le </a:t>
            </a:r>
            <a:r>
              <a:rPr lang="fr-FR" i="1" dirty="0" err="1" smtClean="0"/>
              <a:t>CustomDialogFragment</a:t>
            </a:r>
            <a:r>
              <a:rPr lang="fr-FR" i="1" dirty="0" smtClean="0"/>
              <a:t>  </a:t>
            </a:r>
            <a:r>
              <a:rPr lang="en-US" dirty="0" err="1"/>
              <a:t>onItemLongClick</a:t>
            </a:r>
            <a:r>
              <a:rPr lang="en-US" dirty="0"/>
              <a:t> </a:t>
            </a:r>
            <a:r>
              <a:rPr lang="fr-FR" i="1" dirty="0" smtClean="0"/>
              <a:t>() sur un Item de la liste</a:t>
            </a:r>
            <a:endParaRPr lang="fr-FR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62" y="2355712"/>
            <a:ext cx="1893293" cy="33658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943" y="2355712"/>
            <a:ext cx="1893293" cy="33658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731" y="2355712"/>
            <a:ext cx="1893293" cy="33658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264" y="2355712"/>
            <a:ext cx="1893293" cy="33658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805" y="2171852"/>
            <a:ext cx="2064430" cy="36700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40" y="2181744"/>
            <a:ext cx="2064430" cy="36700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998" y="2181744"/>
            <a:ext cx="2064430" cy="36700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445" y="2015657"/>
            <a:ext cx="2243575" cy="39885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904" y="2022512"/>
            <a:ext cx="2243575" cy="39885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783" y="1795686"/>
            <a:ext cx="2523324" cy="4485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783" y="1795685"/>
            <a:ext cx="2523324" cy="4485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957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Merci pour votre attention</a:t>
            </a:r>
            <a:endParaRPr lang="fr-FR" sz="18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3600450" y="1272822"/>
            <a:ext cx="4869180" cy="4594860"/>
          </a:xfrm>
        </p:spPr>
        <p:txBody>
          <a:bodyPr>
            <a:normAutofit/>
          </a:bodyPr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2"/>
          </p:nvPr>
        </p:nvSpPr>
        <p:spPr>
          <a:xfrm>
            <a:off x="276368" y="3272904"/>
            <a:ext cx="2753435" cy="2594778"/>
          </a:xfrm>
        </p:spPr>
        <p:txBody>
          <a:bodyPr>
            <a:normAutofit/>
          </a:bodyPr>
          <a:lstStyle/>
          <a:p>
            <a:r>
              <a:rPr lang="fr-FR" sz="1200" dirty="0">
                <a:solidFill>
                  <a:schemeClr val="tx1"/>
                </a:solidFill>
                <a:effectLst>
                  <a:glow rad="228600">
                    <a:srgbClr val="FFC000">
                      <a:alpha val="40000"/>
                    </a:srgbClr>
                  </a:glow>
                </a:effectLst>
              </a:rPr>
              <a:t>Android GUI (Part 1)</a:t>
            </a:r>
          </a:p>
          <a:p>
            <a:r>
              <a:rPr lang="fr-FR" sz="1200" dirty="0">
                <a:solidFill>
                  <a:schemeClr val="tx1"/>
                </a:solidFill>
                <a:effectLst>
                  <a:glow rad="228600">
                    <a:srgbClr val="FFC000">
                      <a:alpha val="40000"/>
                    </a:srgbClr>
                  </a:glow>
                </a:effectLst>
              </a:rPr>
              <a:t>Android GUI (Part 2)</a:t>
            </a:r>
          </a:p>
          <a:p>
            <a:r>
              <a:rPr lang="fr-FR" sz="1200" dirty="0">
                <a:solidFill>
                  <a:schemeClr val="tx1"/>
                </a:solidFill>
                <a:effectLst>
                  <a:glow rad="228600">
                    <a:srgbClr val="FFC000">
                      <a:alpha val="40000"/>
                    </a:srgbClr>
                  </a:glow>
                </a:effectLst>
              </a:rPr>
              <a:t>Composants de base(Part 1)</a:t>
            </a:r>
          </a:p>
          <a:p>
            <a:r>
              <a:rPr lang="fr-FR" sz="1200" dirty="0">
                <a:solidFill>
                  <a:schemeClr val="tx1"/>
                </a:solidFill>
                <a:effectLst>
                  <a:glow rad="228600">
                    <a:srgbClr val="FFC000">
                      <a:alpha val="40000"/>
                    </a:srgbClr>
                  </a:glow>
                </a:effectLst>
              </a:rPr>
              <a:t>Comp</a:t>
            </a:r>
            <a:r>
              <a:rPr lang="fr-FR" sz="1200" dirty="0"/>
              <a:t>osants de base(Part 2)</a:t>
            </a:r>
          </a:p>
          <a:p>
            <a:r>
              <a:rPr lang="fr-FR" sz="1200" dirty="0"/>
              <a:t>Persistance</a:t>
            </a:r>
          </a:p>
          <a:p>
            <a:r>
              <a:rPr lang="fr-FR" sz="1200" dirty="0"/>
              <a:t>Gestion Réseau</a:t>
            </a: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grpSp>
        <p:nvGrpSpPr>
          <p:cNvPr id="8" name="Groupe 7"/>
          <p:cNvGrpSpPr/>
          <p:nvPr/>
        </p:nvGrpSpPr>
        <p:grpSpPr>
          <a:xfrm>
            <a:off x="4481223" y="1039730"/>
            <a:ext cx="3107638" cy="3175788"/>
            <a:chOff x="6310667" y="1086268"/>
            <a:chExt cx="4143517" cy="4234384"/>
          </a:xfrm>
        </p:grpSpPr>
        <p:pic>
          <p:nvPicPr>
            <p:cNvPr id="2050" name="Picture 2" descr="C:\Users\samsung\Desktop\document_valid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0667" y="1086268"/>
              <a:ext cx="4143517" cy="4234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687403" y="2961564"/>
              <a:ext cx="3357349" cy="5732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110482" y="3878238"/>
              <a:ext cx="2511190" cy="5732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6912590" y="3003607"/>
              <a:ext cx="290697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300" b="1" i="1" dirty="0">
                  <a:latin typeface="Lindsey" pitchFamily="66" charset="0"/>
                </a:rPr>
                <a:t>Workshop</a:t>
              </a:r>
            </a:p>
            <a:p>
              <a:pPr algn="ctr"/>
              <a:r>
                <a:rPr lang="fr-FR" sz="3300" b="1" i="1" dirty="0">
                  <a:latin typeface="Lindsey" pitchFamily="66" charset="0"/>
                </a:rPr>
                <a:t>Validé</a:t>
              </a:r>
            </a:p>
          </p:txBody>
        </p:sp>
      </p:grpSp>
      <p:pic>
        <p:nvPicPr>
          <p:cNvPr id="11" name="Picture 2" descr="http://95.img.v4.skyrock.net/1253/59471253/pics/2623456110_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52" y="4876746"/>
            <a:ext cx="2627494" cy="95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04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3506</TotalTime>
  <Words>301</Words>
  <Application>Microsoft Office PowerPoint</Application>
  <PresentationFormat>Affichage à l'écran (4:3)</PresentationFormat>
  <Paragraphs>65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Lindsey</vt:lpstr>
      <vt:lpstr>Rétrospective</vt:lpstr>
      <vt:lpstr>Android</vt:lpstr>
      <vt:lpstr>Composant (Part2)</vt:lpstr>
      <vt:lpstr>Workshop 6 - Fragments   </vt:lpstr>
      <vt:lpstr>Fragment</vt:lpstr>
      <vt:lpstr>Fragment- Live cycle</vt:lpstr>
      <vt:lpstr>Travail Demandé – Partie 1 : Hope For Youth</vt:lpstr>
      <vt:lpstr>Travail Demandé – Partie 2 : Multi-pane Layouts</vt:lpstr>
      <vt:lpstr>Travail Demandé – Partie 3 : ViewPager</vt:lpstr>
      <vt:lpstr>Merci pour votre attention</vt:lpstr>
    </vt:vector>
  </TitlesOfParts>
  <Company>DarkWorks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Houssem Eddine Lassoued</dc:creator>
  <cp:lastModifiedBy>mohamed amine haj ali</cp:lastModifiedBy>
  <cp:revision>207</cp:revision>
  <dcterms:created xsi:type="dcterms:W3CDTF">2013-05-10T09:57:55Z</dcterms:created>
  <dcterms:modified xsi:type="dcterms:W3CDTF">2014-09-28T01:17:18Z</dcterms:modified>
</cp:coreProperties>
</file>