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78" r:id="rId3"/>
    <p:sldId id="289" r:id="rId4"/>
    <p:sldId id="295" r:id="rId5"/>
    <p:sldId id="297" r:id="rId6"/>
    <p:sldId id="294" r:id="rId7"/>
    <p:sldId id="298" r:id="rId8"/>
    <p:sldId id="299" r:id="rId9"/>
    <p:sldId id="291" r:id="rId10"/>
    <p:sldId id="301" r:id="rId11"/>
    <p:sldId id="292" r:id="rId12"/>
    <p:sldId id="293" r:id="rId13"/>
    <p:sldId id="287" r:id="rId14"/>
    <p:sldId id="288" r:id="rId15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나눔바른고딕 UltraLight" panose="00000300000000000000" pitchFamily="2" charset="-127"/>
      <p:regular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나눔스퀘어 ExtraBold" panose="020B0600000101010101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BF"/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6270" autoAdjust="0"/>
  </p:normalViewPr>
  <p:slideViewPr>
    <p:cSldViewPr>
      <p:cViewPr varScale="1">
        <p:scale>
          <a:sx n="101" d="100"/>
          <a:sy n="101" d="100"/>
        </p:scale>
        <p:origin x="94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연예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정치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Day1</c:v>
                </c:pt>
                <c:pt idx="1">
                  <c:v>Day2</c:v>
                </c:pt>
                <c:pt idx="2">
                  <c:v>Day3</c:v>
                </c:pt>
                <c:pt idx="3">
                  <c:v>Day4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4.4000000000000004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114200"/>
        <c:axId val="477285544"/>
      </c:lineChart>
      <c:catAx>
        <c:axId val="57211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285544"/>
        <c:crosses val="autoZero"/>
        <c:auto val="1"/>
        <c:lblAlgn val="ctr"/>
        <c:lblOffset val="100"/>
        <c:noMultiLvlLbl val="0"/>
      </c:catAx>
      <c:valAx>
        <c:axId val="47728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211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8403B-D6AC-461A-AC94-6F42054C2FAB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6F12C-4B81-477B-81F5-530CE7EDB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0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가설을 받아들이는 대한민국 국민</a:t>
            </a:r>
            <a:r>
              <a:rPr lang="ko-KR" altLang="en-US" baseline="0" dirty="0" smtClean="0"/>
              <a:t> 모두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결과를 인정하고</a:t>
            </a:r>
            <a:r>
              <a:rPr lang="ko-KR" altLang="en-US" baseline="0" dirty="0" smtClean="0"/>
              <a:t> 받아들인다는 가정 하에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결과가 관계가 있다고 결과가 나올 경우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실제로 정치적 사건을 덮으려 연예계 사건을 퍼트릴 경우 이 주제를 근거로 사건의 흐름을 냉정하게 파악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반박할 수 있을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관계가 없다고 결과가 나올 경우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최소한 정치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연예계 사건은 관련이 없다는 생각으로 의심 없이 뉴스를 접할 수 있을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뉴스에 다는 </a:t>
            </a:r>
            <a:r>
              <a:rPr lang="ko-KR" altLang="en-US" baseline="0" dirty="0" err="1" smtClean="0"/>
              <a:t>댓글에서</a:t>
            </a:r>
            <a:r>
              <a:rPr lang="ko-KR" altLang="en-US" baseline="0" dirty="0" smtClean="0"/>
              <a:t> 정치적 사건을 덮으려 연예계 사건을 퍼트렸다고 주장하는 사람들에게 논리적 비약이라며 반박할 수 있을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관계가 있다고 결과가 나오든 관계가 없다고 결과가 나오든 이 프로젝트는 우리에게 깨어있는 국민이 되었으면 좋겠다는 기대를 전달하고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이로 인해 국민들이 언론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기사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여론 등을 보다 비판적으로 수용하고 정치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사회적 문제에 좀 더 관심을 가지는 계기가 되었으면 좋겠습니다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저는 하나의 가설에서부터 시작하려고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저의</a:t>
            </a:r>
            <a:r>
              <a:rPr lang="ko-KR" altLang="en-US" baseline="0" dirty="0" smtClean="0"/>
              <a:t> 분석 방향은 이 가설이 맞는 지 틀린 지에 대하여 알아보는 방향으로 진행될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살면서 이런 말 한 마디 정도는 들어보셨을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다소 민감한 주제일지는 모르나 저는 정치 성향과 상관 없이 이 가설이 정말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가설인지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아닌지 궁금해졌습니다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개인적인 호기심으로 시작한 주제이지만 이 주제가 필요한 이유를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4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정치에 대한 신뢰도에 관련하여 우리나라의 정부 신뢰도는 </a:t>
            </a:r>
            <a:r>
              <a:rPr lang="en-US" altLang="ko-KR" dirty="0" err="1" smtClean="0"/>
              <a:t>oecd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회원국 평균 수치에 도달하지 못했으며 정부 신뢰도의 변화는 </a:t>
            </a:r>
            <a:r>
              <a:rPr lang="en-US" altLang="ko-KR" baseline="0" dirty="0" smtClean="0"/>
              <a:t>2019</a:t>
            </a:r>
            <a:r>
              <a:rPr lang="ko-KR" altLang="en-US" baseline="0" dirty="0" smtClean="0"/>
              <a:t>년에 이르렀을 때는 상승세이지만 여전히 </a:t>
            </a:r>
            <a:r>
              <a:rPr lang="en-US" altLang="ko-KR" baseline="0" dirty="0" smtClean="0"/>
              <a:t>40%</a:t>
            </a:r>
            <a:r>
              <a:rPr lang="ko-KR" altLang="en-US" baseline="0" dirty="0" smtClean="0"/>
              <a:t>에 미치지 못한 결과를 도출하였습니다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만큼 타 국가에 비해 신뢰도가 높지 못하다는 점인데요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86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정치</a:t>
            </a:r>
            <a:r>
              <a:rPr lang="ko-KR" altLang="en-US" baseline="0" dirty="0" smtClean="0"/>
              <a:t> 관심에 대한 정도를 대표하는 데이터인 투표율의 변화 추이입니다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투표율은 점점 떨어지고 있으며 이를 통해 정치적인 관심이 시간이 지날수록 떨어지고 있음을 알 수 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전문가에 의하면 정치에 대한 신뢰도가 낮기에 정치혐오와 정치권의 무관심이 투표율 하락세에 영향을 끼쳤고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신뢰도에 조금이나마 기여하고자 이와 같은 고찰을 시작하게 되었습니다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왜냐하면 우리나라에 대다수가 가지고 있는 의구심을 </a:t>
            </a:r>
            <a:r>
              <a:rPr lang="ko-KR" altLang="en-US" baseline="0" dirty="0" err="1" smtClean="0"/>
              <a:t>빅데이터라는</a:t>
            </a:r>
            <a:r>
              <a:rPr lang="ko-KR" altLang="en-US" baseline="0" dirty="0" smtClean="0"/>
              <a:t> 정량적 방법으로 속 시원히 옳고 그름을 따진다면 신뢰도에 큰 영향은 아니지만 조금이나마 도움이 되지 않을까 하는 생각 때문이었습니다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0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가설은 결과에 따라 필요성이 달라질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관계가 있다고 결론이 나면 개인적 차원에서는 사회적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정치적 이슈에 관심을 가짐과 함께 비판적인 사고를 가지고 바라볼 수 있도록 경각심을 일깨워줍니다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뉴스 기사나 연예 기사를 접할 때 가설을 염두에 두게 되면 무조건적으로 수용하기보다는 비판적인 자세로 수용할 것이기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7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사회적 차원에서는 이 결론이 정치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사회계에</a:t>
            </a:r>
            <a:r>
              <a:rPr lang="ko-KR" altLang="en-US" dirty="0" smtClean="0"/>
              <a:t> 어떠한 경고가 될 수도 있을 것이라 여겨집니다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국민들이 마냥 속고만 있지 않을 것이기 때문입니다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가설이 사실로 입증된 이상</a:t>
            </a:r>
            <a:r>
              <a:rPr lang="ko-KR" altLang="en-US" baseline="0" dirty="0" smtClean="0"/>
              <a:t> 국민들은 사회적 정치적 사건에 더 예리하게 반응할 것입니다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7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관계가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없다</a:t>
            </a:r>
            <a:r>
              <a:rPr lang="ko-KR" altLang="en-US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 결론이 나면</a:t>
            </a:r>
            <a:r>
              <a:rPr lang="en-US" altLang="ko-KR" sz="12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sz="1200" baseline="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 smtClean="0"/>
              <a:t>근거 없는 의심을 관둘 수 있기 때문에 이 주제가 필요합니다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가끔 인터넷 뉴스를 보다 보면 연예인 관련된 뉴스 </a:t>
            </a:r>
            <a:r>
              <a:rPr lang="ko-KR" altLang="en-US" dirty="0" err="1" smtClean="0"/>
              <a:t>댓글에</a:t>
            </a:r>
            <a:r>
              <a:rPr lang="ko-KR" altLang="en-US" dirty="0" smtClean="0"/>
              <a:t> 제 가설을 주장하는 사람들이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꼭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정확한 근거가 없</a:t>
            </a:r>
            <a:r>
              <a:rPr lang="ko-KR" altLang="en-US" baseline="0" dirty="0" smtClean="0"/>
              <a:t>는 사실들을 진실처럼 여기며 우기곤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관계가 없다고 결론이 나게 되면 이런 근거 없는 사실들로 우기는 사람들에게 반박할 수 있을 것입니다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또한 연예와 정치</a:t>
            </a:r>
            <a:r>
              <a:rPr lang="en-US" altLang="ko-KR" baseline="0" dirty="0" smtClean="0"/>
              <a:t>/</a:t>
            </a:r>
            <a:r>
              <a:rPr lang="ko-KR" altLang="en-US" baseline="0" dirty="0" err="1" smtClean="0"/>
              <a:t>사회가의</a:t>
            </a:r>
            <a:r>
              <a:rPr lang="ko-KR" altLang="en-US" baseline="0" dirty="0" smtClean="0"/>
              <a:t> 관계가 없음을 입증했기 때문에 각 분야별로 구분하여 뉴스를 수용해야 함을 인지하여 객관적으로 정보를 받아들여야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실시간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+</a:t>
            </a:r>
            <a:r>
              <a:rPr lang="en-US" altLang="ko-KR" baseline="0" dirty="0" smtClean="0"/>
              <a:t> SNS </a:t>
            </a:r>
            <a:r>
              <a:rPr lang="ko-KR" altLang="en-US" baseline="0" dirty="0" smtClean="0"/>
              <a:t>빈도수 높은 </a:t>
            </a:r>
            <a:r>
              <a:rPr lang="ko-KR" altLang="en-US" baseline="0" dirty="0" smtClean="0"/>
              <a:t>키워드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뉴스데이터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과거의 한 시점에 </a:t>
            </a:r>
            <a:r>
              <a:rPr lang="ko-KR" altLang="en-US" baseline="0" dirty="0" err="1" smtClean="0"/>
              <a:t>핫한</a:t>
            </a:r>
            <a:r>
              <a:rPr lang="ko-KR" altLang="en-US" baseline="0" dirty="0" smtClean="0"/>
              <a:t> 키워드를 추출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기준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그 당시에 갑자기 검색 빈도수가 상승한 키워드</a:t>
            </a:r>
            <a:endParaRPr lang="en-US" altLang="ko-KR" baseline="0" dirty="0" smtClean="0"/>
          </a:p>
          <a:p>
            <a:r>
              <a:rPr lang="ko-KR" altLang="en-US" baseline="0" dirty="0" smtClean="0"/>
              <a:t>추출한 키워드 중 </a:t>
            </a:r>
            <a:r>
              <a:rPr lang="en-US" altLang="ko-KR" baseline="0" dirty="0" smtClean="0"/>
              <a:t>top 10 </a:t>
            </a:r>
            <a:r>
              <a:rPr lang="ko-KR" altLang="en-US" baseline="0" dirty="0" smtClean="0"/>
              <a:t>안에 드는 키워드 중에 정치 관련 키워드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연예 관련 키워드를 뽑아 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날짜에 따라 그 빈도수가 얼마나 줄어들고 느는 지 그래프를 시각화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데이터를 시각화 했을 때 원하는 그래프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양상을 띄면 가설이 일치하는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아니면 틀림</a:t>
            </a:r>
            <a:endParaRPr lang="en-US" altLang="ko-KR" baseline="0" dirty="0" smtClean="0"/>
          </a:p>
          <a:p>
            <a:r>
              <a:rPr lang="en-US" altLang="ko-KR" dirty="0" smtClean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실시간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+</a:t>
            </a:r>
            <a:r>
              <a:rPr lang="en-US" altLang="ko-KR" baseline="0" dirty="0" smtClean="0"/>
              <a:t> SNS </a:t>
            </a:r>
            <a:r>
              <a:rPr lang="ko-KR" altLang="en-US" baseline="0" dirty="0" smtClean="0"/>
              <a:t>빈도수 높은 </a:t>
            </a:r>
            <a:r>
              <a:rPr lang="ko-KR" altLang="en-US" baseline="0" dirty="0" smtClean="0"/>
              <a:t>키워드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뉴스데이터 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과거의 한 시점에 </a:t>
            </a:r>
            <a:r>
              <a:rPr lang="ko-KR" altLang="en-US" baseline="0" dirty="0" err="1" smtClean="0"/>
              <a:t>핫한</a:t>
            </a:r>
            <a:r>
              <a:rPr lang="ko-KR" altLang="en-US" baseline="0" dirty="0" smtClean="0"/>
              <a:t> 키워드를 추출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기준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그 당시에 갑자기 검색 빈도수가 상승한 키워드</a:t>
            </a:r>
            <a:endParaRPr lang="en-US" altLang="ko-KR" baseline="0" dirty="0" smtClean="0"/>
          </a:p>
          <a:p>
            <a:r>
              <a:rPr lang="ko-KR" altLang="en-US" baseline="0" dirty="0" smtClean="0"/>
              <a:t>추출한 키워드 중 </a:t>
            </a:r>
            <a:r>
              <a:rPr lang="en-US" altLang="ko-KR" baseline="0" dirty="0" smtClean="0"/>
              <a:t>top 10 </a:t>
            </a:r>
            <a:r>
              <a:rPr lang="ko-KR" altLang="en-US" baseline="0" dirty="0" smtClean="0"/>
              <a:t>안에 드는 키워드 중에 정치 관련 키워드</a:t>
            </a:r>
            <a:r>
              <a:rPr lang="en-US" altLang="ko-KR" baseline="0" dirty="0" smtClean="0"/>
              <a:t>,  </a:t>
            </a:r>
            <a:r>
              <a:rPr lang="ko-KR" altLang="en-US" baseline="0" dirty="0" smtClean="0"/>
              <a:t>연예 관련 키워드를 뽑아 시간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날짜에 따라 그 빈도수가 얼마나 줄어들고 느는 지 그래프를 시각화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데이터를 시각화 했을 때 원하는 그래프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양상을 띄면 가설이 일치하는 것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아니면 틀림</a:t>
            </a:r>
            <a:endParaRPr lang="en-US" altLang="ko-KR" baseline="0" dirty="0" smtClean="0"/>
          </a:p>
          <a:p>
            <a:r>
              <a:rPr lang="en-US" altLang="ko-KR" dirty="0" smtClean="0"/>
              <a:t>      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6F12C-4B81-477B-81F5-530CE7EDB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28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Big Data Programming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8141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AI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융합학부</a:t>
            </a:r>
            <a:endParaRPr lang="en-US" altLang="ko-KR" sz="1600" spc="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20170403 </a:t>
            </a:r>
            <a:r>
              <a:rPr lang="ko-KR" altLang="en-US" sz="16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최혜원</a:t>
            </a:r>
            <a:endParaRPr lang="ko-KR" altLang="en-US" sz="16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4803998"/>
            <a:ext cx="183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21.03.30</a:t>
            </a:r>
            <a:endParaRPr lang="ko-KR" altLang="en-US" sz="1200" spc="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9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방법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 . H O W  T O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459" y="1275606"/>
            <a:ext cx="2363147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키워드의 그래프 양상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3760239593"/>
              </p:ext>
            </p:extLst>
          </p:nvPr>
        </p:nvGraphicFramePr>
        <p:xfrm>
          <a:off x="2610776" y="1851670"/>
          <a:ext cx="4620346" cy="284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85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9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수혜 대상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4 . T A R G E T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3"/>
          <a:stretch/>
        </p:blipFill>
        <p:spPr>
          <a:xfrm>
            <a:off x="3059832" y="948707"/>
            <a:ext cx="3723878" cy="3123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6298" y="415592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가설의 결과를 인정하는 대한민국 국민 모두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1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9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기대 효과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8351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5 . </a:t>
            </a:r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EXPECTED EFFECT</a:t>
            </a:r>
            <a:endParaRPr lang="en-US" altLang="ko-KR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1757" y="4327000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언론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기사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여론 등을 보다 </a:t>
            </a:r>
            <a:r>
              <a:rPr lang="ko-KR" altLang="en-US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비판적으로 수용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할 필요성을 느낄 것이다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1992" y="1131590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 결과를 인정한다면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992" y="176761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실제 발생 시 흐름을 파악할 수 있다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1992" y="2218978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실제 발생 시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근거를 바탕으로 반박할 수 있다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9469" y="3144335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각 분야별로 의심 없이 뉴스를 접할 수 있다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3" name="곱셈 기호 2"/>
          <p:cNvSpPr/>
          <p:nvPr/>
        </p:nvSpPr>
        <p:spPr>
          <a:xfrm>
            <a:off x="547936" y="3039671"/>
            <a:ext cx="504056" cy="521188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도넛 3"/>
          <p:cNvSpPr/>
          <p:nvPr/>
        </p:nvSpPr>
        <p:spPr>
          <a:xfrm>
            <a:off x="611560" y="1767617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611560" y="2218978"/>
            <a:ext cx="360040" cy="369332"/>
          </a:xfrm>
          <a:prstGeom prst="donu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십자형 10"/>
          <p:cNvSpPr/>
          <p:nvPr/>
        </p:nvSpPr>
        <p:spPr>
          <a:xfrm>
            <a:off x="591325" y="4327000"/>
            <a:ext cx="396044" cy="369332"/>
          </a:xfrm>
          <a:prstGeom prst="plus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448" y="142179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관계있음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99" y="280578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관계없음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47" y="404705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469" y="3586309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논리적 비약을 범하는 사람들에게 반박할 수 있다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  <p:sp>
        <p:nvSpPr>
          <p:cNvPr id="19" name="곱셈 기호 18"/>
          <p:cNvSpPr/>
          <p:nvPr/>
        </p:nvSpPr>
        <p:spPr>
          <a:xfrm>
            <a:off x="547936" y="3481645"/>
            <a:ext cx="504056" cy="521188"/>
          </a:xfrm>
          <a:prstGeom prst="mathMultiply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/>
          <p:nvPr/>
        </p:nvSpPr>
        <p:spPr>
          <a:xfrm>
            <a:off x="582049" y="4722698"/>
            <a:ext cx="396044" cy="369332"/>
          </a:xfrm>
          <a:prstGeom prst="plus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4722698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더 나아가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 혐오나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정치적 무관심을 해결하는 데에 도움이 될 것이다</a:t>
            </a:r>
            <a:r>
              <a:rPr lang="en-US" altLang="ko-KR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5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3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51920" y="3232016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http://www.bmmedia.co.kr/wp-content/uploads/2015/05/%EB%B9%84%EC%97%A0%EB%AF%B8%EB%94%94%EC%96%B4-qna-picto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43558"/>
            <a:ext cx="3143894" cy="2797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79613" y="1490152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DISCRIPTION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55552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I N D E X</a:t>
            </a:r>
            <a:endParaRPr lang="ko-KR" altLang="en-US" sz="28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9613" y="2089959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WHY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912" y="3289573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TARGET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889380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EXPECTED EFFECT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1912" y="2689766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1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HOW TO</a:t>
            </a:r>
            <a:endParaRPr lang="ko-KR" altLang="en-US" sz="16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10576" y="78258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주제에 대한 설명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1. D I S C R I P T I O N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11710"/>
            <a:ext cx="61926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정치 뉴스와 연예 뉴스의 상관관계 분석</a:t>
            </a:r>
            <a:r>
              <a:rPr lang="en-US" altLang="ko-KR" sz="28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en-US" altLang="ko-KR" sz="20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가설 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어떤 연예계 사건이 터졌을 때</a:t>
            </a:r>
            <a:r>
              <a:rPr lang="en-US" altLang="ko-KR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r>
              <a:rPr lang="ko-KR" altLang="en-US" sz="2000" b="1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정치적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문제를 덮고자 하는 것일지도 모른다</a:t>
            </a:r>
            <a:r>
              <a:rPr lang="en-US" altLang="ko-KR" sz="2000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2000" b="1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1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9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선정하게 된 이유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 . W H Y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059583"/>
            <a:ext cx="2123796" cy="3744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82" y="73629"/>
            <a:ext cx="3400022" cy="47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782583"/>
            <a:ext cx="19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선정하게 된 이유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 . W H Y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9622"/>
            <a:ext cx="4924425" cy="2647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5448" y="379135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통계청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79512" y="2067694"/>
            <a:ext cx="8774012" cy="1238345"/>
            <a:chOff x="179512" y="2067694"/>
            <a:chExt cx="8774012" cy="1238345"/>
          </a:xfrm>
        </p:grpSpPr>
        <p:grpSp>
          <p:nvGrpSpPr>
            <p:cNvPr id="2" name="그룹 1"/>
            <p:cNvGrpSpPr/>
            <p:nvPr/>
          </p:nvGrpSpPr>
          <p:grpSpPr>
            <a:xfrm>
              <a:off x="179512" y="2067694"/>
              <a:ext cx="8774012" cy="1238345"/>
              <a:chOff x="179512" y="2067694"/>
              <a:chExt cx="8774012" cy="1238345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12" y="2067694"/>
                <a:ext cx="8774012" cy="1238345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5364088" y="2139702"/>
                <a:ext cx="792088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401512" y="2139702"/>
                <a:ext cx="1482856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7014434" y="2506846"/>
              <a:ext cx="137399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2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7504" y="782583"/>
            <a:ext cx="250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주제가 필요한 </a:t>
            </a:r>
            <a:r>
              <a:rPr lang="ko-KR" altLang="en-US" sz="12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이유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있다</a:t>
            </a:r>
            <a:endParaRPr lang="en-US" altLang="ko-KR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개인적 차원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 . W H Y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7810" y="1157421"/>
            <a:ext cx="29562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관계가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 결론이 나면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63638"/>
            <a:ext cx="4924425" cy="264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4702" y="4443958"/>
            <a:ext cx="670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정치적 이슈에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비판적인 사고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가지고 바라보도록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0436" y="394453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통계청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97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96" y="782583"/>
            <a:ext cx="257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주제가 필요한 </a:t>
            </a:r>
            <a:r>
              <a:rPr lang="ko-KR" altLang="en-US" sz="12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이유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있다</a:t>
            </a:r>
            <a:endParaRPr lang="en-US" altLang="ko-KR" sz="1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사회적 차원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 . W H Y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3220" y="4340073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 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 </a:t>
            </a:r>
            <a:r>
              <a:rPr lang="ko-KR" altLang="en-US" sz="2000" dirty="0" err="1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사회계에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경고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1"/>
          <a:stretch/>
        </p:blipFill>
        <p:spPr>
          <a:xfrm>
            <a:off x="3120044" y="1633356"/>
            <a:ext cx="2931790" cy="25330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7810" y="1157421"/>
            <a:ext cx="295625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관계가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 결론이 나면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4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96" y="782583"/>
            <a:ext cx="257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 주제가 필요한 이유</a:t>
            </a:r>
            <a:r>
              <a:rPr lang="en-US" altLang="ko-KR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없다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2 . W H Y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438" y="2355726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근거 없는 의심은 관두자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2755836"/>
            <a:ext cx="553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연예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정치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 구분하여 뉴스를 수용해야 함을 인지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7810" y="1157421"/>
            <a:ext cx="2956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관계가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고 결론이 나면</a:t>
            </a:r>
            <a:r>
              <a:rPr lang="en-US" altLang="ko-KR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5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698" y="208463"/>
            <a:ext cx="5449302" cy="12310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99" y="2053683"/>
            <a:ext cx="2474622" cy="15705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1560" y="782583"/>
            <a:ext cx="1999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구현 방법</a:t>
            </a:r>
            <a:endParaRPr lang="ko-KR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48351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-150" dirty="0" smtClean="0">
                <a:solidFill>
                  <a:schemeClr val="accent5"/>
                </a:solidFill>
                <a:latin typeface="나눔바른고딕" pitchFamily="50" charset="-127"/>
                <a:ea typeface="나눔바른고딕" pitchFamily="50" charset="-127"/>
              </a:rPr>
              <a:t>3 . H O W  T O</a:t>
            </a:r>
            <a:endParaRPr lang="ko-KR" altLang="en-US" sz="2000" b="1" spc="-150" dirty="0">
              <a:solidFill>
                <a:schemeClr val="accent5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1491630"/>
            <a:ext cx="2429214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73" y="961297"/>
            <a:ext cx="1531226" cy="1366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0021" y="1451818"/>
            <a:ext cx="1467055" cy="50489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1786677">
            <a:off x="5776351" y="2463300"/>
            <a:ext cx="576064" cy="1088880"/>
          </a:xfrm>
          <a:prstGeom prst="downArrow">
            <a:avLst>
              <a:gd name="adj1" fmla="val 28619"/>
              <a:gd name="adj2" fmla="val 50000"/>
            </a:avLst>
          </a:prstGeom>
          <a:noFill/>
          <a:ln>
            <a:solidFill>
              <a:srgbClr val="3F6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19298400">
            <a:off x="3103933" y="2544416"/>
            <a:ext cx="576064" cy="1064431"/>
          </a:xfrm>
          <a:prstGeom prst="downArrow">
            <a:avLst>
              <a:gd name="adj1" fmla="val 28619"/>
              <a:gd name="adj2" fmla="val 5000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4427984" y="2432556"/>
            <a:ext cx="576064" cy="1055487"/>
          </a:xfrm>
          <a:prstGeom prst="downArrow">
            <a:avLst>
              <a:gd name="adj1" fmla="val 28619"/>
              <a:gd name="adj2" fmla="val 5000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8229" y="3939902"/>
            <a:ext cx="1388521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키워드 추출</a:t>
            </a:r>
            <a:endParaRPr lang="ko-KR" altLang="en-US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1451825"/>
            <a:ext cx="67037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SNS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6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916</Words>
  <Application>Microsoft Office PowerPoint</Application>
  <PresentationFormat>화면 슬라이드 쇼(16:9)</PresentationFormat>
  <Paragraphs>102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나눔바른고딕 UltraLight</vt:lpstr>
      <vt:lpstr>나눔바른고딕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혜원</cp:lastModifiedBy>
  <cp:revision>51</cp:revision>
  <dcterms:created xsi:type="dcterms:W3CDTF">2016-06-29T02:36:59Z</dcterms:created>
  <dcterms:modified xsi:type="dcterms:W3CDTF">2021-03-30T04:00:02Z</dcterms:modified>
</cp:coreProperties>
</file>