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5"/>
  </p:notesMasterIdLst>
  <p:sldIdLst>
    <p:sldId id="257" r:id="rId2"/>
    <p:sldId id="278" r:id="rId3"/>
    <p:sldId id="289" r:id="rId4"/>
    <p:sldId id="290" r:id="rId5"/>
    <p:sldId id="299" r:id="rId6"/>
    <p:sldId id="300" r:id="rId7"/>
    <p:sldId id="301" r:id="rId8"/>
    <p:sldId id="302" r:id="rId9"/>
    <p:sldId id="303" r:id="rId10"/>
    <p:sldId id="291" r:id="rId11"/>
    <p:sldId id="297" r:id="rId12"/>
    <p:sldId id="292" r:id="rId13"/>
    <p:sldId id="314" r:id="rId14"/>
    <p:sldId id="307" r:id="rId15"/>
    <p:sldId id="304" r:id="rId16"/>
    <p:sldId id="308" r:id="rId17"/>
    <p:sldId id="305" r:id="rId18"/>
    <p:sldId id="309" r:id="rId19"/>
    <p:sldId id="306" r:id="rId20"/>
    <p:sldId id="295" r:id="rId21"/>
    <p:sldId id="310" r:id="rId22"/>
    <p:sldId id="288" r:id="rId23"/>
    <p:sldId id="287" r:id="rId24"/>
  </p:sldIdLst>
  <p:sldSz cx="9144000" cy="5143500" type="screen16x9"/>
  <p:notesSz cx="6858000" cy="9144000"/>
  <p:embeddedFontLst>
    <p:embeddedFont>
      <p:font typeface="나눔스퀘어 ExtraBold" panose="020B0600000101010101" pitchFamily="50" charset="-127"/>
      <p:bold r:id="rId26"/>
    </p:embeddedFont>
    <p:embeddedFont>
      <p:font typeface="맑은 고딕" panose="020B0503020000020004" pitchFamily="50" charset="-127"/>
      <p:regular r:id="rId27"/>
      <p:bold r:id="rId28"/>
    </p:embeddedFont>
    <p:embeddedFont>
      <p:font typeface="나눔스퀘어라운드 Light" panose="020B0600000101010101" pitchFamily="50" charset="-127"/>
      <p:regular r:id="rId29"/>
    </p:embeddedFont>
    <p:embeddedFont>
      <p:font typeface="나눔바른고딕 UltraLight" panose="00000300000000000000" pitchFamily="2" charset="-127"/>
      <p:regular r:id="rId30"/>
    </p:embeddedFont>
    <p:embeddedFont>
      <p:font typeface="나눔스퀘어 Light" panose="020B0600000101010101" pitchFamily="50" charset="-127"/>
      <p:regular r:id="rId31"/>
    </p:embeddedFont>
    <p:embeddedFont>
      <p:font typeface="나눔바른고딕" panose="020B0603020101020101" pitchFamily="50" charset="-127"/>
      <p:regular r:id="rId32"/>
      <p:bold r:id="rId3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63BF"/>
    <a:srgbClr val="2963A9"/>
    <a:srgbClr val="2D6CB9"/>
    <a:srgbClr val="3278CC"/>
    <a:srgbClr val="265A9A"/>
    <a:srgbClr val="214F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56" autoAdjust="0"/>
    <p:restoredTop sz="77157" autoAdjust="0"/>
  </p:normalViewPr>
  <p:slideViewPr>
    <p:cSldViewPr>
      <p:cViewPr varScale="1">
        <p:scale>
          <a:sx n="117" d="100"/>
          <a:sy n="117" d="100"/>
        </p:scale>
        <p:origin x="485" y="8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B8403B-D6AC-461A-AC94-6F42054C2FAB}" type="datetimeFigureOut">
              <a:rPr lang="ko-KR" altLang="en-US" smtClean="0"/>
              <a:t>2021-06-01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D6F12C-4B81-477B-81F5-530CE7EDB0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52092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안녕하세요 </a:t>
            </a:r>
            <a:r>
              <a:rPr lang="en-US" altLang="ko-KR" dirty="0" smtClean="0"/>
              <a:t>17</a:t>
            </a:r>
            <a:r>
              <a:rPr lang="ko-KR" altLang="en-US" dirty="0" smtClean="0"/>
              <a:t>학번 최혜원입니다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D6F12C-4B81-477B-81F5-530CE7EDB0A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83001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구현 방법을 정리해서 </a:t>
            </a:r>
            <a:r>
              <a:rPr lang="ko-KR" altLang="en-US" dirty="0" err="1" smtClean="0"/>
              <a:t>말씀드리자면</a:t>
            </a:r>
            <a:r>
              <a:rPr lang="en-US" altLang="ko-KR" dirty="0" smtClean="0"/>
              <a:t>,</a:t>
            </a:r>
          </a:p>
          <a:p>
            <a:r>
              <a:rPr lang="ko-KR" altLang="en-US" dirty="0" smtClean="0"/>
              <a:t>직접 정한 정치 키워드를 엑셀 파일에 입력을 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그러면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구글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트렌드에서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2010-1 </a:t>
            </a:r>
            <a:r>
              <a:rPr lang="ko-KR" altLang="en-US" baseline="0" dirty="0" smtClean="0"/>
              <a:t>월부터 </a:t>
            </a:r>
            <a:r>
              <a:rPr lang="en-US" altLang="ko-KR" baseline="0" dirty="0" smtClean="0"/>
              <a:t>2021 </a:t>
            </a:r>
            <a:r>
              <a:rPr lang="ko-KR" altLang="en-US" baseline="0" dirty="0" smtClean="0"/>
              <a:t>년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월 사이의 모든 </a:t>
            </a:r>
            <a:r>
              <a:rPr lang="ko-KR" altLang="en-US" baseline="0" dirty="0" err="1" smtClean="0"/>
              <a:t>검색어를</a:t>
            </a:r>
            <a:r>
              <a:rPr lang="ko-KR" altLang="en-US" baseline="0" dirty="0" smtClean="0"/>
              <a:t> 가져와서</a:t>
            </a:r>
            <a:endParaRPr lang="en-US" altLang="ko-KR" baseline="0" dirty="0" smtClean="0"/>
          </a:p>
          <a:p>
            <a:r>
              <a:rPr lang="ko-KR" altLang="en-US" baseline="0" dirty="0" smtClean="0"/>
              <a:t>정치 키워드가 검색된 빈도수를 </a:t>
            </a:r>
            <a:r>
              <a:rPr lang="ko-KR" altLang="en-US" baseline="0" dirty="0" err="1" smtClean="0"/>
              <a:t>날짜별로</a:t>
            </a:r>
            <a:r>
              <a:rPr lang="ko-KR" altLang="en-US" baseline="0" dirty="0" smtClean="0"/>
              <a:t> 받아오고 빈도가 가장 많은 날짜를 최대 관심 날짜로 설정합니다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그리고 연예계 뉴스를 파악하기 위한 기간을 전 후 </a:t>
            </a:r>
            <a:r>
              <a:rPr lang="en-US" altLang="ko-KR" baseline="0" dirty="0" smtClean="0"/>
              <a:t>2</a:t>
            </a:r>
            <a:r>
              <a:rPr lang="ko-KR" altLang="en-US" baseline="0" dirty="0" smtClean="0"/>
              <a:t>주 간격으로 두었습니다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D6F12C-4B81-477B-81F5-530CE7EDB0AC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23605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dirty="0" smtClean="0"/>
              <a:t>구현한 코드입니다</a:t>
            </a:r>
            <a:r>
              <a:rPr lang="en-US" altLang="ko-KR" baseline="0" dirty="0" smtClean="0"/>
              <a:t>.</a:t>
            </a: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D6F12C-4B81-477B-81F5-530CE7EDB0AC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55372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연예쪽</a:t>
            </a:r>
            <a:r>
              <a:rPr lang="ko-KR" altLang="en-US" dirty="0" smtClean="0"/>
              <a:t> 사건은 다음처럼 구하였습니다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앞서 구한 기간 동안 연예 관련 뉴스 데이터들을 수집하여 인물</a:t>
            </a:r>
            <a:r>
              <a:rPr lang="en-US" altLang="ko-KR" dirty="0" smtClean="0"/>
              <a:t>column</a:t>
            </a:r>
            <a:r>
              <a:rPr lang="ko-KR" altLang="en-US" dirty="0" smtClean="0"/>
              <a:t>을 빈도수에 맞게 정렬하였습니다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그중</a:t>
            </a:r>
            <a:r>
              <a:rPr lang="ko-KR" altLang="en-US" dirty="0" smtClean="0"/>
              <a:t> </a:t>
            </a:r>
            <a:r>
              <a:rPr lang="en-US" altLang="ko-KR" dirty="0" smtClean="0"/>
              <a:t>top 30</a:t>
            </a:r>
            <a:r>
              <a:rPr lang="ko-KR" altLang="en-US" dirty="0" smtClean="0"/>
              <a:t>을 추출하여 그 데이터가 나온 시기별로 정리하여 그래프로 시각화하였습니다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D6F12C-4B81-477B-81F5-530CE7EDB0AC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88320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이와 같은 엑셀파일에 궁금한 정치 관련 키워드들을 넣었습니다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그렇게 되면 </a:t>
            </a:r>
            <a:r>
              <a:rPr lang="ko-KR" altLang="en-US" dirty="0" err="1" smtClean="0"/>
              <a:t>구글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트렌드에서</a:t>
            </a:r>
            <a:r>
              <a:rPr lang="ko-KR" altLang="en-US" dirty="0" smtClean="0"/>
              <a:t> 얻어온 데이터로 아래 검정 </a:t>
            </a:r>
            <a:r>
              <a:rPr lang="ko-KR" altLang="en-US" dirty="0" err="1" smtClean="0"/>
              <a:t>터미널창과</a:t>
            </a:r>
            <a:r>
              <a:rPr lang="ko-KR" altLang="en-US" dirty="0" smtClean="0"/>
              <a:t> 같이 최대관심날짜를 얻을 수 있게 됩니다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err="1" smtClean="0"/>
              <a:t>startDate</a:t>
            </a:r>
            <a:r>
              <a:rPr lang="ko-KR" altLang="en-US" dirty="0" smtClean="0"/>
              <a:t>와 </a:t>
            </a:r>
            <a:r>
              <a:rPr lang="en-US" altLang="ko-KR" dirty="0" err="1" smtClean="0"/>
              <a:t>endDate</a:t>
            </a:r>
            <a:r>
              <a:rPr lang="ko-KR" altLang="en-US" dirty="0" smtClean="0"/>
              <a:t>는 각각 </a:t>
            </a:r>
            <a:r>
              <a:rPr lang="en-US" altLang="ko-KR" dirty="0" smtClean="0"/>
              <a:t>-2</a:t>
            </a:r>
            <a:r>
              <a:rPr lang="ko-KR" altLang="en-US" dirty="0" smtClean="0"/>
              <a:t>주</a:t>
            </a:r>
            <a:r>
              <a:rPr lang="en-US" altLang="ko-KR" dirty="0" smtClean="0"/>
              <a:t>, +2</a:t>
            </a:r>
            <a:r>
              <a:rPr lang="ko-KR" altLang="en-US" dirty="0" smtClean="0"/>
              <a:t>주를 한 결과입니다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D6F12C-4B81-477B-81F5-530CE7EDB0AC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43451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앞서 구한 키워드로 그 기간</a:t>
            </a:r>
            <a:r>
              <a:rPr lang="ko-KR" altLang="en-US" baseline="0" dirty="0" smtClean="0"/>
              <a:t> 동안 얼마나 뉴스가 </a:t>
            </a:r>
            <a:r>
              <a:rPr lang="ko-KR" altLang="en-US" baseline="0" dirty="0" err="1" smtClean="0"/>
              <a:t>나왔는</a:t>
            </a:r>
            <a:r>
              <a:rPr lang="ko-KR" altLang="en-US" baseline="0" dirty="0" smtClean="0"/>
              <a:t> 지 검출한 뉴스 수입니다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중간 시점에서 급증하는 그래프를 보였습니다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D6F12C-4B81-477B-81F5-530CE7EDB0AC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77808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이 그래프는 뉴스 데이터에서 앞서</a:t>
            </a:r>
            <a:r>
              <a:rPr lang="ko-KR" altLang="en-US" baseline="0" dirty="0" smtClean="0"/>
              <a:t> 구한 기간 동안 연예 카테고리 뉴스 데이터 양이 각각 </a:t>
            </a:r>
            <a:r>
              <a:rPr lang="ko-KR" altLang="en-US" baseline="0" dirty="0" err="1" smtClean="0"/>
              <a:t>키워드별로</a:t>
            </a:r>
            <a:r>
              <a:rPr lang="ko-KR" altLang="en-US" baseline="0" dirty="0" smtClean="0"/>
              <a:t> 얼마나 </a:t>
            </a:r>
            <a:r>
              <a:rPr lang="ko-KR" altLang="en-US" baseline="0" dirty="0" err="1" smtClean="0"/>
              <a:t>나왔는</a:t>
            </a:r>
            <a:r>
              <a:rPr lang="ko-KR" altLang="en-US" baseline="0" dirty="0" smtClean="0"/>
              <a:t> 지의 결과물입니다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키워드 안에는 </a:t>
            </a:r>
            <a:r>
              <a:rPr lang="ko-KR" altLang="en-US" baseline="0" dirty="0" err="1" smtClean="0"/>
              <a:t>사드라는</a:t>
            </a:r>
            <a:r>
              <a:rPr lang="ko-KR" altLang="en-US" baseline="0" dirty="0" smtClean="0"/>
              <a:t> 단어가 없지만</a:t>
            </a:r>
            <a:endParaRPr lang="en-US" altLang="ko-KR" baseline="0" dirty="0" smtClean="0"/>
          </a:p>
          <a:p>
            <a:r>
              <a:rPr lang="ko-KR" altLang="en-US" baseline="0" dirty="0" smtClean="0"/>
              <a:t>앞서 </a:t>
            </a:r>
            <a:r>
              <a:rPr lang="ko-KR" altLang="en-US" baseline="0" dirty="0" err="1" smtClean="0"/>
              <a:t>사드</a:t>
            </a:r>
            <a:r>
              <a:rPr lang="ko-KR" altLang="en-US" baseline="0" dirty="0" smtClean="0"/>
              <a:t> 뉴스 양 데이터와 비슷한 부분이 있음을 알 수 있었습니다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하나의 결과만으로는 알 수 없으므로 다른 키워드들도 분석해보았습니다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D6F12C-4B81-477B-81F5-530CE7EDB0AC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38731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최순실이라는</a:t>
            </a:r>
            <a:r>
              <a:rPr lang="ko-KR" altLang="en-US" dirty="0" smtClean="0"/>
              <a:t> 키워드로</a:t>
            </a:r>
            <a:r>
              <a:rPr lang="ko-KR" altLang="en-US" baseline="0" dirty="0" smtClean="0"/>
              <a:t> 분석했을 때 정치뉴스의 양은 다음과 같습니다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D6F12C-4B81-477B-81F5-530CE7EDB0AC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587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다음은 해당 </a:t>
            </a:r>
            <a:r>
              <a:rPr lang="ko-KR" altLang="en-US" dirty="0" err="1" smtClean="0"/>
              <a:t>기간동안</a:t>
            </a:r>
            <a:r>
              <a:rPr lang="ko-KR" altLang="en-US" dirty="0" smtClean="0"/>
              <a:t> 연예계 뉴스의 양입니다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비슷한 양상을 띔을 알 수 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D6F12C-4B81-477B-81F5-530CE7EDB0AC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41983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다음은 국정원 </a:t>
            </a:r>
            <a:r>
              <a:rPr lang="ko-KR" altLang="en-US" dirty="0" err="1" smtClean="0"/>
              <a:t>댓글이라는</a:t>
            </a:r>
            <a:r>
              <a:rPr lang="ko-KR" altLang="en-US" dirty="0" smtClean="0"/>
              <a:t> 키워드로 정치 뉴스 양을 나타낸 것입니다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D6F12C-4B81-477B-81F5-530CE7EDB0AC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882228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이 또한 비교적 비슷한 양상을 띔을 알 수 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D6F12C-4B81-477B-81F5-530CE7EDB0AC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61137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발표 순서는 먼저 주제를 요약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다시 설명 드리고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수정된 사항들을 </a:t>
            </a:r>
            <a:r>
              <a:rPr lang="ko-KR" altLang="en-US" dirty="0" err="1" smtClean="0"/>
              <a:t>말씀드리고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구현한 방법과 그 결과 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결과 분석들을 </a:t>
            </a:r>
            <a:r>
              <a:rPr lang="ko-KR" altLang="en-US" dirty="0" err="1" smtClean="0"/>
              <a:t>말씀드리도록</a:t>
            </a:r>
            <a:r>
              <a:rPr lang="ko-KR" altLang="en-US" dirty="0" smtClean="0"/>
              <a:t> 하겠습니다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D6F12C-4B81-477B-81F5-530CE7EDB0A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759956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앞선 결과로부터 분석을 해보았습니다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특징 </a:t>
            </a:r>
            <a:r>
              <a:rPr lang="ko-KR" altLang="en-US" dirty="0" err="1" smtClean="0"/>
              <a:t>첫번째는</a:t>
            </a:r>
            <a:r>
              <a:rPr lang="ko-KR" altLang="en-US" dirty="0" smtClean="0"/>
              <a:t> 특정 정치적 사건 뉴스 양이 많아짐에 따라 연예계 뉴스 양도 많아짐을 알 수 있었습니다</a:t>
            </a:r>
            <a:r>
              <a:rPr lang="en-US" altLang="ko-KR" dirty="0" smtClean="0"/>
              <a:t>.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즉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그래프 양상이 대체적으로 비슷하게 나타났던 것을 확인할 수 있었습니다</a:t>
            </a:r>
            <a:r>
              <a:rPr lang="en-US" altLang="ko-KR" baseline="0" dirty="0" smtClean="0"/>
              <a:t>.</a:t>
            </a:r>
            <a:r>
              <a:rPr lang="ko-KR" altLang="en-US" dirty="0" smtClean="0"/>
              <a:t>이 점을 통해 민감한 정치뉴스를 내보낼 때 연예 뉴스를</a:t>
            </a:r>
            <a:r>
              <a:rPr lang="ko-KR" altLang="en-US" baseline="0" dirty="0" smtClean="0"/>
              <a:t> 이전보다 더 많이 내보냄을 알 수 있었습니다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이로 인해 저는 정치적으로 민감한 사건에 어쩌면 연예계 뉴스를 더 내보냄으로써 덮으려 하지 않았나 의문을 품으며 어쨌든 어느 정도 영향을 끼치는 것은 확실하다고 결론을 내렸습니다</a:t>
            </a:r>
            <a:r>
              <a:rPr lang="en-US" altLang="ko-KR" baseline="0" dirty="0" smtClean="0"/>
              <a:t>. </a:t>
            </a:r>
          </a:p>
          <a:p>
            <a:r>
              <a:rPr lang="ko-KR" altLang="en-US" baseline="0" dirty="0" smtClean="0"/>
              <a:t>특징 두 번째는 </a:t>
            </a:r>
            <a:r>
              <a:rPr lang="ko-KR" altLang="en-US" baseline="0" dirty="0" err="1" smtClean="0"/>
              <a:t>구글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트렌드로부터</a:t>
            </a:r>
            <a:r>
              <a:rPr lang="ko-KR" altLang="en-US" baseline="0" dirty="0" smtClean="0"/>
              <a:t> 얻어온 정치 </a:t>
            </a:r>
            <a:r>
              <a:rPr lang="ko-KR" altLang="en-US" baseline="0" dirty="0" err="1" smtClean="0"/>
              <a:t>피워드의</a:t>
            </a:r>
            <a:r>
              <a:rPr lang="ko-KR" altLang="en-US" baseline="0" dirty="0" smtClean="0"/>
              <a:t> 최대 관심 날짜에는 연예계 뉴스 척도가 낮아졌다는 것입니다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어쩌면 당연한 결과일 수 있겠지만 사람들의 관심이 </a:t>
            </a:r>
            <a:r>
              <a:rPr lang="ko-KR" altLang="en-US" baseline="0" dirty="0" err="1" smtClean="0"/>
              <a:t>정치쪽</a:t>
            </a:r>
            <a:r>
              <a:rPr lang="ko-KR" altLang="en-US" baseline="0" dirty="0" smtClean="0"/>
              <a:t> 키워드에 있다고 했을 때 관심 있는 쪽의 뉴스를 내보낸 다는 사실입니다</a:t>
            </a:r>
            <a:r>
              <a:rPr lang="en-US" altLang="ko-KR" baseline="0" dirty="0" smtClean="0"/>
              <a:t>. </a:t>
            </a:r>
          </a:p>
          <a:p>
            <a:r>
              <a:rPr lang="ko-KR" altLang="en-US" baseline="0" dirty="0" smtClean="0"/>
              <a:t>세 번째로 제가 기획단계에서 그래프 양상을 이와 같이 그렸었는데 사실 이런 모양은 아니었다는 점입니다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연예계 뉴스는 생각보다 지속적으로 이슈화되지 않았고 오히려 </a:t>
            </a:r>
            <a:r>
              <a:rPr lang="ko-KR" altLang="en-US" baseline="0" dirty="0" err="1" smtClean="0"/>
              <a:t>정치쪽</a:t>
            </a:r>
            <a:r>
              <a:rPr lang="ko-KR" altLang="en-US" baseline="0" dirty="0" smtClean="0"/>
              <a:t> 뉴스 빈도가 꺾일 때 연예계 뉴스도 비슷한 시기에 꺾인다는 점입니다</a:t>
            </a:r>
            <a:r>
              <a:rPr lang="en-US" altLang="ko-KR" baseline="0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baseline="0" dirty="0" smtClean="0"/>
              <a:t>제가 확실하게 제 가설이 사실이다라고 말씀을 드리지 못하는 이유는 데이터를 자동화하여 모을 수 있다면 분석의 정확도와 확신을 높일 수 있었겠지만</a:t>
            </a:r>
            <a:endParaRPr lang="en-US" altLang="ko-KR" baseline="0" dirty="0" smtClean="0"/>
          </a:p>
          <a:p>
            <a:r>
              <a:rPr lang="ko-KR" altLang="en-US" baseline="0" dirty="0" smtClean="0"/>
              <a:t>모든 뉴스 데이터를 제공해주는 </a:t>
            </a:r>
            <a:r>
              <a:rPr lang="ko-KR" altLang="en-US" baseline="0" dirty="0" err="1" smtClean="0"/>
              <a:t>빅카인즈의</a:t>
            </a:r>
            <a:r>
              <a:rPr lang="ko-KR" altLang="en-US" baseline="0" dirty="0" smtClean="0"/>
              <a:t> </a:t>
            </a:r>
            <a:r>
              <a:rPr lang="en-US" altLang="ko-KR" baseline="0" dirty="0" err="1" smtClean="0"/>
              <a:t>api</a:t>
            </a:r>
            <a:r>
              <a:rPr lang="ko-KR" altLang="en-US" baseline="0" dirty="0" smtClean="0"/>
              <a:t>가 제공되지 않았다는 점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그 </a:t>
            </a:r>
            <a:r>
              <a:rPr lang="ko-KR" altLang="en-US" baseline="0" dirty="0" err="1" smtClean="0"/>
              <a:t>떄문에</a:t>
            </a:r>
            <a:r>
              <a:rPr lang="ko-KR" altLang="en-US" baseline="0" dirty="0" smtClean="0"/>
              <a:t> 직접 다운을 일일이 받았지만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그 마저도 </a:t>
            </a:r>
            <a:r>
              <a:rPr lang="en-US" altLang="ko-KR" baseline="0" dirty="0" smtClean="0"/>
              <a:t>2</a:t>
            </a:r>
            <a:r>
              <a:rPr lang="ko-KR" altLang="en-US" baseline="0" dirty="0" smtClean="0"/>
              <a:t>만개의 데이터밖에 다운이 되지 않아서</a:t>
            </a:r>
            <a:endParaRPr lang="en-US" altLang="ko-KR" baseline="0" dirty="0" smtClean="0"/>
          </a:p>
          <a:p>
            <a:r>
              <a:rPr lang="ko-KR" altLang="en-US" baseline="0" dirty="0" smtClean="0"/>
              <a:t>일일이 여러 번 데이터를 다운받아야 했다는 점</a:t>
            </a:r>
            <a:r>
              <a:rPr lang="en-US" altLang="ko-KR" baseline="0" dirty="0" smtClean="0"/>
              <a:t>.. </a:t>
            </a:r>
            <a:r>
              <a:rPr lang="ko-KR" altLang="en-US" baseline="0" dirty="0" smtClean="0"/>
              <a:t>이것이 한계이지 않았나 싶습니다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더 많은 데이터가 있었다면 자동화하여 정확한 분석 결과를 낼 수 있었겠고 제 가설에 좀더 </a:t>
            </a:r>
            <a:endParaRPr lang="en-US" altLang="ko-KR" baseline="0" dirty="0" smtClean="0"/>
          </a:p>
          <a:p>
            <a:r>
              <a:rPr lang="ko-KR" altLang="en-US" baseline="0" dirty="0" smtClean="0"/>
              <a:t>힘을 실을 수 있었겠지만 그러지 못했다는 점이 안타깝습니다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그러나 그 안에서 최선을 다했고 결론적으로는 어느 정도 관계가 있다고 말씀드릴 수 있겠습니다</a:t>
            </a:r>
            <a:r>
              <a:rPr lang="en-US" altLang="ko-KR" baseline="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D6F12C-4B81-477B-81F5-530CE7EDB0AC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244651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smtClean="0"/>
              <a:t>결론적으로는 어느 정도 관계가 있다고 말씀드릴 수 있겠습니다</a:t>
            </a:r>
            <a:r>
              <a:rPr lang="en-US" altLang="ko-KR" baseline="0" dirty="0" smtClean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D6F12C-4B81-477B-81F5-530CE7EDB0AC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308482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D6F12C-4B81-477B-81F5-530CE7EDB0AC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58367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제 주제는 정치뉴스와 연예 뉴스의 상관관계를 분석하는 것입니다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정치적인 사건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논란이 발생했을 때 연예계 사건으로 덮으려고 연예계 사건이 이슈화 되지 않았을 까</a:t>
            </a:r>
            <a:endParaRPr lang="en-US" altLang="ko-KR" dirty="0" smtClean="0"/>
          </a:p>
          <a:p>
            <a:r>
              <a:rPr lang="ko-KR" altLang="en-US" dirty="0" smtClean="0"/>
              <a:t>하는 의문점에서 비롯된 가설입니다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 가설이 참인지 아닌지를 </a:t>
            </a:r>
            <a:r>
              <a:rPr lang="ko-KR" altLang="en-US" dirty="0" err="1" smtClean="0"/>
              <a:t>빅데이터로</a:t>
            </a:r>
            <a:r>
              <a:rPr lang="ko-KR" altLang="en-US" dirty="0" smtClean="0"/>
              <a:t> 이용하여 증명하고자 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민감한 주제일 수 있기에 최대한 객관적으로 판단하려 하였습니다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D6F12C-4B81-477B-81F5-530CE7EDB0A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02460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그래서 이전에 제가 기획했던 </a:t>
            </a:r>
            <a:r>
              <a:rPr lang="ko-KR" altLang="en-US" dirty="0" err="1" smtClean="0"/>
              <a:t>로직은</a:t>
            </a:r>
            <a:r>
              <a:rPr lang="ko-KR" altLang="en-US" dirty="0" smtClean="0"/>
              <a:t> 다음과 같은데요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정치 키워드가 이슈화 된 시기</a:t>
            </a:r>
            <a:r>
              <a:rPr lang="ko-KR" altLang="en-US" baseline="0" dirty="0" smtClean="0"/>
              <a:t> 전후로 연예관련 급증한 키워드를 추출하여 결과를 도출하는 것이었습니다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그러나 데이터를 분석하던 중 </a:t>
            </a:r>
            <a:r>
              <a:rPr lang="ko-KR" altLang="en-US" baseline="0" dirty="0" err="1" smtClean="0"/>
              <a:t>로직</a:t>
            </a:r>
            <a:r>
              <a:rPr lang="ko-KR" altLang="en-US" baseline="0" dirty="0" smtClean="0"/>
              <a:t> 수정이 필요하다고 느껴졌습니다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D6F12C-4B81-477B-81F5-530CE7EDB0A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39434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결론부터 </a:t>
            </a:r>
            <a:r>
              <a:rPr lang="ko-KR" altLang="en-US" dirty="0" err="1" smtClean="0"/>
              <a:t>말씀드리면</a:t>
            </a:r>
            <a:r>
              <a:rPr lang="ko-KR" altLang="en-US" dirty="0" smtClean="0"/>
              <a:t> 급증하는 특정 연예 키워드를 추출하는 것이 아니라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D6F12C-4B81-477B-81F5-530CE7EDB0A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27785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이슈가 된 시기 전후로 연예 카테고리의 </a:t>
            </a:r>
            <a:r>
              <a:rPr lang="en-US" altLang="ko-KR" dirty="0" smtClean="0"/>
              <a:t>volume</a:t>
            </a:r>
            <a:r>
              <a:rPr lang="ko-KR" altLang="en-US" dirty="0" smtClean="0"/>
              <a:t>값을 추출하여 </a:t>
            </a:r>
            <a:r>
              <a:rPr lang="en-US" altLang="ko-KR" dirty="0" smtClean="0"/>
              <a:t>top 30</a:t>
            </a:r>
            <a:r>
              <a:rPr lang="ko-KR" altLang="en-US" dirty="0" smtClean="0"/>
              <a:t>을 추려 그 안에서 추이를 분석하고 결과를 </a:t>
            </a:r>
            <a:r>
              <a:rPr lang="ko-KR" altLang="en-US" dirty="0" err="1" smtClean="0"/>
              <a:t>도출해야한다는</a:t>
            </a:r>
            <a:r>
              <a:rPr lang="ko-KR" altLang="en-US" dirty="0" smtClean="0"/>
              <a:t> 것입니다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D6F12C-4B81-477B-81F5-530CE7EDB0A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14907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이유는 다음과 같습니다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사드</a:t>
            </a:r>
            <a:r>
              <a:rPr lang="ko-KR" altLang="en-US" dirty="0" smtClean="0"/>
              <a:t> 배치라는 당시의 관심사였던 정치 이슈 키워드를 토대로 이슈가 최고로 고조되었던 핵심 날짜를 </a:t>
            </a:r>
            <a:r>
              <a:rPr lang="ko-KR" altLang="en-US" baseline="0" dirty="0" smtClean="0"/>
              <a:t>정하고 그 전후 </a:t>
            </a:r>
            <a:r>
              <a:rPr lang="en-US" altLang="ko-KR" baseline="0" dirty="0" smtClean="0"/>
              <a:t>3</a:t>
            </a:r>
            <a:r>
              <a:rPr lang="ko-KR" altLang="en-US" baseline="0" dirty="0" smtClean="0"/>
              <a:t>주 기간 동안 연예 뉴스 데이터를 </a:t>
            </a:r>
            <a:endParaRPr lang="en-US" altLang="ko-KR" baseline="0" dirty="0" smtClean="0"/>
          </a:p>
          <a:p>
            <a:r>
              <a:rPr lang="ko-KR" altLang="en-US" baseline="0" dirty="0" smtClean="0"/>
              <a:t>가져왔습니다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총 </a:t>
            </a:r>
            <a:r>
              <a:rPr lang="en-US" altLang="ko-KR" baseline="0" dirty="0" smtClean="0"/>
              <a:t>2</a:t>
            </a:r>
            <a:r>
              <a:rPr lang="ko-KR" altLang="en-US" baseline="0" dirty="0" smtClean="0"/>
              <a:t>만개의 데이터를 가져올 수 있었고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그 연예 뉴스와 관련된 인물들을 모두 수집하였습니다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또한 이렇게 언급된 횟수만큼 정렬을 해서 나열을 해보았습니다</a:t>
            </a:r>
            <a:r>
              <a:rPr lang="en-US" altLang="ko-KR" baseline="0" dirty="0" smtClean="0"/>
              <a:t>. Volume</a:t>
            </a:r>
            <a:r>
              <a:rPr lang="ko-KR" altLang="en-US" baseline="0" dirty="0" smtClean="0"/>
              <a:t>값이 크지 않은 것은 의미가 없을 것이라고 여겨 </a:t>
            </a:r>
            <a:r>
              <a:rPr lang="en-US" altLang="ko-KR" baseline="0" dirty="0" smtClean="0"/>
              <a:t>top 30</a:t>
            </a:r>
            <a:r>
              <a:rPr lang="ko-KR" altLang="en-US" baseline="0" dirty="0" smtClean="0"/>
              <a:t>개만 뽑아서 출력하였습니다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위 사진은 정렬된 </a:t>
            </a:r>
            <a:r>
              <a:rPr lang="en-US" altLang="ko-KR" baseline="0" dirty="0" smtClean="0"/>
              <a:t>key </a:t>
            </a:r>
            <a:r>
              <a:rPr lang="ko-KR" altLang="en-US" baseline="0" dirty="0" smtClean="0"/>
              <a:t>와</a:t>
            </a:r>
            <a:r>
              <a:rPr lang="en-US" altLang="ko-KR" baseline="0" dirty="0" smtClean="0"/>
              <a:t> value</a:t>
            </a:r>
            <a:r>
              <a:rPr lang="ko-KR" altLang="en-US" baseline="0" dirty="0" smtClean="0"/>
              <a:t>중에 </a:t>
            </a:r>
            <a:r>
              <a:rPr lang="en-US" altLang="ko-KR" baseline="0" dirty="0" smtClean="0"/>
              <a:t>top 30</a:t>
            </a:r>
            <a:r>
              <a:rPr lang="ko-KR" altLang="en-US" baseline="0" dirty="0" smtClean="0"/>
              <a:t>개에 해당하는 값들입니다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이 결과만을 보고 저는 특별히 정치계 사건에 영향을 끼치는 특정한 연예 사건을 알 수 없었습니다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왜냐하면 이 </a:t>
            </a:r>
            <a:r>
              <a:rPr lang="ko-KR" altLang="en-US" baseline="0" dirty="0" err="1" smtClean="0"/>
              <a:t>시기동안에</a:t>
            </a:r>
            <a:r>
              <a:rPr lang="ko-KR" altLang="en-US" baseline="0" dirty="0" smtClean="0"/>
              <a:t> 관심이 급증한 연예인들이 너무 많았기 때문입니다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무언가 하나의 연예 키워드를 특정하여 분석하기에는 주관적인 판단이 주입될 것 같았습니다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D6F12C-4B81-477B-81F5-530CE7EDB0A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2329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따라서 추출된</a:t>
            </a:r>
            <a:r>
              <a:rPr lang="en-US" altLang="ko-KR" baseline="0" dirty="0" smtClean="0"/>
              <a:t> top 30</a:t>
            </a:r>
            <a:r>
              <a:rPr lang="ko-KR" altLang="en-US" baseline="0" dirty="0" smtClean="0"/>
              <a:t>개의 인물들이 뉴스로 검출된 날짜 </a:t>
            </a:r>
            <a:r>
              <a:rPr lang="en-US" altLang="ko-KR" baseline="0" dirty="0" smtClean="0"/>
              <a:t>volume</a:t>
            </a:r>
            <a:r>
              <a:rPr lang="ko-KR" altLang="en-US" baseline="0" dirty="0" smtClean="0"/>
              <a:t>수를 인물당</a:t>
            </a:r>
            <a:r>
              <a:rPr lang="en-US" altLang="ko-KR" baseline="0" dirty="0" smtClean="0"/>
              <a:t> </a:t>
            </a:r>
            <a:r>
              <a:rPr lang="ko-KR" altLang="en-US" baseline="0" dirty="0" err="1" smtClean="0"/>
              <a:t>날짜별로</a:t>
            </a:r>
            <a:r>
              <a:rPr lang="ko-KR" altLang="en-US" baseline="0" dirty="0" smtClean="0"/>
              <a:t> 모두 모아서 한 인물당 어느 시점에서 뉴스 데이터가 많아지는 지 분석하는 방향으로</a:t>
            </a:r>
            <a:endParaRPr lang="en-US" altLang="ko-KR" baseline="0" dirty="0" smtClean="0"/>
          </a:p>
          <a:p>
            <a:r>
              <a:rPr lang="ko-KR" altLang="en-US" baseline="0" dirty="0" smtClean="0"/>
              <a:t>수정하였습니다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이렇게 되면 연예 사건을 특정하지 않아도 특정한 정치 사건이 연예계 뉴스에 영향을 미치는 지 여부는 알 수 있을 것이기 때문입니다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D6F12C-4B81-477B-81F5-530CE7EDB0AC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25811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두 번째로 수정한 점은 기존에는 </a:t>
            </a:r>
            <a:r>
              <a:rPr lang="en-US" altLang="ko-KR" dirty="0" smtClean="0"/>
              <a:t>tweeter</a:t>
            </a:r>
            <a:r>
              <a:rPr lang="en-US" altLang="ko-KR" baseline="0" dirty="0" smtClean="0"/>
              <a:t> </a:t>
            </a:r>
            <a:r>
              <a:rPr lang="en-US" altLang="ko-KR" baseline="0" dirty="0" err="1" smtClean="0"/>
              <a:t>api</a:t>
            </a:r>
            <a:r>
              <a:rPr lang="ko-KR" altLang="en-US" baseline="0" dirty="0" err="1" smtClean="0"/>
              <a:t>를</a:t>
            </a:r>
            <a:r>
              <a:rPr lang="ko-KR" altLang="en-US" baseline="0" dirty="0" smtClean="0"/>
              <a:t> 받아와서 이를 기반으로 관심도가 급증하는 연예 카테고리의 데이터를 받아오려고 하였습니다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그러나 실제로 데이터를 확인해본 결과 비속어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신조어 등 내용을 정확히 파악할 수 없는 데이터들이 많았습니다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또한 </a:t>
            </a:r>
            <a:r>
              <a:rPr lang="en-US" altLang="ko-KR" baseline="0" dirty="0" smtClean="0"/>
              <a:t>volume</a:t>
            </a:r>
            <a:r>
              <a:rPr lang="ko-KR" altLang="en-US" baseline="0" dirty="0" smtClean="0"/>
              <a:t>값에 </a:t>
            </a:r>
            <a:r>
              <a:rPr lang="en-US" altLang="ko-KR" baseline="0" dirty="0" smtClean="0"/>
              <a:t>null </a:t>
            </a:r>
            <a:r>
              <a:rPr lang="ko-KR" altLang="en-US" baseline="0" dirty="0" smtClean="0"/>
              <a:t>값이 많아서 이용할 수 없는 데이터들이 많았습니다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따라서 이 </a:t>
            </a:r>
            <a:r>
              <a:rPr lang="ko-KR" altLang="en-US" baseline="0" dirty="0" err="1" smtClean="0"/>
              <a:t>트위터</a:t>
            </a:r>
            <a:r>
              <a:rPr lang="ko-KR" altLang="en-US" baseline="0" dirty="0" smtClean="0"/>
              <a:t> 데이터는 사용하지 않기로 하였습니다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대신에 저는 뉴스데이터를 받아오는 방향으로 바꿨습니다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데이터는 </a:t>
            </a:r>
            <a:r>
              <a:rPr lang="en-US" altLang="ko-KR" baseline="0" dirty="0" err="1" smtClean="0"/>
              <a:t>bigkinds</a:t>
            </a:r>
            <a:r>
              <a:rPr lang="ko-KR" altLang="en-US" baseline="0" dirty="0" smtClean="0"/>
              <a:t>에서 가져왔습니다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D6F12C-4B81-477B-81F5-530CE7EDB0AC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42390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1FA92-05F1-46E6-BE36-B212F001B78D}" type="datetimeFigureOut">
              <a:rPr lang="ko-KR" altLang="en-US" smtClean="0"/>
              <a:pPr/>
              <a:t>2021-06-01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43CAF-C697-473A-8EE1-73978F8595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1FA92-05F1-46E6-BE36-B212F001B78D}" type="datetimeFigureOut">
              <a:rPr lang="ko-KR" altLang="en-US" smtClean="0"/>
              <a:pPr/>
              <a:t>2021-06-01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43CAF-C697-473A-8EE1-73978F8595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1FA92-05F1-46E6-BE36-B212F001B78D}" type="datetimeFigureOut">
              <a:rPr lang="ko-KR" altLang="en-US" smtClean="0"/>
              <a:pPr/>
              <a:t>2021-06-01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43CAF-C697-473A-8EE1-73978F8595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1FA92-05F1-46E6-BE36-B212F001B78D}" type="datetimeFigureOut">
              <a:rPr lang="ko-KR" altLang="en-US" smtClean="0"/>
              <a:pPr/>
              <a:t>2021-06-01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43CAF-C697-473A-8EE1-73978F8595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1FA92-05F1-46E6-BE36-B212F001B78D}" type="datetimeFigureOut">
              <a:rPr lang="ko-KR" altLang="en-US" smtClean="0"/>
              <a:pPr/>
              <a:t>2021-06-01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43CAF-C697-473A-8EE1-73978F8595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1FA92-05F1-46E6-BE36-B212F001B78D}" type="datetimeFigureOut">
              <a:rPr lang="ko-KR" altLang="en-US" smtClean="0"/>
              <a:pPr/>
              <a:t>2021-06-01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43CAF-C697-473A-8EE1-73978F8595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1FA92-05F1-46E6-BE36-B212F001B78D}" type="datetimeFigureOut">
              <a:rPr lang="ko-KR" altLang="en-US" smtClean="0"/>
              <a:pPr/>
              <a:t>2021-06-01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43CAF-C697-473A-8EE1-73978F8595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1FA92-05F1-46E6-BE36-B212F001B78D}" type="datetimeFigureOut">
              <a:rPr lang="ko-KR" altLang="en-US" smtClean="0"/>
              <a:pPr/>
              <a:t>2021-06-01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43CAF-C697-473A-8EE1-73978F8595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1FA92-05F1-46E6-BE36-B212F001B78D}" type="datetimeFigureOut">
              <a:rPr lang="ko-KR" altLang="en-US" smtClean="0"/>
              <a:pPr/>
              <a:t>2021-06-01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43CAF-C697-473A-8EE1-73978F8595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1FA92-05F1-46E6-BE36-B212F001B78D}" type="datetimeFigureOut">
              <a:rPr lang="ko-KR" altLang="en-US" smtClean="0"/>
              <a:pPr/>
              <a:t>2021-06-01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43CAF-C697-473A-8EE1-73978F8595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1FA92-05F1-46E6-BE36-B212F001B78D}" type="datetimeFigureOut">
              <a:rPr lang="ko-KR" altLang="en-US" smtClean="0"/>
              <a:pPr/>
              <a:t>2021-06-01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43CAF-C697-473A-8EE1-73978F8595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91FA92-05F1-46E6-BE36-B212F001B78D}" type="datetimeFigureOut">
              <a:rPr lang="ko-KR" altLang="en-US" smtClean="0"/>
              <a:pPr/>
              <a:t>2021-06-01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243CAF-C697-473A-8EE1-73978F8595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각 삼각형 2"/>
          <p:cNvSpPr/>
          <p:nvPr/>
        </p:nvSpPr>
        <p:spPr>
          <a:xfrm flipH="1" flipV="1">
            <a:off x="6732240" y="0"/>
            <a:ext cx="2411760" cy="5143500"/>
          </a:xfrm>
          <a:prstGeom prst="rtTriangle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39999">
                <a:schemeClr val="accent5">
                  <a:lumMod val="60000"/>
                  <a:lumOff val="40000"/>
                </a:schemeClr>
              </a:gs>
              <a:gs pos="70000">
                <a:schemeClr val="accent5">
                  <a:lumMod val="40000"/>
                  <a:lumOff val="6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979712" y="2322914"/>
            <a:ext cx="518457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altLang="ko-KR" sz="28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Big Data Programming</a:t>
            </a:r>
            <a:endParaRPr lang="ko-KR" altLang="en-US" sz="28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203848" y="2814196"/>
            <a:ext cx="31683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spc="8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AI </a:t>
            </a:r>
            <a:r>
              <a:rPr lang="ko-KR" altLang="en-US" sz="1600" spc="8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융합학부</a:t>
            </a:r>
            <a:endParaRPr lang="en-US" altLang="ko-KR" sz="1600" spc="8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  <a:p>
            <a:pPr algn="ctr"/>
            <a:r>
              <a:rPr lang="en-US" altLang="ko-KR" sz="1600" spc="8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20170403 </a:t>
            </a:r>
            <a:r>
              <a:rPr lang="ko-KR" altLang="en-US" sz="1600" spc="8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최혜원</a:t>
            </a:r>
            <a:endParaRPr lang="ko-KR" altLang="en-US" sz="1600" spc="8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343800" y="4803998"/>
            <a:ext cx="18367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8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21.06.01</a:t>
            </a:r>
            <a:endParaRPr lang="ko-KR" altLang="en-US" sz="1200" spc="8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611560" y="782583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spc="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구현 </a:t>
            </a:r>
            <a:r>
              <a:rPr lang="en-US" altLang="ko-KR" sz="1200" b="1" spc="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flow-</a:t>
            </a:r>
            <a:r>
              <a:rPr lang="ko-KR" altLang="en-US" sz="1200" b="1" spc="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정치</a:t>
            </a:r>
            <a:endParaRPr lang="ko-KR" altLang="en-US" sz="1200" b="1" spc="30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95536" y="483518"/>
            <a:ext cx="2160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50" dirty="0">
                <a:solidFill>
                  <a:schemeClr val="accent5"/>
                </a:solidFill>
                <a:latin typeface="나눔바른고딕" pitchFamily="50" charset="-127"/>
                <a:ea typeface="나눔바른고딕" pitchFamily="50" charset="-127"/>
              </a:rPr>
              <a:t>3</a:t>
            </a:r>
            <a:r>
              <a:rPr lang="en-US" altLang="ko-KR" sz="2000" b="1" spc="-150" dirty="0" smtClean="0">
                <a:solidFill>
                  <a:schemeClr val="accent5"/>
                </a:solidFill>
                <a:latin typeface="나눔바른고딕" pitchFamily="50" charset="-127"/>
                <a:ea typeface="나눔바른고딕" pitchFamily="50" charset="-127"/>
              </a:rPr>
              <a:t>. </a:t>
            </a:r>
            <a:r>
              <a:rPr lang="ko-KR" altLang="en-US" sz="2000" b="1" spc="-150" dirty="0" smtClean="0">
                <a:solidFill>
                  <a:schemeClr val="accent5"/>
                </a:solidFill>
                <a:latin typeface="나눔바른고딕" pitchFamily="50" charset="-127"/>
                <a:ea typeface="나눔바른고딕" pitchFamily="50" charset="-127"/>
              </a:rPr>
              <a:t>구현 방법</a:t>
            </a:r>
            <a:endParaRPr lang="ko-KR" altLang="en-US" sz="2000" b="1" spc="-150" dirty="0">
              <a:solidFill>
                <a:schemeClr val="accent5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43608" y="1491630"/>
            <a:ext cx="590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If </a:t>
            </a:r>
            <a:r>
              <a:rPr lang="ko-KR" altLang="en-US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특정 정치 키워드가 이슈가 된 시기를 파악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331640" y="1923678"/>
            <a:ext cx="7200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ko-KR" altLang="en-US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키워드를 정한다</a:t>
            </a:r>
            <a:r>
              <a:rPr lang="en-US" altLang="ko-KR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. (ex. </a:t>
            </a:r>
            <a:r>
              <a:rPr lang="ko-KR" altLang="en-US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국정원 해킹</a:t>
            </a:r>
            <a:r>
              <a:rPr lang="en-US" altLang="ko-KR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, </a:t>
            </a:r>
            <a:r>
              <a:rPr lang="ko-KR" altLang="en-US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교과서 국정화 추진 논란</a:t>
            </a:r>
            <a:r>
              <a:rPr lang="en-US" altLang="ko-KR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, LH</a:t>
            </a:r>
            <a:r>
              <a:rPr lang="en-US" altLang="ko-KR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)</a:t>
            </a:r>
          </a:p>
          <a:p>
            <a:pPr marL="342900" indent="-342900">
              <a:buAutoNum type="arabicParenR"/>
            </a:pPr>
            <a:r>
              <a:rPr lang="ko-KR" altLang="en-US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정한 키워드를 엑셀 파일에 입력한다</a:t>
            </a:r>
            <a:r>
              <a:rPr lang="en-US" altLang="ko-KR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.</a:t>
            </a:r>
          </a:p>
          <a:p>
            <a:pPr marL="342900" indent="-342900">
              <a:buAutoNum type="arabicParenR"/>
            </a:pPr>
            <a:r>
              <a:rPr lang="en-US" altLang="ko-KR" b="1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Google trend </a:t>
            </a:r>
            <a:r>
              <a:rPr lang="ko-KR" altLang="en-US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를 이용하여 </a:t>
            </a:r>
            <a:r>
              <a:rPr lang="en-US" altLang="ko-KR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2010-01-01 ~ 2021-01-01 </a:t>
            </a:r>
            <a:r>
              <a:rPr lang="ko-KR" altLang="en-US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사이의 엑셀 파일에 입력된 단어 중 가장 많이 검색된 날짜를 출력한다</a:t>
            </a:r>
            <a:r>
              <a:rPr lang="en-US" altLang="ko-KR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.</a:t>
            </a:r>
          </a:p>
          <a:p>
            <a:pPr marL="342900" indent="-342900">
              <a:buAutoNum type="arabicParenR"/>
            </a:pPr>
            <a:r>
              <a:rPr lang="ko-KR" altLang="en-US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해당 날짜 전</a:t>
            </a:r>
            <a:r>
              <a:rPr lang="en-US" altLang="ko-KR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, </a:t>
            </a:r>
            <a:r>
              <a:rPr lang="ko-KR" altLang="en-US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후로 </a:t>
            </a:r>
            <a:r>
              <a:rPr lang="en-US" altLang="ko-KR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2</a:t>
            </a:r>
            <a:r>
              <a:rPr lang="ko-KR" altLang="en-US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주를 기간으로 두고 연예계 뉴스를 파악한다</a:t>
            </a:r>
            <a:r>
              <a:rPr lang="en-US" altLang="ko-KR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.</a:t>
            </a:r>
            <a:endParaRPr lang="en-US" altLang="ko-KR" dirty="0" smtClean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22139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395536" y="483518"/>
            <a:ext cx="2160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50" dirty="0" smtClean="0">
                <a:solidFill>
                  <a:schemeClr val="accent5"/>
                </a:solidFill>
                <a:latin typeface="나눔바른고딕" pitchFamily="50" charset="-127"/>
                <a:ea typeface="나눔바른고딕" pitchFamily="50" charset="-127"/>
              </a:rPr>
              <a:t>3. </a:t>
            </a:r>
            <a:r>
              <a:rPr lang="ko-KR" altLang="en-US" sz="2000" b="1" spc="-150" dirty="0">
                <a:solidFill>
                  <a:schemeClr val="accent5"/>
                </a:solidFill>
                <a:latin typeface="나눔바른고딕" pitchFamily="50" charset="-127"/>
                <a:ea typeface="나눔바른고딕" pitchFamily="50" charset="-127"/>
              </a:rPr>
              <a:t>구현 방법</a:t>
            </a:r>
            <a:endParaRPr lang="ko-KR" altLang="en-US" sz="2000" b="1" spc="-150" dirty="0">
              <a:solidFill>
                <a:schemeClr val="accent5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1182693"/>
            <a:ext cx="8568952" cy="92524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76023" y="2107940"/>
            <a:ext cx="40511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구글</a:t>
            </a:r>
            <a:r>
              <a:rPr lang="ko-KR" altLang="en-US" sz="1400" dirty="0" smtClean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ko-KR" altLang="en-US" sz="1400" dirty="0" err="1" smtClean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트렌드에서</a:t>
            </a:r>
            <a:r>
              <a:rPr lang="ko-KR" altLang="en-US" sz="1400" dirty="0" smtClean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키워드에 대한 데이터 정보를 가져옴</a:t>
            </a:r>
            <a:endParaRPr lang="ko-KR" altLang="en-US" sz="14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520" y="2384939"/>
            <a:ext cx="4386521" cy="110259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51520" y="3477026"/>
            <a:ext cx="40511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가져온 데이터의 최대 </a:t>
            </a:r>
            <a:r>
              <a:rPr lang="ko-KR" altLang="en-US" sz="1400" dirty="0" err="1" smtClean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검색량이</a:t>
            </a:r>
            <a:r>
              <a:rPr lang="ko-KR" altLang="en-US" sz="1400" dirty="0" smtClean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도출된 날짜를 가져옴</a:t>
            </a:r>
            <a:endParaRPr lang="ko-KR" altLang="en-US" sz="14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60032" y="2174222"/>
            <a:ext cx="3645503" cy="1524023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860032" y="3698245"/>
            <a:ext cx="28841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해당 날짜의 </a:t>
            </a:r>
            <a:r>
              <a:rPr lang="en-US" altLang="ko-KR" sz="14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</a:t>
            </a:r>
            <a:r>
              <a:rPr lang="ko-KR" altLang="en-US" sz="1400" dirty="0" smtClean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주 </a:t>
            </a:r>
            <a:r>
              <a:rPr lang="ko-KR" altLang="en-US" sz="1400" dirty="0" smtClean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전</a:t>
            </a:r>
            <a:r>
              <a:rPr lang="en-US" altLang="ko-KR" sz="1400" dirty="0" smtClean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sz="1400" dirty="0" smtClean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후의 날짜를 계산</a:t>
            </a:r>
            <a:endParaRPr lang="ko-KR" altLang="en-US" sz="14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11560" y="782583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spc="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구현 </a:t>
            </a:r>
            <a:r>
              <a:rPr lang="en-US" altLang="ko-KR" sz="1200" b="1" spc="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flow-</a:t>
            </a:r>
            <a:r>
              <a:rPr lang="ko-KR" altLang="en-US" sz="1200" b="1" spc="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정치</a:t>
            </a:r>
            <a:endParaRPr lang="ko-KR" altLang="en-US" sz="1200" b="1" spc="30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73702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611560" y="782583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spc="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구현 </a:t>
            </a:r>
            <a:r>
              <a:rPr lang="en-US" altLang="ko-KR" sz="1200" b="1" spc="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flow-</a:t>
            </a:r>
            <a:r>
              <a:rPr lang="ko-KR" altLang="en-US" sz="1200" b="1" spc="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연예</a:t>
            </a:r>
            <a:endParaRPr lang="ko-KR" altLang="en-US" sz="1200" b="1" spc="30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95536" y="483518"/>
            <a:ext cx="2160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50" dirty="0">
                <a:solidFill>
                  <a:schemeClr val="accent5"/>
                </a:solidFill>
                <a:latin typeface="나눔바른고딕" pitchFamily="50" charset="-127"/>
                <a:ea typeface="나눔바른고딕" pitchFamily="50" charset="-127"/>
              </a:rPr>
              <a:t>3</a:t>
            </a:r>
            <a:r>
              <a:rPr lang="en-US" altLang="ko-KR" sz="2000" b="1" spc="-150" dirty="0" smtClean="0">
                <a:solidFill>
                  <a:schemeClr val="accent5"/>
                </a:solidFill>
                <a:latin typeface="나눔바른고딕" pitchFamily="50" charset="-127"/>
                <a:ea typeface="나눔바른고딕" pitchFamily="50" charset="-127"/>
              </a:rPr>
              <a:t>. </a:t>
            </a:r>
            <a:r>
              <a:rPr lang="ko-KR" altLang="en-US" sz="2000" b="1" spc="-150" dirty="0" smtClean="0">
                <a:solidFill>
                  <a:schemeClr val="accent5"/>
                </a:solidFill>
                <a:latin typeface="나눔바른고딕" pitchFamily="50" charset="-127"/>
                <a:ea typeface="나눔바른고딕" pitchFamily="50" charset="-127"/>
              </a:rPr>
              <a:t>구현 방법</a:t>
            </a:r>
            <a:endParaRPr lang="ko-KR" altLang="en-US" sz="2000" b="1" spc="-150" dirty="0">
              <a:solidFill>
                <a:schemeClr val="accent5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43608" y="1491630"/>
            <a:ext cx="73448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5) </a:t>
            </a:r>
            <a:r>
              <a:rPr lang="ko-KR" altLang="en-US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해당 시기 동안 모든 연예</a:t>
            </a:r>
            <a:r>
              <a:rPr lang="en-US" altLang="ko-KR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 </a:t>
            </a:r>
            <a:r>
              <a:rPr lang="ko-KR" altLang="en-US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관련 </a:t>
            </a:r>
            <a:r>
              <a:rPr lang="ko-KR" altLang="en-US" b="1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뉴스 데이터들을 수집</a:t>
            </a:r>
            <a:r>
              <a:rPr lang="ko-KR" altLang="en-US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한다</a:t>
            </a:r>
            <a:r>
              <a:rPr lang="en-US" altLang="ko-KR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.</a:t>
            </a:r>
          </a:p>
          <a:p>
            <a:r>
              <a:rPr lang="en-US" altLang="ko-KR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6) </a:t>
            </a:r>
            <a:r>
              <a:rPr lang="ko-KR" altLang="en-US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각 뉴스에 해당하는 인물 </a:t>
            </a:r>
            <a:r>
              <a:rPr lang="en-US" altLang="ko-KR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column</a:t>
            </a:r>
            <a:r>
              <a:rPr lang="ko-KR" altLang="en-US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을 불러와 빈도수에 맞게 수집</a:t>
            </a:r>
            <a:r>
              <a:rPr lang="en-US" altLang="ko-KR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,</a:t>
            </a:r>
            <a:r>
              <a:rPr lang="ko-KR" altLang="en-US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 정렬한다</a:t>
            </a:r>
            <a:r>
              <a:rPr lang="en-US" altLang="ko-KR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.</a:t>
            </a:r>
          </a:p>
          <a:p>
            <a:r>
              <a:rPr lang="en-US" altLang="ko-KR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7) </a:t>
            </a:r>
            <a:r>
              <a:rPr lang="ko-KR" altLang="en-US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정렬된 데이터들 중 </a:t>
            </a:r>
            <a:r>
              <a:rPr lang="en-US" altLang="ko-KR" b="1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top 30</a:t>
            </a:r>
            <a:r>
              <a:rPr lang="ko-KR" altLang="en-US" b="1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을 추출</a:t>
            </a:r>
            <a:r>
              <a:rPr lang="ko-KR" altLang="en-US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한다</a:t>
            </a:r>
            <a:r>
              <a:rPr lang="en-US" altLang="ko-KR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.</a:t>
            </a:r>
          </a:p>
          <a:p>
            <a:r>
              <a:rPr lang="en-US" altLang="ko-KR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8) </a:t>
            </a:r>
            <a:r>
              <a:rPr lang="ko-KR" altLang="en-US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그 데이터가 호출된 시기</a:t>
            </a:r>
            <a:r>
              <a:rPr lang="en-US" altLang="ko-KR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, </a:t>
            </a:r>
            <a:r>
              <a:rPr lang="ko-KR" altLang="en-US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즉 </a:t>
            </a:r>
            <a:r>
              <a:rPr lang="en-US" altLang="ko-KR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top 30 </a:t>
            </a:r>
            <a:r>
              <a:rPr lang="ko-KR" altLang="en-US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각각의 인물 키워드가 나온 </a:t>
            </a:r>
            <a:r>
              <a:rPr lang="ko-KR" altLang="en-US" b="1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시기별로 </a:t>
            </a:r>
            <a:r>
              <a:rPr lang="en-US" altLang="ko-KR" b="1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 </a:t>
            </a:r>
            <a:r>
              <a:rPr lang="en-US" altLang="ko-KR" b="1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  </a:t>
            </a:r>
            <a:r>
              <a:rPr lang="ko-KR" altLang="en-US" b="1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정리</a:t>
            </a:r>
            <a:r>
              <a:rPr lang="ko-KR" altLang="en-US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하여 그래프로 시각화한다</a:t>
            </a:r>
            <a:r>
              <a:rPr lang="en-US" altLang="ko-KR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.</a:t>
            </a:r>
          </a:p>
          <a:p>
            <a:endParaRPr lang="ko-KR" altLang="en-US" dirty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84784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1131590"/>
            <a:ext cx="6020640" cy="161947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95536" y="483518"/>
            <a:ext cx="2160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50" dirty="0">
                <a:solidFill>
                  <a:schemeClr val="accent5"/>
                </a:solidFill>
                <a:latin typeface="나눔바른고딕" pitchFamily="50" charset="-127"/>
                <a:ea typeface="나눔바른고딕" pitchFamily="50" charset="-127"/>
              </a:rPr>
              <a:t>4</a:t>
            </a:r>
            <a:r>
              <a:rPr lang="en-US" altLang="ko-KR" sz="2000" b="1" spc="-150" dirty="0" smtClean="0">
                <a:solidFill>
                  <a:schemeClr val="accent5"/>
                </a:solidFill>
                <a:latin typeface="나눔바른고딕" pitchFamily="50" charset="-127"/>
                <a:ea typeface="나눔바른고딕" pitchFamily="50" charset="-127"/>
              </a:rPr>
              <a:t>. </a:t>
            </a:r>
            <a:r>
              <a:rPr lang="ko-KR" altLang="en-US" sz="2000" b="1" spc="-150" dirty="0" smtClean="0">
                <a:solidFill>
                  <a:schemeClr val="accent5"/>
                </a:solidFill>
                <a:latin typeface="나눔바른고딕" pitchFamily="50" charset="-127"/>
                <a:ea typeface="나눔바른고딕" pitchFamily="50" charset="-127"/>
              </a:rPr>
              <a:t>결과</a:t>
            </a:r>
            <a:endParaRPr lang="ko-KR" altLang="en-US" sz="2000" b="1" spc="-150" dirty="0">
              <a:solidFill>
                <a:schemeClr val="accent5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0162" y="2999028"/>
            <a:ext cx="4295894" cy="1806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224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95536" y="483518"/>
            <a:ext cx="2160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50" dirty="0">
                <a:solidFill>
                  <a:schemeClr val="accent5"/>
                </a:solidFill>
                <a:latin typeface="나눔바른고딕" pitchFamily="50" charset="-127"/>
                <a:ea typeface="나눔바른고딕" pitchFamily="50" charset="-127"/>
              </a:rPr>
              <a:t>4</a:t>
            </a:r>
            <a:r>
              <a:rPr lang="en-US" altLang="ko-KR" sz="2000" b="1" spc="-150" dirty="0" smtClean="0">
                <a:solidFill>
                  <a:schemeClr val="accent5"/>
                </a:solidFill>
                <a:latin typeface="나눔바른고딕" pitchFamily="50" charset="-127"/>
                <a:ea typeface="나눔바른고딕" pitchFamily="50" charset="-127"/>
              </a:rPr>
              <a:t>. </a:t>
            </a:r>
            <a:r>
              <a:rPr lang="ko-KR" altLang="en-US" sz="2000" b="1" spc="-150" dirty="0" smtClean="0">
                <a:solidFill>
                  <a:schemeClr val="accent5"/>
                </a:solidFill>
                <a:latin typeface="나눔바른고딕" pitchFamily="50" charset="-127"/>
                <a:ea typeface="나눔바른고딕" pitchFamily="50" charset="-127"/>
              </a:rPr>
              <a:t>결과</a:t>
            </a:r>
            <a:endParaRPr lang="ko-KR" altLang="en-US" sz="2000" b="1" spc="-150" dirty="0">
              <a:solidFill>
                <a:schemeClr val="accent5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059582"/>
            <a:ext cx="8297625" cy="374441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23728" y="483518"/>
            <a:ext cx="5464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＇</a:t>
            </a:r>
            <a:r>
              <a:rPr lang="ko-KR" altLang="en-US" dirty="0" err="1" smtClean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사드</a:t>
            </a:r>
            <a:r>
              <a:rPr lang="en-US" altLang="ko-KR" dirty="0" smtClean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’</a:t>
            </a:r>
            <a:r>
              <a:rPr lang="ko-KR" altLang="en-US" dirty="0" smtClean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라는 키워드로 동일 기간에 분석하였을 때 뉴스 수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cxnSp>
        <p:nvCxnSpPr>
          <p:cNvPr id="6" name="직선 화살표 연결선 5"/>
          <p:cNvCxnSpPr/>
          <p:nvPr/>
        </p:nvCxnSpPr>
        <p:spPr>
          <a:xfrm flipV="1">
            <a:off x="6156176" y="1779662"/>
            <a:ext cx="1656184" cy="244827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6759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395536" y="483518"/>
            <a:ext cx="2160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50" dirty="0">
                <a:solidFill>
                  <a:schemeClr val="accent5"/>
                </a:solidFill>
                <a:latin typeface="나눔바른고딕" pitchFamily="50" charset="-127"/>
                <a:ea typeface="나눔바른고딕" pitchFamily="50" charset="-127"/>
              </a:rPr>
              <a:t>4</a:t>
            </a:r>
            <a:r>
              <a:rPr lang="en-US" altLang="ko-KR" sz="2000" b="1" spc="-150" dirty="0" smtClean="0">
                <a:solidFill>
                  <a:schemeClr val="accent5"/>
                </a:solidFill>
                <a:latin typeface="나눔바른고딕" pitchFamily="50" charset="-127"/>
                <a:ea typeface="나눔바른고딕" pitchFamily="50" charset="-127"/>
              </a:rPr>
              <a:t>. </a:t>
            </a:r>
            <a:r>
              <a:rPr lang="ko-KR" altLang="en-US" sz="2000" b="1" spc="-150" dirty="0" smtClean="0">
                <a:solidFill>
                  <a:schemeClr val="accent5"/>
                </a:solidFill>
                <a:latin typeface="나눔바른고딕" pitchFamily="50" charset="-127"/>
                <a:ea typeface="나눔바른고딕" pitchFamily="50" charset="-127"/>
              </a:rPr>
              <a:t>결과</a:t>
            </a:r>
            <a:endParaRPr lang="ko-KR" altLang="en-US" sz="2000" b="1" spc="-150" dirty="0">
              <a:solidFill>
                <a:schemeClr val="accent5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50" t="10098" r="9218"/>
          <a:stretch/>
        </p:blipFill>
        <p:spPr>
          <a:xfrm>
            <a:off x="971600" y="883628"/>
            <a:ext cx="7488832" cy="409825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6056" y="987574"/>
            <a:ext cx="3302635" cy="562053"/>
          </a:xfrm>
          <a:prstGeom prst="rect">
            <a:avLst/>
          </a:prstGeom>
        </p:spPr>
      </p:pic>
      <p:cxnSp>
        <p:nvCxnSpPr>
          <p:cNvPr id="7" name="직선 화살표 연결선 6"/>
          <p:cNvCxnSpPr/>
          <p:nvPr/>
        </p:nvCxnSpPr>
        <p:spPr>
          <a:xfrm flipV="1">
            <a:off x="6228184" y="1851670"/>
            <a:ext cx="648072" cy="230425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75656" y="409250"/>
            <a:ext cx="7452320" cy="1010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42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483518"/>
            <a:ext cx="2160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50" dirty="0">
                <a:solidFill>
                  <a:schemeClr val="accent5"/>
                </a:solidFill>
                <a:latin typeface="나눔바른고딕" pitchFamily="50" charset="-127"/>
                <a:ea typeface="나눔바른고딕" pitchFamily="50" charset="-127"/>
              </a:rPr>
              <a:t>4</a:t>
            </a:r>
            <a:r>
              <a:rPr lang="en-US" altLang="ko-KR" sz="2000" b="1" spc="-150" dirty="0" smtClean="0">
                <a:solidFill>
                  <a:schemeClr val="accent5"/>
                </a:solidFill>
                <a:latin typeface="나눔바른고딕" pitchFamily="50" charset="-127"/>
                <a:ea typeface="나눔바른고딕" pitchFamily="50" charset="-127"/>
              </a:rPr>
              <a:t>. </a:t>
            </a:r>
            <a:r>
              <a:rPr lang="ko-KR" altLang="en-US" sz="2000" b="1" spc="-150" dirty="0" smtClean="0">
                <a:solidFill>
                  <a:schemeClr val="accent5"/>
                </a:solidFill>
                <a:latin typeface="나눔바른고딕" pitchFamily="50" charset="-127"/>
                <a:ea typeface="나눔바른고딕" pitchFamily="50" charset="-127"/>
              </a:rPr>
              <a:t>결과</a:t>
            </a:r>
            <a:endParaRPr lang="ko-KR" altLang="en-US" sz="2000" b="1" spc="-150" dirty="0">
              <a:solidFill>
                <a:schemeClr val="accent5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059582"/>
            <a:ext cx="7920880" cy="357440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123728" y="483518"/>
            <a:ext cx="5942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＇</a:t>
            </a:r>
            <a:r>
              <a:rPr lang="ko-KR" altLang="en-US" dirty="0" err="1" smtClean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최순실</a:t>
            </a:r>
            <a:r>
              <a:rPr lang="en-US" altLang="ko-KR" dirty="0" smtClean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’ </a:t>
            </a:r>
            <a:r>
              <a:rPr lang="ko-KR" altLang="en-US" dirty="0" smtClean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이라는 키워드로 동일 기간에 분석하였을 때 뉴스 수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 flipV="1">
            <a:off x="1295636" y="2283718"/>
            <a:ext cx="1116124" cy="178720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 flipV="1">
            <a:off x="5220072" y="2211710"/>
            <a:ext cx="1116124" cy="178720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>
            <a:off x="7596336" y="1681149"/>
            <a:ext cx="504056" cy="160101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>
            <a:off x="2915816" y="2931790"/>
            <a:ext cx="1700572" cy="116892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9081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395536" y="483518"/>
            <a:ext cx="2160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50" dirty="0">
                <a:solidFill>
                  <a:schemeClr val="accent5"/>
                </a:solidFill>
                <a:latin typeface="나눔바른고딕" pitchFamily="50" charset="-127"/>
                <a:ea typeface="나눔바른고딕" pitchFamily="50" charset="-127"/>
              </a:rPr>
              <a:t>4</a:t>
            </a:r>
            <a:r>
              <a:rPr lang="en-US" altLang="ko-KR" sz="2000" b="1" spc="-150" dirty="0" smtClean="0">
                <a:solidFill>
                  <a:schemeClr val="accent5"/>
                </a:solidFill>
                <a:latin typeface="나눔바른고딕" pitchFamily="50" charset="-127"/>
                <a:ea typeface="나눔바른고딕" pitchFamily="50" charset="-127"/>
              </a:rPr>
              <a:t>. </a:t>
            </a:r>
            <a:r>
              <a:rPr lang="ko-KR" altLang="en-US" sz="2000" b="1" spc="-150" dirty="0" smtClean="0">
                <a:solidFill>
                  <a:schemeClr val="accent5"/>
                </a:solidFill>
                <a:latin typeface="나눔바른고딕" pitchFamily="50" charset="-127"/>
                <a:ea typeface="나눔바른고딕" pitchFamily="50" charset="-127"/>
              </a:rPr>
              <a:t>결과</a:t>
            </a:r>
            <a:endParaRPr lang="ko-KR" altLang="en-US" sz="2000" b="1" spc="-150" dirty="0">
              <a:solidFill>
                <a:schemeClr val="accent5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l="1947"/>
          <a:stretch/>
        </p:blipFill>
        <p:spPr>
          <a:xfrm>
            <a:off x="899591" y="771550"/>
            <a:ext cx="8238479" cy="43719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7664" y="559733"/>
            <a:ext cx="4001058" cy="647790"/>
          </a:xfrm>
          <a:prstGeom prst="rect">
            <a:avLst/>
          </a:prstGeom>
        </p:spPr>
      </p:pic>
      <p:cxnSp>
        <p:nvCxnSpPr>
          <p:cNvPr id="8" name="직선 화살표 연결선 7"/>
          <p:cNvCxnSpPr/>
          <p:nvPr/>
        </p:nvCxnSpPr>
        <p:spPr>
          <a:xfrm flipV="1">
            <a:off x="1499154" y="1995686"/>
            <a:ext cx="956994" cy="225269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 flipV="1">
            <a:off x="5364088" y="2359377"/>
            <a:ext cx="1116124" cy="178720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>
            <a:off x="6732239" y="2647363"/>
            <a:ext cx="504056" cy="160101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>
            <a:off x="2981891" y="2139702"/>
            <a:ext cx="969501" cy="200687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그림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244579"/>
            <a:ext cx="9144000" cy="1075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600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483518"/>
            <a:ext cx="2160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50" dirty="0">
                <a:solidFill>
                  <a:schemeClr val="accent5"/>
                </a:solidFill>
                <a:latin typeface="나눔바른고딕" pitchFamily="50" charset="-127"/>
                <a:ea typeface="나눔바른고딕" pitchFamily="50" charset="-127"/>
              </a:rPr>
              <a:t>4</a:t>
            </a:r>
            <a:r>
              <a:rPr lang="en-US" altLang="ko-KR" sz="2000" b="1" spc="-150" dirty="0" smtClean="0">
                <a:solidFill>
                  <a:schemeClr val="accent5"/>
                </a:solidFill>
                <a:latin typeface="나눔바른고딕" pitchFamily="50" charset="-127"/>
                <a:ea typeface="나눔바른고딕" pitchFamily="50" charset="-127"/>
              </a:rPr>
              <a:t>. </a:t>
            </a:r>
            <a:r>
              <a:rPr lang="ko-KR" altLang="en-US" sz="2000" b="1" spc="-150" dirty="0" smtClean="0">
                <a:solidFill>
                  <a:schemeClr val="accent5"/>
                </a:solidFill>
                <a:latin typeface="나눔바른고딕" pitchFamily="50" charset="-127"/>
                <a:ea typeface="나눔바른고딕" pitchFamily="50" charset="-127"/>
              </a:rPr>
              <a:t>결과</a:t>
            </a:r>
            <a:endParaRPr lang="ko-KR" altLang="en-US" sz="2000" b="1" spc="-150" dirty="0">
              <a:solidFill>
                <a:schemeClr val="accent5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987574"/>
            <a:ext cx="8401673" cy="379136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019934" y="468272"/>
            <a:ext cx="6362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＇</a:t>
            </a:r>
            <a:r>
              <a:rPr lang="ko-KR" altLang="en-US" dirty="0" smtClean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국정원 </a:t>
            </a:r>
            <a:r>
              <a:rPr lang="ko-KR" altLang="en-US" dirty="0" err="1" smtClean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댓글</a:t>
            </a:r>
            <a:r>
              <a:rPr lang="en-US" altLang="ko-KR" dirty="0" smtClean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’</a:t>
            </a:r>
            <a:r>
              <a:rPr lang="ko-KR" altLang="en-US" dirty="0" smtClean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이라는 키워드로 동일 기간에 분석하였을 때 뉴스 수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907704" y="2139702"/>
            <a:ext cx="2160240" cy="17407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5415177" y="1347614"/>
            <a:ext cx="2160240" cy="17407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17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395536" y="483518"/>
            <a:ext cx="2160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50" dirty="0">
                <a:solidFill>
                  <a:schemeClr val="accent5"/>
                </a:solidFill>
                <a:latin typeface="나눔바른고딕" pitchFamily="50" charset="-127"/>
                <a:ea typeface="나눔바른고딕" pitchFamily="50" charset="-127"/>
              </a:rPr>
              <a:t>4</a:t>
            </a:r>
            <a:r>
              <a:rPr lang="en-US" altLang="ko-KR" sz="2000" b="1" spc="-150" dirty="0" smtClean="0">
                <a:solidFill>
                  <a:schemeClr val="accent5"/>
                </a:solidFill>
                <a:latin typeface="나눔바른고딕" pitchFamily="50" charset="-127"/>
                <a:ea typeface="나눔바른고딕" pitchFamily="50" charset="-127"/>
              </a:rPr>
              <a:t>. </a:t>
            </a:r>
            <a:r>
              <a:rPr lang="ko-KR" altLang="en-US" sz="2000" b="1" spc="-150" dirty="0" smtClean="0">
                <a:solidFill>
                  <a:schemeClr val="accent5"/>
                </a:solidFill>
                <a:latin typeface="나눔바른고딕" pitchFamily="50" charset="-127"/>
                <a:ea typeface="나눔바른고딕" pitchFamily="50" charset="-127"/>
              </a:rPr>
              <a:t>결과</a:t>
            </a:r>
            <a:endParaRPr lang="ko-KR" altLang="en-US" sz="2000" b="1" spc="-150" dirty="0">
              <a:solidFill>
                <a:schemeClr val="accent5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1059582"/>
            <a:ext cx="7190622" cy="388843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7944" y="373686"/>
            <a:ext cx="4344006" cy="685896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2195736" y="1347614"/>
            <a:ext cx="2160240" cy="17407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5436096" y="1274498"/>
            <a:ext cx="2160240" cy="17407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104468"/>
            <a:ext cx="9144000" cy="675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558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accent5">
                <a:lumMod val="20000"/>
                <a:lumOff val="80000"/>
              </a:schemeClr>
            </a:gs>
            <a:gs pos="80000">
              <a:schemeClr val="bg1"/>
            </a:gs>
          </a:gsLst>
          <a:path path="rect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3594282" y="1490152"/>
            <a:ext cx="3672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spc="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1. </a:t>
            </a:r>
            <a:r>
              <a:rPr lang="ko-KR" altLang="en-US" sz="1600" b="1" spc="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주제</a:t>
            </a:r>
            <a:r>
              <a:rPr lang="en-US" altLang="ko-KR" sz="1600" b="1" spc="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ko-KR" altLang="en-US" sz="1600" b="1" spc="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요약</a:t>
            </a:r>
            <a:endParaRPr lang="ko-KR" altLang="en-US" sz="1600" b="1" spc="30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059832" y="555526"/>
            <a:ext cx="30963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spc="-150" dirty="0" smtClean="0">
                <a:solidFill>
                  <a:schemeClr val="accent5"/>
                </a:solidFill>
                <a:latin typeface="나눔바른고딕" pitchFamily="50" charset="-127"/>
                <a:ea typeface="나눔바른고딕" pitchFamily="50" charset="-127"/>
              </a:rPr>
              <a:t>I N D E X</a:t>
            </a:r>
            <a:endParaRPr lang="ko-KR" altLang="en-US" sz="2800" b="1" spc="-150" dirty="0">
              <a:solidFill>
                <a:schemeClr val="accent5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611661" y="1967178"/>
            <a:ext cx="43447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spc="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2. </a:t>
            </a:r>
            <a:r>
              <a:rPr lang="ko-KR" altLang="en-US" sz="1600" b="1" spc="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수정 </a:t>
            </a:r>
            <a:r>
              <a:rPr lang="en-US" altLang="ko-KR" sz="1600" b="1" spc="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1, 2</a:t>
            </a:r>
            <a:endParaRPr lang="ko-KR" altLang="en-US" sz="1600" b="1" spc="30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618517" y="3017011"/>
            <a:ext cx="3672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4</a:t>
            </a:r>
            <a:r>
              <a:rPr lang="en-US" altLang="ko-KR" sz="1600" b="1" spc="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. </a:t>
            </a:r>
            <a:r>
              <a:rPr lang="ko-KR" altLang="en-US" sz="1600" b="1" spc="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결과</a:t>
            </a:r>
            <a:endParaRPr lang="en-US" altLang="ko-KR" sz="1600" b="1" spc="300" dirty="0" smtClean="0">
              <a:solidFill>
                <a:schemeClr val="tx1">
                  <a:lumMod val="65000"/>
                  <a:lumOff val="3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618517" y="4095052"/>
            <a:ext cx="3672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6</a:t>
            </a:r>
            <a:r>
              <a:rPr lang="en-US" altLang="ko-KR" sz="1600" b="1" spc="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. </a:t>
            </a:r>
            <a:r>
              <a:rPr lang="ko-KR" altLang="en-US" sz="1600" b="1" spc="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결론</a:t>
            </a:r>
            <a:endParaRPr lang="ko-KR" altLang="en-US" sz="1600" b="1" spc="30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606581" y="2496043"/>
            <a:ext cx="3672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3</a:t>
            </a:r>
            <a:r>
              <a:rPr lang="en-US" altLang="ko-KR" sz="1600" b="1" spc="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. </a:t>
            </a:r>
            <a:r>
              <a:rPr lang="ko-KR" altLang="en-US" sz="1600" b="1" spc="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구현 방법</a:t>
            </a:r>
            <a:endParaRPr lang="ko-KR" altLang="en-US" sz="1600" b="1" spc="30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618517" y="3546827"/>
            <a:ext cx="3672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5</a:t>
            </a:r>
            <a:r>
              <a:rPr lang="en-US" altLang="ko-KR" sz="1600" b="1" spc="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. </a:t>
            </a:r>
            <a:r>
              <a:rPr lang="ko-KR" altLang="en-US" sz="1600" b="1" spc="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결과 분석</a:t>
            </a:r>
            <a:endParaRPr lang="en-US" altLang="ko-KR" sz="1600" b="1" spc="300" dirty="0" smtClean="0">
              <a:solidFill>
                <a:schemeClr val="tx1">
                  <a:lumMod val="65000"/>
                  <a:lumOff val="3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611560" y="782583"/>
            <a:ext cx="29523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spc="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결과들을 분석한 결과</a:t>
            </a:r>
            <a:endParaRPr lang="ko-KR" altLang="en-US" sz="1200" b="1" spc="30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95536" y="483518"/>
            <a:ext cx="2160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50" dirty="0">
                <a:solidFill>
                  <a:schemeClr val="accent5"/>
                </a:solidFill>
                <a:latin typeface="나눔바른고딕" pitchFamily="50" charset="-127"/>
                <a:ea typeface="나눔바른고딕" pitchFamily="50" charset="-127"/>
              </a:rPr>
              <a:t>5</a:t>
            </a:r>
            <a:r>
              <a:rPr lang="en-US" altLang="ko-KR" sz="2000" b="1" spc="-150" dirty="0" smtClean="0">
                <a:solidFill>
                  <a:schemeClr val="accent5"/>
                </a:solidFill>
                <a:latin typeface="나눔바른고딕" pitchFamily="50" charset="-127"/>
                <a:ea typeface="나눔바른고딕" pitchFamily="50" charset="-127"/>
              </a:rPr>
              <a:t>. </a:t>
            </a:r>
            <a:r>
              <a:rPr lang="ko-KR" altLang="en-US" sz="2000" b="1" spc="-150" dirty="0" smtClean="0">
                <a:solidFill>
                  <a:schemeClr val="accent5"/>
                </a:solidFill>
                <a:latin typeface="나눔바른고딕" pitchFamily="50" charset="-127"/>
                <a:ea typeface="나눔바른고딕" pitchFamily="50" charset="-127"/>
              </a:rPr>
              <a:t>결과 분석</a:t>
            </a:r>
            <a:endParaRPr lang="ko-KR" altLang="en-US" sz="2000" b="1" spc="-150" dirty="0">
              <a:solidFill>
                <a:schemeClr val="accent5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77006" y="1491630"/>
            <a:ext cx="345638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특정 정치적 사건 뉴스 양이 많아짐에 따라 연예계 뉴스 양도 많아짐을 알 수 있었다</a:t>
            </a:r>
            <a:r>
              <a:rPr lang="en-US" altLang="ko-KR" dirty="0" smtClean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</a:p>
          <a:p>
            <a:pPr marL="342900" indent="-342900">
              <a:buAutoNum type="arabicPeriod"/>
            </a:pPr>
            <a:endParaRPr lang="en-US" altLang="ko-KR" dirty="0" smtClean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dirty="0" smtClean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특정 정치 키워드의 최대 관심 날짜에는 연예계 뉴스 척도가 낮아졌다</a:t>
            </a:r>
            <a:r>
              <a:rPr lang="en-US" altLang="ko-KR" dirty="0" smtClean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</a:p>
          <a:p>
            <a:pPr marL="342900" indent="-342900">
              <a:buAutoNum type="arabicPeriod"/>
            </a:pPr>
            <a:endParaRPr lang="en-US" altLang="ko-KR" dirty="0" smtClean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dirty="0" smtClean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                      이와 같은 모</a:t>
            </a:r>
            <a:r>
              <a:rPr lang="en-US" altLang="ko-KR" dirty="0" smtClean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		</a:t>
            </a:r>
            <a:r>
              <a:rPr lang="ko-KR" altLang="en-US" dirty="0" smtClean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양은 </a:t>
            </a:r>
            <a:r>
              <a:rPr lang="ko-KR" altLang="en-US" dirty="0" err="1" smtClean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아니었</a:t>
            </a:r>
            <a:r>
              <a:rPr lang="en-US" altLang="ko-KR" dirty="0" smtClean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		</a:t>
            </a:r>
            <a:r>
              <a:rPr lang="ko-KR" altLang="en-US" dirty="0" smtClean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다</a:t>
            </a:r>
            <a:r>
              <a:rPr lang="en-US" altLang="ko-KR" dirty="0" smtClean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</a:p>
          <a:p>
            <a:pPr marL="342900" indent="-342900">
              <a:buAutoNum type="arabicPeriod"/>
            </a:pPr>
            <a:endParaRPr lang="en-US" altLang="ko-KR" dirty="0" smtClean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342900" indent="-342900">
              <a:buAutoNum type="arabicPeriod"/>
            </a:pPr>
            <a:endParaRPr lang="en-US" altLang="ko-KR" dirty="0" smtClean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342900" indent="-342900">
              <a:buAutoNum type="arabicPeriod"/>
            </a:pPr>
            <a:endParaRPr lang="en-US" altLang="ko-KR" dirty="0" smtClean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342900" indent="-342900">
              <a:buAutoNum type="arabicPeriod"/>
            </a:pPr>
            <a:endParaRPr lang="en-US" altLang="ko-KR" dirty="0" smtClean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342900" indent="-342900">
              <a:buAutoNum type="arabicPeriod"/>
            </a:pP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788024" y="943209"/>
            <a:ext cx="345638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endParaRPr lang="en-US" altLang="ko-KR" dirty="0" smtClean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342900" indent="-342900">
              <a:buAutoNum type="arabicPeriod"/>
            </a:pPr>
            <a:endParaRPr lang="en-US" altLang="ko-KR" dirty="0" smtClean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342900" indent="-342900">
              <a:buAutoNum type="arabicPeriod"/>
            </a:pPr>
            <a:r>
              <a:rPr lang="en-US" altLang="ko-KR" dirty="0" smtClean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Top 30 </a:t>
            </a:r>
            <a:r>
              <a:rPr lang="ko-KR" altLang="en-US" dirty="0" smtClean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안에 특정 정치적 사건 키워드가 들어있지 않음에도 이슈 양상이 비슷하기에</a:t>
            </a:r>
            <a:r>
              <a:rPr lang="en-US" altLang="ko-KR" dirty="0" smtClean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 smtClean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정치 사건이 연예 사건에 </a:t>
            </a:r>
            <a:r>
              <a:rPr lang="ko-KR" altLang="en-US" b="1" dirty="0" smtClean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어느 정도 </a:t>
            </a:r>
            <a:r>
              <a:rPr lang="en-US" altLang="ko-KR" b="1" dirty="0" smtClean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‘</a:t>
            </a:r>
            <a:r>
              <a:rPr lang="ko-KR" altLang="en-US" b="1" dirty="0" smtClean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영향을 끼친다</a:t>
            </a:r>
            <a:r>
              <a:rPr lang="en-US" altLang="ko-KR" b="1" dirty="0" smtClean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‘</a:t>
            </a:r>
            <a:r>
              <a:rPr lang="ko-KR" altLang="en-US" dirty="0" smtClean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는 것을 알 수 있다</a:t>
            </a:r>
            <a:r>
              <a:rPr lang="en-US" altLang="ko-KR" dirty="0" smtClean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</a:p>
          <a:p>
            <a:pPr marL="342900" indent="-342900">
              <a:buAutoNum type="arabicPeriod"/>
            </a:pPr>
            <a:endParaRPr lang="en-US" altLang="ko-KR" dirty="0" smtClean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dirty="0" smtClean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그 당시에는 연예 뉴스보다는 정치 뉴스에 더 관심이 많아짐을 알 수 있다</a:t>
            </a:r>
            <a:r>
              <a:rPr lang="en-US" altLang="ko-KR" dirty="0" smtClean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</a:p>
          <a:p>
            <a:pPr marL="342900" indent="-342900">
              <a:buAutoNum type="arabicPeriod"/>
            </a:pP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3" name="오른쪽 화살표 2"/>
          <p:cNvSpPr/>
          <p:nvPr/>
        </p:nvSpPr>
        <p:spPr>
          <a:xfrm>
            <a:off x="4194683" y="2388283"/>
            <a:ext cx="432048" cy="233313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3651870"/>
            <a:ext cx="1446318" cy="1128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084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395536" y="483518"/>
            <a:ext cx="2160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50" dirty="0" smtClean="0">
                <a:solidFill>
                  <a:schemeClr val="accent5"/>
                </a:solidFill>
                <a:latin typeface="나눔바른고딕" pitchFamily="50" charset="-127"/>
                <a:ea typeface="나눔바른고딕" pitchFamily="50" charset="-127"/>
              </a:rPr>
              <a:t>6. </a:t>
            </a:r>
            <a:r>
              <a:rPr lang="ko-KR" altLang="en-US" sz="2000" b="1" spc="-150" dirty="0" smtClean="0">
                <a:solidFill>
                  <a:schemeClr val="accent5"/>
                </a:solidFill>
                <a:latin typeface="나눔바른고딕" pitchFamily="50" charset="-127"/>
                <a:ea typeface="나눔바른고딕" pitchFamily="50" charset="-127"/>
              </a:rPr>
              <a:t>결론</a:t>
            </a:r>
            <a:endParaRPr lang="ko-KR" altLang="en-US" sz="2000" b="1" spc="-150" dirty="0">
              <a:solidFill>
                <a:schemeClr val="accent5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47664" y="2211710"/>
            <a:ext cx="61926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“</a:t>
            </a:r>
            <a:r>
              <a:rPr lang="ko-KR" altLang="en-US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정치 뉴스와 연예 뉴스의 상관관계 분석</a:t>
            </a:r>
            <a:r>
              <a:rPr lang="en-US" altLang="ko-KR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”</a:t>
            </a:r>
            <a:endParaRPr lang="en-US" altLang="ko-KR" sz="2000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en-US" altLang="ko-KR" sz="2000" b="1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-&gt; </a:t>
            </a:r>
            <a:r>
              <a:rPr lang="ko-KR" altLang="en-US" sz="2000" b="1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어느 정도 영향이 있다</a:t>
            </a:r>
            <a:r>
              <a:rPr lang="en-US" altLang="ko-KR" sz="2000" b="1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.</a:t>
            </a:r>
            <a:endParaRPr lang="ko-KR" altLang="en-US" sz="2000" b="1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24810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accent5">
                <a:lumMod val="20000"/>
                <a:lumOff val="80000"/>
              </a:schemeClr>
            </a:gs>
            <a:gs pos="80000">
              <a:schemeClr val="bg1"/>
            </a:gs>
          </a:gsLst>
          <a:path path="rect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3851920" y="3232016"/>
            <a:ext cx="14401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 err="1" smtClean="0">
                <a:solidFill>
                  <a:schemeClr val="accent5">
                    <a:lumMod val="75000"/>
                  </a:schemeClr>
                </a:solidFill>
              </a:rPr>
              <a:t>QnA</a:t>
            </a:r>
            <a:endParaRPr lang="ko-KR" altLang="en-US" sz="40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3074" name="Picture 2" descr="http://www.bmmedia.co.kr/wp-content/uploads/2015/05/%EB%B9%84%EC%97%A0%EB%AF%B8%EB%94%94%EC%96%B4-qna-picto@2x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87824" y="843558"/>
            <a:ext cx="3143894" cy="279705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각 삼각형 2"/>
          <p:cNvSpPr/>
          <p:nvPr/>
        </p:nvSpPr>
        <p:spPr>
          <a:xfrm flipH="1" flipV="1">
            <a:off x="6732240" y="0"/>
            <a:ext cx="2411760" cy="5143500"/>
          </a:xfrm>
          <a:prstGeom prst="rtTriangle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39999">
                <a:schemeClr val="accent5">
                  <a:lumMod val="60000"/>
                  <a:lumOff val="40000"/>
                </a:schemeClr>
              </a:gs>
              <a:gs pos="70000">
                <a:schemeClr val="accent5">
                  <a:lumMod val="40000"/>
                  <a:lumOff val="6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979712" y="2178898"/>
            <a:ext cx="51845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altLang="ko-KR" sz="36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Thank you</a:t>
            </a:r>
            <a:endParaRPr lang="ko-KR" altLang="en-US" sz="36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630669" y="782583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b="1" spc="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이 주제에 대한 설명</a:t>
            </a:r>
            <a:endParaRPr lang="ko-KR" altLang="en-US" sz="1200" b="1" spc="30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95536" y="483518"/>
            <a:ext cx="2160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50" dirty="0" smtClean="0">
                <a:solidFill>
                  <a:schemeClr val="accent5"/>
                </a:solidFill>
                <a:latin typeface="나눔바른고딕" pitchFamily="50" charset="-127"/>
                <a:ea typeface="나눔바른고딕" pitchFamily="50" charset="-127"/>
              </a:rPr>
              <a:t>1. </a:t>
            </a:r>
            <a:r>
              <a:rPr lang="ko-KR" altLang="en-US" sz="2000" b="1" spc="-150" dirty="0" smtClean="0">
                <a:solidFill>
                  <a:schemeClr val="accent5"/>
                </a:solidFill>
                <a:latin typeface="나눔바른고딕" pitchFamily="50" charset="-127"/>
                <a:ea typeface="나눔바른고딕" pitchFamily="50" charset="-127"/>
              </a:rPr>
              <a:t>주제 요약</a:t>
            </a:r>
            <a:endParaRPr lang="ko-KR" altLang="en-US" sz="2000" b="1" spc="-150" dirty="0">
              <a:solidFill>
                <a:schemeClr val="accent5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47664" y="2211710"/>
            <a:ext cx="6192688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“</a:t>
            </a:r>
            <a:r>
              <a:rPr lang="ko-KR" altLang="en-US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정치 뉴스와 연예 뉴스의 상관관계 분석</a:t>
            </a:r>
            <a:r>
              <a:rPr lang="en-US" altLang="ko-KR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”</a:t>
            </a:r>
            <a:endParaRPr lang="en-US" altLang="ko-KR" sz="2000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sz="2000" b="1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가설 </a:t>
            </a:r>
            <a:r>
              <a:rPr lang="en-US" altLang="ko-KR" sz="2000" b="1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: </a:t>
            </a:r>
            <a:r>
              <a:rPr lang="ko-KR" altLang="en-US" sz="2000" b="1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어떤 연예계 사건이 터졌을 때</a:t>
            </a:r>
            <a:r>
              <a:rPr lang="en-US" altLang="ko-KR" sz="2000" b="1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,</a:t>
            </a:r>
            <a:r>
              <a:rPr lang="ko-KR" altLang="en-US" sz="2000" b="1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정치적</a:t>
            </a:r>
            <a:r>
              <a:rPr lang="en-US" altLang="ko-KR" sz="2000" b="1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, </a:t>
            </a:r>
            <a:r>
              <a:rPr lang="ko-KR" altLang="en-US" sz="2000" b="1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사회적 문제를 덮고자 하는 것일지도 모른다</a:t>
            </a:r>
            <a:r>
              <a:rPr lang="en-US" altLang="ko-KR" sz="2000" b="1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.</a:t>
            </a:r>
            <a:endParaRPr lang="ko-KR" altLang="en-US" sz="2000" b="1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96154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611560" y="782583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spc="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구현 </a:t>
            </a:r>
            <a:r>
              <a:rPr lang="en-US" altLang="ko-KR" sz="1200" b="1" spc="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flow</a:t>
            </a:r>
            <a:endParaRPr lang="ko-KR" altLang="en-US" sz="1200" b="1" spc="30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95536" y="483518"/>
            <a:ext cx="2160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50" dirty="0">
                <a:solidFill>
                  <a:schemeClr val="accent5"/>
                </a:solidFill>
                <a:latin typeface="나눔바른고딕" pitchFamily="50" charset="-127"/>
                <a:ea typeface="나눔바른고딕" pitchFamily="50" charset="-127"/>
              </a:rPr>
              <a:t>1</a:t>
            </a:r>
            <a:r>
              <a:rPr lang="en-US" altLang="ko-KR" sz="2000" b="1" spc="-150" dirty="0" smtClean="0">
                <a:solidFill>
                  <a:schemeClr val="accent5"/>
                </a:solidFill>
                <a:latin typeface="나눔바른고딕" pitchFamily="50" charset="-127"/>
                <a:ea typeface="나눔바른고딕" pitchFamily="50" charset="-127"/>
              </a:rPr>
              <a:t>. </a:t>
            </a:r>
            <a:r>
              <a:rPr lang="ko-KR" altLang="en-US" sz="2000" b="1" spc="-150" dirty="0" smtClean="0">
                <a:solidFill>
                  <a:schemeClr val="accent5"/>
                </a:solidFill>
                <a:latin typeface="나눔바른고딕" pitchFamily="50" charset="-127"/>
                <a:ea typeface="나눔바른고딕" pitchFamily="50" charset="-127"/>
              </a:rPr>
              <a:t>주제 요약</a:t>
            </a:r>
            <a:endParaRPr lang="ko-KR" altLang="en-US" sz="2000" b="1" spc="-150" dirty="0">
              <a:solidFill>
                <a:schemeClr val="accent5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87624" y="1923678"/>
            <a:ext cx="590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If </a:t>
            </a:r>
            <a:r>
              <a:rPr lang="ko-KR" altLang="en-US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특정 정치 키워드가 </a:t>
            </a:r>
            <a:r>
              <a:rPr lang="ko-KR" altLang="en-US" b="1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이슈가 된 시기</a:t>
            </a:r>
            <a:r>
              <a:rPr lang="ko-KR" altLang="en-US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를 파악</a:t>
            </a:r>
            <a:endParaRPr lang="ko-KR" altLang="en-US" dirty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47664" y="2427734"/>
            <a:ext cx="6264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If </a:t>
            </a:r>
            <a:r>
              <a:rPr lang="ko-KR" altLang="en-US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그 시기 </a:t>
            </a:r>
            <a:r>
              <a:rPr lang="ko-KR" altLang="en-US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전</a:t>
            </a:r>
            <a:r>
              <a:rPr lang="ko-KR" altLang="en-US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후로 어떤</a:t>
            </a:r>
            <a:r>
              <a:rPr lang="en-US" altLang="ko-KR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 </a:t>
            </a:r>
            <a:r>
              <a:rPr lang="ko-KR" altLang="en-US" b="1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연예 관련 </a:t>
            </a:r>
            <a:r>
              <a:rPr lang="en-US" altLang="ko-KR" b="1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keyword </a:t>
            </a:r>
            <a:r>
              <a:rPr lang="ko-KR" altLang="en-US" b="1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그래프가 급격히 상승</a:t>
            </a:r>
            <a:endParaRPr lang="ko-KR" altLang="en-US" b="1" dirty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07704" y="2932370"/>
            <a:ext cx="590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Then </a:t>
            </a:r>
            <a:r>
              <a:rPr lang="ko-KR" altLang="en-US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두 특정 키워드의 추이를 분석</a:t>
            </a:r>
            <a:r>
              <a:rPr lang="en-US" altLang="ko-KR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, </a:t>
            </a:r>
            <a:r>
              <a:rPr lang="ko-KR" altLang="en-US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결과 도출</a:t>
            </a:r>
            <a:endParaRPr lang="ko-KR" altLang="en-US" dirty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5880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611560" y="782583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spc="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구현 </a:t>
            </a:r>
            <a:r>
              <a:rPr lang="en-US" altLang="ko-KR" sz="1200" b="1" spc="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flow</a:t>
            </a:r>
            <a:endParaRPr lang="ko-KR" altLang="en-US" sz="1200" b="1" spc="30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95536" y="483518"/>
            <a:ext cx="2160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50" dirty="0" smtClean="0">
                <a:solidFill>
                  <a:schemeClr val="accent5"/>
                </a:solidFill>
                <a:latin typeface="나눔바른고딕" pitchFamily="50" charset="-127"/>
                <a:ea typeface="나눔바른고딕" pitchFamily="50" charset="-127"/>
              </a:rPr>
              <a:t>2</a:t>
            </a:r>
            <a:r>
              <a:rPr lang="en-US" altLang="ko-KR" sz="2000" b="1" spc="-150" dirty="0" smtClean="0">
                <a:solidFill>
                  <a:schemeClr val="accent5"/>
                </a:solidFill>
                <a:latin typeface="나눔바른고딕" pitchFamily="50" charset="-127"/>
                <a:ea typeface="나눔바른고딕" pitchFamily="50" charset="-127"/>
              </a:rPr>
              <a:t>. </a:t>
            </a:r>
            <a:r>
              <a:rPr lang="ko-KR" altLang="en-US" sz="2000" b="1" spc="-150" dirty="0" smtClean="0">
                <a:solidFill>
                  <a:schemeClr val="accent5"/>
                </a:solidFill>
                <a:latin typeface="나눔바른고딕" pitchFamily="50" charset="-127"/>
                <a:ea typeface="나눔바른고딕" pitchFamily="50" charset="-127"/>
              </a:rPr>
              <a:t>수정</a:t>
            </a:r>
            <a:r>
              <a:rPr lang="en-US" altLang="ko-KR" sz="2000" b="1" spc="-150" dirty="0" smtClean="0">
                <a:solidFill>
                  <a:schemeClr val="accent5"/>
                </a:solidFill>
                <a:latin typeface="나눔바른고딕" pitchFamily="50" charset="-127"/>
                <a:ea typeface="나눔바른고딕" pitchFamily="50" charset="-127"/>
              </a:rPr>
              <a:t>1</a:t>
            </a:r>
            <a:endParaRPr lang="ko-KR" altLang="en-US" sz="2000" b="1" spc="-150" dirty="0">
              <a:solidFill>
                <a:schemeClr val="accent5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87624" y="1923678"/>
            <a:ext cx="590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If </a:t>
            </a:r>
            <a:r>
              <a:rPr lang="ko-KR" altLang="en-US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특정 정치 키워드가 </a:t>
            </a:r>
            <a:r>
              <a:rPr lang="ko-KR" altLang="en-US" b="1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이슈가 된 시기</a:t>
            </a:r>
            <a:r>
              <a:rPr lang="ko-KR" altLang="en-US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를 파악</a:t>
            </a:r>
            <a:endParaRPr lang="ko-KR" altLang="en-US" dirty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47664" y="2427734"/>
            <a:ext cx="6264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trike="sngStrike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If </a:t>
            </a:r>
            <a:r>
              <a:rPr lang="ko-KR" altLang="en-US" strike="sngStrike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그 시기 </a:t>
            </a:r>
            <a:r>
              <a:rPr lang="ko-KR" altLang="en-US" strike="sngStrike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전</a:t>
            </a:r>
            <a:r>
              <a:rPr lang="ko-KR" altLang="en-US" strike="sngStrike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후로 어떤</a:t>
            </a:r>
            <a:r>
              <a:rPr lang="en-US" altLang="ko-KR" strike="sngStrike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 </a:t>
            </a:r>
            <a:r>
              <a:rPr lang="ko-KR" altLang="en-US" b="1" strike="sngStrike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연예 관련 </a:t>
            </a:r>
            <a:r>
              <a:rPr lang="en-US" altLang="ko-KR" b="1" strike="sngStrike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keyword </a:t>
            </a:r>
            <a:r>
              <a:rPr lang="ko-KR" altLang="en-US" b="1" strike="sngStrike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그래프가 급격히 상승</a:t>
            </a:r>
            <a:endParaRPr lang="ko-KR" altLang="en-US" b="1" strike="sngStrike" dirty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07704" y="2932370"/>
            <a:ext cx="590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Then </a:t>
            </a:r>
            <a:r>
              <a:rPr lang="ko-KR" altLang="en-US" strike="sngStrike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두 특정 키워드</a:t>
            </a:r>
            <a:r>
              <a:rPr lang="ko-KR" altLang="en-US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의 추이를 </a:t>
            </a:r>
            <a:r>
              <a:rPr lang="ko-KR" altLang="en-US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분석</a:t>
            </a:r>
            <a:r>
              <a:rPr lang="en-US" altLang="ko-KR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, </a:t>
            </a:r>
            <a:r>
              <a:rPr lang="ko-KR" altLang="en-US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결과 도출</a:t>
            </a:r>
            <a:endParaRPr lang="ko-KR" altLang="en-US" dirty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68275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611560" y="782583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spc="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구현 </a:t>
            </a:r>
            <a:r>
              <a:rPr lang="en-US" altLang="ko-KR" sz="1200" b="1" spc="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flow</a:t>
            </a:r>
            <a:endParaRPr lang="ko-KR" altLang="en-US" sz="1200" b="1" spc="30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95536" y="483518"/>
            <a:ext cx="2160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50" dirty="0" smtClean="0">
                <a:solidFill>
                  <a:schemeClr val="accent5"/>
                </a:solidFill>
                <a:latin typeface="나눔바른고딕" pitchFamily="50" charset="-127"/>
                <a:ea typeface="나눔바른고딕" pitchFamily="50" charset="-127"/>
              </a:rPr>
              <a:t>2</a:t>
            </a:r>
            <a:r>
              <a:rPr lang="en-US" altLang="ko-KR" sz="2000" b="1" spc="-150" dirty="0" smtClean="0">
                <a:solidFill>
                  <a:schemeClr val="accent5"/>
                </a:solidFill>
                <a:latin typeface="나눔바른고딕" pitchFamily="50" charset="-127"/>
                <a:ea typeface="나눔바른고딕" pitchFamily="50" charset="-127"/>
              </a:rPr>
              <a:t>. </a:t>
            </a:r>
            <a:r>
              <a:rPr lang="ko-KR" altLang="en-US" sz="2000" b="1" spc="-150" dirty="0" smtClean="0">
                <a:solidFill>
                  <a:schemeClr val="accent5"/>
                </a:solidFill>
                <a:latin typeface="나눔바른고딕" pitchFamily="50" charset="-127"/>
                <a:ea typeface="나눔바른고딕" pitchFamily="50" charset="-127"/>
              </a:rPr>
              <a:t>수정</a:t>
            </a:r>
            <a:r>
              <a:rPr lang="en-US" altLang="ko-KR" sz="2000" b="1" spc="-150" dirty="0" smtClean="0">
                <a:solidFill>
                  <a:schemeClr val="accent5"/>
                </a:solidFill>
                <a:latin typeface="나눔바른고딕" pitchFamily="50" charset="-127"/>
                <a:ea typeface="나눔바른고딕" pitchFamily="50" charset="-127"/>
              </a:rPr>
              <a:t>1</a:t>
            </a:r>
            <a:endParaRPr lang="ko-KR" altLang="en-US" sz="2000" b="1" spc="-150" dirty="0">
              <a:solidFill>
                <a:schemeClr val="accent5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87624" y="1923678"/>
            <a:ext cx="590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If </a:t>
            </a:r>
            <a:r>
              <a:rPr lang="ko-KR" altLang="en-US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특정 정치 키워드가 </a:t>
            </a:r>
            <a:r>
              <a:rPr lang="ko-KR" altLang="en-US" b="1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이슈가 된 시기</a:t>
            </a:r>
            <a:r>
              <a:rPr lang="ko-KR" altLang="en-US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를 파악</a:t>
            </a:r>
            <a:endParaRPr lang="ko-KR" altLang="en-US" dirty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47664" y="2426533"/>
            <a:ext cx="5472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If </a:t>
            </a:r>
            <a:r>
              <a:rPr lang="ko-KR" altLang="en-US" dirty="0" smtClean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이슈가 된 시기 전후로 </a:t>
            </a:r>
            <a:r>
              <a:rPr lang="en-US" altLang="ko-KR" dirty="0" smtClean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‘</a:t>
            </a:r>
            <a:r>
              <a:rPr lang="ko-KR" altLang="en-US" dirty="0" smtClean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연예</a:t>
            </a:r>
            <a:r>
              <a:rPr lang="en-US" altLang="ko-KR" dirty="0" smtClean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’ </a:t>
            </a:r>
            <a:r>
              <a:rPr lang="ko-KR" altLang="en-US" dirty="0" smtClean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카테고리의 </a:t>
            </a:r>
            <a:r>
              <a:rPr lang="en-US" altLang="ko-KR" dirty="0" smtClean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volume </a:t>
            </a:r>
            <a:r>
              <a:rPr lang="ko-KR" altLang="en-US" dirty="0" smtClean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상승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07704" y="2931790"/>
            <a:ext cx="7094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Then </a:t>
            </a:r>
            <a:r>
              <a:rPr lang="ko-KR" altLang="en-US" dirty="0" smtClean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특정 정치 키워드와 연예계 뉴스 </a:t>
            </a:r>
            <a:r>
              <a:rPr lang="en-US" altLang="ko-KR" dirty="0" smtClean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top 30</a:t>
            </a:r>
            <a:r>
              <a:rPr lang="ko-KR" altLang="en-US" dirty="0" smtClean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간의 추이를 분석</a:t>
            </a:r>
            <a:r>
              <a:rPr lang="en-US" altLang="ko-KR" dirty="0" smtClean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 smtClean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결과 도출 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16585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395536" y="483518"/>
            <a:ext cx="2160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50" dirty="0" smtClean="0">
                <a:solidFill>
                  <a:schemeClr val="accent5"/>
                </a:solidFill>
                <a:latin typeface="나눔바른고딕" pitchFamily="50" charset="-127"/>
                <a:ea typeface="나눔바른고딕" pitchFamily="50" charset="-127"/>
              </a:rPr>
              <a:t>2</a:t>
            </a:r>
            <a:r>
              <a:rPr lang="en-US" altLang="ko-KR" sz="2000" b="1" spc="-150" dirty="0" smtClean="0">
                <a:solidFill>
                  <a:schemeClr val="accent5"/>
                </a:solidFill>
                <a:latin typeface="나눔바른고딕" pitchFamily="50" charset="-127"/>
                <a:ea typeface="나눔바른고딕" pitchFamily="50" charset="-127"/>
              </a:rPr>
              <a:t>. </a:t>
            </a:r>
            <a:r>
              <a:rPr lang="ko-KR" altLang="en-US" sz="2000" b="1" spc="-150" dirty="0" smtClean="0">
                <a:solidFill>
                  <a:schemeClr val="accent5"/>
                </a:solidFill>
                <a:latin typeface="나눔바른고딕" pitchFamily="50" charset="-127"/>
                <a:ea typeface="나눔바른고딕" pitchFamily="50" charset="-127"/>
              </a:rPr>
              <a:t>수정</a:t>
            </a:r>
            <a:r>
              <a:rPr lang="en-US" altLang="ko-KR" sz="2000" b="1" spc="-150" dirty="0" smtClean="0">
                <a:solidFill>
                  <a:schemeClr val="accent5"/>
                </a:solidFill>
                <a:latin typeface="나눔바른고딕" pitchFamily="50" charset="-127"/>
                <a:ea typeface="나눔바른고딕" pitchFamily="50" charset="-127"/>
              </a:rPr>
              <a:t>1</a:t>
            </a:r>
            <a:r>
              <a:rPr lang="ko-KR" altLang="en-US" sz="2000" b="1" spc="-150" dirty="0" smtClean="0">
                <a:solidFill>
                  <a:schemeClr val="accent5"/>
                </a:solidFill>
                <a:latin typeface="나눔바른고딕" pitchFamily="50" charset="-127"/>
                <a:ea typeface="나눔바른고딕" pitchFamily="50" charset="-127"/>
              </a:rPr>
              <a:t> 이유</a:t>
            </a:r>
            <a:endParaRPr lang="ko-KR" altLang="en-US" sz="2000" b="1" spc="-150" dirty="0">
              <a:solidFill>
                <a:schemeClr val="accent5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987574"/>
            <a:ext cx="8515330" cy="302433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78274" y="4146634"/>
            <a:ext cx="8061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 결과만으로는 특정한 정치계 사건에 영향을 끼치는 특정한 연예 사건을 알 수 없다</a:t>
            </a:r>
            <a:r>
              <a:rPr lang="en-US" altLang="ko-KR" dirty="0" smtClean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251520" y="3291830"/>
            <a:ext cx="8515330" cy="7060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78274" y="4515966"/>
            <a:ext cx="7736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 안에서 하나의 인물을 특정한다면 주관적 생각이 들어갈 수 있음이 우려되었다</a:t>
            </a:r>
            <a:r>
              <a:rPr lang="en-US" altLang="ko-KR" dirty="0" smtClean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</a:p>
        </p:txBody>
      </p:sp>
      <p:sp>
        <p:nvSpPr>
          <p:cNvPr id="11" name="도넛 10"/>
          <p:cNvSpPr/>
          <p:nvPr/>
        </p:nvSpPr>
        <p:spPr>
          <a:xfrm>
            <a:off x="234838" y="4227934"/>
            <a:ext cx="243436" cy="271264"/>
          </a:xfrm>
          <a:prstGeom prst="donu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도넛 11"/>
          <p:cNvSpPr/>
          <p:nvPr/>
        </p:nvSpPr>
        <p:spPr>
          <a:xfrm>
            <a:off x="246534" y="4593640"/>
            <a:ext cx="243436" cy="271264"/>
          </a:xfrm>
          <a:prstGeom prst="donu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7629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395536" y="483518"/>
            <a:ext cx="2160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50" dirty="0" smtClean="0">
                <a:solidFill>
                  <a:schemeClr val="accent5"/>
                </a:solidFill>
                <a:latin typeface="나눔바른고딕" pitchFamily="50" charset="-127"/>
                <a:ea typeface="나눔바른고딕" pitchFamily="50" charset="-127"/>
              </a:rPr>
              <a:t>2</a:t>
            </a:r>
            <a:r>
              <a:rPr lang="en-US" altLang="ko-KR" sz="2000" b="1" spc="-150" dirty="0" smtClean="0">
                <a:solidFill>
                  <a:schemeClr val="accent5"/>
                </a:solidFill>
                <a:latin typeface="나눔바른고딕" pitchFamily="50" charset="-127"/>
                <a:ea typeface="나눔바른고딕" pitchFamily="50" charset="-127"/>
              </a:rPr>
              <a:t>. </a:t>
            </a:r>
            <a:r>
              <a:rPr lang="ko-KR" altLang="en-US" sz="2000" b="1" spc="-150" dirty="0" smtClean="0">
                <a:solidFill>
                  <a:schemeClr val="accent5"/>
                </a:solidFill>
                <a:latin typeface="나눔바른고딕" pitchFamily="50" charset="-127"/>
                <a:ea typeface="나눔바른고딕" pitchFamily="50" charset="-127"/>
              </a:rPr>
              <a:t>수정</a:t>
            </a:r>
            <a:r>
              <a:rPr lang="en-US" altLang="ko-KR" sz="2000" b="1" spc="-150" dirty="0" smtClean="0">
                <a:solidFill>
                  <a:schemeClr val="accent5"/>
                </a:solidFill>
                <a:latin typeface="나눔바른고딕" pitchFamily="50" charset="-127"/>
                <a:ea typeface="나눔바른고딕" pitchFamily="50" charset="-127"/>
              </a:rPr>
              <a:t>1</a:t>
            </a:r>
            <a:r>
              <a:rPr lang="ko-KR" altLang="en-US" sz="2000" b="1" spc="-150" dirty="0" smtClean="0">
                <a:solidFill>
                  <a:schemeClr val="accent5"/>
                </a:solidFill>
                <a:latin typeface="나눔바른고딕" pitchFamily="50" charset="-127"/>
                <a:ea typeface="나눔바른고딕" pitchFamily="50" charset="-127"/>
              </a:rPr>
              <a:t> 이유</a:t>
            </a:r>
            <a:endParaRPr lang="ko-KR" altLang="en-US" sz="2000" b="1" spc="-150" dirty="0">
              <a:solidFill>
                <a:schemeClr val="accent5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1131590"/>
            <a:ext cx="8172400" cy="3528392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617591" y="2139702"/>
            <a:ext cx="8172400" cy="25202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6918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611560" y="782583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spc="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구현 </a:t>
            </a:r>
            <a:r>
              <a:rPr lang="en-US" altLang="ko-KR" sz="1200" b="1" spc="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flow</a:t>
            </a:r>
            <a:endParaRPr lang="ko-KR" altLang="en-US" sz="1200" b="1" spc="30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95536" y="483518"/>
            <a:ext cx="2160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50" dirty="0" smtClean="0">
                <a:solidFill>
                  <a:schemeClr val="accent5"/>
                </a:solidFill>
                <a:latin typeface="나눔바른고딕" pitchFamily="50" charset="-127"/>
                <a:ea typeface="나눔바른고딕" pitchFamily="50" charset="-127"/>
              </a:rPr>
              <a:t>2</a:t>
            </a:r>
            <a:r>
              <a:rPr lang="en-US" altLang="ko-KR" sz="2000" b="1" spc="-150" dirty="0" smtClean="0">
                <a:solidFill>
                  <a:schemeClr val="accent5"/>
                </a:solidFill>
                <a:latin typeface="나눔바른고딕" pitchFamily="50" charset="-127"/>
                <a:ea typeface="나눔바른고딕" pitchFamily="50" charset="-127"/>
              </a:rPr>
              <a:t>. </a:t>
            </a:r>
            <a:r>
              <a:rPr lang="ko-KR" altLang="en-US" sz="2000" b="1" spc="-150" dirty="0" smtClean="0">
                <a:solidFill>
                  <a:schemeClr val="accent5"/>
                </a:solidFill>
                <a:latin typeface="나눔바른고딕" pitchFamily="50" charset="-127"/>
                <a:ea typeface="나눔바른고딕" pitchFamily="50" charset="-127"/>
              </a:rPr>
              <a:t>수정</a:t>
            </a:r>
            <a:r>
              <a:rPr lang="en-US" altLang="ko-KR" sz="2000" b="1" spc="-150" dirty="0">
                <a:solidFill>
                  <a:schemeClr val="accent5"/>
                </a:solidFill>
                <a:latin typeface="나눔바른고딕" pitchFamily="50" charset="-127"/>
                <a:ea typeface="나눔바른고딕" pitchFamily="50" charset="-127"/>
              </a:rPr>
              <a:t>2</a:t>
            </a:r>
            <a:endParaRPr lang="ko-KR" altLang="en-US" sz="2000" b="1" spc="-150" dirty="0">
              <a:solidFill>
                <a:schemeClr val="accent5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43608" y="1419622"/>
            <a:ext cx="69847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err="1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트위터의</a:t>
            </a:r>
            <a:r>
              <a:rPr lang="ko-KR" altLang="en-US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 </a:t>
            </a:r>
            <a:r>
              <a:rPr lang="ko-KR" altLang="en-US" dirty="0" err="1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파이썬</a:t>
            </a:r>
            <a:r>
              <a:rPr lang="ko-KR" altLang="en-US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 라이브러리인 </a:t>
            </a:r>
            <a:r>
              <a:rPr lang="en-US" altLang="ko-KR" b="1" dirty="0" err="1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tweepy</a:t>
            </a:r>
            <a:r>
              <a:rPr lang="ko-KR" altLang="en-US" b="1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를 활용</a:t>
            </a:r>
            <a:r>
              <a:rPr lang="ko-KR" altLang="en-US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하여 과거 및 현재 인기 </a:t>
            </a:r>
            <a:r>
              <a:rPr lang="ko-KR" altLang="en-US" dirty="0" err="1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트위터</a:t>
            </a:r>
            <a:r>
              <a:rPr lang="ko-KR" altLang="en-US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 데이터를 가져와서 가공하였다</a:t>
            </a:r>
            <a:r>
              <a:rPr lang="en-US" altLang="ko-KR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. </a:t>
            </a:r>
            <a:endParaRPr lang="en-US" altLang="ko-KR" dirty="0" smtClean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Tweet </a:t>
            </a:r>
            <a:r>
              <a:rPr lang="en-US" altLang="ko-KR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volume </a:t>
            </a:r>
            <a:r>
              <a:rPr lang="ko-KR" altLang="en-US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이 일정 수 이상 큰 경우의 단어를 모으기 위해 </a:t>
            </a:r>
            <a:r>
              <a:rPr lang="en-US" altLang="ko-KR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volume </a:t>
            </a:r>
            <a:r>
              <a:rPr lang="ko-KR" altLang="en-US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값들을 출력하였다</a:t>
            </a:r>
            <a:r>
              <a:rPr lang="en-US" altLang="ko-KR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.</a:t>
            </a:r>
            <a:endParaRPr lang="en-US" altLang="ko-KR" dirty="0" smtClean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  <a:p>
            <a:r>
              <a:rPr lang="en-US" altLang="ko-KR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- </a:t>
            </a:r>
            <a:r>
              <a:rPr lang="ko-KR" altLang="en-US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날짜는 </a:t>
            </a:r>
            <a:r>
              <a:rPr lang="en-US" altLang="ko-KR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cursor </a:t>
            </a:r>
            <a:r>
              <a:rPr lang="ko-KR" altLang="en-US" dirty="0" err="1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메서드의</a:t>
            </a:r>
            <a:r>
              <a:rPr lang="ko-KR" altLang="en-US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 </a:t>
            </a:r>
            <a:r>
              <a:rPr lang="en-US" altLang="ko-KR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since</a:t>
            </a:r>
            <a:r>
              <a:rPr lang="ko-KR" altLang="en-US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값을 지정하여 원하는 날짜의 </a:t>
            </a:r>
            <a:r>
              <a:rPr lang="en-US" altLang="ko-KR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data</a:t>
            </a:r>
            <a:r>
              <a:rPr lang="ko-KR" altLang="en-US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를 가져올 수 있다</a:t>
            </a:r>
            <a:r>
              <a:rPr lang="en-US" altLang="ko-KR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. </a:t>
            </a:r>
          </a:p>
        </p:txBody>
      </p:sp>
      <p:sp>
        <p:nvSpPr>
          <p:cNvPr id="5" name="곱셈 기호 4"/>
          <p:cNvSpPr/>
          <p:nvPr/>
        </p:nvSpPr>
        <p:spPr>
          <a:xfrm>
            <a:off x="-108520" y="712609"/>
            <a:ext cx="9001000" cy="3168352"/>
          </a:xfrm>
          <a:prstGeom prst="mathMultiply">
            <a:avLst>
              <a:gd name="adj1" fmla="val 2292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141092" y="3489270"/>
            <a:ext cx="68152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- Tweeter </a:t>
            </a:r>
            <a:r>
              <a:rPr lang="ko-KR" altLang="en-US" dirty="0" smtClean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데이터를 가져와서 확인해보았더니 </a:t>
            </a:r>
            <a:r>
              <a:rPr lang="ko-KR" altLang="en-US" b="1" dirty="0" smtClean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비속어</a:t>
            </a:r>
            <a:r>
              <a:rPr lang="en-US" altLang="ko-KR" b="1" dirty="0" smtClean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b="1" dirty="0" smtClean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신조어 </a:t>
            </a:r>
            <a:r>
              <a:rPr lang="ko-KR" altLang="en-US" dirty="0" smtClean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등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ko-KR" altLang="en-US" dirty="0" smtClean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내용을 정확히 파악할 수 없는 데이터들이 많았다</a:t>
            </a:r>
            <a:r>
              <a:rPr lang="en-US" altLang="ko-KR" dirty="0" smtClean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dirty="0" smtClean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Volume</a:t>
            </a:r>
            <a:r>
              <a:rPr lang="ko-KR" altLang="en-US" dirty="0" smtClean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값에 </a:t>
            </a:r>
            <a:r>
              <a:rPr lang="en-US" altLang="ko-KR" b="1" dirty="0" smtClean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null </a:t>
            </a:r>
            <a:r>
              <a:rPr lang="ko-KR" altLang="en-US" b="1" dirty="0" smtClean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값</a:t>
            </a:r>
            <a:r>
              <a:rPr lang="ko-KR" altLang="en-US" dirty="0" smtClean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 많았다</a:t>
            </a:r>
            <a:r>
              <a:rPr lang="en-US" altLang="ko-KR" dirty="0" smtClean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908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10090</TotalTime>
  <Words>1493</Words>
  <Application>Microsoft Office PowerPoint</Application>
  <PresentationFormat>화면 슬라이드 쇼(16:9)</PresentationFormat>
  <Paragraphs>155</Paragraphs>
  <Slides>23</Slides>
  <Notes>22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31" baseType="lpstr">
      <vt:lpstr>나눔스퀘어 ExtraBold</vt:lpstr>
      <vt:lpstr>Arial</vt:lpstr>
      <vt:lpstr>맑은 고딕</vt:lpstr>
      <vt:lpstr>나눔스퀘어라운드 Light</vt:lpstr>
      <vt:lpstr>나눔바른고딕 UltraLight</vt:lpstr>
      <vt:lpstr>나눔스퀘어 Light</vt:lpstr>
      <vt:lpstr>나눔바른고딕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minhee park</dc:creator>
  <cp:lastModifiedBy>Windows User</cp:lastModifiedBy>
  <cp:revision>135</cp:revision>
  <dcterms:created xsi:type="dcterms:W3CDTF">2016-06-29T02:36:59Z</dcterms:created>
  <dcterms:modified xsi:type="dcterms:W3CDTF">2021-06-01T03:53:03Z</dcterms:modified>
</cp:coreProperties>
</file>