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61" r:id="rId3"/>
    <p:sldId id="262" r:id="rId4"/>
    <p:sldId id="263" r:id="rId5"/>
    <p:sldId id="294" r:id="rId6"/>
    <p:sldId id="258" r:id="rId7"/>
    <p:sldId id="270" r:id="rId8"/>
    <p:sldId id="271" r:id="rId9"/>
    <p:sldId id="297" r:id="rId10"/>
    <p:sldId id="259" r:id="rId11"/>
    <p:sldId id="257" r:id="rId12"/>
    <p:sldId id="296" r:id="rId13"/>
    <p:sldId id="276" r:id="rId14"/>
    <p:sldId id="277" r:id="rId15"/>
    <p:sldId id="289" r:id="rId16"/>
    <p:sldId id="279" r:id="rId17"/>
    <p:sldId id="286" r:id="rId18"/>
    <p:sldId id="283" r:id="rId19"/>
    <p:sldId id="280" r:id="rId20"/>
    <p:sldId id="291" r:id="rId21"/>
    <p:sldId id="284" r:id="rId22"/>
    <p:sldId id="298" r:id="rId23"/>
    <p:sldId id="278"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5451"/>
    <a:srgbClr val="B35755"/>
    <a:srgbClr val="984A48"/>
    <a:srgbClr val="823F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6"/>
    <p:restoredTop sz="79561"/>
  </p:normalViewPr>
  <p:slideViewPr>
    <p:cSldViewPr snapToGrid="0" snapToObjects="1" showGuides="1">
      <p:cViewPr varScale="1">
        <p:scale>
          <a:sx n="95" d="100"/>
          <a:sy n="95" d="100"/>
        </p:scale>
        <p:origin x="1072" y="184"/>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13DA5-D05A-A44F-A96E-F032E22CDAAD}" type="datetimeFigureOut">
              <a:rPr lang="en-US" smtClean="0"/>
              <a:t>10/2/21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24803-514F-CF40-863A-38F65EC34942}" type="slidenum">
              <a:rPr lang="en-US" smtClean="0"/>
              <a:t>‹#›</a:t>
            </a:fld>
            <a:endParaRPr lang="en-US"/>
          </a:p>
        </p:txBody>
      </p:sp>
    </p:spTree>
    <p:extLst>
      <p:ext uri="{BB962C8B-B14F-4D97-AF65-F5344CB8AC3E}">
        <p14:creationId xmlns:p14="http://schemas.microsoft.com/office/powerpoint/2010/main" val="372135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Hello, my name is Sooho, and this is my project is on identifying the most impactful demographic features in quality health plan-eligible uninsured adults using random forest and light gradient boosting machine regression models.</a:t>
            </a:r>
          </a:p>
          <a:p>
            <a:endParaRPr lang="en-US" dirty="0"/>
          </a:p>
        </p:txBody>
      </p:sp>
      <p:sp>
        <p:nvSpPr>
          <p:cNvPr id="4" name="Slide Number Placeholder 3"/>
          <p:cNvSpPr>
            <a:spLocks noGrp="1"/>
          </p:cNvSpPr>
          <p:nvPr>
            <p:ph type="sldNum" sz="quarter" idx="5"/>
          </p:nvPr>
        </p:nvSpPr>
        <p:spPr/>
        <p:txBody>
          <a:bodyPr/>
          <a:lstStyle/>
          <a:p>
            <a:fld id="{94F24803-514F-CF40-863A-38F65EC34942}" type="slidenum">
              <a:rPr lang="en-US" smtClean="0"/>
              <a:t>1</a:t>
            </a:fld>
            <a:endParaRPr lang="en-US"/>
          </a:p>
        </p:txBody>
      </p:sp>
    </p:spTree>
    <p:extLst>
      <p:ext uri="{BB962C8B-B14F-4D97-AF65-F5344CB8AC3E}">
        <p14:creationId xmlns:p14="http://schemas.microsoft.com/office/powerpoint/2010/main" val="2079152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Because the data mostly consisted of the 'object' datatype, I converted all the quantitative columns to a numerical datatype.</a:t>
            </a:r>
          </a:p>
          <a:p>
            <a:pPr marL="171450" indent="-171450">
              <a:buFont typeface="Arial" panose="020B0604020202020204" pitchFamily="34" charset="0"/>
              <a:buChar char="•"/>
            </a:pPr>
            <a:r>
              <a:rPr lang="en-US" dirty="0"/>
              <a:t>There were many NaN (or not a number) values in several columns, so I removed them as well using a function.</a:t>
            </a:r>
          </a:p>
          <a:p>
            <a:pPr marL="171450" indent="-171450">
              <a:buFont typeface="Arial" panose="020B0604020202020204" pitchFamily="34" charset="0"/>
              <a:buChar char="•"/>
            </a:pPr>
            <a:r>
              <a:rPr lang="en-US" dirty="0"/>
              <a:t>    The low incidences of data in certain columns can be explained intuitively (for example, there are likely not that many Russian Speaking households in the U.S.)</a:t>
            </a:r>
          </a:p>
          <a:p>
            <a:pPr marL="171450" indent="-171450">
              <a:buFont typeface="Arial" panose="020B0604020202020204" pitchFamily="34" charset="0"/>
              <a:buChar char="•"/>
            </a:pPr>
            <a:r>
              <a:rPr lang="en-US" dirty="0"/>
              <a:t>I replaced all NaN values with the median value for each column, rather than dropping all the NaN data, and to avoid drastic effects of potential outliers and maintain the data size.</a:t>
            </a:r>
          </a:p>
        </p:txBody>
      </p:sp>
      <p:sp>
        <p:nvSpPr>
          <p:cNvPr id="4" name="Slide Number Placeholder 3"/>
          <p:cNvSpPr>
            <a:spLocks noGrp="1"/>
          </p:cNvSpPr>
          <p:nvPr>
            <p:ph type="sldNum" sz="quarter" idx="5"/>
          </p:nvPr>
        </p:nvSpPr>
        <p:spPr/>
        <p:txBody>
          <a:bodyPr/>
          <a:lstStyle/>
          <a:p>
            <a:fld id="{94F24803-514F-CF40-863A-38F65EC34942}" type="slidenum">
              <a:rPr lang="en-US" smtClean="0"/>
              <a:t>10</a:t>
            </a:fld>
            <a:endParaRPr lang="en-US"/>
          </a:p>
        </p:txBody>
      </p:sp>
    </p:spTree>
    <p:extLst>
      <p:ext uri="{BB962C8B-B14F-4D97-AF65-F5344CB8AC3E}">
        <p14:creationId xmlns:p14="http://schemas.microsoft.com/office/powerpoint/2010/main" val="354526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From our initially messy data, I was able to derive a clean data that is formatted to machine standards.</a:t>
            </a:r>
          </a:p>
        </p:txBody>
      </p:sp>
      <p:sp>
        <p:nvSpPr>
          <p:cNvPr id="4" name="Slide Number Placeholder 3"/>
          <p:cNvSpPr>
            <a:spLocks noGrp="1"/>
          </p:cNvSpPr>
          <p:nvPr>
            <p:ph type="sldNum" sz="quarter" idx="5"/>
          </p:nvPr>
        </p:nvSpPr>
        <p:spPr/>
        <p:txBody>
          <a:bodyPr/>
          <a:lstStyle/>
          <a:p>
            <a:fld id="{94F24803-514F-CF40-863A-38F65EC34942}" type="slidenum">
              <a:rPr lang="en-US" smtClean="0"/>
              <a:t>11</a:t>
            </a:fld>
            <a:endParaRPr lang="en-US"/>
          </a:p>
        </p:txBody>
      </p:sp>
    </p:spTree>
    <p:extLst>
      <p:ext uri="{BB962C8B-B14F-4D97-AF65-F5344CB8AC3E}">
        <p14:creationId xmlns:p14="http://schemas.microsoft.com/office/powerpoint/2010/main" val="136896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lastly move to data modeling</a:t>
            </a:r>
          </a:p>
        </p:txBody>
      </p:sp>
      <p:sp>
        <p:nvSpPr>
          <p:cNvPr id="4" name="Slide Number Placeholder 3"/>
          <p:cNvSpPr>
            <a:spLocks noGrp="1"/>
          </p:cNvSpPr>
          <p:nvPr>
            <p:ph type="sldNum" sz="quarter" idx="5"/>
          </p:nvPr>
        </p:nvSpPr>
        <p:spPr/>
        <p:txBody>
          <a:bodyPr/>
          <a:lstStyle/>
          <a:p>
            <a:fld id="{94F24803-514F-CF40-863A-38F65EC34942}" type="slidenum">
              <a:rPr lang="en-US" smtClean="0"/>
              <a:t>12</a:t>
            </a:fld>
            <a:endParaRPr lang="en-US"/>
          </a:p>
        </p:txBody>
      </p:sp>
    </p:spTree>
    <p:extLst>
      <p:ext uri="{BB962C8B-B14F-4D97-AF65-F5344CB8AC3E}">
        <p14:creationId xmlns:p14="http://schemas.microsoft.com/office/powerpoint/2010/main" val="30934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split the existing data to hold out 30% for testing and the rest 70 % for training for both the random forest and light gradient boosting machine regression models.</a:t>
            </a:r>
          </a:p>
        </p:txBody>
      </p:sp>
      <p:sp>
        <p:nvSpPr>
          <p:cNvPr id="4" name="Slide Number Placeholder 3"/>
          <p:cNvSpPr>
            <a:spLocks noGrp="1"/>
          </p:cNvSpPr>
          <p:nvPr>
            <p:ph type="sldNum" sz="quarter" idx="5"/>
          </p:nvPr>
        </p:nvSpPr>
        <p:spPr/>
        <p:txBody>
          <a:bodyPr/>
          <a:lstStyle/>
          <a:p>
            <a:fld id="{94F24803-514F-CF40-863A-38F65EC34942}" type="slidenum">
              <a:rPr lang="en-US" smtClean="0"/>
              <a:t>13</a:t>
            </a:fld>
            <a:endParaRPr lang="en-US"/>
          </a:p>
        </p:txBody>
      </p:sp>
    </p:spTree>
    <p:extLst>
      <p:ext uri="{BB962C8B-B14F-4D97-AF65-F5344CB8AC3E}">
        <p14:creationId xmlns:p14="http://schemas.microsoft.com/office/powerpoint/2010/main" val="1096881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my first model, I used a random forest regressor, which works by making multiple decision trees in a big forest, with each tree making decisions based on the observations I passed as the independent variables.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common decision is taken as the forest output.</a:t>
            </a:r>
          </a:p>
        </p:txBody>
      </p:sp>
      <p:sp>
        <p:nvSpPr>
          <p:cNvPr id="4" name="Slide Number Placeholder 3"/>
          <p:cNvSpPr>
            <a:spLocks noGrp="1"/>
          </p:cNvSpPr>
          <p:nvPr>
            <p:ph type="sldNum" sz="quarter" idx="5"/>
          </p:nvPr>
        </p:nvSpPr>
        <p:spPr/>
        <p:txBody>
          <a:bodyPr/>
          <a:lstStyle/>
          <a:p>
            <a:fld id="{94F24803-514F-CF40-863A-38F65EC34942}" type="slidenum">
              <a:rPr lang="en-US" smtClean="0"/>
              <a:t>14</a:t>
            </a:fld>
            <a:endParaRPr lang="en-US"/>
          </a:p>
        </p:txBody>
      </p:sp>
    </p:spTree>
    <p:extLst>
      <p:ext uri="{BB962C8B-B14F-4D97-AF65-F5344CB8AC3E}">
        <p14:creationId xmlns:p14="http://schemas.microsoft.com/office/powerpoint/2010/main" val="411411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the feature importance found, I observed that the independent variable “Full-Time Worker in Family” was the most important feature, followed by “Age 19-34”, “English Spoken in HH”, “Male, etc.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4F24803-514F-CF40-863A-38F65EC34942}" type="slidenum">
              <a:rPr lang="en-US" smtClean="0"/>
              <a:t>15</a:t>
            </a:fld>
            <a:endParaRPr lang="en-US"/>
          </a:p>
        </p:txBody>
      </p:sp>
    </p:spTree>
    <p:extLst>
      <p:ext uri="{BB962C8B-B14F-4D97-AF65-F5344CB8AC3E}">
        <p14:creationId xmlns:p14="http://schemas.microsoft.com/office/powerpoint/2010/main" val="2060270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graphical representation of the feature importance scores reflect the significant importance of the variable “Full-Time Worker in Family” over other variables in determining the QHP-eligible uninsured population.</a:t>
            </a:r>
          </a:p>
        </p:txBody>
      </p:sp>
      <p:sp>
        <p:nvSpPr>
          <p:cNvPr id="4" name="Slide Number Placeholder 3"/>
          <p:cNvSpPr>
            <a:spLocks noGrp="1"/>
          </p:cNvSpPr>
          <p:nvPr>
            <p:ph type="sldNum" sz="quarter" idx="5"/>
          </p:nvPr>
        </p:nvSpPr>
        <p:spPr/>
        <p:txBody>
          <a:bodyPr/>
          <a:lstStyle/>
          <a:p>
            <a:fld id="{94F24803-514F-CF40-863A-38F65EC34942}" type="slidenum">
              <a:rPr lang="en-US" smtClean="0"/>
              <a:t>16</a:t>
            </a:fld>
            <a:endParaRPr lang="en-US"/>
          </a:p>
        </p:txBody>
      </p:sp>
    </p:spTree>
    <p:extLst>
      <p:ext uri="{BB962C8B-B14F-4D97-AF65-F5344CB8AC3E}">
        <p14:creationId xmlns:p14="http://schemas.microsoft.com/office/powerpoint/2010/main" val="388785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measure the accuracy of the random forest model, I used root mean squared error or RMSE, which measures the standard deviations of the residuals, thereby providing an accurate measure of the fit of the machine learning model.  </a:t>
            </a:r>
          </a:p>
          <a:p>
            <a:pPr marL="171450" indent="-171450">
              <a:buFont typeface="Arial" panose="020B0604020202020204" pitchFamily="34" charset="0"/>
              <a:buChar char="•"/>
            </a:pPr>
            <a:r>
              <a:rPr lang="en-US" dirty="0"/>
              <a:t>While the root mean squared error for the random forest model may seem high at first, we are comparing it to our data values that are at least 250,000, which indicates that the random forest model is not actually that bad.</a:t>
            </a:r>
          </a:p>
        </p:txBody>
      </p:sp>
      <p:sp>
        <p:nvSpPr>
          <p:cNvPr id="4" name="Slide Number Placeholder 3"/>
          <p:cNvSpPr>
            <a:spLocks noGrp="1"/>
          </p:cNvSpPr>
          <p:nvPr>
            <p:ph type="sldNum" sz="quarter" idx="5"/>
          </p:nvPr>
        </p:nvSpPr>
        <p:spPr/>
        <p:txBody>
          <a:bodyPr/>
          <a:lstStyle/>
          <a:p>
            <a:fld id="{94F24803-514F-CF40-863A-38F65EC34942}" type="slidenum">
              <a:rPr lang="en-US" smtClean="0"/>
              <a:t>17</a:t>
            </a:fld>
            <a:endParaRPr lang="en-US"/>
          </a:p>
        </p:txBody>
      </p:sp>
    </p:spTree>
    <p:extLst>
      <p:ext uri="{BB962C8B-B14F-4D97-AF65-F5344CB8AC3E}">
        <p14:creationId xmlns:p14="http://schemas.microsoft.com/office/powerpoint/2010/main" val="224667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Next, I used light gradient boosting machine </a:t>
            </a:r>
            <a:r>
              <a:rPr lang="en-US" dirty="0" err="1"/>
              <a:t>mregression</a:t>
            </a:r>
            <a:r>
              <a:rPr lang="en-US" dirty="0"/>
              <a:t> </a:t>
            </a:r>
            <a:r>
              <a:rPr lang="en-US" dirty="0" err="1"/>
              <a:t>odel</a:t>
            </a:r>
            <a:r>
              <a:rPr lang="en-US" dirty="0"/>
              <a:t> to improve the training speed and accuracy compared to random forest models and other boosting models.</a:t>
            </a:r>
          </a:p>
          <a:p>
            <a:pPr marL="628650" lvl="1" indent="-171450">
              <a:buFont typeface="Arial" panose="020B0604020202020204" pitchFamily="34" charset="0"/>
              <a:buChar char="•"/>
            </a:pPr>
            <a:r>
              <a:rPr lang="en-US" dirty="0"/>
              <a:t>This was made possible because a light </a:t>
            </a:r>
            <a:r>
              <a:rPr lang="en-US" dirty="0" err="1"/>
              <a:t>gbm</a:t>
            </a:r>
            <a:r>
              <a:rPr lang="en-US" dirty="0"/>
              <a:t> model grows leaf-wise, not tree-wise and chooses the leaf that produces the largest reduction in loss. </a:t>
            </a:r>
          </a:p>
          <a:p>
            <a:pPr marL="171450" indent="-171450">
              <a:buFont typeface="Arial" panose="020B0604020202020204" pitchFamily="34" charset="0"/>
              <a:buChar char="•"/>
            </a:pPr>
            <a:r>
              <a:rPr lang="en-US" dirty="0"/>
              <a:t>Below I have an example decision tree generated by the light </a:t>
            </a:r>
            <a:r>
              <a:rPr lang="en-US" dirty="0" err="1"/>
              <a:t>gbm</a:t>
            </a:r>
            <a:r>
              <a:rPr lang="en-US" dirty="0"/>
              <a:t> regression model.</a:t>
            </a:r>
          </a:p>
        </p:txBody>
      </p:sp>
      <p:sp>
        <p:nvSpPr>
          <p:cNvPr id="4" name="Slide Number Placeholder 3"/>
          <p:cNvSpPr>
            <a:spLocks noGrp="1"/>
          </p:cNvSpPr>
          <p:nvPr>
            <p:ph type="sldNum" sz="quarter" idx="5"/>
          </p:nvPr>
        </p:nvSpPr>
        <p:spPr/>
        <p:txBody>
          <a:bodyPr/>
          <a:lstStyle/>
          <a:p>
            <a:fld id="{94F24803-514F-CF40-863A-38F65EC34942}" type="slidenum">
              <a:rPr lang="en-US" smtClean="0"/>
              <a:t>18</a:t>
            </a:fld>
            <a:endParaRPr lang="en-US"/>
          </a:p>
        </p:txBody>
      </p:sp>
    </p:spTree>
    <p:extLst>
      <p:ext uri="{BB962C8B-B14F-4D97-AF65-F5344CB8AC3E}">
        <p14:creationId xmlns:p14="http://schemas.microsoft.com/office/powerpoint/2010/main" val="1877895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Again, a graphical representation of the feature importance reflects that the variable “Full-Time Worker in Family” is the most important, although other variables like “English Spoken in HH” are higher in this model compared to the random forest regressor.</a:t>
            </a:r>
          </a:p>
        </p:txBody>
      </p:sp>
      <p:sp>
        <p:nvSpPr>
          <p:cNvPr id="4" name="Slide Number Placeholder 3"/>
          <p:cNvSpPr>
            <a:spLocks noGrp="1"/>
          </p:cNvSpPr>
          <p:nvPr>
            <p:ph type="sldNum" sz="quarter" idx="5"/>
          </p:nvPr>
        </p:nvSpPr>
        <p:spPr/>
        <p:txBody>
          <a:bodyPr/>
          <a:lstStyle/>
          <a:p>
            <a:fld id="{94F24803-514F-CF40-863A-38F65EC34942}" type="slidenum">
              <a:rPr lang="en-US" smtClean="0"/>
              <a:t>19</a:t>
            </a:fld>
            <a:endParaRPr lang="en-US"/>
          </a:p>
        </p:txBody>
      </p:sp>
    </p:spTree>
    <p:extLst>
      <p:ext uri="{BB962C8B-B14F-4D97-AF65-F5344CB8AC3E}">
        <p14:creationId xmlns:p14="http://schemas.microsoft.com/office/powerpoint/2010/main" val="64073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Inadequate access to healthcare is a public health crisis that is often exacerbated by the prevalent lack of heath insurance coverage in the United States. </a:t>
            </a:r>
          </a:p>
          <a:p>
            <a:pPr marL="171450" indent="-171450">
              <a:buFont typeface="Arial" panose="020B0604020202020204" pitchFamily="34" charset="0"/>
              <a:buChar char="•"/>
            </a:pPr>
            <a:r>
              <a:rPr lang="en-US" dirty="0"/>
              <a:t>In 2019, about 11% of U.S. residents under 65 were uninsured, or about 29 million people.</a:t>
            </a:r>
          </a:p>
        </p:txBody>
      </p:sp>
      <p:sp>
        <p:nvSpPr>
          <p:cNvPr id="4" name="Slide Number Placeholder 3"/>
          <p:cNvSpPr>
            <a:spLocks noGrp="1"/>
          </p:cNvSpPr>
          <p:nvPr>
            <p:ph type="sldNum" sz="quarter" idx="5"/>
          </p:nvPr>
        </p:nvSpPr>
        <p:spPr/>
        <p:txBody>
          <a:bodyPr/>
          <a:lstStyle/>
          <a:p>
            <a:fld id="{94F24803-514F-CF40-863A-38F65EC34942}" type="slidenum">
              <a:rPr lang="en-US" smtClean="0"/>
              <a:t>2</a:t>
            </a:fld>
            <a:endParaRPr lang="en-US"/>
          </a:p>
        </p:txBody>
      </p:sp>
    </p:spTree>
    <p:extLst>
      <p:ext uri="{BB962C8B-B14F-4D97-AF65-F5344CB8AC3E}">
        <p14:creationId xmlns:p14="http://schemas.microsoft.com/office/powerpoint/2010/main" val="3932192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plot shows that a household with a married couple and a full-time worker is much more likely to be be QHP-eligible and uninsured.</a:t>
            </a:r>
          </a:p>
        </p:txBody>
      </p:sp>
      <p:sp>
        <p:nvSpPr>
          <p:cNvPr id="4" name="Slide Number Placeholder 3"/>
          <p:cNvSpPr>
            <a:spLocks noGrp="1"/>
          </p:cNvSpPr>
          <p:nvPr>
            <p:ph type="sldNum" sz="quarter" idx="5"/>
          </p:nvPr>
        </p:nvSpPr>
        <p:spPr/>
        <p:txBody>
          <a:bodyPr/>
          <a:lstStyle/>
          <a:p>
            <a:fld id="{94F24803-514F-CF40-863A-38F65EC34942}" type="slidenum">
              <a:rPr lang="en-US" smtClean="0"/>
              <a:t>20</a:t>
            </a:fld>
            <a:endParaRPr lang="en-US"/>
          </a:p>
        </p:txBody>
      </p:sp>
    </p:spTree>
    <p:extLst>
      <p:ext uri="{BB962C8B-B14F-4D97-AF65-F5344CB8AC3E}">
        <p14:creationId xmlns:p14="http://schemas.microsoft.com/office/powerpoint/2010/main" val="3078835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Overall, I was able to determine the characteristics of QHP-eligible uninsured adults using these models.</a:t>
            </a:r>
          </a:p>
          <a:p>
            <a:pPr marL="171450" indent="-171450">
              <a:buFont typeface="Arial" panose="020B0604020202020204" pitchFamily="34" charset="0"/>
              <a:buChar char="•"/>
            </a:pPr>
            <a:r>
              <a:rPr lang="en-US" dirty="0"/>
              <a:t>While the feature importance slightly varied between the two models, what we can gather from this is that the most impactful metric is whether there was a full-time worker in the family.</a:t>
            </a:r>
          </a:p>
          <a:p>
            <a:pPr marL="171450" indent="-171450">
              <a:buFont typeface="Arial" panose="020B0604020202020204" pitchFamily="34" charset="0"/>
              <a:buChar char="•"/>
            </a:pPr>
            <a:r>
              <a:rPr lang="en-US" dirty="0"/>
              <a:t>This may indicate that most of the </a:t>
            </a:r>
            <a:r>
              <a:rPr lang="en-US" sz="1200" b="0" i="0" kern="1200" dirty="0">
                <a:solidFill>
                  <a:schemeClr val="tx1"/>
                </a:solidFill>
                <a:effectLst/>
                <a:latin typeface="+mn-lt"/>
                <a:ea typeface="+mn-ea"/>
                <a:cs typeface="+mn-cs"/>
              </a:rPr>
              <a:t>uninsured individuals likely have an affordable offer of employer coverage, which affects eligibility for QHP enrollment.</a:t>
            </a:r>
          </a:p>
        </p:txBody>
      </p:sp>
      <p:sp>
        <p:nvSpPr>
          <p:cNvPr id="4" name="Slide Number Placeholder 3"/>
          <p:cNvSpPr>
            <a:spLocks noGrp="1"/>
          </p:cNvSpPr>
          <p:nvPr>
            <p:ph type="sldNum" sz="quarter" idx="5"/>
          </p:nvPr>
        </p:nvSpPr>
        <p:spPr/>
        <p:txBody>
          <a:bodyPr/>
          <a:lstStyle/>
          <a:p>
            <a:fld id="{94F24803-514F-CF40-863A-38F65EC34942}" type="slidenum">
              <a:rPr lang="en-US" smtClean="0"/>
              <a:t>21</a:t>
            </a:fld>
            <a:endParaRPr lang="en-US"/>
          </a:p>
        </p:txBody>
      </p:sp>
    </p:spTree>
    <p:extLst>
      <p:ext uri="{BB962C8B-B14F-4D97-AF65-F5344CB8AC3E}">
        <p14:creationId xmlns:p14="http://schemas.microsoft.com/office/powerpoint/2010/main" val="1734575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dirty="0"/>
              <a:t>Interestingly, the most important demographic features for determining whether someone is a QHP-eligible uninsured adult like Full Time Worker, Male, Age 19-34, and more all describe Mr. Macias, who was in an unfortunate accident and suffered terrible financial losses through hospital bills. </a:t>
            </a:r>
          </a:p>
          <a:p>
            <a:pPr marL="171450" indent="-171450" fontAlgn="base">
              <a:buFont typeface="Arial" panose="020B0604020202020204" pitchFamily="34" charset="0"/>
              <a:buChar char="•"/>
            </a:pPr>
            <a:r>
              <a:rPr lang="en-US" dirty="0"/>
              <a:t>Without my analysis and models, it may be easy for one to claim that the QHP-eligible uninsured population are the result of inadequate coverage by government-issued health insurances.</a:t>
            </a:r>
          </a:p>
          <a:p>
            <a:pPr marL="171450" indent="-171450" fontAlgn="base">
              <a:buFont typeface="Arial" panose="020B0604020202020204" pitchFamily="34" charset="0"/>
              <a:buChar char="•"/>
            </a:pPr>
            <a:r>
              <a:rPr lang="en-US" dirty="0"/>
              <a:t>Instead, what my data seems to indicate is that these uninsured individuals are mostly composed of people who qualify yet receive their insurances through other mediums such as their employer, as indicated by the strong correlation with the variable “Full Time Worker in the Family”</a:t>
            </a:r>
          </a:p>
          <a:p>
            <a:pPr marL="171450" indent="-171450" fontAlgn="base">
              <a:buFont typeface="Arial" panose="020B0604020202020204" pitchFamily="34" charset="0"/>
              <a:buChar char="•"/>
            </a:pPr>
            <a:r>
              <a:rPr lang="en-US" dirty="0"/>
              <a:t>Therefore, I propose that there needs to be structural changes in the health insurance policies wholistically, albeit not necessarily through methods such as Quality Health Plans (or Medicaid) that already address its target population. </a:t>
            </a:r>
          </a:p>
        </p:txBody>
      </p:sp>
      <p:sp>
        <p:nvSpPr>
          <p:cNvPr id="4" name="Slide Number Placeholder 3"/>
          <p:cNvSpPr>
            <a:spLocks noGrp="1"/>
          </p:cNvSpPr>
          <p:nvPr>
            <p:ph type="sldNum" sz="quarter" idx="5"/>
          </p:nvPr>
        </p:nvSpPr>
        <p:spPr/>
        <p:txBody>
          <a:bodyPr/>
          <a:lstStyle/>
          <a:p>
            <a:fld id="{94F24803-514F-CF40-863A-38F65EC34942}" type="slidenum">
              <a:rPr lang="en-US" smtClean="0"/>
              <a:t>22</a:t>
            </a:fld>
            <a:endParaRPr lang="en-US"/>
          </a:p>
        </p:txBody>
      </p:sp>
    </p:spTree>
    <p:extLst>
      <p:ext uri="{BB962C8B-B14F-4D97-AF65-F5344CB8AC3E}">
        <p14:creationId xmlns:p14="http://schemas.microsoft.com/office/powerpoint/2010/main" val="3704321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Lastly, I developed a visualization with Tableau and subsequently used HTML to develop a temporary website to demonstrate the prevalence and key demographic features of subsidized QHP-eligible uninsured adults by state and county.</a:t>
            </a:r>
          </a:p>
        </p:txBody>
      </p:sp>
      <p:sp>
        <p:nvSpPr>
          <p:cNvPr id="4" name="Slide Number Placeholder 3"/>
          <p:cNvSpPr>
            <a:spLocks noGrp="1"/>
          </p:cNvSpPr>
          <p:nvPr>
            <p:ph type="sldNum" sz="quarter" idx="5"/>
          </p:nvPr>
        </p:nvSpPr>
        <p:spPr/>
        <p:txBody>
          <a:bodyPr/>
          <a:lstStyle/>
          <a:p>
            <a:fld id="{94F24803-514F-CF40-863A-38F65EC34942}" type="slidenum">
              <a:rPr lang="en-US" smtClean="0"/>
              <a:t>23</a:t>
            </a:fld>
            <a:endParaRPr lang="en-US"/>
          </a:p>
        </p:txBody>
      </p:sp>
    </p:spTree>
    <p:extLst>
      <p:ext uri="{BB962C8B-B14F-4D97-AF65-F5344CB8AC3E}">
        <p14:creationId xmlns:p14="http://schemas.microsoft.com/office/powerpoint/2010/main" val="2702322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Thank you so much for taking your time to listen to my presentation!</a:t>
            </a:r>
          </a:p>
        </p:txBody>
      </p:sp>
      <p:sp>
        <p:nvSpPr>
          <p:cNvPr id="4" name="Slide Number Placeholder 3"/>
          <p:cNvSpPr>
            <a:spLocks noGrp="1"/>
          </p:cNvSpPr>
          <p:nvPr>
            <p:ph type="sldNum" sz="quarter" idx="5"/>
          </p:nvPr>
        </p:nvSpPr>
        <p:spPr/>
        <p:txBody>
          <a:bodyPr/>
          <a:lstStyle/>
          <a:p>
            <a:fld id="{94F24803-514F-CF40-863A-38F65EC34942}" type="slidenum">
              <a:rPr lang="en-US" smtClean="0"/>
              <a:t>24</a:t>
            </a:fld>
            <a:endParaRPr lang="en-US"/>
          </a:p>
        </p:txBody>
      </p:sp>
    </p:spTree>
    <p:extLst>
      <p:ext uri="{BB962C8B-B14F-4D97-AF65-F5344CB8AC3E}">
        <p14:creationId xmlns:p14="http://schemas.microsoft.com/office/powerpoint/2010/main" val="257207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dirty="0"/>
              <a:t>In Mr. Raul Macias’ case, he was rushed to an ER. Later, the hospital billed Mr. Macias, who was uninsured, some of the highest prices charged for any payer.</a:t>
            </a:r>
          </a:p>
          <a:p>
            <a:pPr marL="171450" indent="-171450" fontAlgn="base">
              <a:buFont typeface="Arial" panose="020B0604020202020204" pitchFamily="34" charset="0"/>
              <a:buChar char="•"/>
            </a:pPr>
            <a:r>
              <a:rPr lang="en-US" dirty="0"/>
              <a:t>His total hospital bills came to nearly $60,000.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4F24803-514F-CF40-863A-38F65EC34942}" type="slidenum">
              <a:rPr lang="en-US" smtClean="0"/>
              <a:t>3</a:t>
            </a:fld>
            <a:endParaRPr lang="en-US"/>
          </a:p>
        </p:txBody>
      </p:sp>
    </p:spTree>
    <p:extLst>
      <p:ext uri="{BB962C8B-B14F-4D97-AF65-F5344CB8AC3E}">
        <p14:creationId xmlns:p14="http://schemas.microsoft.com/office/powerpoint/2010/main" val="281721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Despite being eligible for health insurance, Mr. Macias was uninsured, eventually leading to a costly hospital trip.</a:t>
            </a:r>
          </a:p>
          <a:p>
            <a:pPr marL="171450" indent="-171450">
              <a:buFont typeface="Arial" panose="020B0604020202020204" pitchFamily="34" charset="0"/>
              <a:buChar char="•"/>
            </a:pPr>
            <a:r>
              <a:rPr lang="en-US" dirty="0"/>
              <a:t>So, how can we help Mr. Macias?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best way, I believe, is to use our existing health care insurance plans to aid those who are eligible yet do not have one, whether it is due to misinformation or a language barrier.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how can we help insurance-eligible uninsured adults like Mr. Macias?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94F24803-514F-CF40-863A-38F65EC34942}" type="slidenum">
              <a:rPr lang="en-US" smtClean="0"/>
              <a:t>4</a:t>
            </a:fld>
            <a:endParaRPr lang="en-US"/>
          </a:p>
        </p:txBody>
      </p:sp>
    </p:spTree>
    <p:extLst>
      <p:ext uri="{BB962C8B-B14F-4D97-AF65-F5344CB8AC3E}">
        <p14:creationId xmlns:p14="http://schemas.microsoft.com/office/powerpoint/2010/main" val="353442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with data collection</a:t>
            </a:r>
          </a:p>
        </p:txBody>
      </p:sp>
      <p:sp>
        <p:nvSpPr>
          <p:cNvPr id="4" name="Slide Number Placeholder 3"/>
          <p:cNvSpPr>
            <a:spLocks noGrp="1"/>
          </p:cNvSpPr>
          <p:nvPr>
            <p:ph type="sldNum" sz="quarter" idx="5"/>
          </p:nvPr>
        </p:nvSpPr>
        <p:spPr/>
        <p:txBody>
          <a:bodyPr/>
          <a:lstStyle/>
          <a:p>
            <a:fld id="{94F24803-514F-CF40-863A-38F65EC34942}" type="slidenum">
              <a:rPr lang="en-US" smtClean="0"/>
              <a:t>5</a:t>
            </a:fld>
            <a:endParaRPr lang="en-US"/>
          </a:p>
        </p:txBody>
      </p:sp>
    </p:spTree>
    <p:extLst>
      <p:ext uri="{BB962C8B-B14F-4D97-AF65-F5344CB8AC3E}">
        <p14:creationId xmlns:p14="http://schemas.microsoft.com/office/powerpoint/2010/main" val="3097728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 selected a dataset containing estimates and key demographic features of the uninsured population of the United States at the state, county, and local level. </a:t>
            </a:r>
          </a:p>
          <a:p>
            <a:pPr marL="628650" lvl="1" indent="-171450">
              <a:buFont typeface="Arial" panose="020B0604020202020204" pitchFamily="34" charset="0"/>
              <a:buChar char="•"/>
            </a:pPr>
            <a:r>
              <a:rPr lang="en-US" dirty="0">
                <a:effectLst/>
              </a:rPr>
              <a:t>Here, I decided to use the county level data as it provided the most data values and was easiest to represent graphically.</a:t>
            </a:r>
          </a:p>
          <a:p>
            <a:pPr marL="171450" indent="-171450">
              <a:buFont typeface="Arial" panose="020B0604020202020204" pitchFamily="34" charset="0"/>
              <a:buChar char="•"/>
            </a:pPr>
            <a:r>
              <a:rPr lang="en-US" dirty="0">
                <a:effectLst/>
              </a:rPr>
              <a:t>From the dataset, I selected the data from Subsidized Quality Health Plan or QHP-Eligible Adults by Number.</a:t>
            </a:r>
          </a:p>
        </p:txBody>
      </p:sp>
      <p:sp>
        <p:nvSpPr>
          <p:cNvPr id="4" name="Slide Number Placeholder 3"/>
          <p:cNvSpPr>
            <a:spLocks noGrp="1"/>
          </p:cNvSpPr>
          <p:nvPr>
            <p:ph type="sldNum" sz="quarter" idx="5"/>
          </p:nvPr>
        </p:nvSpPr>
        <p:spPr/>
        <p:txBody>
          <a:bodyPr/>
          <a:lstStyle/>
          <a:p>
            <a:fld id="{94F24803-514F-CF40-863A-38F65EC34942}" type="slidenum">
              <a:rPr lang="en-US" smtClean="0"/>
              <a:t>6</a:t>
            </a:fld>
            <a:endParaRPr lang="en-US"/>
          </a:p>
        </p:txBody>
      </p:sp>
    </p:spTree>
    <p:extLst>
      <p:ext uri="{BB962C8B-B14F-4D97-AF65-F5344CB8AC3E}">
        <p14:creationId xmlns:p14="http://schemas.microsoft.com/office/powerpoint/2010/main" val="133375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were a total of 47 variables, ranging from state, county, income, education, gender, occupation, and even language spoken in the household.</a:t>
            </a:r>
          </a:p>
        </p:txBody>
      </p:sp>
      <p:sp>
        <p:nvSpPr>
          <p:cNvPr id="4" name="Slide Number Placeholder 3"/>
          <p:cNvSpPr>
            <a:spLocks noGrp="1"/>
          </p:cNvSpPr>
          <p:nvPr>
            <p:ph type="sldNum" sz="quarter" idx="5"/>
          </p:nvPr>
        </p:nvSpPr>
        <p:spPr/>
        <p:txBody>
          <a:bodyPr/>
          <a:lstStyle/>
          <a:p>
            <a:fld id="{94F24803-514F-CF40-863A-38F65EC34942}" type="slidenum">
              <a:rPr lang="en-US" smtClean="0"/>
              <a:t>7</a:t>
            </a:fld>
            <a:endParaRPr lang="en-US"/>
          </a:p>
        </p:txBody>
      </p:sp>
    </p:spTree>
    <p:extLst>
      <p:ext uri="{BB962C8B-B14F-4D97-AF65-F5344CB8AC3E}">
        <p14:creationId xmlns:p14="http://schemas.microsoft.com/office/powerpoint/2010/main" val="244948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Because my objective was to find subsidized QHP-eligible uninsured adults, the column ‘Uninsured Population (Excluding Undocumented)’ represents the number of QHP-eligible uninsured adults in the U.S.</a:t>
            </a:r>
          </a:p>
        </p:txBody>
      </p:sp>
      <p:sp>
        <p:nvSpPr>
          <p:cNvPr id="4" name="Slide Number Placeholder 3"/>
          <p:cNvSpPr>
            <a:spLocks noGrp="1"/>
          </p:cNvSpPr>
          <p:nvPr>
            <p:ph type="sldNum" sz="quarter" idx="5"/>
          </p:nvPr>
        </p:nvSpPr>
        <p:spPr/>
        <p:txBody>
          <a:bodyPr/>
          <a:lstStyle/>
          <a:p>
            <a:fld id="{94F24803-514F-CF40-863A-38F65EC34942}" type="slidenum">
              <a:rPr lang="en-US" smtClean="0"/>
              <a:t>8</a:t>
            </a:fld>
            <a:endParaRPr lang="en-US"/>
          </a:p>
        </p:txBody>
      </p:sp>
    </p:spTree>
    <p:extLst>
      <p:ext uri="{BB962C8B-B14F-4D97-AF65-F5344CB8AC3E}">
        <p14:creationId xmlns:p14="http://schemas.microsoft.com/office/powerpoint/2010/main" val="367117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 to data cleaning.</a:t>
            </a:r>
          </a:p>
        </p:txBody>
      </p:sp>
      <p:sp>
        <p:nvSpPr>
          <p:cNvPr id="4" name="Slide Number Placeholder 3"/>
          <p:cNvSpPr>
            <a:spLocks noGrp="1"/>
          </p:cNvSpPr>
          <p:nvPr>
            <p:ph type="sldNum" sz="quarter" idx="5"/>
          </p:nvPr>
        </p:nvSpPr>
        <p:spPr/>
        <p:txBody>
          <a:bodyPr/>
          <a:lstStyle/>
          <a:p>
            <a:fld id="{94F24803-514F-CF40-863A-38F65EC34942}" type="slidenum">
              <a:rPr lang="en-US" smtClean="0"/>
              <a:t>9</a:t>
            </a:fld>
            <a:endParaRPr lang="en-US"/>
          </a:p>
        </p:txBody>
      </p:sp>
    </p:spTree>
    <p:extLst>
      <p:ext uri="{BB962C8B-B14F-4D97-AF65-F5344CB8AC3E}">
        <p14:creationId xmlns:p14="http://schemas.microsoft.com/office/powerpoint/2010/main" val="133472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6D4C17-3639-494A-9A8F-B084B093320F}" type="datetime1">
              <a:rPr lang="en-US" smtClean="0"/>
              <a:t>10/2/21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35909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58DDF-23A9-784F-8F1C-1E67B1ABAF67}" type="datetime1">
              <a:rPr lang="en-US" smtClean="0"/>
              <a:t>10/2/21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295229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8E4D2-8479-D540-9D2F-FC666D5C2D04}" type="datetime1">
              <a:rPr lang="en-US" smtClean="0"/>
              <a:t>10/2/21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11238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C96C3-BC4A-8743-A5AB-CA715097875E}" type="datetime1">
              <a:rPr lang="en-US" smtClean="0"/>
              <a:t>10/2/21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209844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B15E6-0B7B-8F44-80A9-53E099D2FA10}" type="datetime1">
              <a:rPr lang="en-US" smtClean="0"/>
              <a:t>10/2/21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208768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61FC6-519A-BB46-A361-89EE95BFF4A5}" type="datetime1">
              <a:rPr lang="en-US" smtClean="0"/>
              <a:t>10/2/21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84158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D62E8-D141-6A4A-9A59-308C8D63C207}" type="datetime1">
              <a:rPr lang="en-US" smtClean="0"/>
              <a:t>10/2/21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236590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E6548-E62A-A74F-9BF5-8442275B2A5D}" type="datetime1">
              <a:rPr lang="en-US" smtClean="0"/>
              <a:t>10/2/21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413760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67622-9CE2-A043-AADF-186FE6AF3EA8}" type="datetime1">
              <a:rPr lang="en-US" smtClean="0"/>
              <a:t>10/2/21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226419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09793-710D-1445-A946-343D658A2E05}" type="datetime1">
              <a:rPr lang="en-US" smtClean="0"/>
              <a:t>10/2/21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106354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AF1A5-5221-6943-BA07-7F5E0D5640E5}" type="datetime1">
              <a:rPr lang="en-US" smtClean="0"/>
              <a:t>10/2/21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5EC40-7D34-E641-8276-262890DB87D1}" type="slidenum">
              <a:rPr lang="en-US" smtClean="0"/>
              <a:t>‹#›</a:t>
            </a:fld>
            <a:endParaRPr lang="en-US"/>
          </a:p>
        </p:txBody>
      </p:sp>
    </p:spTree>
    <p:extLst>
      <p:ext uri="{BB962C8B-B14F-4D97-AF65-F5344CB8AC3E}">
        <p14:creationId xmlns:p14="http://schemas.microsoft.com/office/powerpoint/2010/main" val="372492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8F2B6-76D7-FD46-B147-CAF7DA38BEF9}" type="datetime1">
              <a:rPr lang="en-US" smtClean="0"/>
              <a:t>10/2/21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5EC40-7D34-E641-8276-262890DB87D1}" type="slidenum">
              <a:rPr lang="en-US" smtClean="0"/>
              <a:t>‹#›</a:t>
            </a:fld>
            <a:endParaRPr lang="en-US"/>
          </a:p>
        </p:txBody>
      </p:sp>
    </p:spTree>
    <p:extLst>
      <p:ext uri="{BB962C8B-B14F-4D97-AF65-F5344CB8AC3E}">
        <p14:creationId xmlns:p14="http://schemas.microsoft.com/office/powerpoint/2010/main" val="3450813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file:///Users/soohomyoung/Documents/test.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6533312-54A0-1446-9912-92FCBE96F5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625595" y="2502406"/>
            <a:ext cx="4940810" cy="49408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9224EF-4E5B-354B-B01F-8765402FB770}"/>
              </a:ext>
            </a:extLst>
          </p:cNvPr>
          <p:cNvSpPr>
            <a:spLocks noGrp="1"/>
          </p:cNvSpPr>
          <p:nvPr>
            <p:ph type="ctrTitle"/>
          </p:nvPr>
        </p:nvSpPr>
        <p:spPr>
          <a:xfrm>
            <a:off x="0" y="406400"/>
            <a:ext cx="12192000" cy="2387600"/>
          </a:xfrm>
        </p:spPr>
        <p:txBody>
          <a:bodyPr>
            <a:normAutofit fontScale="90000"/>
          </a:bodyPr>
          <a:lstStyle/>
          <a:p>
            <a:r>
              <a:rPr lang="en-US" dirty="0"/>
              <a:t>Identifying the Most Impactful Demographic Features in Quality Health Plan-Eligible Uninsured Adults</a:t>
            </a:r>
          </a:p>
        </p:txBody>
      </p:sp>
      <p:sp>
        <p:nvSpPr>
          <p:cNvPr id="3" name="Subtitle 2">
            <a:extLst>
              <a:ext uri="{FF2B5EF4-FFF2-40B4-BE49-F238E27FC236}">
                <a16:creationId xmlns:a16="http://schemas.microsoft.com/office/drawing/2014/main" id="{F251D476-9F16-F345-85B6-1D40619E65F7}"/>
              </a:ext>
            </a:extLst>
          </p:cNvPr>
          <p:cNvSpPr>
            <a:spLocks noGrp="1"/>
          </p:cNvSpPr>
          <p:nvPr>
            <p:ph type="subTitle" idx="1"/>
          </p:nvPr>
        </p:nvSpPr>
        <p:spPr>
          <a:xfrm>
            <a:off x="1091453" y="2780913"/>
            <a:ext cx="10009093" cy="1655762"/>
          </a:xfrm>
        </p:spPr>
        <p:txBody>
          <a:bodyPr>
            <a:normAutofit/>
          </a:bodyPr>
          <a:lstStyle/>
          <a:p>
            <a:r>
              <a:rPr lang="en-US" dirty="0">
                <a:solidFill>
                  <a:srgbClr val="B15451"/>
                </a:solidFill>
              </a:rPr>
              <a:t>Using Random Forest and Light Gradient Boosting Machine Regression Models</a:t>
            </a:r>
          </a:p>
        </p:txBody>
      </p:sp>
      <p:sp>
        <p:nvSpPr>
          <p:cNvPr id="7" name="TextBox 6">
            <a:extLst>
              <a:ext uri="{FF2B5EF4-FFF2-40B4-BE49-F238E27FC236}">
                <a16:creationId xmlns:a16="http://schemas.microsoft.com/office/drawing/2014/main" id="{9910927F-5E8E-AD44-A12E-6135FBCA605A}"/>
              </a:ext>
            </a:extLst>
          </p:cNvPr>
          <p:cNvSpPr txBox="1"/>
          <p:nvPr/>
        </p:nvSpPr>
        <p:spPr>
          <a:xfrm>
            <a:off x="4597760" y="5300157"/>
            <a:ext cx="2996480" cy="923330"/>
          </a:xfrm>
          <a:prstGeom prst="rect">
            <a:avLst/>
          </a:prstGeom>
          <a:noFill/>
        </p:spPr>
        <p:txBody>
          <a:bodyPr wrap="square" rtlCol="0">
            <a:spAutoFit/>
          </a:bodyPr>
          <a:lstStyle/>
          <a:p>
            <a:pPr algn="ctr"/>
            <a:r>
              <a:rPr lang="en-US" b="1" dirty="0"/>
              <a:t>Sooho Myoung</a:t>
            </a:r>
          </a:p>
          <a:p>
            <a:pPr algn="ctr"/>
            <a:r>
              <a:rPr lang="en-US" b="1" dirty="0"/>
              <a:t>Carolina Data Challenge 2021</a:t>
            </a:r>
          </a:p>
          <a:p>
            <a:pPr algn="ctr"/>
            <a:r>
              <a:rPr lang="en-US" b="1" dirty="0"/>
              <a:t>Healthcare Track</a:t>
            </a:r>
          </a:p>
        </p:txBody>
      </p:sp>
      <p:sp>
        <p:nvSpPr>
          <p:cNvPr id="8" name="Slide Number Placeholder 7">
            <a:extLst>
              <a:ext uri="{FF2B5EF4-FFF2-40B4-BE49-F238E27FC236}">
                <a16:creationId xmlns:a16="http://schemas.microsoft.com/office/drawing/2014/main" id="{27752770-CBA0-364A-A1EB-BC4F6F588D58}"/>
              </a:ext>
            </a:extLst>
          </p:cNvPr>
          <p:cNvSpPr>
            <a:spLocks noGrp="1"/>
          </p:cNvSpPr>
          <p:nvPr>
            <p:ph type="sldNum" sz="quarter" idx="12"/>
          </p:nvPr>
        </p:nvSpPr>
        <p:spPr/>
        <p:txBody>
          <a:bodyPr/>
          <a:lstStyle/>
          <a:p>
            <a:fld id="{2285EC40-7D34-E641-8276-262890DB87D1}" type="slidenum">
              <a:rPr lang="en-US" sz="1800" smtClean="0"/>
              <a:t>1</a:t>
            </a:fld>
            <a:endParaRPr lang="en-US" sz="1800"/>
          </a:p>
        </p:txBody>
      </p:sp>
      <p:sp>
        <p:nvSpPr>
          <p:cNvPr id="4" name="TextBox 3">
            <a:extLst>
              <a:ext uri="{FF2B5EF4-FFF2-40B4-BE49-F238E27FC236}">
                <a16:creationId xmlns:a16="http://schemas.microsoft.com/office/drawing/2014/main" id="{8D53B923-04AC-3C49-AB18-FA315A029A55}"/>
              </a:ext>
            </a:extLst>
          </p:cNvPr>
          <p:cNvSpPr txBox="1"/>
          <p:nvPr/>
        </p:nvSpPr>
        <p:spPr>
          <a:xfrm>
            <a:off x="4473311" y="6217850"/>
            <a:ext cx="1946495" cy="276999"/>
          </a:xfrm>
          <a:prstGeom prst="rect">
            <a:avLst/>
          </a:prstGeom>
          <a:noFill/>
        </p:spPr>
        <p:txBody>
          <a:bodyPr wrap="none" rtlCol="0">
            <a:spAutoFit/>
          </a:bodyPr>
          <a:lstStyle/>
          <a:p>
            <a:r>
              <a:rPr lang="en-US" sz="1200" dirty="0"/>
              <a:t>Icons from the Noun Project</a:t>
            </a:r>
          </a:p>
        </p:txBody>
      </p:sp>
      <p:pic>
        <p:nvPicPr>
          <p:cNvPr id="10" name="Picture 4">
            <a:extLst>
              <a:ext uri="{FF2B5EF4-FFF2-40B4-BE49-F238E27FC236}">
                <a16:creationId xmlns:a16="http://schemas.microsoft.com/office/drawing/2014/main" id="{1D5408C9-6D51-764B-AB36-42A9197A5C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2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8AF8-C297-EC49-AA1F-352495D7A9A6}"/>
              </a:ext>
            </a:extLst>
          </p:cNvPr>
          <p:cNvSpPr>
            <a:spLocks noGrp="1"/>
          </p:cNvSpPr>
          <p:nvPr>
            <p:ph type="title"/>
          </p:nvPr>
        </p:nvSpPr>
        <p:spPr>
          <a:xfrm>
            <a:off x="701732" y="320675"/>
            <a:ext cx="10788535" cy="1325563"/>
          </a:xfrm>
        </p:spPr>
        <p:txBody>
          <a:bodyPr/>
          <a:lstStyle/>
          <a:p>
            <a:r>
              <a:rPr lang="en-US" dirty="0">
                <a:solidFill>
                  <a:srgbClr val="92D050"/>
                </a:solidFill>
              </a:rPr>
              <a:t>The data mostly consisted of ‘object’ datatype.</a:t>
            </a:r>
          </a:p>
        </p:txBody>
      </p:sp>
      <p:pic>
        <p:nvPicPr>
          <p:cNvPr id="6" name="Content Placeholder 5" descr="Graphical user interface, text, application, letter&#10;&#10;Description automatically generated">
            <a:extLst>
              <a:ext uri="{FF2B5EF4-FFF2-40B4-BE49-F238E27FC236}">
                <a16:creationId xmlns:a16="http://schemas.microsoft.com/office/drawing/2014/main" id="{87E7A2C2-364E-1640-828D-D3248D9201A6}"/>
              </a:ext>
            </a:extLst>
          </p:cNvPr>
          <p:cNvPicPr>
            <a:picLocks noGrp="1" noChangeAspect="1"/>
          </p:cNvPicPr>
          <p:nvPr>
            <p:ph idx="1"/>
          </p:nvPr>
        </p:nvPicPr>
        <p:blipFill>
          <a:blip r:embed="rId3"/>
          <a:stretch>
            <a:fillRect/>
          </a:stretch>
        </p:blipFill>
        <p:spPr>
          <a:xfrm>
            <a:off x="701732" y="1499394"/>
            <a:ext cx="8204200" cy="2501900"/>
          </a:xfrm>
        </p:spPr>
      </p:pic>
      <p:sp>
        <p:nvSpPr>
          <p:cNvPr id="4" name="Slide Number Placeholder 3">
            <a:extLst>
              <a:ext uri="{FF2B5EF4-FFF2-40B4-BE49-F238E27FC236}">
                <a16:creationId xmlns:a16="http://schemas.microsoft.com/office/drawing/2014/main" id="{9ADFDEB0-BCA7-2A4D-BEF7-61413B7B966B}"/>
              </a:ext>
            </a:extLst>
          </p:cNvPr>
          <p:cNvSpPr>
            <a:spLocks noGrp="1"/>
          </p:cNvSpPr>
          <p:nvPr>
            <p:ph type="sldNum" sz="quarter" idx="12"/>
          </p:nvPr>
        </p:nvSpPr>
        <p:spPr/>
        <p:txBody>
          <a:bodyPr/>
          <a:lstStyle/>
          <a:p>
            <a:fld id="{2285EC40-7D34-E641-8276-262890DB87D1}" type="slidenum">
              <a:rPr lang="en-US" sz="1800" smtClean="0"/>
              <a:t>10</a:t>
            </a:fld>
            <a:endParaRPr lang="en-US" sz="1800"/>
          </a:p>
        </p:txBody>
      </p:sp>
      <p:sp>
        <p:nvSpPr>
          <p:cNvPr id="7" name="Content Placeholder 2">
            <a:extLst>
              <a:ext uri="{FF2B5EF4-FFF2-40B4-BE49-F238E27FC236}">
                <a16:creationId xmlns:a16="http://schemas.microsoft.com/office/drawing/2014/main" id="{6289D521-6EF3-EB4F-AA63-044E52363B16}"/>
              </a:ext>
            </a:extLst>
          </p:cNvPr>
          <p:cNvSpPr txBox="1">
            <a:spLocks/>
          </p:cNvSpPr>
          <p:nvPr/>
        </p:nvSpPr>
        <p:spPr>
          <a:xfrm>
            <a:off x="701732" y="4319515"/>
            <a:ext cx="10515600" cy="2501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Replaced “**” with NaN</a:t>
            </a:r>
          </a:p>
          <a:p>
            <a:r>
              <a:rPr lang="en-US" sz="3000" dirty="0"/>
              <a:t>Removed columns with majority NaN</a:t>
            </a:r>
          </a:p>
          <a:p>
            <a:pPr lvl="1"/>
            <a:r>
              <a:rPr lang="en-US" sz="2600" dirty="0"/>
              <a:t>Low incidences intuitive</a:t>
            </a:r>
          </a:p>
          <a:p>
            <a:r>
              <a:rPr lang="en-US" sz="3000" dirty="0"/>
              <a:t>Removed all </a:t>
            </a:r>
            <a:r>
              <a:rPr lang="en-US" sz="3000" dirty="0" err="1"/>
              <a:t>NaN’s</a:t>
            </a:r>
            <a:r>
              <a:rPr lang="en-US" sz="3000" dirty="0"/>
              <a:t> and replaced with median values</a:t>
            </a:r>
          </a:p>
          <a:p>
            <a:endParaRPr lang="en-US" sz="3000" dirty="0"/>
          </a:p>
        </p:txBody>
      </p:sp>
      <p:pic>
        <p:nvPicPr>
          <p:cNvPr id="8" name="Picture 4">
            <a:extLst>
              <a:ext uri="{FF2B5EF4-FFF2-40B4-BE49-F238E27FC236}">
                <a16:creationId xmlns:a16="http://schemas.microsoft.com/office/drawing/2014/main" id="{0534BCAF-E7CA-1B49-953C-E79368CAF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1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C809-09AD-7446-9252-7FDCC98A83D3}"/>
              </a:ext>
            </a:extLst>
          </p:cNvPr>
          <p:cNvSpPr>
            <a:spLocks noGrp="1"/>
          </p:cNvSpPr>
          <p:nvPr>
            <p:ph type="title"/>
          </p:nvPr>
        </p:nvSpPr>
        <p:spPr/>
        <p:txBody>
          <a:bodyPr/>
          <a:lstStyle/>
          <a:p>
            <a:r>
              <a:rPr lang="en-US" dirty="0">
                <a:solidFill>
                  <a:srgbClr val="92D050"/>
                </a:solidFill>
              </a:rPr>
              <a:t>Clean Data!</a:t>
            </a:r>
          </a:p>
        </p:txBody>
      </p:sp>
      <p:pic>
        <p:nvPicPr>
          <p:cNvPr id="5" name="Content Placeholder 4" descr="Table&#10;&#10;Description automatically generated">
            <a:extLst>
              <a:ext uri="{FF2B5EF4-FFF2-40B4-BE49-F238E27FC236}">
                <a16:creationId xmlns:a16="http://schemas.microsoft.com/office/drawing/2014/main" id="{E39D9C51-205C-AA40-A141-9D15F33016E6}"/>
              </a:ext>
            </a:extLst>
          </p:cNvPr>
          <p:cNvPicPr>
            <a:picLocks noGrp="1" noChangeAspect="1"/>
          </p:cNvPicPr>
          <p:nvPr>
            <p:ph idx="1"/>
          </p:nvPr>
        </p:nvPicPr>
        <p:blipFill>
          <a:blip r:embed="rId3"/>
          <a:stretch>
            <a:fillRect/>
          </a:stretch>
        </p:blipFill>
        <p:spPr>
          <a:xfrm>
            <a:off x="1517650" y="2591594"/>
            <a:ext cx="9156700" cy="2819400"/>
          </a:xfrm>
        </p:spPr>
      </p:pic>
      <p:sp>
        <p:nvSpPr>
          <p:cNvPr id="6" name="Slide Number Placeholder 5">
            <a:extLst>
              <a:ext uri="{FF2B5EF4-FFF2-40B4-BE49-F238E27FC236}">
                <a16:creationId xmlns:a16="http://schemas.microsoft.com/office/drawing/2014/main" id="{E8A1F77D-9055-6C44-BB6E-769C675D1156}"/>
              </a:ext>
            </a:extLst>
          </p:cNvPr>
          <p:cNvSpPr>
            <a:spLocks noGrp="1"/>
          </p:cNvSpPr>
          <p:nvPr>
            <p:ph type="sldNum" sz="quarter" idx="12"/>
          </p:nvPr>
        </p:nvSpPr>
        <p:spPr/>
        <p:txBody>
          <a:bodyPr/>
          <a:lstStyle/>
          <a:p>
            <a:fld id="{2285EC40-7D34-E641-8276-262890DB87D1}" type="slidenum">
              <a:rPr lang="en-US" sz="1800" smtClean="0"/>
              <a:t>11</a:t>
            </a:fld>
            <a:endParaRPr lang="en-US" sz="1800" dirty="0"/>
          </a:p>
        </p:txBody>
      </p:sp>
      <p:pic>
        <p:nvPicPr>
          <p:cNvPr id="7" name="Picture 4">
            <a:extLst>
              <a:ext uri="{FF2B5EF4-FFF2-40B4-BE49-F238E27FC236}">
                <a16:creationId xmlns:a16="http://schemas.microsoft.com/office/drawing/2014/main" id="{5B34079C-C77D-3347-9D1F-2A7327504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19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37A08-9F59-1247-9238-F0D67A577D13}"/>
              </a:ext>
            </a:extLst>
          </p:cNvPr>
          <p:cNvSpPr>
            <a:spLocks noGrp="1"/>
          </p:cNvSpPr>
          <p:nvPr>
            <p:ph type="title"/>
          </p:nvPr>
        </p:nvSpPr>
        <p:spPr>
          <a:xfrm>
            <a:off x="3159896" y="2055159"/>
            <a:ext cx="5872208" cy="2595282"/>
          </a:xfrm>
        </p:spPr>
        <p:txBody>
          <a:bodyPr>
            <a:normAutofit/>
          </a:bodyPr>
          <a:lstStyle/>
          <a:p>
            <a:r>
              <a:rPr lang="en-US" dirty="0">
                <a:solidFill>
                  <a:srgbClr val="00B0F0"/>
                </a:solidFill>
              </a:rPr>
              <a:t>1. Data Collection</a:t>
            </a:r>
            <a:br>
              <a:rPr lang="en-US" dirty="0"/>
            </a:br>
            <a:r>
              <a:rPr lang="en-US" dirty="0">
                <a:solidFill>
                  <a:srgbClr val="00B050"/>
                </a:solidFill>
              </a:rPr>
              <a:t>2. Data Cleaning</a:t>
            </a:r>
            <a:br>
              <a:rPr lang="en-US" dirty="0"/>
            </a:br>
            <a:r>
              <a:rPr lang="en-US" dirty="0">
                <a:solidFill>
                  <a:srgbClr val="FFC000"/>
                </a:solidFill>
              </a:rPr>
              <a:t>3. Data Modeling</a:t>
            </a:r>
            <a:endParaRPr lang="en-US" dirty="0">
              <a:solidFill>
                <a:srgbClr val="C00000"/>
              </a:solidFill>
            </a:endParaRPr>
          </a:p>
        </p:txBody>
      </p:sp>
      <p:sp>
        <p:nvSpPr>
          <p:cNvPr id="4" name="Slide Number Placeholder 3">
            <a:extLst>
              <a:ext uri="{FF2B5EF4-FFF2-40B4-BE49-F238E27FC236}">
                <a16:creationId xmlns:a16="http://schemas.microsoft.com/office/drawing/2014/main" id="{2F3A8170-5760-9F4B-83A3-E673A413F66E}"/>
              </a:ext>
            </a:extLst>
          </p:cNvPr>
          <p:cNvSpPr>
            <a:spLocks noGrp="1"/>
          </p:cNvSpPr>
          <p:nvPr>
            <p:ph type="sldNum" sz="quarter" idx="12"/>
          </p:nvPr>
        </p:nvSpPr>
        <p:spPr/>
        <p:txBody>
          <a:bodyPr/>
          <a:lstStyle/>
          <a:p>
            <a:fld id="{2285EC40-7D34-E641-8276-262890DB87D1}" type="slidenum">
              <a:rPr lang="en-US" sz="1800" smtClean="0"/>
              <a:t>12</a:t>
            </a:fld>
            <a:endParaRPr lang="en-US" sz="1800"/>
          </a:p>
        </p:txBody>
      </p:sp>
      <p:pic>
        <p:nvPicPr>
          <p:cNvPr id="6" name="Picture 2">
            <a:extLst>
              <a:ext uri="{FF2B5EF4-FFF2-40B4-BE49-F238E27FC236}">
                <a16:creationId xmlns:a16="http://schemas.microsoft.com/office/drawing/2014/main" id="{A0161151-73B4-E74A-A2B7-709CD29E1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41" y="3352800"/>
            <a:ext cx="1690255" cy="169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4DDE4E5-2FC8-B647-BF77-106FF7CF3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22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CC6176-27BC-0040-8F6D-52815A92A987}"/>
              </a:ext>
            </a:extLst>
          </p:cNvPr>
          <p:cNvSpPr>
            <a:spLocks noGrp="1"/>
          </p:cNvSpPr>
          <p:nvPr>
            <p:ph type="title"/>
          </p:nvPr>
        </p:nvSpPr>
        <p:spPr/>
        <p:txBody>
          <a:bodyPr/>
          <a:lstStyle/>
          <a:p>
            <a:r>
              <a:rPr lang="en-US" dirty="0">
                <a:solidFill>
                  <a:srgbClr val="C00000"/>
                </a:solidFill>
              </a:rPr>
              <a:t>Train and Test Split</a:t>
            </a:r>
          </a:p>
        </p:txBody>
      </p:sp>
      <p:sp>
        <p:nvSpPr>
          <p:cNvPr id="4" name="Slide Number Placeholder 3">
            <a:extLst>
              <a:ext uri="{FF2B5EF4-FFF2-40B4-BE49-F238E27FC236}">
                <a16:creationId xmlns:a16="http://schemas.microsoft.com/office/drawing/2014/main" id="{9DA8D7BF-EC96-F540-84A3-2D5D8474A43A}"/>
              </a:ext>
            </a:extLst>
          </p:cNvPr>
          <p:cNvSpPr>
            <a:spLocks noGrp="1"/>
          </p:cNvSpPr>
          <p:nvPr>
            <p:ph type="sldNum" sz="quarter" idx="12"/>
          </p:nvPr>
        </p:nvSpPr>
        <p:spPr/>
        <p:txBody>
          <a:bodyPr/>
          <a:lstStyle/>
          <a:p>
            <a:fld id="{2285EC40-7D34-E641-8276-262890DB87D1}" type="slidenum">
              <a:rPr lang="en-US" sz="1800" smtClean="0"/>
              <a:t>13</a:t>
            </a:fld>
            <a:endParaRPr lang="en-US" sz="1800" dirty="0"/>
          </a:p>
        </p:txBody>
      </p:sp>
      <p:pic>
        <p:nvPicPr>
          <p:cNvPr id="8" name="Picture 7" descr="Table&#10;&#10;Description automatically generated">
            <a:extLst>
              <a:ext uri="{FF2B5EF4-FFF2-40B4-BE49-F238E27FC236}">
                <a16:creationId xmlns:a16="http://schemas.microsoft.com/office/drawing/2014/main" id="{179812E4-7080-7247-89CE-3B3661960080}"/>
              </a:ext>
            </a:extLst>
          </p:cNvPr>
          <p:cNvPicPr>
            <a:picLocks noChangeAspect="1"/>
          </p:cNvPicPr>
          <p:nvPr/>
        </p:nvPicPr>
        <p:blipFill>
          <a:blip r:embed="rId3"/>
          <a:stretch>
            <a:fillRect/>
          </a:stretch>
        </p:blipFill>
        <p:spPr>
          <a:xfrm>
            <a:off x="40178" y="2568468"/>
            <a:ext cx="4921135" cy="2338050"/>
          </a:xfrm>
          <a:prstGeom prst="rect">
            <a:avLst/>
          </a:prstGeom>
        </p:spPr>
      </p:pic>
      <p:pic>
        <p:nvPicPr>
          <p:cNvPr id="10" name="Picture 9" descr="Table&#10;&#10;Description automatically generated">
            <a:extLst>
              <a:ext uri="{FF2B5EF4-FFF2-40B4-BE49-F238E27FC236}">
                <a16:creationId xmlns:a16="http://schemas.microsoft.com/office/drawing/2014/main" id="{3D3CA4C2-B91B-7E4E-8F90-DA8D9E87C847}"/>
              </a:ext>
            </a:extLst>
          </p:cNvPr>
          <p:cNvPicPr>
            <a:picLocks noChangeAspect="1"/>
          </p:cNvPicPr>
          <p:nvPr/>
        </p:nvPicPr>
        <p:blipFill>
          <a:blip r:embed="rId4"/>
          <a:stretch>
            <a:fillRect/>
          </a:stretch>
        </p:blipFill>
        <p:spPr>
          <a:xfrm>
            <a:off x="5027813" y="2568468"/>
            <a:ext cx="1238419" cy="2338050"/>
          </a:xfrm>
          <a:prstGeom prst="rect">
            <a:avLst/>
          </a:prstGeom>
        </p:spPr>
      </p:pic>
      <p:sp>
        <p:nvSpPr>
          <p:cNvPr id="11" name="TextBox 10">
            <a:extLst>
              <a:ext uri="{FF2B5EF4-FFF2-40B4-BE49-F238E27FC236}">
                <a16:creationId xmlns:a16="http://schemas.microsoft.com/office/drawing/2014/main" id="{C6381B8A-B977-474F-A2B8-9B7303B196E2}"/>
              </a:ext>
            </a:extLst>
          </p:cNvPr>
          <p:cNvSpPr txBox="1"/>
          <p:nvPr/>
        </p:nvSpPr>
        <p:spPr>
          <a:xfrm>
            <a:off x="40178" y="2097095"/>
            <a:ext cx="1333507" cy="369332"/>
          </a:xfrm>
          <a:prstGeom prst="rect">
            <a:avLst/>
          </a:prstGeom>
          <a:noFill/>
        </p:spPr>
        <p:txBody>
          <a:bodyPr wrap="none" rtlCol="0">
            <a:spAutoFit/>
          </a:bodyPr>
          <a:lstStyle/>
          <a:p>
            <a:r>
              <a:rPr lang="en-US" dirty="0"/>
              <a:t>Features = X</a:t>
            </a:r>
          </a:p>
        </p:txBody>
      </p:sp>
      <p:sp>
        <p:nvSpPr>
          <p:cNvPr id="12" name="TextBox 11">
            <a:extLst>
              <a:ext uri="{FF2B5EF4-FFF2-40B4-BE49-F238E27FC236}">
                <a16:creationId xmlns:a16="http://schemas.microsoft.com/office/drawing/2014/main" id="{E9862138-4317-5847-81AD-4962FFCEE974}"/>
              </a:ext>
            </a:extLst>
          </p:cNvPr>
          <p:cNvSpPr txBox="1"/>
          <p:nvPr/>
        </p:nvSpPr>
        <p:spPr>
          <a:xfrm>
            <a:off x="5027813" y="2099383"/>
            <a:ext cx="1016625" cy="369332"/>
          </a:xfrm>
          <a:prstGeom prst="rect">
            <a:avLst/>
          </a:prstGeom>
          <a:noFill/>
        </p:spPr>
        <p:txBody>
          <a:bodyPr wrap="none" rtlCol="0">
            <a:spAutoFit/>
          </a:bodyPr>
          <a:lstStyle/>
          <a:p>
            <a:r>
              <a:rPr lang="en-US" dirty="0"/>
              <a:t>Label = Y</a:t>
            </a:r>
          </a:p>
        </p:txBody>
      </p:sp>
      <p:cxnSp>
        <p:nvCxnSpPr>
          <p:cNvPr id="16" name="Straight Arrow Connector 15">
            <a:extLst>
              <a:ext uri="{FF2B5EF4-FFF2-40B4-BE49-F238E27FC236}">
                <a16:creationId xmlns:a16="http://schemas.microsoft.com/office/drawing/2014/main" id="{EF51F6C9-867F-3644-A7EA-2C238EB21216}"/>
              </a:ext>
            </a:extLst>
          </p:cNvPr>
          <p:cNvCxnSpPr>
            <a:cxnSpLocks/>
          </p:cNvCxnSpPr>
          <p:nvPr/>
        </p:nvCxnSpPr>
        <p:spPr>
          <a:xfrm flipV="1">
            <a:off x="6347974" y="2012804"/>
            <a:ext cx="1183357" cy="11833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C420908-D2FE-3F48-A38A-FEBE38EE1418}"/>
              </a:ext>
            </a:extLst>
          </p:cNvPr>
          <p:cNvSpPr txBox="1"/>
          <p:nvPr/>
        </p:nvSpPr>
        <p:spPr>
          <a:xfrm rot="18900000">
            <a:off x="6636205" y="2097095"/>
            <a:ext cx="583814" cy="369332"/>
          </a:xfrm>
          <a:prstGeom prst="rect">
            <a:avLst/>
          </a:prstGeom>
          <a:noFill/>
        </p:spPr>
        <p:txBody>
          <a:bodyPr wrap="none" rtlCol="0">
            <a:spAutoFit/>
          </a:bodyPr>
          <a:lstStyle/>
          <a:p>
            <a:r>
              <a:rPr lang="en-US" dirty="0"/>
              <a:t>70%</a:t>
            </a:r>
          </a:p>
        </p:txBody>
      </p:sp>
      <p:cxnSp>
        <p:nvCxnSpPr>
          <p:cNvPr id="21" name="Straight Arrow Connector 20">
            <a:extLst>
              <a:ext uri="{FF2B5EF4-FFF2-40B4-BE49-F238E27FC236}">
                <a16:creationId xmlns:a16="http://schemas.microsoft.com/office/drawing/2014/main" id="{B5C03701-F1D2-4D43-8A37-08BFCEDB060A}"/>
              </a:ext>
            </a:extLst>
          </p:cNvPr>
          <p:cNvCxnSpPr>
            <a:cxnSpLocks/>
          </p:cNvCxnSpPr>
          <p:nvPr/>
        </p:nvCxnSpPr>
        <p:spPr>
          <a:xfrm>
            <a:off x="6347974" y="3661840"/>
            <a:ext cx="1183357" cy="11833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D7FDBC-01E7-ED47-A551-D5D47A4C9B26}"/>
              </a:ext>
            </a:extLst>
          </p:cNvPr>
          <p:cNvSpPr txBox="1"/>
          <p:nvPr/>
        </p:nvSpPr>
        <p:spPr>
          <a:xfrm rot="2700000">
            <a:off x="6452073" y="4210170"/>
            <a:ext cx="583814" cy="369332"/>
          </a:xfrm>
          <a:prstGeom prst="rect">
            <a:avLst/>
          </a:prstGeom>
          <a:noFill/>
        </p:spPr>
        <p:txBody>
          <a:bodyPr wrap="none" rtlCol="0">
            <a:spAutoFit/>
          </a:bodyPr>
          <a:lstStyle/>
          <a:p>
            <a:r>
              <a:rPr lang="en-US" dirty="0"/>
              <a:t>30%</a:t>
            </a:r>
          </a:p>
        </p:txBody>
      </p:sp>
      <p:pic>
        <p:nvPicPr>
          <p:cNvPr id="26" name="Picture 25">
            <a:extLst>
              <a:ext uri="{FF2B5EF4-FFF2-40B4-BE49-F238E27FC236}">
                <a16:creationId xmlns:a16="http://schemas.microsoft.com/office/drawing/2014/main" id="{C782D140-E00B-F142-B089-2E74DEC3B5B0}"/>
              </a:ext>
            </a:extLst>
          </p:cNvPr>
          <p:cNvPicPr>
            <a:picLocks noChangeAspect="1"/>
          </p:cNvPicPr>
          <p:nvPr/>
        </p:nvPicPr>
        <p:blipFill>
          <a:blip r:embed="rId5"/>
          <a:stretch>
            <a:fillRect/>
          </a:stretch>
        </p:blipFill>
        <p:spPr>
          <a:xfrm>
            <a:off x="7690257" y="4728819"/>
            <a:ext cx="4401768" cy="501312"/>
          </a:xfrm>
          <a:prstGeom prst="rect">
            <a:avLst/>
          </a:prstGeom>
        </p:spPr>
      </p:pic>
      <p:pic>
        <p:nvPicPr>
          <p:cNvPr id="28" name="Picture 27" descr="Table&#10;&#10;Description automatically generated">
            <a:extLst>
              <a:ext uri="{FF2B5EF4-FFF2-40B4-BE49-F238E27FC236}">
                <a16:creationId xmlns:a16="http://schemas.microsoft.com/office/drawing/2014/main" id="{59075984-C103-4A4F-8ACF-46C3EDA55534}"/>
              </a:ext>
            </a:extLst>
          </p:cNvPr>
          <p:cNvPicPr>
            <a:picLocks noChangeAspect="1"/>
          </p:cNvPicPr>
          <p:nvPr/>
        </p:nvPicPr>
        <p:blipFill>
          <a:blip r:embed="rId6"/>
          <a:stretch>
            <a:fillRect/>
          </a:stretch>
        </p:blipFill>
        <p:spPr>
          <a:xfrm>
            <a:off x="7690257" y="1690688"/>
            <a:ext cx="4401768" cy="1168934"/>
          </a:xfrm>
          <a:prstGeom prst="rect">
            <a:avLst/>
          </a:prstGeom>
        </p:spPr>
      </p:pic>
      <p:sp>
        <p:nvSpPr>
          <p:cNvPr id="33" name="TextBox 32">
            <a:extLst>
              <a:ext uri="{FF2B5EF4-FFF2-40B4-BE49-F238E27FC236}">
                <a16:creationId xmlns:a16="http://schemas.microsoft.com/office/drawing/2014/main" id="{6630F495-12C7-8E42-B338-17ADDD67BA33}"/>
              </a:ext>
            </a:extLst>
          </p:cNvPr>
          <p:cNvSpPr txBox="1"/>
          <p:nvPr/>
        </p:nvSpPr>
        <p:spPr>
          <a:xfrm>
            <a:off x="7617443" y="1311501"/>
            <a:ext cx="993157" cy="369332"/>
          </a:xfrm>
          <a:prstGeom prst="rect">
            <a:avLst/>
          </a:prstGeom>
          <a:noFill/>
        </p:spPr>
        <p:txBody>
          <a:bodyPr wrap="none" rtlCol="0">
            <a:spAutoFit/>
          </a:bodyPr>
          <a:lstStyle/>
          <a:p>
            <a:r>
              <a:rPr lang="en-US" dirty="0"/>
              <a:t>Train Set</a:t>
            </a:r>
          </a:p>
        </p:txBody>
      </p:sp>
      <p:sp>
        <p:nvSpPr>
          <p:cNvPr id="35" name="TextBox 34">
            <a:extLst>
              <a:ext uri="{FF2B5EF4-FFF2-40B4-BE49-F238E27FC236}">
                <a16:creationId xmlns:a16="http://schemas.microsoft.com/office/drawing/2014/main" id="{6FB560B2-D4D0-C34B-9974-1B41135B8C6C}"/>
              </a:ext>
            </a:extLst>
          </p:cNvPr>
          <p:cNvSpPr txBox="1"/>
          <p:nvPr/>
        </p:nvSpPr>
        <p:spPr>
          <a:xfrm>
            <a:off x="7690257" y="4301157"/>
            <a:ext cx="905761" cy="369332"/>
          </a:xfrm>
          <a:prstGeom prst="rect">
            <a:avLst/>
          </a:prstGeom>
          <a:noFill/>
        </p:spPr>
        <p:txBody>
          <a:bodyPr wrap="none" rtlCol="0">
            <a:spAutoFit/>
          </a:bodyPr>
          <a:lstStyle/>
          <a:p>
            <a:r>
              <a:rPr lang="en-US" dirty="0"/>
              <a:t>Test Set</a:t>
            </a:r>
          </a:p>
        </p:txBody>
      </p:sp>
      <p:pic>
        <p:nvPicPr>
          <p:cNvPr id="36" name="Picture 4">
            <a:extLst>
              <a:ext uri="{FF2B5EF4-FFF2-40B4-BE49-F238E27FC236}">
                <a16:creationId xmlns:a16="http://schemas.microsoft.com/office/drawing/2014/main" id="{069FA6FD-1388-7942-B33D-CDAE64001B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2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049D-7572-F14C-859F-D2BFE44D3A3C}"/>
              </a:ext>
            </a:extLst>
          </p:cNvPr>
          <p:cNvSpPr>
            <a:spLocks noGrp="1"/>
          </p:cNvSpPr>
          <p:nvPr>
            <p:ph type="title"/>
          </p:nvPr>
        </p:nvSpPr>
        <p:spPr/>
        <p:txBody>
          <a:bodyPr/>
          <a:lstStyle/>
          <a:p>
            <a:r>
              <a:rPr lang="en-US" dirty="0">
                <a:solidFill>
                  <a:srgbClr val="C00000"/>
                </a:solidFill>
              </a:rPr>
              <a:t>Random Forest Regressor</a:t>
            </a:r>
          </a:p>
        </p:txBody>
      </p:sp>
      <p:sp>
        <p:nvSpPr>
          <p:cNvPr id="3" name="Content Placeholder 2">
            <a:extLst>
              <a:ext uri="{FF2B5EF4-FFF2-40B4-BE49-F238E27FC236}">
                <a16:creationId xmlns:a16="http://schemas.microsoft.com/office/drawing/2014/main" id="{4137131D-B444-A94A-8B4C-5B48DD5C7FEA}"/>
              </a:ext>
            </a:extLst>
          </p:cNvPr>
          <p:cNvSpPr>
            <a:spLocks noGrp="1"/>
          </p:cNvSpPr>
          <p:nvPr>
            <p:ph idx="1"/>
          </p:nvPr>
        </p:nvSpPr>
        <p:spPr>
          <a:xfrm>
            <a:off x="838200" y="1825625"/>
            <a:ext cx="8080446" cy="4351338"/>
          </a:xfrm>
        </p:spPr>
        <p:txBody>
          <a:bodyPr/>
          <a:lstStyle/>
          <a:p>
            <a:pPr fontAlgn="base"/>
            <a:r>
              <a:rPr lang="en-US" dirty="0"/>
              <a:t>Provides accurate predictions</a:t>
            </a:r>
          </a:p>
          <a:p>
            <a:pPr fontAlgn="base"/>
            <a:r>
              <a:rPr lang="en-US" dirty="0"/>
              <a:t>Controlling for overfitting</a:t>
            </a:r>
          </a:p>
          <a:p>
            <a:pPr fontAlgn="base"/>
            <a:r>
              <a:rPr lang="en-US" dirty="0"/>
              <a:t>Returns a measure of feature importance</a:t>
            </a:r>
          </a:p>
          <a:p>
            <a:pPr fontAlgn="base"/>
            <a:r>
              <a:rPr lang="en-US" dirty="0"/>
              <a:t>High interpretability</a:t>
            </a:r>
          </a:p>
          <a:p>
            <a:pPr marL="0" indent="0">
              <a:buNone/>
            </a:pPr>
            <a:endParaRPr lang="en-US" dirty="0"/>
          </a:p>
        </p:txBody>
      </p:sp>
      <p:sp>
        <p:nvSpPr>
          <p:cNvPr id="4" name="Slide Number Placeholder 3">
            <a:extLst>
              <a:ext uri="{FF2B5EF4-FFF2-40B4-BE49-F238E27FC236}">
                <a16:creationId xmlns:a16="http://schemas.microsoft.com/office/drawing/2014/main" id="{BB884CA2-314E-144E-BDEB-12E6C949E43C}"/>
              </a:ext>
            </a:extLst>
          </p:cNvPr>
          <p:cNvSpPr>
            <a:spLocks noGrp="1"/>
          </p:cNvSpPr>
          <p:nvPr>
            <p:ph type="sldNum" sz="quarter" idx="12"/>
          </p:nvPr>
        </p:nvSpPr>
        <p:spPr/>
        <p:txBody>
          <a:bodyPr/>
          <a:lstStyle/>
          <a:p>
            <a:fld id="{2285EC40-7D34-E641-8276-262890DB87D1}" type="slidenum">
              <a:rPr lang="en-US" sz="1800" smtClean="0"/>
              <a:t>14</a:t>
            </a:fld>
            <a:endParaRPr lang="en-US" sz="1800"/>
          </a:p>
        </p:txBody>
      </p:sp>
      <p:pic>
        <p:nvPicPr>
          <p:cNvPr id="32770" name="Picture 2" descr="Frontiers | Random Forest Algorithm for the Classification of Neuroimaging  Data in Alzheimer&amp;#39;s Disease: A Systematic Review | Frontiers in Aging  Neuroscience">
            <a:extLst>
              <a:ext uri="{FF2B5EF4-FFF2-40B4-BE49-F238E27FC236}">
                <a16:creationId xmlns:a16="http://schemas.microsoft.com/office/drawing/2014/main" id="{E965162C-F952-9848-AFD7-6140B4E6E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448" y="1178028"/>
            <a:ext cx="3273352" cy="28232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967769E5-1C74-E645-8967-EFC59FAF1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3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31FD-478C-704C-B545-6011ECA01496}"/>
              </a:ext>
            </a:extLst>
          </p:cNvPr>
          <p:cNvSpPr>
            <a:spLocks noGrp="1"/>
          </p:cNvSpPr>
          <p:nvPr>
            <p:ph type="title"/>
          </p:nvPr>
        </p:nvSpPr>
        <p:spPr/>
        <p:txBody>
          <a:bodyPr/>
          <a:lstStyle/>
          <a:p>
            <a:r>
              <a:rPr lang="en-US" dirty="0">
                <a:solidFill>
                  <a:srgbClr val="C00000"/>
                </a:solidFill>
              </a:rPr>
              <a:t>Feature Importance</a:t>
            </a:r>
          </a:p>
        </p:txBody>
      </p:sp>
      <p:sp>
        <p:nvSpPr>
          <p:cNvPr id="3" name="Content Placeholder 2">
            <a:extLst>
              <a:ext uri="{FF2B5EF4-FFF2-40B4-BE49-F238E27FC236}">
                <a16:creationId xmlns:a16="http://schemas.microsoft.com/office/drawing/2014/main" id="{678B1A28-283B-494B-8C53-954CDD4DB4A1}"/>
              </a:ext>
            </a:extLst>
          </p:cNvPr>
          <p:cNvSpPr>
            <a:spLocks noGrp="1"/>
          </p:cNvSpPr>
          <p:nvPr>
            <p:ph idx="1"/>
          </p:nvPr>
        </p:nvSpPr>
        <p:spPr/>
        <p:txBody>
          <a:bodyPr/>
          <a:lstStyle/>
          <a:p>
            <a:r>
              <a:rPr lang="en-US" dirty="0"/>
              <a:t>After training with RandomForestRegressor (n_estimators = 1000), measured feature importance</a:t>
            </a:r>
          </a:p>
          <a:p>
            <a:endParaRPr lang="en-US" dirty="0"/>
          </a:p>
          <a:p>
            <a:endParaRPr lang="en-US" dirty="0"/>
          </a:p>
          <a:p>
            <a:endParaRPr lang="en-US" dirty="0"/>
          </a:p>
          <a:p>
            <a:endParaRPr lang="en-US" dirty="0"/>
          </a:p>
          <a:p>
            <a:r>
              <a:rPr lang="en-US" dirty="0"/>
              <a:t>‘Full-Time Worker in Family’ is most important!</a:t>
            </a:r>
          </a:p>
          <a:p>
            <a:r>
              <a:rPr lang="en-US" dirty="0"/>
              <a:t>Followed by ‘Age 19-34,’ ‘English Spoken in HH,’ ‘Male,’ etc.</a:t>
            </a:r>
          </a:p>
        </p:txBody>
      </p:sp>
      <p:sp>
        <p:nvSpPr>
          <p:cNvPr id="4" name="Slide Number Placeholder 3">
            <a:extLst>
              <a:ext uri="{FF2B5EF4-FFF2-40B4-BE49-F238E27FC236}">
                <a16:creationId xmlns:a16="http://schemas.microsoft.com/office/drawing/2014/main" id="{B21C62E9-2BF6-7342-A6C6-C01509F9B37B}"/>
              </a:ext>
            </a:extLst>
          </p:cNvPr>
          <p:cNvSpPr>
            <a:spLocks noGrp="1"/>
          </p:cNvSpPr>
          <p:nvPr>
            <p:ph type="sldNum" sz="quarter" idx="12"/>
          </p:nvPr>
        </p:nvSpPr>
        <p:spPr/>
        <p:txBody>
          <a:bodyPr/>
          <a:lstStyle/>
          <a:p>
            <a:fld id="{2285EC40-7D34-E641-8276-262890DB87D1}" type="slidenum">
              <a:rPr lang="en-US" sz="1800" smtClean="0"/>
              <a:t>15</a:t>
            </a:fld>
            <a:endParaRPr lang="en-US" sz="1800"/>
          </a:p>
        </p:txBody>
      </p:sp>
      <p:pic>
        <p:nvPicPr>
          <p:cNvPr id="5" name="Picture 4" descr="A picture containing text&#10;&#10;Description automatically generated">
            <a:extLst>
              <a:ext uri="{FF2B5EF4-FFF2-40B4-BE49-F238E27FC236}">
                <a16:creationId xmlns:a16="http://schemas.microsoft.com/office/drawing/2014/main" id="{7E744A6B-8FFC-0349-819B-72AE0F8775BE}"/>
              </a:ext>
            </a:extLst>
          </p:cNvPr>
          <p:cNvPicPr>
            <a:picLocks noChangeAspect="1"/>
          </p:cNvPicPr>
          <p:nvPr/>
        </p:nvPicPr>
        <p:blipFill>
          <a:blip r:embed="rId3"/>
          <a:stretch>
            <a:fillRect/>
          </a:stretch>
        </p:blipFill>
        <p:spPr>
          <a:xfrm>
            <a:off x="3462413" y="2923390"/>
            <a:ext cx="5267173" cy="1579133"/>
          </a:xfrm>
          <a:prstGeom prst="rect">
            <a:avLst/>
          </a:prstGeom>
        </p:spPr>
      </p:pic>
      <p:pic>
        <p:nvPicPr>
          <p:cNvPr id="6" name="Picture 4">
            <a:extLst>
              <a:ext uri="{FF2B5EF4-FFF2-40B4-BE49-F238E27FC236}">
                <a16:creationId xmlns:a16="http://schemas.microsoft.com/office/drawing/2014/main" id="{F250A3EE-F48C-F248-816D-0C41DEB8D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04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EC975852-F025-A24E-92EE-28FB08907A7B}"/>
              </a:ext>
            </a:extLst>
          </p:cNvPr>
          <p:cNvPicPr>
            <a:picLocks noGrp="1" noChangeAspect="1"/>
          </p:cNvPicPr>
          <p:nvPr>
            <p:ph idx="1"/>
          </p:nvPr>
        </p:nvPicPr>
        <p:blipFill>
          <a:blip r:embed="rId3"/>
          <a:stretch>
            <a:fillRect/>
          </a:stretch>
        </p:blipFill>
        <p:spPr>
          <a:xfrm>
            <a:off x="1959321" y="849219"/>
            <a:ext cx="8273357" cy="4614956"/>
          </a:xfrm>
        </p:spPr>
      </p:pic>
      <p:sp>
        <p:nvSpPr>
          <p:cNvPr id="4" name="Slide Number Placeholder 3">
            <a:extLst>
              <a:ext uri="{FF2B5EF4-FFF2-40B4-BE49-F238E27FC236}">
                <a16:creationId xmlns:a16="http://schemas.microsoft.com/office/drawing/2014/main" id="{2C68959D-E65B-524A-B6EF-C50BFC3193F8}"/>
              </a:ext>
            </a:extLst>
          </p:cNvPr>
          <p:cNvSpPr>
            <a:spLocks noGrp="1"/>
          </p:cNvSpPr>
          <p:nvPr>
            <p:ph type="sldNum" sz="quarter" idx="12"/>
          </p:nvPr>
        </p:nvSpPr>
        <p:spPr/>
        <p:txBody>
          <a:bodyPr/>
          <a:lstStyle/>
          <a:p>
            <a:fld id="{2285EC40-7D34-E641-8276-262890DB87D1}" type="slidenum">
              <a:rPr lang="en-US" sz="1800" smtClean="0"/>
              <a:t>16</a:t>
            </a:fld>
            <a:endParaRPr lang="en-US" sz="1800"/>
          </a:p>
        </p:txBody>
      </p:sp>
      <p:pic>
        <p:nvPicPr>
          <p:cNvPr id="11" name="Picture 4">
            <a:extLst>
              <a:ext uri="{FF2B5EF4-FFF2-40B4-BE49-F238E27FC236}">
                <a16:creationId xmlns:a16="http://schemas.microsoft.com/office/drawing/2014/main" id="{3E6C77B5-05AD-024A-B6B1-9A61CF693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8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3DA4-B4C3-BD49-AE20-893BA69F0841}"/>
              </a:ext>
            </a:extLst>
          </p:cNvPr>
          <p:cNvSpPr>
            <a:spLocks noGrp="1"/>
          </p:cNvSpPr>
          <p:nvPr>
            <p:ph type="title"/>
          </p:nvPr>
        </p:nvSpPr>
        <p:spPr/>
        <p:txBody>
          <a:bodyPr/>
          <a:lstStyle/>
          <a:p>
            <a:r>
              <a:rPr lang="en-US" dirty="0">
                <a:solidFill>
                  <a:srgbClr val="C00000"/>
                </a:solidFill>
              </a:rPr>
              <a:t>Root Mean Squared Error (RMSE)</a:t>
            </a:r>
          </a:p>
        </p:txBody>
      </p:sp>
      <p:pic>
        <p:nvPicPr>
          <p:cNvPr id="6" name="Content Placeholder 5" descr="Text&#10;&#10;Description automatically generated">
            <a:extLst>
              <a:ext uri="{FF2B5EF4-FFF2-40B4-BE49-F238E27FC236}">
                <a16:creationId xmlns:a16="http://schemas.microsoft.com/office/drawing/2014/main" id="{51BDF58A-ADE7-3242-A615-7B13EB1D15B4}"/>
              </a:ext>
            </a:extLst>
          </p:cNvPr>
          <p:cNvPicPr>
            <a:picLocks noGrp="1" noChangeAspect="1"/>
          </p:cNvPicPr>
          <p:nvPr>
            <p:ph sz="half" idx="1"/>
          </p:nvPr>
        </p:nvPicPr>
        <p:blipFill>
          <a:blip r:embed="rId3"/>
          <a:stretch>
            <a:fillRect/>
          </a:stretch>
        </p:blipFill>
        <p:spPr>
          <a:xfrm>
            <a:off x="891615" y="2123936"/>
            <a:ext cx="4178300" cy="635000"/>
          </a:xfrm>
        </p:spPr>
      </p:pic>
      <p:sp>
        <p:nvSpPr>
          <p:cNvPr id="7" name="Content Placeholder 6">
            <a:extLst>
              <a:ext uri="{FF2B5EF4-FFF2-40B4-BE49-F238E27FC236}">
                <a16:creationId xmlns:a16="http://schemas.microsoft.com/office/drawing/2014/main" id="{69C9B091-0855-CD41-AA14-E65E71F07177}"/>
              </a:ext>
            </a:extLst>
          </p:cNvPr>
          <p:cNvSpPr>
            <a:spLocks noGrp="1"/>
          </p:cNvSpPr>
          <p:nvPr>
            <p:ph sz="half" idx="2"/>
          </p:nvPr>
        </p:nvSpPr>
        <p:spPr>
          <a:xfrm>
            <a:off x="6172199" y="2690018"/>
            <a:ext cx="5728447" cy="3078770"/>
          </a:xfrm>
        </p:spPr>
        <p:txBody>
          <a:bodyPr>
            <a:normAutofit/>
          </a:bodyPr>
          <a:lstStyle/>
          <a:p>
            <a:r>
              <a:rPr lang="en-US" dirty="0"/>
              <a:t>RMSE measures the standard deviation of residuals</a:t>
            </a:r>
          </a:p>
          <a:p>
            <a:pPr lvl="1"/>
            <a:r>
              <a:rPr lang="en-US" dirty="0"/>
              <a:t>Verify regression analysis</a:t>
            </a:r>
          </a:p>
          <a:p>
            <a:pPr lvl="1"/>
            <a:r>
              <a:rPr lang="en-US" dirty="0"/>
              <a:t>Accurate measure of machine learning model</a:t>
            </a:r>
          </a:p>
          <a:p>
            <a:r>
              <a:rPr lang="en-US" dirty="0"/>
              <a:t>Must consider comparison to large data values </a:t>
            </a:r>
          </a:p>
        </p:txBody>
      </p:sp>
      <p:sp>
        <p:nvSpPr>
          <p:cNvPr id="4" name="Slide Number Placeholder 3">
            <a:extLst>
              <a:ext uri="{FF2B5EF4-FFF2-40B4-BE49-F238E27FC236}">
                <a16:creationId xmlns:a16="http://schemas.microsoft.com/office/drawing/2014/main" id="{F9F51DA3-2C30-EF47-87A9-0F62AF333E20}"/>
              </a:ext>
            </a:extLst>
          </p:cNvPr>
          <p:cNvSpPr>
            <a:spLocks noGrp="1"/>
          </p:cNvSpPr>
          <p:nvPr>
            <p:ph type="sldNum" sz="quarter" idx="12"/>
          </p:nvPr>
        </p:nvSpPr>
        <p:spPr/>
        <p:txBody>
          <a:bodyPr/>
          <a:lstStyle/>
          <a:p>
            <a:fld id="{2285EC40-7D34-E641-8276-262890DB87D1}" type="slidenum">
              <a:rPr lang="en-US" sz="1800" smtClean="0"/>
              <a:t>17</a:t>
            </a:fld>
            <a:endParaRPr lang="en-US" sz="1800"/>
          </a:p>
        </p:txBody>
      </p:sp>
      <p:pic>
        <p:nvPicPr>
          <p:cNvPr id="33794" name="Picture 2" descr="Root-Mean-Square Error in R Programming - GeeksforGeeks">
            <a:extLst>
              <a:ext uri="{FF2B5EF4-FFF2-40B4-BE49-F238E27FC236}">
                <a16:creationId xmlns:a16="http://schemas.microsoft.com/office/drawing/2014/main" id="{A536EB38-8329-014C-B1F7-CEB7353B0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15" y="4213412"/>
            <a:ext cx="4940300" cy="1651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19556C-B703-9448-AA14-CBDB60CB28E4}"/>
              </a:ext>
            </a:extLst>
          </p:cNvPr>
          <p:cNvSpPr txBox="1"/>
          <p:nvPr/>
        </p:nvSpPr>
        <p:spPr>
          <a:xfrm>
            <a:off x="510615" y="5864412"/>
            <a:ext cx="4917372" cy="276999"/>
          </a:xfrm>
          <a:prstGeom prst="rect">
            <a:avLst/>
          </a:prstGeom>
          <a:noFill/>
        </p:spPr>
        <p:txBody>
          <a:bodyPr wrap="none" rtlCol="0">
            <a:spAutoFit/>
          </a:bodyPr>
          <a:lstStyle/>
          <a:p>
            <a:r>
              <a:rPr lang="en-US" sz="1200" dirty="0"/>
              <a:t>https://</a:t>
            </a:r>
            <a:r>
              <a:rPr lang="en-US" sz="1200" dirty="0" err="1"/>
              <a:t>www.geeksforgeeks.org</a:t>
            </a:r>
            <a:r>
              <a:rPr lang="en-US" sz="1200" dirty="0"/>
              <a:t>/root-mean-square-error-in-r-programming/</a:t>
            </a:r>
          </a:p>
        </p:txBody>
      </p:sp>
      <p:pic>
        <p:nvPicPr>
          <p:cNvPr id="10" name="Picture 4">
            <a:extLst>
              <a:ext uri="{FF2B5EF4-FFF2-40B4-BE49-F238E27FC236}">
                <a16:creationId xmlns:a16="http://schemas.microsoft.com/office/drawing/2014/main" id="{6670B2D3-6BDC-8C4C-B26D-CCDBF8D34B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02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7962-8248-CD4B-B01E-FD5B9B9D592C}"/>
              </a:ext>
            </a:extLst>
          </p:cNvPr>
          <p:cNvSpPr>
            <a:spLocks noGrp="1"/>
          </p:cNvSpPr>
          <p:nvPr>
            <p:ph type="title"/>
          </p:nvPr>
        </p:nvSpPr>
        <p:spPr/>
        <p:txBody>
          <a:bodyPr/>
          <a:lstStyle/>
          <a:p>
            <a:r>
              <a:rPr lang="en-US" dirty="0">
                <a:solidFill>
                  <a:srgbClr val="C00000"/>
                </a:solidFill>
              </a:rPr>
              <a:t>Light Gradient Boosting Machine (LGBM)</a:t>
            </a:r>
          </a:p>
        </p:txBody>
      </p:sp>
      <p:sp>
        <p:nvSpPr>
          <p:cNvPr id="3" name="Content Placeholder 2">
            <a:extLst>
              <a:ext uri="{FF2B5EF4-FFF2-40B4-BE49-F238E27FC236}">
                <a16:creationId xmlns:a16="http://schemas.microsoft.com/office/drawing/2014/main" id="{B8397C4B-697E-DD4D-A7A2-60FB93FDA227}"/>
              </a:ext>
            </a:extLst>
          </p:cNvPr>
          <p:cNvSpPr>
            <a:spLocks noGrp="1"/>
          </p:cNvSpPr>
          <p:nvPr>
            <p:ph idx="1"/>
          </p:nvPr>
        </p:nvSpPr>
        <p:spPr>
          <a:xfrm>
            <a:off x="838200" y="1825625"/>
            <a:ext cx="10515600" cy="1603375"/>
          </a:xfrm>
        </p:spPr>
        <p:txBody>
          <a:bodyPr/>
          <a:lstStyle/>
          <a:p>
            <a:r>
              <a:rPr lang="en-US" dirty="0"/>
              <a:t>Improved training speed and accuracy</a:t>
            </a:r>
          </a:p>
          <a:p>
            <a:pPr lvl="1"/>
            <a:r>
              <a:rPr lang="en-US" dirty="0"/>
              <a:t>Instead of tree-wise, grows leaf-wise</a:t>
            </a:r>
          </a:p>
          <a:p>
            <a:pPr lvl="1"/>
            <a:r>
              <a:rPr lang="en-US" dirty="0"/>
              <a:t>Compared to RF and other boosting models</a:t>
            </a:r>
          </a:p>
        </p:txBody>
      </p:sp>
      <p:sp>
        <p:nvSpPr>
          <p:cNvPr id="4" name="Slide Number Placeholder 3">
            <a:extLst>
              <a:ext uri="{FF2B5EF4-FFF2-40B4-BE49-F238E27FC236}">
                <a16:creationId xmlns:a16="http://schemas.microsoft.com/office/drawing/2014/main" id="{CA3FDA82-EC5E-B04A-A745-732C2BB5815D}"/>
              </a:ext>
            </a:extLst>
          </p:cNvPr>
          <p:cNvSpPr>
            <a:spLocks noGrp="1"/>
          </p:cNvSpPr>
          <p:nvPr>
            <p:ph type="sldNum" sz="quarter" idx="12"/>
          </p:nvPr>
        </p:nvSpPr>
        <p:spPr/>
        <p:txBody>
          <a:bodyPr/>
          <a:lstStyle/>
          <a:p>
            <a:fld id="{2285EC40-7D34-E641-8276-262890DB87D1}" type="slidenum">
              <a:rPr lang="en-US" sz="1800" smtClean="0"/>
              <a:t>18</a:t>
            </a:fld>
            <a:endParaRPr lang="en-US" sz="1800"/>
          </a:p>
        </p:txBody>
      </p:sp>
      <p:pic>
        <p:nvPicPr>
          <p:cNvPr id="5" name="Content Placeholder 5" descr="Diagram&#10;&#10;Description automatically generated">
            <a:extLst>
              <a:ext uri="{FF2B5EF4-FFF2-40B4-BE49-F238E27FC236}">
                <a16:creationId xmlns:a16="http://schemas.microsoft.com/office/drawing/2014/main" id="{7A76CCD1-CFE1-C145-A354-8697E12354FB}"/>
              </a:ext>
            </a:extLst>
          </p:cNvPr>
          <p:cNvPicPr>
            <a:picLocks noChangeAspect="1"/>
          </p:cNvPicPr>
          <p:nvPr/>
        </p:nvPicPr>
        <p:blipFill>
          <a:blip r:embed="rId3"/>
          <a:stretch>
            <a:fillRect/>
          </a:stretch>
        </p:blipFill>
        <p:spPr>
          <a:xfrm>
            <a:off x="2050676" y="3429000"/>
            <a:ext cx="8090647" cy="3180185"/>
          </a:xfrm>
          <a:prstGeom prst="rect">
            <a:avLst/>
          </a:prstGeom>
        </p:spPr>
      </p:pic>
      <p:pic>
        <p:nvPicPr>
          <p:cNvPr id="6" name="Picture 4">
            <a:extLst>
              <a:ext uri="{FF2B5EF4-FFF2-40B4-BE49-F238E27FC236}">
                <a16:creationId xmlns:a16="http://schemas.microsoft.com/office/drawing/2014/main" id="{D62C9FED-034C-B046-8F71-EF98508DE7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chart&#10;&#10;Description automatically generated">
            <a:extLst>
              <a:ext uri="{FF2B5EF4-FFF2-40B4-BE49-F238E27FC236}">
                <a16:creationId xmlns:a16="http://schemas.microsoft.com/office/drawing/2014/main" id="{0661F1D5-F918-AE42-B70D-9DC278A30003}"/>
              </a:ext>
            </a:extLst>
          </p:cNvPr>
          <p:cNvPicPr>
            <a:picLocks noGrp="1" noChangeAspect="1"/>
          </p:cNvPicPr>
          <p:nvPr>
            <p:ph idx="1"/>
          </p:nvPr>
        </p:nvPicPr>
        <p:blipFill>
          <a:blip r:embed="rId3"/>
          <a:stretch>
            <a:fillRect/>
          </a:stretch>
        </p:blipFill>
        <p:spPr>
          <a:xfrm>
            <a:off x="1024200" y="1152128"/>
            <a:ext cx="10143599" cy="4401344"/>
          </a:xfrm>
        </p:spPr>
      </p:pic>
      <p:sp>
        <p:nvSpPr>
          <p:cNvPr id="4" name="Slide Number Placeholder 3">
            <a:extLst>
              <a:ext uri="{FF2B5EF4-FFF2-40B4-BE49-F238E27FC236}">
                <a16:creationId xmlns:a16="http://schemas.microsoft.com/office/drawing/2014/main" id="{0DBBC95A-10B8-194B-93D1-043DD487B671}"/>
              </a:ext>
            </a:extLst>
          </p:cNvPr>
          <p:cNvSpPr>
            <a:spLocks noGrp="1"/>
          </p:cNvSpPr>
          <p:nvPr>
            <p:ph type="sldNum" sz="quarter" idx="12"/>
          </p:nvPr>
        </p:nvSpPr>
        <p:spPr/>
        <p:txBody>
          <a:bodyPr/>
          <a:lstStyle/>
          <a:p>
            <a:fld id="{2285EC40-7D34-E641-8276-262890DB87D1}" type="slidenum">
              <a:rPr lang="en-US" sz="1800" smtClean="0"/>
              <a:t>19</a:t>
            </a:fld>
            <a:endParaRPr lang="en-US" sz="1800" dirty="0"/>
          </a:p>
        </p:txBody>
      </p:sp>
      <p:pic>
        <p:nvPicPr>
          <p:cNvPr id="9" name="Picture 4">
            <a:extLst>
              <a:ext uri="{FF2B5EF4-FFF2-40B4-BE49-F238E27FC236}">
                <a16:creationId xmlns:a16="http://schemas.microsoft.com/office/drawing/2014/main" id="{0B6AC007-3770-634F-91EA-13257312E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4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037B9D-8174-FA40-9EC3-E33DEF301E08}"/>
              </a:ext>
            </a:extLst>
          </p:cNvPr>
          <p:cNvSpPr>
            <a:spLocks noGrp="1"/>
          </p:cNvSpPr>
          <p:nvPr>
            <p:ph type="title"/>
          </p:nvPr>
        </p:nvSpPr>
        <p:spPr>
          <a:xfrm>
            <a:off x="838200" y="182562"/>
            <a:ext cx="10515600" cy="649287"/>
          </a:xfrm>
        </p:spPr>
        <p:txBody>
          <a:bodyPr>
            <a:normAutofit/>
          </a:bodyPr>
          <a:lstStyle/>
          <a:p>
            <a:r>
              <a:rPr lang="en-US" sz="3500" dirty="0"/>
              <a:t>Inadequate Access to Healthcare is a Public Health Crisis.</a:t>
            </a:r>
          </a:p>
        </p:txBody>
      </p:sp>
      <p:sp>
        <p:nvSpPr>
          <p:cNvPr id="2" name="Slide Number Placeholder 1">
            <a:extLst>
              <a:ext uri="{FF2B5EF4-FFF2-40B4-BE49-F238E27FC236}">
                <a16:creationId xmlns:a16="http://schemas.microsoft.com/office/drawing/2014/main" id="{68EE130C-766B-C34E-8B56-652775BAB9EE}"/>
              </a:ext>
            </a:extLst>
          </p:cNvPr>
          <p:cNvSpPr>
            <a:spLocks noGrp="1"/>
          </p:cNvSpPr>
          <p:nvPr>
            <p:ph type="sldNum" sz="quarter" idx="12"/>
          </p:nvPr>
        </p:nvSpPr>
        <p:spPr/>
        <p:txBody>
          <a:bodyPr/>
          <a:lstStyle/>
          <a:p>
            <a:fld id="{2285EC40-7D34-E641-8276-262890DB87D1}" type="slidenum">
              <a:rPr lang="en-US" sz="1800" smtClean="0"/>
              <a:t>2</a:t>
            </a:fld>
            <a:endParaRPr lang="en-US" sz="1800"/>
          </a:p>
        </p:txBody>
      </p:sp>
      <p:pic>
        <p:nvPicPr>
          <p:cNvPr id="4" name="Picture 3" descr="A picture containing table&#10;&#10;Description automatically generated">
            <a:extLst>
              <a:ext uri="{FF2B5EF4-FFF2-40B4-BE49-F238E27FC236}">
                <a16:creationId xmlns:a16="http://schemas.microsoft.com/office/drawing/2014/main" id="{D061560B-80B1-AC4D-AA00-E56DE04E1314}"/>
              </a:ext>
            </a:extLst>
          </p:cNvPr>
          <p:cNvPicPr>
            <a:picLocks noChangeAspect="1"/>
          </p:cNvPicPr>
          <p:nvPr/>
        </p:nvPicPr>
        <p:blipFill>
          <a:blip r:embed="rId3"/>
          <a:stretch>
            <a:fillRect/>
          </a:stretch>
        </p:blipFill>
        <p:spPr>
          <a:xfrm>
            <a:off x="1593850" y="1014412"/>
            <a:ext cx="9004300" cy="5524500"/>
          </a:xfrm>
          <a:prstGeom prst="rect">
            <a:avLst/>
          </a:prstGeom>
        </p:spPr>
      </p:pic>
      <p:sp>
        <p:nvSpPr>
          <p:cNvPr id="8" name="TextBox 7">
            <a:extLst>
              <a:ext uri="{FF2B5EF4-FFF2-40B4-BE49-F238E27FC236}">
                <a16:creationId xmlns:a16="http://schemas.microsoft.com/office/drawing/2014/main" id="{F35A8AC4-17BD-FC48-999B-836CBE3C32D8}"/>
              </a:ext>
            </a:extLst>
          </p:cNvPr>
          <p:cNvSpPr txBox="1"/>
          <p:nvPr/>
        </p:nvSpPr>
        <p:spPr>
          <a:xfrm>
            <a:off x="1593850" y="6536938"/>
            <a:ext cx="7745647" cy="276999"/>
          </a:xfrm>
          <a:prstGeom prst="rect">
            <a:avLst/>
          </a:prstGeom>
          <a:noFill/>
        </p:spPr>
        <p:txBody>
          <a:bodyPr wrap="none" rtlCol="0">
            <a:spAutoFit/>
          </a:bodyPr>
          <a:lstStyle/>
          <a:p>
            <a:r>
              <a:rPr lang="en-US" sz="1200" dirty="0"/>
              <a:t>https://www.wsj.com/articles/hospitals-often-charge-uninsured-people-the-highest-prices-new-data-show-11625584448</a:t>
            </a:r>
          </a:p>
        </p:txBody>
      </p:sp>
      <p:pic>
        <p:nvPicPr>
          <p:cNvPr id="11" name="Picture 4">
            <a:extLst>
              <a:ext uri="{FF2B5EF4-FFF2-40B4-BE49-F238E27FC236}">
                <a16:creationId xmlns:a16="http://schemas.microsoft.com/office/drawing/2014/main" id="{D1B8CDE6-0355-0741-8AB0-265C9E43D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9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000311-F674-F742-A4AC-8F34E75A8CC2}"/>
              </a:ext>
            </a:extLst>
          </p:cNvPr>
          <p:cNvSpPr>
            <a:spLocks noGrp="1"/>
          </p:cNvSpPr>
          <p:nvPr>
            <p:ph type="sldNum" sz="quarter" idx="12"/>
          </p:nvPr>
        </p:nvSpPr>
        <p:spPr/>
        <p:txBody>
          <a:bodyPr/>
          <a:lstStyle/>
          <a:p>
            <a:fld id="{2285EC40-7D34-E641-8276-262890DB87D1}" type="slidenum">
              <a:rPr lang="en-US" sz="1800" smtClean="0"/>
              <a:t>20</a:t>
            </a:fld>
            <a:endParaRPr lang="en-US" sz="1800"/>
          </a:p>
        </p:txBody>
      </p:sp>
      <p:pic>
        <p:nvPicPr>
          <p:cNvPr id="5" name="Picture 4" descr="Chart, scatter chart&#10;&#10;Description automatically generated">
            <a:extLst>
              <a:ext uri="{FF2B5EF4-FFF2-40B4-BE49-F238E27FC236}">
                <a16:creationId xmlns:a16="http://schemas.microsoft.com/office/drawing/2014/main" id="{737F1B46-88DD-9E4C-ACA2-DB5A1AA3B971}"/>
              </a:ext>
            </a:extLst>
          </p:cNvPr>
          <p:cNvPicPr>
            <a:picLocks noChangeAspect="1"/>
          </p:cNvPicPr>
          <p:nvPr/>
        </p:nvPicPr>
        <p:blipFill>
          <a:blip r:embed="rId3"/>
          <a:stretch>
            <a:fillRect/>
          </a:stretch>
        </p:blipFill>
        <p:spPr>
          <a:xfrm>
            <a:off x="1405217" y="136525"/>
            <a:ext cx="9381565" cy="5161287"/>
          </a:xfrm>
          <a:prstGeom prst="rect">
            <a:avLst/>
          </a:prstGeom>
        </p:spPr>
      </p:pic>
      <p:pic>
        <p:nvPicPr>
          <p:cNvPr id="7" name="Picture 6" descr="Text&#10;&#10;Description automatically generated">
            <a:extLst>
              <a:ext uri="{FF2B5EF4-FFF2-40B4-BE49-F238E27FC236}">
                <a16:creationId xmlns:a16="http://schemas.microsoft.com/office/drawing/2014/main" id="{791E32EA-883C-2544-A49D-952F49CE67F6}"/>
              </a:ext>
            </a:extLst>
          </p:cNvPr>
          <p:cNvPicPr>
            <a:picLocks noChangeAspect="1"/>
          </p:cNvPicPr>
          <p:nvPr/>
        </p:nvPicPr>
        <p:blipFill>
          <a:blip r:embed="rId4"/>
          <a:stretch>
            <a:fillRect/>
          </a:stretch>
        </p:blipFill>
        <p:spPr>
          <a:xfrm>
            <a:off x="4007225" y="5931553"/>
            <a:ext cx="4419600" cy="647700"/>
          </a:xfrm>
          <a:prstGeom prst="rect">
            <a:avLst/>
          </a:prstGeom>
        </p:spPr>
      </p:pic>
      <p:sp>
        <p:nvSpPr>
          <p:cNvPr id="8" name="TextBox 7">
            <a:extLst>
              <a:ext uri="{FF2B5EF4-FFF2-40B4-BE49-F238E27FC236}">
                <a16:creationId xmlns:a16="http://schemas.microsoft.com/office/drawing/2014/main" id="{82D393BA-C443-304C-BA1B-BA73B8A623F6}"/>
              </a:ext>
            </a:extLst>
          </p:cNvPr>
          <p:cNvSpPr txBox="1"/>
          <p:nvPr/>
        </p:nvSpPr>
        <p:spPr>
          <a:xfrm>
            <a:off x="4007225" y="5450187"/>
            <a:ext cx="1161985" cy="369332"/>
          </a:xfrm>
          <a:prstGeom prst="rect">
            <a:avLst/>
          </a:prstGeom>
          <a:noFill/>
        </p:spPr>
        <p:txBody>
          <a:bodyPr wrap="none" rtlCol="0">
            <a:spAutoFit/>
          </a:bodyPr>
          <a:lstStyle/>
          <a:p>
            <a:r>
              <a:rPr lang="en-US" dirty="0"/>
              <a:t>Light GBM</a:t>
            </a:r>
          </a:p>
        </p:txBody>
      </p:sp>
      <p:pic>
        <p:nvPicPr>
          <p:cNvPr id="11" name="Picture 4">
            <a:extLst>
              <a:ext uri="{FF2B5EF4-FFF2-40B4-BE49-F238E27FC236}">
                <a16:creationId xmlns:a16="http://schemas.microsoft.com/office/drawing/2014/main" id="{10B562B5-F4EB-194F-B4D5-1DAD7FA35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39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9121-B7F8-7748-A3C2-DA4B0B880771}"/>
              </a:ext>
            </a:extLst>
          </p:cNvPr>
          <p:cNvSpPr>
            <a:spLocks noGrp="1"/>
          </p:cNvSpPr>
          <p:nvPr>
            <p:ph type="title"/>
          </p:nvPr>
        </p:nvSpPr>
        <p:spPr/>
        <p:txBody>
          <a:bodyPr/>
          <a:lstStyle/>
          <a:p>
            <a:r>
              <a:rPr lang="en-US" dirty="0">
                <a:solidFill>
                  <a:schemeClr val="accent4"/>
                </a:solidFill>
              </a:rPr>
              <a:t>Success!</a:t>
            </a:r>
          </a:p>
        </p:txBody>
      </p:sp>
      <p:sp>
        <p:nvSpPr>
          <p:cNvPr id="3" name="Content Placeholder 2">
            <a:extLst>
              <a:ext uri="{FF2B5EF4-FFF2-40B4-BE49-F238E27FC236}">
                <a16:creationId xmlns:a16="http://schemas.microsoft.com/office/drawing/2014/main" id="{3CD570F5-DB6B-2C42-AADF-7424FEE57DF6}"/>
              </a:ext>
            </a:extLst>
          </p:cNvPr>
          <p:cNvSpPr>
            <a:spLocks noGrp="1"/>
          </p:cNvSpPr>
          <p:nvPr>
            <p:ph idx="1"/>
          </p:nvPr>
        </p:nvSpPr>
        <p:spPr/>
        <p:txBody>
          <a:bodyPr/>
          <a:lstStyle/>
          <a:p>
            <a:r>
              <a:rPr lang="en-US" dirty="0"/>
              <a:t>Determined the characteristics of QHP-eligible uninsured adults using RF &amp; LGBM</a:t>
            </a:r>
          </a:p>
          <a:p>
            <a:pPr lvl="1"/>
            <a:r>
              <a:rPr lang="en-US" dirty="0"/>
              <a:t>Full-Time Worker in Family</a:t>
            </a:r>
          </a:p>
          <a:p>
            <a:pPr lvl="1"/>
            <a:r>
              <a:rPr lang="en-US" dirty="0"/>
              <a:t>English Spoken in HH</a:t>
            </a:r>
          </a:p>
          <a:p>
            <a:pPr lvl="1"/>
            <a:r>
              <a:rPr lang="en-US" dirty="0"/>
              <a:t>Age 19-34</a:t>
            </a:r>
          </a:p>
          <a:p>
            <a:pPr lvl="1"/>
            <a:r>
              <a:rPr lang="en-US" dirty="0"/>
              <a:t>Male</a:t>
            </a:r>
          </a:p>
          <a:p>
            <a:pPr lvl="1"/>
            <a:r>
              <a:rPr lang="en-US" dirty="0"/>
              <a:t>High School Diploma</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59FA093A-FE41-414F-8E31-BFD325D3BB7B}"/>
              </a:ext>
            </a:extLst>
          </p:cNvPr>
          <p:cNvSpPr>
            <a:spLocks noGrp="1"/>
          </p:cNvSpPr>
          <p:nvPr>
            <p:ph type="sldNum" sz="quarter" idx="12"/>
          </p:nvPr>
        </p:nvSpPr>
        <p:spPr/>
        <p:txBody>
          <a:bodyPr/>
          <a:lstStyle/>
          <a:p>
            <a:fld id="{2285EC40-7D34-E641-8276-262890DB87D1}" type="slidenum">
              <a:rPr lang="en-US" sz="1800" smtClean="0"/>
              <a:t>21</a:t>
            </a:fld>
            <a:endParaRPr lang="en-US" sz="1800"/>
          </a:p>
        </p:txBody>
      </p:sp>
      <p:pic>
        <p:nvPicPr>
          <p:cNvPr id="5" name="Picture 4">
            <a:extLst>
              <a:ext uri="{FF2B5EF4-FFF2-40B4-BE49-F238E27FC236}">
                <a16:creationId xmlns:a16="http://schemas.microsoft.com/office/drawing/2014/main" id="{F8B7C6FF-40F2-7647-8D0B-EEF583513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14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58658-6E88-BF47-95A0-E39BE745FBCD}"/>
              </a:ext>
            </a:extLst>
          </p:cNvPr>
          <p:cNvSpPr>
            <a:spLocks noGrp="1"/>
          </p:cNvSpPr>
          <p:nvPr>
            <p:ph type="sldNum" sz="quarter" idx="12"/>
          </p:nvPr>
        </p:nvSpPr>
        <p:spPr/>
        <p:txBody>
          <a:bodyPr/>
          <a:lstStyle/>
          <a:p>
            <a:fld id="{2285EC40-7D34-E641-8276-262890DB87D1}" type="slidenum">
              <a:rPr lang="en-US" sz="1800" smtClean="0"/>
              <a:t>22</a:t>
            </a:fld>
            <a:endParaRPr lang="en-US" sz="1800"/>
          </a:p>
        </p:txBody>
      </p:sp>
      <p:pic>
        <p:nvPicPr>
          <p:cNvPr id="3" name="Picture 2" descr="A person lying on the grass&#10;&#10;Description automatically generated with low confidence">
            <a:extLst>
              <a:ext uri="{FF2B5EF4-FFF2-40B4-BE49-F238E27FC236}">
                <a16:creationId xmlns:a16="http://schemas.microsoft.com/office/drawing/2014/main" id="{F0EC75E2-9182-634D-A3BF-57C6691141BA}"/>
              </a:ext>
            </a:extLst>
          </p:cNvPr>
          <p:cNvPicPr>
            <a:picLocks noChangeAspect="1"/>
          </p:cNvPicPr>
          <p:nvPr/>
        </p:nvPicPr>
        <p:blipFill>
          <a:blip r:embed="rId3"/>
          <a:stretch>
            <a:fillRect/>
          </a:stretch>
        </p:blipFill>
        <p:spPr>
          <a:xfrm>
            <a:off x="0" y="0"/>
            <a:ext cx="8429105" cy="6615247"/>
          </a:xfrm>
          <a:prstGeom prst="rect">
            <a:avLst/>
          </a:prstGeom>
        </p:spPr>
      </p:pic>
      <p:sp>
        <p:nvSpPr>
          <p:cNvPr id="4" name="TextBox 3">
            <a:extLst>
              <a:ext uri="{FF2B5EF4-FFF2-40B4-BE49-F238E27FC236}">
                <a16:creationId xmlns:a16="http://schemas.microsoft.com/office/drawing/2014/main" id="{176F780F-8BC6-094F-9512-9E9895BF6C22}"/>
              </a:ext>
            </a:extLst>
          </p:cNvPr>
          <p:cNvSpPr txBox="1"/>
          <p:nvPr/>
        </p:nvSpPr>
        <p:spPr>
          <a:xfrm>
            <a:off x="0" y="6582975"/>
            <a:ext cx="7745647" cy="276999"/>
          </a:xfrm>
          <a:prstGeom prst="rect">
            <a:avLst/>
          </a:prstGeom>
          <a:noFill/>
        </p:spPr>
        <p:txBody>
          <a:bodyPr wrap="none" rtlCol="0">
            <a:spAutoFit/>
          </a:bodyPr>
          <a:lstStyle/>
          <a:p>
            <a:r>
              <a:rPr lang="en-US" sz="1200" dirty="0"/>
              <a:t>https://www.wsj.com/articles/hospitals-often-charge-uninsured-people-the-highest-prices-new-data-show-11625584448</a:t>
            </a:r>
          </a:p>
        </p:txBody>
      </p:sp>
      <p:grpSp>
        <p:nvGrpSpPr>
          <p:cNvPr id="7" name="Group 6">
            <a:extLst>
              <a:ext uri="{FF2B5EF4-FFF2-40B4-BE49-F238E27FC236}">
                <a16:creationId xmlns:a16="http://schemas.microsoft.com/office/drawing/2014/main" id="{48713DDC-5AF9-2042-9A6E-8490C56E3FF8}"/>
              </a:ext>
            </a:extLst>
          </p:cNvPr>
          <p:cNvGrpSpPr/>
          <p:nvPr/>
        </p:nvGrpSpPr>
        <p:grpSpPr>
          <a:xfrm>
            <a:off x="8610600" y="2413337"/>
            <a:ext cx="3581400" cy="2031325"/>
            <a:chOff x="8610600" y="413524"/>
            <a:chExt cx="3581400" cy="2031325"/>
          </a:xfrm>
        </p:grpSpPr>
        <p:sp>
          <p:nvSpPr>
            <p:cNvPr id="5" name="TextBox 4">
              <a:extLst>
                <a:ext uri="{FF2B5EF4-FFF2-40B4-BE49-F238E27FC236}">
                  <a16:creationId xmlns:a16="http://schemas.microsoft.com/office/drawing/2014/main" id="{1FC53CA5-36EB-9E4D-B44A-4C063FE59369}"/>
                </a:ext>
              </a:extLst>
            </p:cNvPr>
            <p:cNvSpPr txBox="1"/>
            <p:nvPr/>
          </p:nvSpPr>
          <p:spPr>
            <a:xfrm>
              <a:off x="8610600" y="413524"/>
              <a:ext cx="2645148" cy="2031325"/>
            </a:xfrm>
            <a:prstGeom prst="rect">
              <a:avLst/>
            </a:prstGeom>
            <a:noFill/>
          </p:spPr>
          <p:txBody>
            <a:bodyPr wrap="square" rtlCol="0">
              <a:spAutoFit/>
            </a:bodyPr>
            <a:lstStyle/>
            <a:p>
              <a:r>
                <a:rPr lang="en-US" dirty="0"/>
                <a:t>Abdominal &amp; Pelvic Scans:</a:t>
              </a:r>
            </a:p>
            <a:p>
              <a:endParaRPr lang="en-US" dirty="0"/>
            </a:p>
            <a:p>
              <a:r>
                <a:rPr lang="en-US" dirty="0"/>
                <a:t>Chest Scan:</a:t>
              </a:r>
            </a:p>
            <a:p>
              <a:endParaRPr lang="en-US" dirty="0"/>
            </a:p>
            <a:p>
              <a:r>
                <a:rPr lang="en-US" dirty="0"/>
                <a:t>Other:</a:t>
              </a:r>
            </a:p>
            <a:p>
              <a:endParaRPr lang="en-US" dirty="0"/>
            </a:p>
            <a:p>
              <a:r>
                <a:rPr lang="en-US" dirty="0"/>
                <a:t>Total: </a:t>
              </a:r>
            </a:p>
          </p:txBody>
        </p:sp>
        <p:sp>
          <p:nvSpPr>
            <p:cNvPr id="6" name="TextBox 5">
              <a:extLst>
                <a:ext uri="{FF2B5EF4-FFF2-40B4-BE49-F238E27FC236}">
                  <a16:creationId xmlns:a16="http://schemas.microsoft.com/office/drawing/2014/main" id="{3663A485-428D-8248-9B58-7B790F11993D}"/>
                </a:ext>
              </a:extLst>
            </p:cNvPr>
            <p:cNvSpPr txBox="1"/>
            <p:nvPr/>
          </p:nvSpPr>
          <p:spPr>
            <a:xfrm>
              <a:off x="11247511" y="413524"/>
              <a:ext cx="944489" cy="2031325"/>
            </a:xfrm>
            <a:prstGeom prst="rect">
              <a:avLst/>
            </a:prstGeom>
            <a:noFill/>
          </p:spPr>
          <p:txBody>
            <a:bodyPr wrap="none" rtlCol="0">
              <a:spAutoFit/>
            </a:bodyPr>
            <a:lstStyle/>
            <a:p>
              <a:r>
                <a:rPr lang="en-US" dirty="0"/>
                <a:t>$6,422</a:t>
              </a:r>
            </a:p>
            <a:p>
              <a:endParaRPr lang="en-US" dirty="0"/>
            </a:p>
            <a:p>
              <a:r>
                <a:rPr lang="en-US" dirty="0"/>
                <a:t>$4,914</a:t>
              </a:r>
            </a:p>
            <a:p>
              <a:endParaRPr lang="en-US" dirty="0"/>
            </a:p>
            <a:p>
              <a:r>
                <a:rPr lang="en-US" dirty="0"/>
                <a:t>$48,464</a:t>
              </a:r>
            </a:p>
            <a:p>
              <a:endParaRPr lang="en-US" dirty="0"/>
            </a:p>
            <a:p>
              <a:r>
                <a:rPr lang="en-US" dirty="0"/>
                <a:t>$59,800</a:t>
              </a:r>
            </a:p>
          </p:txBody>
        </p:sp>
      </p:grpSp>
      <p:pic>
        <p:nvPicPr>
          <p:cNvPr id="3074" name="Picture 2">
            <a:extLst>
              <a:ext uri="{FF2B5EF4-FFF2-40B4-BE49-F238E27FC236}">
                <a16:creationId xmlns:a16="http://schemas.microsoft.com/office/drawing/2014/main" id="{F6BDE925-4692-A14F-B604-BC3FAFDBA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358" y="-134471"/>
            <a:ext cx="2827516" cy="28275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3C08CC01-20E3-C34B-98D2-069E5C1C86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14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1EF5143-49B7-7349-95F2-463B70B738B1}"/>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1522413" y="0"/>
            <a:ext cx="91471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08B0E0-C8DE-C94E-8121-27AB0374E49A}"/>
              </a:ext>
            </a:extLst>
          </p:cNvPr>
          <p:cNvSpPr>
            <a:spLocks noGrp="1"/>
          </p:cNvSpPr>
          <p:nvPr>
            <p:ph type="title"/>
          </p:nvPr>
        </p:nvSpPr>
        <p:spPr>
          <a:xfrm>
            <a:off x="838200" y="2591377"/>
            <a:ext cx="10515600" cy="1209675"/>
          </a:xfrm>
        </p:spPr>
        <p:txBody>
          <a:bodyPr>
            <a:normAutofit/>
          </a:bodyPr>
          <a:lstStyle/>
          <a:p>
            <a:pPr algn="ctr"/>
            <a:r>
              <a:rPr lang="en-US" dirty="0">
                <a:solidFill>
                  <a:schemeClr val="tx2"/>
                </a:solidFill>
              </a:rPr>
              <a:t>Visualization </a:t>
            </a:r>
            <a:r>
              <a:rPr lang="en-US" dirty="0"/>
              <a:t>with </a:t>
            </a:r>
            <a:r>
              <a:rPr lang="en-US" dirty="0">
                <a:hlinkClick r:id="rId4"/>
              </a:rPr>
              <a:t>Tableau/HTML</a:t>
            </a:r>
            <a:endParaRPr lang="en-US" dirty="0"/>
          </a:p>
        </p:txBody>
      </p:sp>
      <p:sp>
        <p:nvSpPr>
          <p:cNvPr id="4" name="Slide Number Placeholder 3">
            <a:extLst>
              <a:ext uri="{FF2B5EF4-FFF2-40B4-BE49-F238E27FC236}">
                <a16:creationId xmlns:a16="http://schemas.microsoft.com/office/drawing/2014/main" id="{A79213A4-8D51-3144-B560-4049C5BB7C89}"/>
              </a:ext>
            </a:extLst>
          </p:cNvPr>
          <p:cNvSpPr>
            <a:spLocks noGrp="1"/>
          </p:cNvSpPr>
          <p:nvPr>
            <p:ph type="sldNum" sz="quarter" idx="12"/>
          </p:nvPr>
        </p:nvSpPr>
        <p:spPr/>
        <p:txBody>
          <a:bodyPr/>
          <a:lstStyle/>
          <a:p>
            <a:fld id="{2285EC40-7D34-E641-8276-262890DB87D1}" type="slidenum">
              <a:rPr lang="en-US" sz="1800" smtClean="0"/>
              <a:t>23</a:t>
            </a:fld>
            <a:endParaRPr lang="en-US" sz="1800"/>
          </a:p>
        </p:txBody>
      </p:sp>
      <p:sp>
        <p:nvSpPr>
          <p:cNvPr id="8" name="TextBox 7">
            <a:extLst>
              <a:ext uri="{FF2B5EF4-FFF2-40B4-BE49-F238E27FC236}">
                <a16:creationId xmlns:a16="http://schemas.microsoft.com/office/drawing/2014/main" id="{600B7BBF-73AA-E140-9585-0C7B50BF1A32}"/>
              </a:ext>
            </a:extLst>
          </p:cNvPr>
          <p:cNvSpPr txBox="1"/>
          <p:nvPr/>
        </p:nvSpPr>
        <p:spPr>
          <a:xfrm>
            <a:off x="1522412" y="6538912"/>
            <a:ext cx="2432204" cy="276999"/>
          </a:xfrm>
          <a:prstGeom prst="rect">
            <a:avLst/>
          </a:prstGeom>
          <a:noFill/>
        </p:spPr>
        <p:txBody>
          <a:bodyPr wrap="none" rtlCol="0">
            <a:spAutoFit/>
          </a:bodyPr>
          <a:lstStyle/>
          <a:p>
            <a:r>
              <a:rPr lang="en-US" sz="1200" dirty="0"/>
              <a:t>Image by Kevin Ku, Unsplash Photos</a:t>
            </a:r>
          </a:p>
        </p:txBody>
      </p:sp>
      <p:pic>
        <p:nvPicPr>
          <p:cNvPr id="10" name="Picture 4">
            <a:extLst>
              <a:ext uri="{FF2B5EF4-FFF2-40B4-BE49-F238E27FC236}">
                <a16:creationId xmlns:a16="http://schemas.microsoft.com/office/drawing/2014/main" id="{100E629A-80D6-D642-9470-BEB1F85B1A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34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F0CB-7247-3C4B-AC3D-166E3F597938}"/>
              </a:ext>
            </a:extLst>
          </p:cNvPr>
          <p:cNvSpPr>
            <a:spLocks noGrp="1"/>
          </p:cNvSpPr>
          <p:nvPr>
            <p:ph type="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232E947A-B1A3-EF48-B6D0-C031CEF6AC8A}"/>
              </a:ext>
            </a:extLst>
          </p:cNvPr>
          <p:cNvSpPr>
            <a:spLocks noGrp="1"/>
          </p:cNvSpPr>
          <p:nvPr>
            <p:ph type="sldNum" sz="quarter" idx="12"/>
          </p:nvPr>
        </p:nvSpPr>
        <p:spPr/>
        <p:txBody>
          <a:bodyPr/>
          <a:lstStyle/>
          <a:p>
            <a:fld id="{2285EC40-7D34-E641-8276-262890DB87D1}" type="slidenum">
              <a:rPr lang="en-US" sz="1800" smtClean="0"/>
              <a:t>24</a:t>
            </a:fld>
            <a:endParaRPr lang="en-US" sz="1800"/>
          </a:p>
        </p:txBody>
      </p:sp>
      <p:pic>
        <p:nvPicPr>
          <p:cNvPr id="26626" name="Picture 2">
            <a:extLst>
              <a:ext uri="{FF2B5EF4-FFF2-40B4-BE49-F238E27FC236}">
                <a16:creationId xmlns:a16="http://schemas.microsoft.com/office/drawing/2014/main" id="{1F37B31D-2B20-F64D-91C8-29E92E6792A1}"/>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3524250" y="0"/>
            <a:ext cx="5143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AA31EB-AF3C-6E47-B7ED-7EF354C9A37D}"/>
              </a:ext>
            </a:extLst>
          </p:cNvPr>
          <p:cNvSpPr txBox="1"/>
          <p:nvPr/>
        </p:nvSpPr>
        <p:spPr>
          <a:xfrm>
            <a:off x="3524250" y="6538912"/>
            <a:ext cx="2914259" cy="276999"/>
          </a:xfrm>
          <a:prstGeom prst="rect">
            <a:avLst/>
          </a:prstGeom>
          <a:noFill/>
        </p:spPr>
        <p:txBody>
          <a:bodyPr wrap="none" rtlCol="0">
            <a:spAutoFit/>
          </a:bodyPr>
          <a:lstStyle/>
          <a:p>
            <a:r>
              <a:rPr lang="en-US" sz="1200" dirty="0"/>
              <a:t>Image by Ali Shah Lakhani, Unsplash Photos</a:t>
            </a:r>
          </a:p>
        </p:txBody>
      </p:sp>
      <p:pic>
        <p:nvPicPr>
          <p:cNvPr id="8" name="Picture 4">
            <a:extLst>
              <a:ext uri="{FF2B5EF4-FFF2-40B4-BE49-F238E27FC236}">
                <a16:creationId xmlns:a16="http://schemas.microsoft.com/office/drawing/2014/main" id="{C73CF8CA-180C-7E44-B589-36E7D4429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6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58658-6E88-BF47-95A0-E39BE745FBCD}"/>
              </a:ext>
            </a:extLst>
          </p:cNvPr>
          <p:cNvSpPr>
            <a:spLocks noGrp="1"/>
          </p:cNvSpPr>
          <p:nvPr>
            <p:ph type="sldNum" sz="quarter" idx="12"/>
          </p:nvPr>
        </p:nvSpPr>
        <p:spPr/>
        <p:txBody>
          <a:bodyPr/>
          <a:lstStyle/>
          <a:p>
            <a:fld id="{2285EC40-7D34-E641-8276-262890DB87D1}" type="slidenum">
              <a:rPr lang="en-US" sz="1800" smtClean="0"/>
              <a:t>3</a:t>
            </a:fld>
            <a:endParaRPr lang="en-US" sz="1800"/>
          </a:p>
        </p:txBody>
      </p:sp>
      <p:pic>
        <p:nvPicPr>
          <p:cNvPr id="3" name="Picture 2" descr="A person lying on the grass&#10;&#10;Description automatically generated with low confidence">
            <a:extLst>
              <a:ext uri="{FF2B5EF4-FFF2-40B4-BE49-F238E27FC236}">
                <a16:creationId xmlns:a16="http://schemas.microsoft.com/office/drawing/2014/main" id="{F0EC75E2-9182-634D-A3BF-57C6691141BA}"/>
              </a:ext>
            </a:extLst>
          </p:cNvPr>
          <p:cNvPicPr>
            <a:picLocks noChangeAspect="1"/>
          </p:cNvPicPr>
          <p:nvPr/>
        </p:nvPicPr>
        <p:blipFill>
          <a:blip r:embed="rId3"/>
          <a:stretch>
            <a:fillRect/>
          </a:stretch>
        </p:blipFill>
        <p:spPr>
          <a:xfrm>
            <a:off x="0" y="0"/>
            <a:ext cx="8429105" cy="6615247"/>
          </a:xfrm>
          <a:prstGeom prst="rect">
            <a:avLst/>
          </a:prstGeom>
        </p:spPr>
      </p:pic>
      <p:sp>
        <p:nvSpPr>
          <p:cNvPr id="4" name="TextBox 3">
            <a:extLst>
              <a:ext uri="{FF2B5EF4-FFF2-40B4-BE49-F238E27FC236}">
                <a16:creationId xmlns:a16="http://schemas.microsoft.com/office/drawing/2014/main" id="{176F780F-8BC6-094F-9512-9E9895BF6C22}"/>
              </a:ext>
            </a:extLst>
          </p:cNvPr>
          <p:cNvSpPr txBox="1"/>
          <p:nvPr/>
        </p:nvSpPr>
        <p:spPr>
          <a:xfrm>
            <a:off x="0" y="6582975"/>
            <a:ext cx="7745647" cy="276999"/>
          </a:xfrm>
          <a:prstGeom prst="rect">
            <a:avLst/>
          </a:prstGeom>
          <a:noFill/>
        </p:spPr>
        <p:txBody>
          <a:bodyPr wrap="none" rtlCol="0">
            <a:spAutoFit/>
          </a:bodyPr>
          <a:lstStyle/>
          <a:p>
            <a:r>
              <a:rPr lang="en-US" sz="1200" dirty="0"/>
              <a:t>https://www.wsj.com/articles/hospitals-often-charge-uninsured-people-the-highest-prices-new-data-show-11625584448</a:t>
            </a:r>
          </a:p>
        </p:txBody>
      </p:sp>
      <p:grpSp>
        <p:nvGrpSpPr>
          <p:cNvPr id="7" name="Group 6">
            <a:extLst>
              <a:ext uri="{FF2B5EF4-FFF2-40B4-BE49-F238E27FC236}">
                <a16:creationId xmlns:a16="http://schemas.microsoft.com/office/drawing/2014/main" id="{48713DDC-5AF9-2042-9A6E-8490C56E3FF8}"/>
              </a:ext>
            </a:extLst>
          </p:cNvPr>
          <p:cNvGrpSpPr/>
          <p:nvPr/>
        </p:nvGrpSpPr>
        <p:grpSpPr>
          <a:xfrm>
            <a:off x="8610600" y="2413337"/>
            <a:ext cx="3581400" cy="2031325"/>
            <a:chOff x="8610600" y="413524"/>
            <a:chExt cx="3581400" cy="2031325"/>
          </a:xfrm>
        </p:grpSpPr>
        <p:sp>
          <p:nvSpPr>
            <p:cNvPr id="5" name="TextBox 4">
              <a:extLst>
                <a:ext uri="{FF2B5EF4-FFF2-40B4-BE49-F238E27FC236}">
                  <a16:creationId xmlns:a16="http://schemas.microsoft.com/office/drawing/2014/main" id="{1FC53CA5-36EB-9E4D-B44A-4C063FE59369}"/>
                </a:ext>
              </a:extLst>
            </p:cNvPr>
            <p:cNvSpPr txBox="1"/>
            <p:nvPr/>
          </p:nvSpPr>
          <p:spPr>
            <a:xfrm>
              <a:off x="8610600" y="413524"/>
              <a:ext cx="2645148" cy="2031325"/>
            </a:xfrm>
            <a:prstGeom prst="rect">
              <a:avLst/>
            </a:prstGeom>
            <a:noFill/>
          </p:spPr>
          <p:txBody>
            <a:bodyPr wrap="square" rtlCol="0">
              <a:spAutoFit/>
            </a:bodyPr>
            <a:lstStyle/>
            <a:p>
              <a:r>
                <a:rPr lang="en-US" dirty="0"/>
                <a:t>Abdominal &amp; Pelvic Scans:</a:t>
              </a:r>
            </a:p>
            <a:p>
              <a:endParaRPr lang="en-US" dirty="0"/>
            </a:p>
            <a:p>
              <a:r>
                <a:rPr lang="en-US" dirty="0"/>
                <a:t>Chest Scan:</a:t>
              </a:r>
            </a:p>
            <a:p>
              <a:endParaRPr lang="en-US" dirty="0"/>
            </a:p>
            <a:p>
              <a:r>
                <a:rPr lang="en-US" dirty="0"/>
                <a:t>Other:</a:t>
              </a:r>
            </a:p>
            <a:p>
              <a:endParaRPr lang="en-US" dirty="0"/>
            </a:p>
            <a:p>
              <a:r>
                <a:rPr lang="en-US" dirty="0"/>
                <a:t>Total: </a:t>
              </a:r>
            </a:p>
          </p:txBody>
        </p:sp>
        <p:sp>
          <p:nvSpPr>
            <p:cNvPr id="6" name="TextBox 5">
              <a:extLst>
                <a:ext uri="{FF2B5EF4-FFF2-40B4-BE49-F238E27FC236}">
                  <a16:creationId xmlns:a16="http://schemas.microsoft.com/office/drawing/2014/main" id="{3663A485-428D-8248-9B58-7B790F11993D}"/>
                </a:ext>
              </a:extLst>
            </p:cNvPr>
            <p:cNvSpPr txBox="1"/>
            <p:nvPr/>
          </p:nvSpPr>
          <p:spPr>
            <a:xfrm>
              <a:off x="11247511" y="413524"/>
              <a:ext cx="944489" cy="2031325"/>
            </a:xfrm>
            <a:prstGeom prst="rect">
              <a:avLst/>
            </a:prstGeom>
            <a:noFill/>
          </p:spPr>
          <p:txBody>
            <a:bodyPr wrap="none" rtlCol="0">
              <a:spAutoFit/>
            </a:bodyPr>
            <a:lstStyle/>
            <a:p>
              <a:r>
                <a:rPr lang="en-US" dirty="0"/>
                <a:t>$6,422</a:t>
              </a:r>
            </a:p>
            <a:p>
              <a:endParaRPr lang="en-US" dirty="0"/>
            </a:p>
            <a:p>
              <a:r>
                <a:rPr lang="en-US" dirty="0"/>
                <a:t>$4,914</a:t>
              </a:r>
            </a:p>
            <a:p>
              <a:endParaRPr lang="en-US" dirty="0"/>
            </a:p>
            <a:p>
              <a:r>
                <a:rPr lang="en-US" dirty="0"/>
                <a:t>$48,464</a:t>
              </a:r>
            </a:p>
            <a:p>
              <a:endParaRPr lang="en-US" dirty="0"/>
            </a:p>
            <a:p>
              <a:r>
                <a:rPr lang="en-US" dirty="0"/>
                <a:t>$59,800</a:t>
              </a:r>
            </a:p>
          </p:txBody>
        </p:sp>
      </p:grpSp>
      <p:pic>
        <p:nvPicPr>
          <p:cNvPr id="3074" name="Picture 2">
            <a:extLst>
              <a:ext uri="{FF2B5EF4-FFF2-40B4-BE49-F238E27FC236}">
                <a16:creationId xmlns:a16="http://schemas.microsoft.com/office/drawing/2014/main" id="{F6BDE925-4692-A14F-B604-BC3FAFDBA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358" y="-134471"/>
            <a:ext cx="2827516" cy="28275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3C08CC01-20E3-C34B-98D2-069E5C1C86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21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5039"/>
          </a:schemeClr>
        </a:solidFill>
        <a:effectLst/>
      </p:bgPr>
    </p:bg>
    <p:spTree>
      <p:nvGrpSpPr>
        <p:cNvPr id="1" name=""/>
        <p:cNvGrpSpPr/>
        <p:nvPr/>
      </p:nvGrpSpPr>
      <p:grpSpPr>
        <a:xfrm>
          <a:off x="0" y="0"/>
          <a:ext cx="0" cy="0"/>
          <a:chOff x="0" y="0"/>
          <a:chExt cx="0" cy="0"/>
        </a:xfrm>
      </p:grpSpPr>
      <p:pic>
        <p:nvPicPr>
          <p:cNvPr id="3" name="Picture 2" descr="A person lying on the grass&#10;&#10;Description automatically generated with low confidence">
            <a:extLst>
              <a:ext uri="{FF2B5EF4-FFF2-40B4-BE49-F238E27FC236}">
                <a16:creationId xmlns:a16="http://schemas.microsoft.com/office/drawing/2014/main" id="{F0EC75E2-9182-634D-A3BF-57C6691141BA}"/>
              </a:ext>
            </a:extLst>
          </p:cNvPr>
          <p:cNvPicPr>
            <a:picLocks noChangeAspect="1"/>
          </p:cNvPicPr>
          <p:nvPr/>
        </p:nvPicPr>
        <p:blipFill>
          <a:blip r:embed="rId3">
            <a:alphaModFix amt="25000"/>
          </a:blip>
          <a:stretch>
            <a:fillRect/>
          </a:stretch>
        </p:blipFill>
        <p:spPr>
          <a:xfrm>
            <a:off x="0" y="0"/>
            <a:ext cx="8429105" cy="6615247"/>
          </a:xfrm>
          <a:prstGeom prst="rect">
            <a:avLst/>
          </a:prstGeom>
        </p:spPr>
      </p:pic>
      <p:sp>
        <p:nvSpPr>
          <p:cNvPr id="2" name="Slide Number Placeholder 1">
            <a:extLst>
              <a:ext uri="{FF2B5EF4-FFF2-40B4-BE49-F238E27FC236}">
                <a16:creationId xmlns:a16="http://schemas.microsoft.com/office/drawing/2014/main" id="{7C358658-6E88-BF47-95A0-E39BE745FBCD}"/>
              </a:ext>
            </a:extLst>
          </p:cNvPr>
          <p:cNvSpPr>
            <a:spLocks noGrp="1"/>
          </p:cNvSpPr>
          <p:nvPr>
            <p:ph type="sldNum" sz="quarter" idx="12"/>
          </p:nvPr>
        </p:nvSpPr>
        <p:spPr/>
        <p:txBody>
          <a:bodyPr/>
          <a:lstStyle/>
          <a:p>
            <a:fld id="{2285EC40-7D34-E641-8276-262890DB87D1}" type="slidenum">
              <a:rPr lang="en-US" sz="1800" smtClean="0"/>
              <a:t>4</a:t>
            </a:fld>
            <a:endParaRPr lang="en-US" sz="1800"/>
          </a:p>
        </p:txBody>
      </p:sp>
      <p:sp>
        <p:nvSpPr>
          <p:cNvPr id="4" name="TextBox 3">
            <a:extLst>
              <a:ext uri="{FF2B5EF4-FFF2-40B4-BE49-F238E27FC236}">
                <a16:creationId xmlns:a16="http://schemas.microsoft.com/office/drawing/2014/main" id="{176F780F-8BC6-094F-9512-9E9895BF6C22}"/>
              </a:ext>
            </a:extLst>
          </p:cNvPr>
          <p:cNvSpPr txBox="1"/>
          <p:nvPr/>
        </p:nvSpPr>
        <p:spPr>
          <a:xfrm>
            <a:off x="0" y="6582975"/>
            <a:ext cx="7745647" cy="276999"/>
          </a:xfrm>
          <a:prstGeom prst="rect">
            <a:avLst/>
          </a:prstGeom>
          <a:noFill/>
        </p:spPr>
        <p:txBody>
          <a:bodyPr wrap="none" rtlCol="0">
            <a:spAutoFit/>
          </a:bodyPr>
          <a:lstStyle/>
          <a:p>
            <a:r>
              <a:rPr lang="en-US" sz="1200" dirty="0">
                <a:solidFill>
                  <a:schemeClr val="tx1">
                    <a:lumMod val="75000"/>
                  </a:schemeClr>
                </a:solidFill>
              </a:rPr>
              <a:t>https://www.wsj.com/articles/hospitals-often-charge-uninsured-people-the-highest-prices-new-data-show-11625584448</a:t>
            </a:r>
          </a:p>
        </p:txBody>
      </p:sp>
      <p:grpSp>
        <p:nvGrpSpPr>
          <p:cNvPr id="7" name="Group 6">
            <a:extLst>
              <a:ext uri="{FF2B5EF4-FFF2-40B4-BE49-F238E27FC236}">
                <a16:creationId xmlns:a16="http://schemas.microsoft.com/office/drawing/2014/main" id="{48713DDC-5AF9-2042-9A6E-8490C56E3FF8}"/>
              </a:ext>
            </a:extLst>
          </p:cNvPr>
          <p:cNvGrpSpPr/>
          <p:nvPr/>
        </p:nvGrpSpPr>
        <p:grpSpPr>
          <a:xfrm>
            <a:off x="8610600" y="2413337"/>
            <a:ext cx="3581400" cy="2031325"/>
            <a:chOff x="8610600" y="413524"/>
            <a:chExt cx="3581400" cy="2031325"/>
          </a:xfrm>
        </p:grpSpPr>
        <p:sp>
          <p:nvSpPr>
            <p:cNvPr id="5" name="TextBox 4">
              <a:extLst>
                <a:ext uri="{FF2B5EF4-FFF2-40B4-BE49-F238E27FC236}">
                  <a16:creationId xmlns:a16="http://schemas.microsoft.com/office/drawing/2014/main" id="{1FC53CA5-36EB-9E4D-B44A-4C063FE59369}"/>
                </a:ext>
              </a:extLst>
            </p:cNvPr>
            <p:cNvSpPr txBox="1"/>
            <p:nvPr/>
          </p:nvSpPr>
          <p:spPr>
            <a:xfrm>
              <a:off x="8610600" y="413524"/>
              <a:ext cx="2645148" cy="2031325"/>
            </a:xfrm>
            <a:prstGeom prst="rect">
              <a:avLst/>
            </a:prstGeom>
            <a:noFill/>
          </p:spPr>
          <p:txBody>
            <a:bodyPr wrap="square" rtlCol="0">
              <a:spAutoFit/>
            </a:bodyPr>
            <a:lstStyle/>
            <a:p>
              <a:r>
                <a:rPr lang="en-US" dirty="0">
                  <a:solidFill>
                    <a:schemeClr val="tx1">
                      <a:lumMod val="75000"/>
                    </a:schemeClr>
                  </a:solidFill>
                </a:rPr>
                <a:t>Abdominal &amp; Pelvic Scans:</a:t>
              </a:r>
            </a:p>
            <a:p>
              <a:endParaRPr lang="en-US" dirty="0">
                <a:solidFill>
                  <a:schemeClr val="tx1">
                    <a:lumMod val="75000"/>
                  </a:schemeClr>
                </a:solidFill>
              </a:endParaRPr>
            </a:p>
            <a:p>
              <a:r>
                <a:rPr lang="en-US" dirty="0">
                  <a:solidFill>
                    <a:schemeClr val="tx1">
                      <a:lumMod val="75000"/>
                    </a:schemeClr>
                  </a:solidFill>
                </a:rPr>
                <a:t>Chest Scan:</a:t>
              </a:r>
            </a:p>
            <a:p>
              <a:endParaRPr lang="en-US" dirty="0">
                <a:solidFill>
                  <a:schemeClr val="tx1">
                    <a:lumMod val="75000"/>
                  </a:schemeClr>
                </a:solidFill>
              </a:endParaRPr>
            </a:p>
            <a:p>
              <a:r>
                <a:rPr lang="en-US" dirty="0">
                  <a:solidFill>
                    <a:schemeClr val="tx1">
                      <a:lumMod val="75000"/>
                    </a:schemeClr>
                  </a:solidFill>
                </a:rPr>
                <a:t>Other:</a:t>
              </a:r>
            </a:p>
            <a:p>
              <a:endParaRPr lang="en-US" dirty="0">
                <a:solidFill>
                  <a:schemeClr val="tx1">
                    <a:lumMod val="75000"/>
                  </a:schemeClr>
                </a:solidFill>
              </a:endParaRPr>
            </a:p>
            <a:p>
              <a:r>
                <a:rPr lang="en-US" dirty="0">
                  <a:solidFill>
                    <a:schemeClr val="tx1">
                      <a:lumMod val="75000"/>
                    </a:schemeClr>
                  </a:solidFill>
                </a:rPr>
                <a:t>Total: </a:t>
              </a:r>
            </a:p>
          </p:txBody>
        </p:sp>
        <p:sp>
          <p:nvSpPr>
            <p:cNvPr id="6" name="TextBox 5">
              <a:extLst>
                <a:ext uri="{FF2B5EF4-FFF2-40B4-BE49-F238E27FC236}">
                  <a16:creationId xmlns:a16="http://schemas.microsoft.com/office/drawing/2014/main" id="{3663A485-428D-8248-9B58-7B790F11993D}"/>
                </a:ext>
              </a:extLst>
            </p:cNvPr>
            <p:cNvSpPr txBox="1"/>
            <p:nvPr/>
          </p:nvSpPr>
          <p:spPr>
            <a:xfrm>
              <a:off x="11247511" y="413524"/>
              <a:ext cx="944489" cy="2031325"/>
            </a:xfrm>
            <a:prstGeom prst="rect">
              <a:avLst/>
            </a:prstGeom>
            <a:noFill/>
          </p:spPr>
          <p:txBody>
            <a:bodyPr wrap="none" rtlCol="0">
              <a:spAutoFit/>
            </a:bodyPr>
            <a:lstStyle/>
            <a:p>
              <a:r>
                <a:rPr lang="en-US" dirty="0">
                  <a:solidFill>
                    <a:schemeClr val="tx1">
                      <a:lumMod val="75000"/>
                    </a:schemeClr>
                  </a:solidFill>
                </a:rPr>
                <a:t>$6,422</a:t>
              </a:r>
            </a:p>
            <a:p>
              <a:endParaRPr lang="en-US" dirty="0">
                <a:solidFill>
                  <a:schemeClr val="tx1">
                    <a:lumMod val="75000"/>
                  </a:schemeClr>
                </a:solidFill>
              </a:endParaRPr>
            </a:p>
            <a:p>
              <a:r>
                <a:rPr lang="en-US" dirty="0">
                  <a:solidFill>
                    <a:schemeClr val="tx1">
                      <a:lumMod val="75000"/>
                    </a:schemeClr>
                  </a:solidFill>
                </a:rPr>
                <a:t>$4,914</a:t>
              </a:r>
            </a:p>
            <a:p>
              <a:endParaRPr lang="en-US" dirty="0">
                <a:solidFill>
                  <a:schemeClr val="tx1">
                    <a:lumMod val="75000"/>
                  </a:schemeClr>
                </a:solidFill>
              </a:endParaRPr>
            </a:p>
            <a:p>
              <a:r>
                <a:rPr lang="en-US" dirty="0">
                  <a:solidFill>
                    <a:schemeClr val="tx1">
                      <a:lumMod val="75000"/>
                    </a:schemeClr>
                  </a:solidFill>
                </a:rPr>
                <a:t>$48,464</a:t>
              </a:r>
            </a:p>
            <a:p>
              <a:endParaRPr lang="en-US" dirty="0">
                <a:solidFill>
                  <a:schemeClr val="tx1">
                    <a:lumMod val="75000"/>
                  </a:schemeClr>
                </a:solidFill>
              </a:endParaRPr>
            </a:p>
            <a:p>
              <a:r>
                <a:rPr lang="en-US" dirty="0">
                  <a:solidFill>
                    <a:schemeClr val="tx1">
                      <a:lumMod val="75000"/>
                    </a:schemeClr>
                  </a:solidFill>
                </a:rPr>
                <a:t>$59,800</a:t>
              </a:r>
            </a:p>
          </p:txBody>
        </p:sp>
      </p:grpSp>
      <p:sp>
        <p:nvSpPr>
          <p:cNvPr id="8" name="Title 7">
            <a:extLst>
              <a:ext uri="{FF2B5EF4-FFF2-40B4-BE49-F238E27FC236}">
                <a16:creationId xmlns:a16="http://schemas.microsoft.com/office/drawing/2014/main" id="{3E2DE195-1D3B-0644-A05A-C3F7647A3F37}"/>
              </a:ext>
            </a:extLst>
          </p:cNvPr>
          <p:cNvSpPr>
            <a:spLocks noGrp="1"/>
          </p:cNvSpPr>
          <p:nvPr>
            <p:ph type="title"/>
          </p:nvPr>
        </p:nvSpPr>
        <p:spPr>
          <a:xfrm>
            <a:off x="838200" y="2850580"/>
            <a:ext cx="10515600" cy="970485"/>
          </a:xfrm>
        </p:spPr>
        <p:txBody>
          <a:bodyPr>
            <a:normAutofit/>
          </a:bodyPr>
          <a:lstStyle/>
          <a:p>
            <a:r>
              <a:rPr lang="en-US" b="1" dirty="0">
                <a:solidFill>
                  <a:srgbClr val="B15451"/>
                </a:solidFill>
              </a:rPr>
              <a:t>How can we help </a:t>
            </a:r>
            <a:r>
              <a:rPr lang="en-US" b="1" u="sng" dirty="0">
                <a:solidFill>
                  <a:srgbClr val="B15451"/>
                </a:solidFill>
              </a:rPr>
              <a:t>Mr. Macias</a:t>
            </a:r>
            <a:r>
              <a:rPr lang="en-US" b="1" dirty="0">
                <a:solidFill>
                  <a:srgbClr val="B15451"/>
                </a:solidFill>
              </a:rPr>
              <a:t>? </a:t>
            </a:r>
          </a:p>
        </p:txBody>
      </p:sp>
      <p:pic>
        <p:nvPicPr>
          <p:cNvPr id="13" name="Picture 4">
            <a:extLst>
              <a:ext uri="{FF2B5EF4-FFF2-40B4-BE49-F238E27FC236}">
                <a16:creationId xmlns:a16="http://schemas.microsoft.com/office/drawing/2014/main" id="{23FDAC8A-5D95-4E42-80E9-6281CC727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40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37A08-9F59-1247-9238-F0D67A577D13}"/>
              </a:ext>
            </a:extLst>
          </p:cNvPr>
          <p:cNvSpPr>
            <a:spLocks noGrp="1"/>
          </p:cNvSpPr>
          <p:nvPr>
            <p:ph type="title"/>
          </p:nvPr>
        </p:nvSpPr>
        <p:spPr>
          <a:xfrm>
            <a:off x="3159896" y="2055159"/>
            <a:ext cx="5872208" cy="2595282"/>
          </a:xfrm>
        </p:spPr>
        <p:txBody>
          <a:bodyPr>
            <a:normAutofit/>
          </a:bodyPr>
          <a:lstStyle/>
          <a:p>
            <a:r>
              <a:rPr lang="en-US" dirty="0">
                <a:solidFill>
                  <a:srgbClr val="00B0F0"/>
                </a:solidFill>
              </a:rPr>
              <a:t>1. Data Collection</a:t>
            </a:r>
            <a:br>
              <a:rPr lang="en-US" dirty="0"/>
            </a:br>
            <a:r>
              <a:rPr lang="en-US" dirty="0">
                <a:solidFill>
                  <a:srgbClr val="00B050"/>
                </a:solidFill>
              </a:rPr>
              <a:t>2. Data Cleaning</a:t>
            </a:r>
            <a:br>
              <a:rPr lang="en-US" dirty="0"/>
            </a:br>
            <a:r>
              <a:rPr lang="en-US" dirty="0">
                <a:solidFill>
                  <a:srgbClr val="FFC000"/>
                </a:solidFill>
              </a:rPr>
              <a:t>3. Data Modeling</a:t>
            </a:r>
            <a:endParaRPr lang="en-US" dirty="0">
              <a:solidFill>
                <a:srgbClr val="C00000"/>
              </a:solidFill>
            </a:endParaRPr>
          </a:p>
        </p:txBody>
      </p:sp>
      <p:sp>
        <p:nvSpPr>
          <p:cNvPr id="4" name="Slide Number Placeholder 3">
            <a:extLst>
              <a:ext uri="{FF2B5EF4-FFF2-40B4-BE49-F238E27FC236}">
                <a16:creationId xmlns:a16="http://schemas.microsoft.com/office/drawing/2014/main" id="{2F3A8170-5760-9F4B-83A3-E673A413F66E}"/>
              </a:ext>
            </a:extLst>
          </p:cNvPr>
          <p:cNvSpPr>
            <a:spLocks noGrp="1"/>
          </p:cNvSpPr>
          <p:nvPr>
            <p:ph type="sldNum" sz="quarter" idx="12"/>
          </p:nvPr>
        </p:nvSpPr>
        <p:spPr/>
        <p:txBody>
          <a:bodyPr/>
          <a:lstStyle/>
          <a:p>
            <a:fld id="{2285EC40-7D34-E641-8276-262890DB87D1}" type="slidenum">
              <a:rPr lang="en-US" sz="1800" smtClean="0"/>
              <a:t>5</a:t>
            </a:fld>
            <a:endParaRPr lang="en-US" sz="1800"/>
          </a:p>
        </p:txBody>
      </p:sp>
      <p:pic>
        <p:nvPicPr>
          <p:cNvPr id="6" name="Picture 2">
            <a:extLst>
              <a:ext uri="{FF2B5EF4-FFF2-40B4-BE49-F238E27FC236}">
                <a16:creationId xmlns:a16="http://schemas.microsoft.com/office/drawing/2014/main" id="{1F3BF8D4-ABCD-B049-8063-CB02799FF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41" y="1662545"/>
            <a:ext cx="1690255" cy="169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4E49ABB7-4461-1C4F-87A3-0A27E65CC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75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3016-A1E1-D343-8AB6-3A7FA9095C20}"/>
              </a:ext>
            </a:extLst>
          </p:cNvPr>
          <p:cNvSpPr>
            <a:spLocks noGrp="1"/>
          </p:cNvSpPr>
          <p:nvPr>
            <p:ph type="title"/>
          </p:nvPr>
        </p:nvSpPr>
        <p:spPr/>
        <p:txBody>
          <a:bodyPr/>
          <a:lstStyle/>
          <a:p>
            <a:r>
              <a:rPr lang="en-US" dirty="0">
                <a:solidFill>
                  <a:srgbClr val="00B0F0"/>
                </a:solidFill>
              </a:rPr>
              <a:t>Data Description</a:t>
            </a:r>
          </a:p>
        </p:txBody>
      </p:sp>
      <p:sp>
        <p:nvSpPr>
          <p:cNvPr id="3" name="Content Placeholder 2">
            <a:extLst>
              <a:ext uri="{FF2B5EF4-FFF2-40B4-BE49-F238E27FC236}">
                <a16:creationId xmlns:a16="http://schemas.microsoft.com/office/drawing/2014/main" id="{AE7D72FA-88AC-914D-AA25-623E0923E77A}"/>
              </a:ext>
            </a:extLst>
          </p:cNvPr>
          <p:cNvSpPr>
            <a:spLocks noGrp="1"/>
          </p:cNvSpPr>
          <p:nvPr>
            <p:ph idx="1"/>
          </p:nvPr>
        </p:nvSpPr>
        <p:spPr/>
        <p:txBody>
          <a:bodyPr>
            <a:normAutofit/>
          </a:bodyPr>
          <a:lstStyle/>
          <a:p>
            <a:pPr marL="171450" indent="-171450"/>
            <a:r>
              <a:rPr lang="en-US" sz="3000" dirty="0"/>
              <a:t>Dataset containing estimates and demographic features of uninsured population of U.S.</a:t>
            </a:r>
          </a:p>
          <a:p>
            <a:pPr marL="628650" lvl="1" indent="-171450"/>
            <a:r>
              <a:rPr lang="en-US" sz="3000" dirty="0"/>
              <a:t>At the state, </a:t>
            </a:r>
            <a:r>
              <a:rPr lang="en-US" sz="3000" b="1" u="sng" dirty="0"/>
              <a:t>county</a:t>
            </a:r>
            <a:r>
              <a:rPr lang="en-US" sz="3000" dirty="0"/>
              <a:t>, and local level</a:t>
            </a:r>
          </a:p>
          <a:p>
            <a:pPr marL="628650" lvl="1" indent="-171450"/>
            <a:r>
              <a:rPr lang="en-US" sz="3000" dirty="0"/>
              <a:t>Supplied from 2019 Census Bureau’s survey </a:t>
            </a:r>
          </a:p>
          <a:p>
            <a:pPr marL="171450" indent="-171450"/>
            <a:r>
              <a:rPr lang="en-US" sz="3000" dirty="0"/>
              <a:t>Selected data from “Subsidized QHP-Eligible Adults by Number”</a:t>
            </a:r>
          </a:p>
        </p:txBody>
      </p:sp>
      <p:sp>
        <p:nvSpPr>
          <p:cNvPr id="4" name="Slide Number Placeholder 3">
            <a:extLst>
              <a:ext uri="{FF2B5EF4-FFF2-40B4-BE49-F238E27FC236}">
                <a16:creationId xmlns:a16="http://schemas.microsoft.com/office/drawing/2014/main" id="{B65C97A6-0A04-7B4F-8E4E-7BA8C11D39B9}"/>
              </a:ext>
            </a:extLst>
          </p:cNvPr>
          <p:cNvSpPr>
            <a:spLocks noGrp="1"/>
          </p:cNvSpPr>
          <p:nvPr>
            <p:ph type="sldNum" sz="quarter" idx="12"/>
          </p:nvPr>
        </p:nvSpPr>
        <p:spPr/>
        <p:txBody>
          <a:bodyPr/>
          <a:lstStyle/>
          <a:p>
            <a:fld id="{2285EC40-7D34-E641-8276-262890DB87D1}" type="slidenum">
              <a:rPr lang="en-US" sz="1800" smtClean="0"/>
              <a:t>6</a:t>
            </a:fld>
            <a:endParaRPr lang="en-US" sz="1800"/>
          </a:p>
        </p:txBody>
      </p:sp>
      <p:pic>
        <p:nvPicPr>
          <p:cNvPr id="5" name="Picture 4">
            <a:extLst>
              <a:ext uri="{FF2B5EF4-FFF2-40B4-BE49-F238E27FC236}">
                <a16:creationId xmlns:a16="http://schemas.microsoft.com/office/drawing/2014/main" id="{F5EA93C8-789F-4B4F-9283-A1DEC855D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7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E0BC2-ABB3-EC4E-8601-F61E9E5F1125}"/>
              </a:ext>
            </a:extLst>
          </p:cNvPr>
          <p:cNvSpPr>
            <a:spLocks noGrp="1"/>
          </p:cNvSpPr>
          <p:nvPr>
            <p:ph type="title"/>
          </p:nvPr>
        </p:nvSpPr>
        <p:spPr/>
        <p:txBody>
          <a:bodyPr/>
          <a:lstStyle/>
          <a:p>
            <a:r>
              <a:rPr lang="en-US" b="1" u="sng" dirty="0">
                <a:solidFill>
                  <a:srgbClr val="00B0F0"/>
                </a:solidFill>
              </a:rPr>
              <a:t>47 variables</a:t>
            </a:r>
            <a:r>
              <a:rPr lang="en-US" dirty="0">
                <a:solidFill>
                  <a:srgbClr val="00B0F0"/>
                </a:solidFill>
              </a:rPr>
              <a:t>: Income, Education, Gender,…</a:t>
            </a:r>
          </a:p>
        </p:txBody>
      </p:sp>
      <p:pic>
        <p:nvPicPr>
          <p:cNvPr id="6" name="Content Placeholder 5" descr="Table&#10;&#10;Description automatically generated">
            <a:extLst>
              <a:ext uri="{FF2B5EF4-FFF2-40B4-BE49-F238E27FC236}">
                <a16:creationId xmlns:a16="http://schemas.microsoft.com/office/drawing/2014/main" id="{54F076FC-28E2-7548-A26E-380CFEA8AD19}"/>
              </a:ext>
            </a:extLst>
          </p:cNvPr>
          <p:cNvPicPr>
            <a:picLocks noGrp="1" noChangeAspect="1"/>
          </p:cNvPicPr>
          <p:nvPr>
            <p:ph idx="1"/>
          </p:nvPr>
        </p:nvPicPr>
        <p:blipFill>
          <a:blip r:embed="rId3"/>
          <a:stretch>
            <a:fillRect/>
          </a:stretch>
        </p:blipFill>
        <p:spPr>
          <a:xfrm>
            <a:off x="838200" y="2654374"/>
            <a:ext cx="10515600" cy="2693840"/>
          </a:xfrm>
        </p:spPr>
      </p:pic>
      <p:sp>
        <p:nvSpPr>
          <p:cNvPr id="2" name="Slide Number Placeholder 1">
            <a:extLst>
              <a:ext uri="{FF2B5EF4-FFF2-40B4-BE49-F238E27FC236}">
                <a16:creationId xmlns:a16="http://schemas.microsoft.com/office/drawing/2014/main" id="{0ADA5809-488D-CC4E-B395-4950C35B9C32}"/>
              </a:ext>
            </a:extLst>
          </p:cNvPr>
          <p:cNvSpPr>
            <a:spLocks noGrp="1"/>
          </p:cNvSpPr>
          <p:nvPr>
            <p:ph type="sldNum" sz="quarter" idx="12"/>
          </p:nvPr>
        </p:nvSpPr>
        <p:spPr/>
        <p:txBody>
          <a:bodyPr/>
          <a:lstStyle/>
          <a:p>
            <a:fld id="{2285EC40-7D34-E641-8276-262890DB87D1}" type="slidenum">
              <a:rPr lang="en-US" sz="1800" smtClean="0"/>
              <a:t>7</a:t>
            </a:fld>
            <a:endParaRPr lang="en-US" sz="1800"/>
          </a:p>
        </p:txBody>
      </p:sp>
      <p:pic>
        <p:nvPicPr>
          <p:cNvPr id="7" name="Picture 4">
            <a:extLst>
              <a:ext uri="{FF2B5EF4-FFF2-40B4-BE49-F238E27FC236}">
                <a16:creationId xmlns:a16="http://schemas.microsoft.com/office/drawing/2014/main" id="{6FE8A2E8-B0A4-5A49-93C7-F127C740D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27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E0BC2-ABB3-EC4E-8601-F61E9E5F1125}"/>
              </a:ext>
            </a:extLst>
          </p:cNvPr>
          <p:cNvSpPr>
            <a:spLocks noGrp="1"/>
          </p:cNvSpPr>
          <p:nvPr>
            <p:ph type="title"/>
          </p:nvPr>
        </p:nvSpPr>
        <p:spPr/>
        <p:txBody>
          <a:bodyPr/>
          <a:lstStyle/>
          <a:p>
            <a:r>
              <a:rPr lang="en-US" b="1" u="sng" dirty="0">
                <a:solidFill>
                  <a:srgbClr val="00B0F0"/>
                </a:solidFill>
              </a:rPr>
              <a:t>47 variables</a:t>
            </a:r>
            <a:r>
              <a:rPr lang="en-US" dirty="0">
                <a:solidFill>
                  <a:srgbClr val="00B0F0"/>
                </a:solidFill>
              </a:rPr>
              <a:t>: Income, Education, Gender,…</a:t>
            </a:r>
          </a:p>
        </p:txBody>
      </p:sp>
      <p:pic>
        <p:nvPicPr>
          <p:cNvPr id="6" name="Content Placeholder 5" descr="Table&#10;&#10;Description automatically generated">
            <a:extLst>
              <a:ext uri="{FF2B5EF4-FFF2-40B4-BE49-F238E27FC236}">
                <a16:creationId xmlns:a16="http://schemas.microsoft.com/office/drawing/2014/main" id="{54F076FC-28E2-7548-A26E-380CFEA8AD19}"/>
              </a:ext>
            </a:extLst>
          </p:cNvPr>
          <p:cNvPicPr>
            <a:picLocks noGrp="1" noChangeAspect="1"/>
          </p:cNvPicPr>
          <p:nvPr>
            <p:ph idx="1"/>
          </p:nvPr>
        </p:nvPicPr>
        <p:blipFill>
          <a:blip r:embed="rId3"/>
          <a:stretch>
            <a:fillRect/>
          </a:stretch>
        </p:blipFill>
        <p:spPr>
          <a:xfrm>
            <a:off x="838200" y="2654374"/>
            <a:ext cx="10515600" cy="2693840"/>
          </a:xfrm>
        </p:spPr>
      </p:pic>
      <p:sp>
        <p:nvSpPr>
          <p:cNvPr id="2" name="Slide Number Placeholder 1">
            <a:extLst>
              <a:ext uri="{FF2B5EF4-FFF2-40B4-BE49-F238E27FC236}">
                <a16:creationId xmlns:a16="http://schemas.microsoft.com/office/drawing/2014/main" id="{0ADA5809-488D-CC4E-B395-4950C35B9C32}"/>
              </a:ext>
            </a:extLst>
          </p:cNvPr>
          <p:cNvSpPr>
            <a:spLocks noGrp="1"/>
          </p:cNvSpPr>
          <p:nvPr>
            <p:ph type="sldNum" sz="quarter" idx="12"/>
          </p:nvPr>
        </p:nvSpPr>
        <p:spPr/>
        <p:txBody>
          <a:bodyPr/>
          <a:lstStyle/>
          <a:p>
            <a:fld id="{2285EC40-7D34-E641-8276-262890DB87D1}" type="slidenum">
              <a:rPr lang="en-US" sz="1800" smtClean="0"/>
              <a:t>8</a:t>
            </a:fld>
            <a:endParaRPr lang="en-US" sz="1800"/>
          </a:p>
        </p:txBody>
      </p:sp>
      <p:pic>
        <p:nvPicPr>
          <p:cNvPr id="11266" name="Picture 2">
            <a:extLst>
              <a:ext uri="{FF2B5EF4-FFF2-40B4-BE49-F238E27FC236}">
                <a16:creationId xmlns:a16="http://schemas.microsoft.com/office/drawing/2014/main" id="{C5BF83C0-E6A0-1C47-8184-BADF91586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989" y="1541854"/>
            <a:ext cx="1112520" cy="11125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264FBDA4-0DAB-1F4D-8E06-1D57F0BE05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6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37A08-9F59-1247-9238-F0D67A577D13}"/>
              </a:ext>
            </a:extLst>
          </p:cNvPr>
          <p:cNvSpPr>
            <a:spLocks noGrp="1"/>
          </p:cNvSpPr>
          <p:nvPr>
            <p:ph type="title"/>
          </p:nvPr>
        </p:nvSpPr>
        <p:spPr>
          <a:xfrm>
            <a:off x="3159896" y="2055159"/>
            <a:ext cx="5872208" cy="2595282"/>
          </a:xfrm>
        </p:spPr>
        <p:txBody>
          <a:bodyPr>
            <a:normAutofit/>
          </a:bodyPr>
          <a:lstStyle/>
          <a:p>
            <a:r>
              <a:rPr lang="en-US" dirty="0">
                <a:solidFill>
                  <a:srgbClr val="00B0F0"/>
                </a:solidFill>
              </a:rPr>
              <a:t>1. Data Collection</a:t>
            </a:r>
            <a:br>
              <a:rPr lang="en-US" dirty="0"/>
            </a:br>
            <a:r>
              <a:rPr lang="en-US" dirty="0">
                <a:solidFill>
                  <a:srgbClr val="00B050"/>
                </a:solidFill>
              </a:rPr>
              <a:t>2. Data Cleaning</a:t>
            </a:r>
            <a:br>
              <a:rPr lang="en-US" dirty="0"/>
            </a:br>
            <a:r>
              <a:rPr lang="en-US" dirty="0">
                <a:solidFill>
                  <a:srgbClr val="FFC000"/>
                </a:solidFill>
              </a:rPr>
              <a:t>3. Data Modeling</a:t>
            </a:r>
            <a:endParaRPr lang="en-US" dirty="0">
              <a:solidFill>
                <a:srgbClr val="C00000"/>
              </a:solidFill>
            </a:endParaRPr>
          </a:p>
        </p:txBody>
      </p:sp>
      <p:sp>
        <p:nvSpPr>
          <p:cNvPr id="4" name="Slide Number Placeholder 3">
            <a:extLst>
              <a:ext uri="{FF2B5EF4-FFF2-40B4-BE49-F238E27FC236}">
                <a16:creationId xmlns:a16="http://schemas.microsoft.com/office/drawing/2014/main" id="{2F3A8170-5760-9F4B-83A3-E673A413F66E}"/>
              </a:ext>
            </a:extLst>
          </p:cNvPr>
          <p:cNvSpPr>
            <a:spLocks noGrp="1"/>
          </p:cNvSpPr>
          <p:nvPr>
            <p:ph type="sldNum" sz="quarter" idx="12"/>
          </p:nvPr>
        </p:nvSpPr>
        <p:spPr/>
        <p:txBody>
          <a:bodyPr/>
          <a:lstStyle/>
          <a:p>
            <a:fld id="{2285EC40-7D34-E641-8276-262890DB87D1}" type="slidenum">
              <a:rPr lang="en-US" sz="1800" smtClean="0"/>
              <a:t>9</a:t>
            </a:fld>
            <a:endParaRPr lang="en-US" sz="1800"/>
          </a:p>
        </p:txBody>
      </p:sp>
      <p:pic>
        <p:nvPicPr>
          <p:cNvPr id="6" name="Picture 2">
            <a:extLst>
              <a:ext uri="{FF2B5EF4-FFF2-40B4-BE49-F238E27FC236}">
                <a16:creationId xmlns:a16="http://schemas.microsoft.com/office/drawing/2014/main" id="{F193A4D1-DE8B-F241-97BC-478892EFB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41" y="2583872"/>
            <a:ext cx="1690255" cy="169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6592E02-AB5D-8A48-BA8A-274B8E63D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506" y="5836396"/>
            <a:ext cx="1017494" cy="101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486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TotalTime>
  <Words>1711</Words>
  <Application>Microsoft Macintosh PowerPoint</Application>
  <PresentationFormat>Widescreen</PresentationFormat>
  <Paragraphs>204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Identifying the Most Impactful Demographic Features in Quality Health Plan-Eligible Uninsured Adults</vt:lpstr>
      <vt:lpstr>Inadequate Access to Healthcare is a Public Health Crisis.</vt:lpstr>
      <vt:lpstr>PowerPoint Presentation</vt:lpstr>
      <vt:lpstr>How can we help Mr. Macias? </vt:lpstr>
      <vt:lpstr>1. Data Collection 2. Data Cleaning 3. Data Modeling</vt:lpstr>
      <vt:lpstr>Data Description</vt:lpstr>
      <vt:lpstr>47 variables: Income, Education, Gender,…</vt:lpstr>
      <vt:lpstr>47 variables: Income, Education, Gender,…</vt:lpstr>
      <vt:lpstr>1. Data Collection 2. Data Cleaning 3. Data Modeling</vt:lpstr>
      <vt:lpstr>The data mostly consisted of ‘object’ datatype.</vt:lpstr>
      <vt:lpstr>Clean Data!</vt:lpstr>
      <vt:lpstr>1. Data Collection 2. Data Cleaning 3. Data Modeling</vt:lpstr>
      <vt:lpstr>Train and Test Split</vt:lpstr>
      <vt:lpstr>Random Forest Regressor</vt:lpstr>
      <vt:lpstr>Feature Importance</vt:lpstr>
      <vt:lpstr>PowerPoint Presentation</vt:lpstr>
      <vt:lpstr>Root Mean Squared Error (RMSE)</vt:lpstr>
      <vt:lpstr>Light Gradient Boosting Machine (LGBM)</vt:lpstr>
      <vt:lpstr>PowerPoint Presentation</vt:lpstr>
      <vt:lpstr>PowerPoint Presentation</vt:lpstr>
      <vt:lpstr>Success!</vt:lpstr>
      <vt:lpstr>PowerPoint Presentation</vt:lpstr>
      <vt:lpstr>Visualization with Tableau/HTML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Impactful Demographics in QHP-Eligible and Uninsured Adults</dc:title>
  <dc:creator>Sooho Myoung</dc:creator>
  <cp:lastModifiedBy>Sooho Myoung</cp:lastModifiedBy>
  <cp:revision>179</cp:revision>
  <dcterms:created xsi:type="dcterms:W3CDTF">2021-10-02T05:39:03Z</dcterms:created>
  <dcterms:modified xsi:type="dcterms:W3CDTF">2021-10-02T23:49:49Z</dcterms:modified>
</cp:coreProperties>
</file>