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74" y="12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7EC6-52ED-485B-BBB8-928FBCF545B8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272E8-68AB-4563-B56E-A366D0B45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0" y="-16774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943" y="-5644673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609060-6606-40EF-996E-538F4A7FFB54}"/>
              </a:ext>
            </a:extLst>
          </p:cNvPr>
          <p:cNvSpPr txBox="1"/>
          <p:nvPr/>
        </p:nvSpPr>
        <p:spPr>
          <a:xfrm>
            <a:off x="4335998" y="3009900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10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디지털 포렌식 </a:t>
            </a:r>
            <a:r>
              <a:rPr lang="en-US" altLang="ko-KR" sz="10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A</a:t>
            </a:r>
            <a:r>
              <a:rPr lang="ko-KR" altLang="en-US" sz="10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팀 발표</a:t>
            </a:r>
            <a:r>
              <a:rPr lang="en-US" altLang="ko-KR" sz="10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100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53798-1BAD-4B5B-9FD0-19D88B3A598E}"/>
              </a:ext>
            </a:extLst>
          </p:cNvPr>
          <p:cNvSpPr txBox="1"/>
          <p:nvPr/>
        </p:nvSpPr>
        <p:spPr>
          <a:xfrm>
            <a:off x="6728528" y="5230386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-4</a:t>
            </a:r>
            <a:r>
              <a:rPr lang="ko-KR" altLang="en-US" sz="48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주차 </a:t>
            </a:r>
            <a:r>
              <a:rPr lang="en-US" altLang="ko-KR" sz="48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</a:t>
            </a:r>
            <a:r>
              <a:rPr lang="ko-KR" altLang="en-US" sz="48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문제 풀이</a:t>
            </a:r>
            <a:r>
              <a:rPr lang="en-US" altLang="ko-KR" sz="48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</a:t>
            </a:r>
            <a:endParaRPr lang="ko-KR" altLang="en-US" sz="4800" dirty="0">
              <a:solidFill>
                <a:srgbClr val="0070C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EF34F-522B-4A56-BE4B-D2D3DC47EE39}"/>
              </a:ext>
            </a:extLst>
          </p:cNvPr>
          <p:cNvSpPr txBox="1"/>
          <p:nvPr/>
        </p:nvSpPr>
        <p:spPr>
          <a:xfrm>
            <a:off x="7391400" y="8335175"/>
            <a:ext cx="76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김수현 </a:t>
            </a:r>
            <a:r>
              <a:rPr lang="ko-KR" altLang="en-US" sz="28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조소영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조예원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홍정민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7119" y="-1181100"/>
            <a:ext cx="18895119" cy="11797412"/>
            <a:chOff x="-580406" y="-1141765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80406" y="-1141765"/>
              <a:ext cx="18895119" cy="117974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1467ED-7416-44A3-89A0-1DAA9B5AF08F}"/>
              </a:ext>
            </a:extLst>
          </p:cNvPr>
          <p:cNvSpPr txBox="1"/>
          <p:nvPr/>
        </p:nvSpPr>
        <p:spPr>
          <a:xfrm>
            <a:off x="1295400" y="342900"/>
            <a:ext cx="601980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&lt;JPG </a:t>
            </a:r>
            <a:r>
              <a:rPr lang="ko-KR" altLang="en-US" sz="40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파일</a:t>
            </a:r>
            <a:r>
              <a:rPr lang="en-US" altLang="ko-KR" sz="40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4000" b="1" i="0" dirty="0">
              <a:solidFill>
                <a:srgbClr val="FF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l"/>
            <a:endParaRPr lang="en-US" altLang="ko-KR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JPEG(Joint Photographic Experts Group)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은 사진 이미지를 위해 개발된 형식으로 손실 압축 기법을 사용하며</a:t>
            </a:r>
            <a:b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</a:b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JPEG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로 된 파일은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JFIF(JPEG File Interchange Format)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로 저장되는데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이의 확장자로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JPG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또는 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JPEG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 사용함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ko-KR" altLang="en-US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b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</a:br>
            <a:endParaRPr lang="ko-KR" altLang="en-US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손실 압축으로 압축률을  높일 경우 이미지의 상태가 떨어지는 단점이 있음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그러나 일반 그래픽 프로그램에서 저장 형식에 </a:t>
            </a: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있어서 다양해 가장 많이 사용되는 형식</a:t>
            </a:r>
            <a:r>
              <a:rPr lang="en-US" altLang="ko-KR" sz="3600" dirty="0">
                <a:solidFill>
                  <a:srgbClr val="00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~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 </a:t>
            </a:r>
            <a:endParaRPr lang="ko-KR" altLang="en-US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l"/>
            <a:b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</a:br>
            <a:endParaRPr lang="ko-KR" altLang="en-US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36241-B9A5-4F6B-BDD8-C122AE11F878}"/>
              </a:ext>
            </a:extLst>
          </p:cNvPr>
          <p:cNvSpPr txBox="1"/>
          <p:nvPr/>
        </p:nvSpPr>
        <p:spPr>
          <a:xfrm>
            <a:off x="9220200" y="1333500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36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암호학에서 </a:t>
            </a:r>
            <a:r>
              <a:rPr lang="ko-KR" altLang="en-US" sz="3600" b="1" i="0" dirty="0" err="1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빈도분석이란</a:t>
            </a:r>
            <a:r>
              <a:rPr lang="en-US" altLang="ko-KR" sz="36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?&gt;</a:t>
            </a:r>
          </a:p>
          <a:p>
            <a:pPr algn="l"/>
            <a:endParaRPr lang="en-US" altLang="ko-KR" sz="3600" b="0" i="0" dirty="0">
              <a:solidFill>
                <a:srgbClr val="FF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 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평문과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암호문에 사용되는 문자 또는 문자열의 출현빈도를 단서로 이용하는 암호해독법을 말함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</a:p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출처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: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위키백과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</a:p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 </a:t>
            </a: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문자의 출현빈도에 따라서 단어 또는 언어가 바뀌는 그런 것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</a:p>
          <a:p>
            <a:pPr algn="l"/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 </a:t>
            </a:r>
          </a:p>
          <a:p>
            <a:pPr algn="l"/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빈도분석을 자동으로 해주는 사이트를 이용할 수 있음</a:t>
            </a:r>
            <a:r>
              <a:rPr lang="en-US" altLang="ko-KR" sz="3600" dirty="0">
                <a:solidFill>
                  <a:srgbClr val="00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</a:t>
            </a:r>
            <a:endParaRPr lang="en-US" altLang="ko-KR" sz="3600" b="0" i="0" dirty="0">
              <a:solidFill>
                <a:srgbClr val="000000"/>
              </a:solidFill>
              <a:effectLst/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48418" y="-1343584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943" y="-5635149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9401" y="6438900"/>
            <a:ext cx="6980952" cy="9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590EFB-88D2-4735-A582-53CA3EEB58B3}"/>
              </a:ext>
            </a:extLst>
          </p:cNvPr>
          <p:cNvSpPr txBox="1"/>
          <p:nvPr/>
        </p:nvSpPr>
        <p:spPr>
          <a:xfrm>
            <a:off x="6781800" y="3619500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7119" y="-11049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0311" y="2975993"/>
            <a:ext cx="3465106" cy="6092391"/>
            <a:chOff x="1000956" y="2943773"/>
            <a:chExt cx="3465106" cy="609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956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15365" y="2892988"/>
            <a:ext cx="3465106" cy="6092391"/>
            <a:chOff x="8899134" y="2943773"/>
            <a:chExt cx="3465106" cy="60923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9134" y="2943773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8095" y="9060012"/>
            <a:ext cx="16038095" cy="216179"/>
            <a:chOff x="638095" y="9060012"/>
            <a:chExt cx="16038095" cy="21617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38095" y="9100188"/>
              <a:ext cx="16038095" cy="126542"/>
              <a:chOff x="638095" y="9100188"/>
              <a:chExt cx="16038095" cy="12654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638095" y="9100188"/>
                <a:ext cx="16038095" cy="12654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17636" y="9060012"/>
              <a:ext cx="12079015" cy="216179"/>
              <a:chOff x="2617636" y="9060012"/>
              <a:chExt cx="12079015" cy="21617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617636" y="9060012"/>
                <a:ext cx="216179" cy="216179"/>
                <a:chOff x="2617636" y="9060012"/>
                <a:chExt cx="216179" cy="216179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617636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6571914" y="9060012"/>
                <a:ext cx="216179" cy="216179"/>
                <a:chOff x="6571914" y="9060012"/>
                <a:chExt cx="216179" cy="216179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571914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0526193" y="9060012"/>
                <a:ext cx="216179" cy="216179"/>
                <a:chOff x="10526193" y="9060012"/>
                <a:chExt cx="216179" cy="216179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26193" y="9060012"/>
                  <a:ext cx="216179" cy="216179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4480471" y="9060012"/>
                <a:ext cx="216179" cy="216179"/>
                <a:chOff x="14480471" y="9060012"/>
                <a:chExt cx="216179" cy="216179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480471" y="9060012"/>
                  <a:ext cx="216179" cy="21617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3" name="그룹 1013"/>
          <p:cNvGrpSpPr/>
          <p:nvPr/>
        </p:nvGrpSpPr>
        <p:grpSpPr>
          <a:xfrm>
            <a:off x="4470135" y="4102729"/>
            <a:ext cx="465458" cy="595977"/>
            <a:chOff x="2500780" y="4103811"/>
            <a:chExt cx="465458" cy="5959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0780" y="4103811"/>
              <a:ext cx="465458" cy="59597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1431" y="313487"/>
            <a:ext cx="10657143" cy="2495238"/>
          </a:xfrm>
          <a:prstGeom prst="rect">
            <a:avLst/>
          </a:prstGeom>
        </p:spPr>
      </p:pic>
      <p:grpSp>
        <p:nvGrpSpPr>
          <p:cNvPr id="42" name="그룹 1013">
            <a:extLst>
              <a:ext uri="{FF2B5EF4-FFF2-40B4-BE49-F238E27FC236}">
                <a16:creationId xmlns:a16="http://schemas.microsoft.com/office/drawing/2014/main" id="{836B58ED-645D-4037-B6F2-FFECE3E89029}"/>
              </a:ext>
            </a:extLst>
          </p:cNvPr>
          <p:cNvGrpSpPr/>
          <p:nvPr/>
        </p:nvGrpSpPr>
        <p:grpSpPr>
          <a:xfrm>
            <a:off x="12515189" y="4102729"/>
            <a:ext cx="465458" cy="595977"/>
            <a:chOff x="2500780" y="4103811"/>
            <a:chExt cx="465458" cy="595977"/>
          </a:xfrm>
        </p:grpSpPr>
        <p:pic>
          <p:nvPicPr>
            <p:cNvPr id="44" name="Object 38">
              <a:extLst>
                <a:ext uri="{FF2B5EF4-FFF2-40B4-BE49-F238E27FC236}">
                  <a16:creationId xmlns:a16="http://schemas.microsoft.com/office/drawing/2014/main" id="{903B95C1-2C99-4451-A4B2-E3A1CA80A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0780" y="4103811"/>
              <a:ext cx="465458" cy="59597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588F5D-46A2-4304-849E-1EE1AC86DA51}"/>
              </a:ext>
            </a:extLst>
          </p:cNvPr>
          <p:cNvSpPr txBox="1"/>
          <p:nvPr/>
        </p:nvSpPr>
        <p:spPr>
          <a:xfrm>
            <a:off x="3431681" y="5143500"/>
            <a:ext cx="2542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21</a:t>
            </a:r>
            <a:r>
              <a:rPr lang="ko-KR" altLang="en-US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설명</a:t>
            </a:r>
            <a:endParaRPr lang="en-US" altLang="ko-KR" sz="4000" b="1" dirty="0">
              <a:solidFill>
                <a:schemeClr val="tx2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-JPG 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파일 관련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</a:t>
            </a:r>
          </a:p>
          <a:p>
            <a:pPr algn="ctr"/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5933F-2A95-44A9-94D0-33FB53290F86}"/>
              </a:ext>
            </a:extLst>
          </p:cNvPr>
          <p:cNvSpPr txBox="1"/>
          <p:nvPr/>
        </p:nvSpPr>
        <p:spPr>
          <a:xfrm>
            <a:off x="11361585" y="5143500"/>
            <a:ext cx="27726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26</a:t>
            </a:r>
            <a:r>
              <a:rPr lang="ko-KR" altLang="en-US" sz="4000" b="1" dirty="0">
                <a:solidFill>
                  <a:schemeClr val="tx2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설명</a:t>
            </a:r>
            <a:endParaRPr lang="en-US" altLang="ko-KR" sz="4000" b="1" dirty="0">
              <a:solidFill>
                <a:schemeClr val="tx2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빈도 분석 관련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</a:t>
            </a:r>
          </a:p>
          <a:p>
            <a:pPr algn="ctr"/>
            <a:endParaRPr lang="ko-KR" altLang="en-US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7119" y="-11049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97705" y="2422743"/>
            <a:ext cx="14595066" cy="7015502"/>
            <a:chOff x="1597705" y="2422743"/>
            <a:chExt cx="14595066" cy="7015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705" y="2422743"/>
              <a:ext cx="14595066" cy="70155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063734-114B-42ED-A302-D90C6ACFAC68}"/>
              </a:ext>
            </a:extLst>
          </p:cNvPr>
          <p:cNvSpPr txBox="1"/>
          <p:nvPr/>
        </p:nvSpPr>
        <p:spPr>
          <a:xfrm>
            <a:off x="3341603" y="885699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21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317EA-CBC1-4AB4-83F5-C93E8D42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50" y="3463938"/>
            <a:ext cx="6695245" cy="4571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2A8DE-69CF-4180-9674-10E30A1C5CD3}"/>
              </a:ext>
            </a:extLst>
          </p:cNvPr>
          <p:cNvSpPr txBox="1"/>
          <p:nvPr/>
        </p:nvSpPr>
        <p:spPr>
          <a:xfrm>
            <a:off x="8875076" y="4540961"/>
            <a:ext cx="6695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What is a Solution Key? is it a Puzzle? 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이라는 지문과 함께 한 장의 사진이 기재되어 있음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 </a:t>
            </a:r>
          </a:p>
          <a:p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사진을 다운로드 후 살펴보도록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...!!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1811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476" y="2781300"/>
            <a:ext cx="15695238" cy="6505722"/>
            <a:chOff x="933333" y="3132373"/>
            <a:chExt cx="15695238" cy="65057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333" y="3132373"/>
              <a:ext cx="15695238" cy="65057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CCDD2-207F-4FAD-8E82-EC943F4F4BCA}"/>
              </a:ext>
            </a:extLst>
          </p:cNvPr>
          <p:cNvSpPr txBox="1"/>
          <p:nvPr/>
        </p:nvSpPr>
        <p:spPr>
          <a:xfrm>
            <a:off x="3124200" y="916912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21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41BAB6-9964-4644-87D7-0475B87C4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6" y="3238500"/>
            <a:ext cx="4273146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026E0-0E9F-45D3-8F55-FAC258E5FD6F}"/>
              </a:ext>
            </a:extLst>
          </p:cNvPr>
          <p:cNvSpPr txBox="1"/>
          <p:nvPr/>
        </p:nvSpPr>
        <p:spPr>
          <a:xfrm>
            <a:off x="5998161" y="4225141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사진을 다운로드 한 후 속성을 들어가서 보니 사진 </a:t>
            </a:r>
            <a:r>
              <a:rPr lang="ko-KR" altLang="en-US" sz="3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한장의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크기가 매우 큰 용량을 차지하고 있음을 확인</a:t>
            </a:r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의심지점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!!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7BAD79-F111-46B9-A569-20B3C7CCB86C}"/>
              </a:ext>
            </a:extLst>
          </p:cNvPr>
          <p:cNvCxnSpPr>
            <a:cxnSpLocks/>
          </p:cNvCxnSpPr>
          <p:nvPr/>
        </p:nvCxnSpPr>
        <p:spPr>
          <a:xfrm flipH="1" flipV="1">
            <a:off x="4692436" y="6077551"/>
            <a:ext cx="1305725" cy="1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액자 25">
            <a:extLst>
              <a:ext uri="{FF2B5EF4-FFF2-40B4-BE49-F238E27FC236}">
                <a16:creationId xmlns:a16="http://schemas.microsoft.com/office/drawing/2014/main" id="{914C808F-EDEE-4093-86CC-0C11D7A2B189}"/>
              </a:ext>
            </a:extLst>
          </p:cNvPr>
          <p:cNvSpPr/>
          <p:nvPr/>
        </p:nvSpPr>
        <p:spPr>
          <a:xfrm>
            <a:off x="2683656" y="5588372"/>
            <a:ext cx="1981070" cy="44578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CF8F6C4-926E-4413-9F87-07F513894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99" y="3238500"/>
            <a:ext cx="4459349" cy="5943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167AA9-787C-4FD9-A405-A9E4AB0B6B3D}"/>
              </a:ext>
            </a:extLst>
          </p:cNvPr>
          <p:cNvSpPr txBox="1"/>
          <p:nvPr/>
        </p:nvSpPr>
        <p:spPr>
          <a:xfrm>
            <a:off x="13834995" y="4225141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X-Ways hex editor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도구인 </a:t>
            </a:r>
            <a:r>
              <a:rPr lang="en-US" altLang="ko-KR" sz="3600" b="0" i="0" dirty="0" err="1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WinHex</a:t>
            </a:r>
            <a:r>
              <a:rPr lang="en-US" altLang="ko-KR" sz="3600" b="0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도구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 이용하여 파일을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카빙함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0E7E7-6B21-4EC3-A673-0E260E5A36B4}"/>
              </a:ext>
            </a:extLst>
          </p:cNvPr>
          <p:cNvSpPr txBox="1"/>
          <p:nvPr/>
        </p:nvSpPr>
        <p:spPr>
          <a:xfrm>
            <a:off x="290967" y="2024908"/>
            <a:ext cx="5331655" cy="23083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800" b="0" i="0" dirty="0" err="1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여러장의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사진파일을 </a:t>
            </a:r>
            <a:r>
              <a:rPr lang="ko-KR" altLang="en-US" sz="4800" b="0" i="0" dirty="0" err="1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한장의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파일로 겹쳐 편집을 시도 할 수도 있다는 추측</a:t>
            </a:r>
            <a:r>
              <a:rPr lang="en-US" altLang="ko-KR" sz="4800" dirty="0">
                <a:solidFill>
                  <a:srgbClr val="00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4800" dirty="0">
                <a:solidFill>
                  <a:srgbClr val="00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가능</a:t>
            </a:r>
            <a:endParaRPr lang="ko-KR" altLang="en-US" sz="48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2343" y="2869624"/>
            <a:ext cx="14331383" cy="6467627"/>
            <a:chOff x="1624785" y="3121982"/>
            <a:chExt cx="14331383" cy="6467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85" y="3121982"/>
              <a:ext cx="14331383" cy="64676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2EBDE3-DEEC-4438-9979-5BA9EBE34EC6}"/>
              </a:ext>
            </a:extLst>
          </p:cNvPr>
          <p:cNvSpPr txBox="1"/>
          <p:nvPr/>
        </p:nvSpPr>
        <p:spPr>
          <a:xfrm>
            <a:off x="3124200" y="916912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21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08C2D7-7911-468E-B081-8878C7449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95700"/>
            <a:ext cx="8111836" cy="55729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76D440-E397-4CCC-854B-20F255EB3820}"/>
              </a:ext>
            </a:extLst>
          </p:cNvPr>
          <p:cNvSpPr txBox="1"/>
          <p:nvPr/>
        </p:nvSpPr>
        <p:spPr>
          <a:xfrm>
            <a:off x="10457581" y="4006208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아까 전 </a:t>
            </a:r>
            <a:r>
              <a:rPr lang="en-US" altLang="ko-KR" sz="28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WinHex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의 메인 화면에서 상단에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Tool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이라는 바를 클릭 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Disk</a:t>
            </a:r>
            <a:r>
              <a:rPr lang="ko-KR" altLang="en-US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Tools</a:t>
            </a:r>
            <a:r>
              <a:rPr lang="ko-KR" altLang="en-US" sz="2800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버튼 클릭 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-&gt;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File Recovery by Type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버튼을 클릭함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2C7F2A-6242-412F-9887-0D2524E5F052}"/>
              </a:ext>
            </a:extLst>
          </p:cNvPr>
          <p:cNvSpPr txBox="1"/>
          <p:nvPr/>
        </p:nvSpPr>
        <p:spPr>
          <a:xfrm>
            <a:off x="10450654" y="5809955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이와 같은 창이 뜨게 되는데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먼저 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“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Pictures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”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버튼을 체크하고 반드시 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“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Complete</a:t>
            </a:r>
            <a:r>
              <a:rPr lang="ko-KR" altLang="en-US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byte-level</a:t>
            </a:r>
            <a:r>
              <a:rPr lang="ko-KR" altLang="en-US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search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”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 </a:t>
            </a:r>
            <a:r>
              <a:rPr lang="ko-KR" altLang="en-US" sz="28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지정해준다음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OK</a:t>
            </a:r>
            <a:r>
              <a:rPr lang="en-US" altLang="ko-KR" sz="2800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버튼을 눌러야 함</a:t>
            </a:r>
            <a:endParaRPr lang="en-US" altLang="ko-KR" sz="28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28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왜냐하면</a:t>
            </a:r>
            <a:r>
              <a:rPr lang="en-US" altLang="ko-KR" sz="28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</a:p>
          <a:p>
            <a:r>
              <a:rPr lang="ko-KR" altLang="en-US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문제 파일 속 모든 </a:t>
            </a:r>
            <a:r>
              <a:rPr lang="en-US" altLang="ko-KR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jpg </a:t>
            </a:r>
            <a:r>
              <a:rPr lang="ko-KR" altLang="en-US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파일을 </a:t>
            </a:r>
            <a:r>
              <a:rPr lang="ko-KR" altLang="en-US" sz="2800" b="1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카빙하기</a:t>
            </a:r>
            <a:r>
              <a:rPr lang="ko-KR" altLang="en-US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위해서</a:t>
            </a:r>
            <a:r>
              <a:rPr lang="en-US" altLang="ko-KR" sz="2800" b="1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endParaRPr lang="ko-KR" altLang="en-US" sz="2800" b="1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72483" y="-11049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37" name="그룹 1002">
            <a:extLst>
              <a:ext uri="{FF2B5EF4-FFF2-40B4-BE49-F238E27FC236}">
                <a16:creationId xmlns:a16="http://schemas.microsoft.com/office/drawing/2014/main" id="{0313D3FC-0479-454D-AE3E-53F4EB2ADC41}"/>
              </a:ext>
            </a:extLst>
          </p:cNvPr>
          <p:cNvGrpSpPr/>
          <p:nvPr/>
        </p:nvGrpSpPr>
        <p:grpSpPr>
          <a:xfrm>
            <a:off x="381000" y="1508266"/>
            <a:ext cx="16687800" cy="8648700"/>
            <a:chOff x="1624785" y="3121982"/>
            <a:chExt cx="14331383" cy="6467627"/>
          </a:xfrm>
        </p:grpSpPr>
        <p:pic>
          <p:nvPicPr>
            <p:cNvPr id="39" name="Object 5">
              <a:extLst>
                <a:ext uri="{FF2B5EF4-FFF2-40B4-BE49-F238E27FC236}">
                  <a16:creationId xmlns:a16="http://schemas.microsoft.com/office/drawing/2014/main" id="{FB9AF943-C0A2-4456-9CF3-92ACF377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85" y="3121982"/>
              <a:ext cx="14331383" cy="64676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892C08-6F7E-4314-AD61-81E58CF9C3DD}"/>
              </a:ext>
            </a:extLst>
          </p:cNvPr>
          <p:cNvSpPr txBox="1"/>
          <p:nvPr/>
        </p:nvSpPr>
        <p:spPr>
          <a:xfrm>
            <a:off x="3312476" y="-123942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21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914CC7-1D71-471D-90AC-54394E207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4" y="2933700"/>
            <a:ext cx="6248400" cy="3944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B20DCE-3D0F-4EC8-AC67-2C0EA42FF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2577240"/>
            <a:ext cx="5479471" cy="37515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C252AC-9DE6-4B7B-8FD7-FBE600B16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6315910"/>
            <a:ext cx="5479471" cy="3751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080266-CEF6-40F0-A495-80CB0E5E2558}"/>
              </a:ext>
            </a:extLst>
          </p:cNvPr>
          <p:cNvSpPr txBox="1"/>
          <p:nvPr/>
        </p:nvSpPr>
        <p:spPr>
          <a:xfrm>
            <a:off x="609600" y="7396494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앞의 모든 과정을 거치면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최종적으로 숨겨져 있던 모든 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jpg 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파일들을 볼 수 있음</a:t>
            </a:r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그 중 몇 개의 사진을 찾아서 살펴보니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,,,,,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EAA028A-0E48-4B11-8212-4B85ED8B978B}"/>
              </a:ext>
            </a:extLst>
          </p:cNvPr>
          <p:cNvSpPr/>
          <p:nvPr/>
        </p:nvSpPr>
        <p:spPr>
          <a:xfrm>
            <a:off x="10210800" y="4072028"/>
            <a:ext cx="1447800" cy="48183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9117F157-A7CC-45E1-BC38-66DF38496D7C}"/>
              </a:ext>
            </a:extLst>
          </p:cNvPr>
          <p:cNvSpPr/>
          <p:nvPr/>
        </p:nvSpPr>
        <p:spPr>
          <a:xfrm>
            <a:off x="10927773" y="7817151"/>
            <a:ext cx="2514600" cy="3810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F58E8-B4BE-4576-957B-6A9515765C99}"/>
              </a:ext>
            </a:extLst>
          </p:cNvPr>
          <p:cNvSpPr txBox="1"/>
          <p:nvPr/>
        </p:nvSpPr>
        <p:spPr>
          <a:xfrm>
            <a:off x="14020800" y="3455938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Solution Key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에 대한 해답이 나와있는 것을 확인할 수 있음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!!!!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184AE-6E2F-4A47-BD91-C34CB7C7A32E}"/>
              </a:ext>
            </a:extLst>
          </p:cNvPr>
          <p:cNvSpPr txBox="1"/>
          <p:nvPr/>
        </p:nvSpPr>
        <p:spPr>
          <a:xfrm>
            <a:off x="13944598" y="7352437"/>
            <a:ext cx="3124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0" dirty="0" err="1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Authkey</a:t>
            </a:r>
            <a:r>
              <a:rPr lang="ko-KR" altLang="en-US" sz="360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는 </a:t>
            </a:r>
            <a:r>
              <a:rPr lang="en-US" altLang="ko-KR" sz="360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“</a:t>
            </a:r>
            <a:r>
              <a:rPr lang="en-US" altLang="ko-KR" sz="3600" b="1" i="0" dirty="0">
                <a:solidFill>
                  <a:srgbClr val="FF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H4CC3R_IN_TH3_MIDD33_4TT4CK</a:t>
            </a:r>
            <a:r>
              <a:rPr lang="en-US" altLang="ko-KR" sz="3600" i="0" dirty="0">
                <a:solidFill>
                  <a:srgbClr val="000000"/>
                </a:solidFill>
                <a:effectLst/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”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027F671-452E-432D-8124-BA59B4958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278" y="995716"/>
            <a:ext cx="5296639" cy="145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470797" y="3132373"/>
            <a:ext cx="14639357" cy="6467627"/>
            <a:chOff x="1470797" y="3132373"/>
            <a:chExt cx="14639357" cy="6467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797" y="3132373"/>
              <a:ext cx="14639357" cy="64676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67835" y="1738389"/>
            <a:ext cx="16727022" cy="8634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51234" y="4045276"/>
            <a:ext cx="4103270" cy="4103270"/>
            <a:chOff x="11151234" y="4045276"/>
            <a:chExt cx="4103270" cy="410327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51234" y="4045276"/>
              <a:ext cx="4103270" cy="4103270"/>
              <a:chOff x="11151234" y="4045276"/>
              <a:chExt cx="4103270" cy="41032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51234" y="4045276"/>
                <a:ext cx="4103270" cy="410327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521777" y="4415820"/>
              <a:ext cx="3362183" cy="3362183"/>
              <a:chOff x="11521777" y="4415820"/>
              <a:chExt cx="3362183" cy="336218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521777" y="4415820"/>
                <a:ext cx="3362183" cy="3362183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06506" y="5195663"/>
            <a:ext cx="2666667" cy="6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6506" y="5812820"/>
            <a:ext cx="2657143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06506" y="6429978"/>
            <a:ext cx="2628571" cy="6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7462" y="8930184"/>
            <a:ext cx="10771429" cy="5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8493" y="2109299"/>
            <a:ext cx="5980952" cy="857143"/>
          </a:xfrm>
          <a:prstGeom prst="rect">
            <a:avLst/>
          </a:prstGeom>
        </p:spPr>
      </p:pic>
      <p:pic>
        <p:nvPicPr>
          <p:cNvPr id="25" name="Object 2">
            <a:extLst>
              <a:ext uri="{FF2B5EF4-FFF2-40B4-BE49-F238E27FC236}">
                <a16:creationId xmlns:a16="http://schemas.microsoft.com/office/drawing/2014/main" id="{BCF47C5C-8F12-4D44-9DD5-17F40CCA9EA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07119" y="-1181100"/>
            <a:ext cx="18895119" cy="11797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4DABC0-6058-450B-95FD-E67505B83173}"/>
              </a:ext>
            </a:extLst>
          </p:cNvPr>
          <p:cNvSpPr txBox="1"/>
          <p:nvPr/>
        </p:nvSpPr>
        <p:spPr>
          <a:xfrm>
            <a:off x="3341603" y="885699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26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1BBAADF1-D61B-420B-9C14-F66AD7C6DD79}"/>
              </a:ext>
            </a:extLst>
          </p:cNvPr>
          <p:cNvGrpSpPr/>
          <p:nvPr/>
        </p:nvGrpSpPr>
        <p:grpSpPr>
          <a:xfrm>
            <a:off x="1597705" y="2422743"/>
            <a:ext cx="14595066" cy="7015502"/>
            <a:chOff x="1597705" y="2422743"/>
            <a:chExt cx="14595066" cy="7015502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BFEA09B-821B-42CD-B913-B8146728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7705" y="2422743"/>
              <a:ext cx="14595066" cy="701550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45EA48-AF02-4169-B4E2-B8BE74B4A3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83" y="3690682"/>
            <a:ext cx="8675446" cy="4487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DA2CD-13B7-4EAD-A3D8-E493E6836CF5}"/>
              </a:ext>
            </a:extLst>
          </p:cNvPr>
          <p:cNvSpPr txBox="1"/>
          <p:nvPr/>
        </p:nvSpPr>
        <p:spPr>
          <a:xfrm>
            <a:off x="10997481" y="4237037"/>
            <a:ext cx="4410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딱 보기에도 눈이 아픈 암호문이 있음</a:t>
            </a:r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빈도분석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을 통해 </a:t>
            </a:r>
            <a:r>
              <a:rPr lang="ko-KR" altLang="en-US" sz="36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복호화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를 해야 하는 문제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endParaRPr lang="ko-KR" altLang="en-US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D9D91D5-F997-4F7B-B114-5804764F1B8E}"/>
              </a:ext>
            </a:extLst>
          </p:cNvPr>
          <p:cNvSpPr/>
          <p:nvPr/>
        </p:nvSpPr>
        <p:spPr>
          <a:xfrm>
            <a:off x="8077200" y="4838700"/>
            <a:ext cx="2064631" cy="3569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7FEA22-D2FD-4ABE-AA81-57E9745D1DE2}"/>
              </a:ext>
            </a:extLst>
          </p:cNvPr>
          <p:cNvCxnSpPr>
            <a:cxnSpLocks/>
          </p:cNvCxnSpPr>
          <p:nvPr/>
        </p:nvCxnSpPr>
        <p:spPr>
          <a:xfrm flipH="1" flipV="1">
            <a:off x="10000601" y="5248098"/>
            <a:ext cx="1008000" cy="87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7119" y="-1136206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7000" y="2633081"/>
            <a:ext cx="6802160" cy="6802160"/>
            <a:chOff x="9168694" y="2586036"/>
            <a:chExt cx="6802160" cy="68021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694" y="2586036"/>
              <a:ext cx="6802160" cy="68021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09116A-F255-4409-9401-8ED19F23D9C4}"/>
              </a:ext>
            </a:extLst>
          </p:cNvPr>
          <p:cNvSpPr txBox="1"/>
          <p:nvPr/>
        </p:nvSpPr>
        <p:spPr>
          <a:xfrm>
            <a:off x="3341603" y="885699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26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DF3A4AEF-A232-48BF-A0E3-332E568C03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76" y="2781300"/>
            <a:ext cx="15695238" cy="65057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532997-3DB8-4358-8E8C-D0EEE82B4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3" y="3619500"/>
            <a:ext cx="3600835" cy="5210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C996C0-DC44-4158-BFF3-5552D2834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56" y="3619500"/>
            <a:ext cx="3783043" cy="505848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69C6A025-17B6-40FF-BB82-E4DEFA65C88B}"/>
              </a:ext>
            </a:extLst>
          </p:cNvPr>
          <p:cNvSpPr/>
          <p:nvPr/>
        </p:nvSpPr>
        <p:spPr>
          <a:xfrm>
            <a:off x="5560514" y="4457700"/>
            <a:ext cx="1068886" cy="3810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3D0E987D-F684-461E-847F-A195376095DC}"/>
              </a:ext>
            </a:extLst>
          </p:cNvPr>
          <p:cNvSpPr/>
          <p:nvPr/>
        </p:nvSpPr>
        <p:spPr>
          <a:xfrm>
            <a:off x="1602286" y="4457700"/>
            <a:ext cx="836114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40AB7E-4DF8-4D34-AB71-333AD7EE289B}"/>
              </a:ext>
            </a:extLst>
          </p:cNvPr>
          <p:cNvSpPr txBox="1"/>
          <p:nvPr/>
        </p:nvSpPr>
        <p:spPr>
          <a:xfrm>
            <a:off x="9752107" y="3997688"/>
            <a:ext cx="626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http://www.richkni.co.uk/php/crypta/freq.php</a:t>
            </a:r>
            <a:endParaRPr lang="ko-KR" altLang="en-US" sz="3600" dirty="0">
              <a:solidFill>
                <a:srgbClr val="0070C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EC5F50-507B-4593-BC9A-90B149F24DCE}"/>
              </a:ext>
            </a:extLst>
          </p:cNvPr>
          <p:cNvSpPr txBox="1"/>
          <p:nvPr/>
        </p:nvSpPr>
        <p:spPr>
          <a:xfrm>
            <a:off x="9752107" y="5571161"/>
            <a:ext cx="5019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위의 사이트에 접속하면 </a:t>
            </a:r>
            <a:r>
              <a:rPr lang="ko-KR" altLang="en-US" sz="3600" b="1" dirty="0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알파벳의 빈도를 분석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해주는 것을 해줄 수 있음</a:t>
            </a:r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하지만</a:t>
            </a:r>
            <a:r>
              <a:rPr lang="en-US" altLang="ko-KR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</a:t>
            </a:r>
            <a:r>
              <a:rPr lang="ko-KR" altLang="en-US" sz="3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이와 같은 과정으로는 힌트를 얻을 수 없었음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3264" y="-1141285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2E5615-F798-4970-B3E5-52BF090A0374}"/>
              </a:ext>
            </a:extLst>
          </p:cNvPr>
          <p:cNvSpPr txBox="1"/>
          <p:nvPr/>
        </p:nvSpPr>
        <p:spPr>
          <a:xfrm>
            <a:off x="3200400" y="647700"/>
            <a:ext cx="1112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&lt;</a:t>
            </a:r>
            <a:r>
              <a:rPr lang="ko-KR" altLang="en-US" sz="66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써니나타스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CTF 26</a:t>
            </a:r>
            <a:r>
              <a:rPr lang="ko-KR" altLang="en-US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번 문제 풀이</a:t>
            </a:r>
            <a:r>
              <a:rPr lang="en-US" altLang="ko-KR" sz="66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&gt;</a:t>
            </a:r>
            <a:endParaRPr lang="ko-KR" altLang="en-US" sz="66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C704F20F-2157-4128-94DD-A29D6A5CB7FB}"/>
              </a:ext>
            </a:extLst>
          </p:cNvPr>
          <p:cNvGrpSpPr/>
          <p:nvPr/>
        </p:nvGrpSpPr>
        <p:grpSpPr>
          <a:xfrm>
            <a:off x="190500" y="2247900"/>
            <a:ext cx="16383000" cy="7391400"/>
            <a:chOff x="1624785" y="3121982"/>
            <a:chExt cx="14331383" cy="6467627"/>
          </a:xfrm>
        </p:grpSpPr>
        <p:pic>
          <p:nvPicPr>
            <p:cNvPr id="23" name="Object 5">
              <a:extLst>
                <a:ext uri="{FF2B5EF4-FFF2-40B4-BE49-F238E27FC236}">
                  <a16:creationId xmlns:a16="http://schemas.microsoft.com/office/drawing/2014/main" id="{85573F4A-DCF3-4ED5-A46E-0FF5AAD9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85" y="3121982"/>
              <a:ext cx="14331383" cy="646762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D9A27B7-0BD7-4DD1-8E15-B1185E5D5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8" y="3352800"/>
            <a:ext cx="11846522" cy="445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C2D46B-AEC9-4ED5-8A38-9461629DE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8" y="7706816"/>
            <a:ext cx="11597140" cy="1795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C23121-DF16-4BA2-BABF-7BEAA7F72766}"/>
              </a:ext>
            </a:extLst>
          </p:cNvPr>
          <p:cNvSpPr txBox="1"/>
          <p:nvPr/>
        </p:nvSpPr>
        <p:spPr>
          <a:xfrm>
            <a:off x="11963400" y="3654716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https://quipqiup.com/</a:t>
            </a:r>
            <a:endParaRPr lang="ko-KR" altLang="en-US" sz="3200" dirty="0">
              <a:solidFill>
                <a:srgbClr val="0070C0"/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3BA96-787D-440E-8412-502A4EF7CCE6}"/>
              </a:ext>
            </a:extLst>
          </p:cNvPr>
          <p:cNvSpPr txBox="1"/>
          <p:nvPr/>
        </p:nvSpPr>
        <p:spPr>
          <a:xfrm>
            <a:off x="11963400" y="4757421"/>
            <a:ext cx="426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위의 사이트에 다시 접속해서 암호문을 복호화 </a:t>
            </a:r>
            <a:r>
              <a:rPr lang="ko-KR" altLang="en-US" sz="32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해줬음</a:t>
            </a:r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그 결과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, Kim </a:t>
            </a:r>
            <a:r>
              <a:rPr lang="en-US" altLang="ko-KR" sz="32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yuna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(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김연아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)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와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 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관련된 설명으로 해석된 것을 볼 수 있음</a:t>
            </a:r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endParaRPr lang="en-US" altLang="ko-KR" sz="3200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  <a:p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따라서 </a:t>
            </a:r>
            <a:r>
              <a:rPr lang="en-US" altLang="ko-KR" sz="3200" dirty="0" err="1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Authkey</a:t>
            </a:r>
            <a:r>
              <a:rPr lang="ko-KR" altLang="en-US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는 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“</a:t>
            </a:r>
            <a:r>
              <a:rPr lang="en-US" altLang="ko-KR" sz="3200" b="1" dirty="0" err="1">
                <a:solidFill>
                  <a:srgbClr val="FF0000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Kimyuna</a:t>
            </a:r>
            <a:r>
              <a:rPr lang="en-US" altLang="ko-KR" sz="3200" dirty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”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253CA7A-908B-4A0A-BA8D-35C5649920EB}"/>
              </a:ext>
            </a:extLst>
          </p:cNvPr>
          <p:cNvSpPr/>
          <p:nvPr/>
        </p:nvSpPr>
        <p:spPr>
          <a:xfrm>
            <a:off x="1143000" y="7500696"/>
            <a:ext cx="1066800" cy="69080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9C669D9-270C-458D-A87F-707FE8121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93" y="1867104"/>
            <a:ext cx="6019800" cy="15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457</Words>
  <Application>Microsoft Office PowerPoint</Application>
  <PresentationFormat>사용자 지정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1훈하얀고양이 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수현</cp:lastModifiedBy>
  <cp:revision>10</cp:revision>
  <dcterms:created xsi:type="dcterms:W3CDTF">2020-10-01T14:04:40Z</dcterms:created>
  <dcterms:modified xsi:type="dcterms:W3CDTF">2020-10-01T07:18:07Z</dcterms:modified>
</cp:coreProperties>
</file>