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4" r:id="rId4"/>
    <p:sldId id="258" r:id="rId5"/>
    <p:sldId id="259" r:id="rId6"/>
    <p:sldId id="260" r:id="rId7"/>
    <p:sldId id="261" r:id="rId8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5" autoAdjust="0"/>
  </p:normalViewPr>
  <p:slideViewPr>
    <p:cSldViewPr>
      <p:cViewPr>
        <p:scale>
          <a:sx n="30" d="100"/>
          <a:sy n="30" d="100"/>
        </p:scale>
        <p:origin x="-168" y="-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A54A9-E442-4CC0-AF6B-0FF37313A55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8DC2D-C6A3-4C8C-829C-DDD77C46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Calls from WSGI:</a:t>
            </a:r>
          </a:p>
          <a:p>
            <a:r>
              <a:rPr lang="en-US" dirty="0" smtClean="0"/>
              <a:t>2. ML2-Plugin:</a:t>
            </a:r>
          </a:p>
          <a:p>
            <a:pPr lvl="1"/>
            <a:r>
              <a:rPr lang="en-US" dirty="0" smtClean="0"/>
              <a:t>1. Calls to DB</a:t>
            </a:r>
          </a:p>
          <a:p>
            <a:pPr lvl="1"/>
            <a:r>
              <a:rPr lang="en-US" dirty="0" smtClean="0"/>
              <a:t>2. Calls to Type Manager.</a:t>
            </a:r>
          </a:p>
          <a:p>
            <a:pPr lvl="1"/>
            <a:r>
              <a:rPr lang="en-US" dirty="0" smtClean="0"/>
              <a:t>3.</a:t>
            </a:r>
            <a:r>
              <a:rPr lang="en-US" baseline="0" dirty="0" smtClean="0"/>
              <a:t> </a:t>
            </a:r>
            <a:r>
              <a:rPr lang="en-US" dirty="0" smtClean="0"/>
              <a:t>Calls to Extension Manager</a:t>
            </a:r>
          </a:p>
          <a:p>
            <a:pPr lvl="1"/>
            <a:r>
              <a:rPr lang="en-US" dirty="0" smtClean="0"/>
              <a:t>4. Calls to Mechanism Manager.</a:t>
            </a:r>
          </a:p>
          <a:p>
            <a:pPr lvl="1"/>
            <a:r>
              <a:rPr lang="en-US" dirty="0" smtClean="0"/>
              <a:t>5. Internal calls.</a:t>
            </a:r>
          </a:p>
          <a:p>
            <a:r>
              <a:rPr lang="en-US" dirty="0" smtClean="0"/>
              <a:t>3. RPC </a:t>
            </a:r>
          </a:p>
          <a:p>
            <a:r>
              <a:rPr lang="en-US" dirty="0" smtClean="0"/>
              <a:t>4.</a:t>
            </a:r>
            <a:r>
              <a:rPr lang="en-US" baseline="0" dirty="0" smtClean="0"/>
              <a:t>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8DC2D-C6A3-4C8C-829C-DDD77C461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80758"/>
            <a:ext cx="10515600" cy="9448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31200" y="1371600"/>
            <a:ext cx="11277600" cy="103958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19507200" cy="1010412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06200" y="12512040"/>
            <a:ext cx="10134600" cy="941751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26600" y="12496800"/>
            <a:ext cx="10515600" cy="9448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222" y="15087600"/>
            <a:ext cx="7241458" cy="2523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341184" y="15263336"/>
            <a:ext cx="268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create_network_segments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4166855" y="15319591"/>
            <a:ext cx="321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extend_network_dict_provider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61969" y="15941762"/>
            <a:ext cx="262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process_provider_create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276138" y="16600228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process_provider_segment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21567" y="17241767"/>
            <a:ext cx="2757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validate_provider_segment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3598215" y="16281597"/>
            <a:ext cx="172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allocate_tenant_segment</a:t>
            </a:r>
            <a:endParaRPr lang="en-US" sz="1800" dirty="0"/>
          </a:p>
        </p:txBody>
      </p:sp>
      <p:cxnSp>
        <p:nvCxnSpPr>
          <p:cNvPr id="19" name="Elbow Connector 18"/>
          <p:cNvCxnSpPr>
            <a:stCxn id="13" idx="2"/>
            <a:endCxn id="15" idx="0"/>
          </p:cNvCxnSpPr>
          <p:nvPr/>
        </p:nvCxnSpPr>
        <p:spPr>
          <a:xfrm rot="16200000" flipH="1">
            <a:off x="1625198" y="15692003"/>
            <a:ext cx="309094" cy="1904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18" idx="1"/>
          </p:cNvCxnSpPr>
          <p:nvPr/>
        </p:nvCxnSpPr>
        <p:spPr>
          <a:xfrm>
            <a:off x="3027882" y="15448002"/>
            <a:ext cx="570333" cy="1156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4956" y="1563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76" y="1570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3296529" y="15576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cxnSp>
        <p:nvCxnSpPr>
          <p:cNvPr id="24" name="Elbow Connector 23"/>
          <p:cNvCxnSpPr>
            <a:stCxn id="15" idx="2"/>
            <a:endCxn id="16" idx="0"/>
          </p:cNvCxnSpPr>
          <p:nvPr/>
        </p:nvCxnSpPr>
        <p:spPr>
          <a:xfrm rot="5400000">
            <a:off x="1642955" y="16368226"/>
            <a:ext cx="289134" cy="174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2"/>
            <a:endCxn id="17" idx="0"/>
          </p:cNvCxnSpPr>
          <p:nvPr/>
        </p:nvCxnSpPr>
        <p:spPr>
          <a:xfrm rot="5400000">
            <a:off x="1563983" y="17105663"/>
            <a:ext cx="27220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5524" y="17895012"/>
            <a:ext cx="1599049" cy="1066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validate_provider_segment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3247104" y="17895012"/>
            <a:ext cx="1707835" cy="1016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allocate_tenant_segment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5227735" y="17895012"/>
            <a:ext cx="1854172" cy="10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extend_network_dict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4396758" y="10745675"/>
            <a:ext cx="3413204" cy="6867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800" dirty="0" smtClean="0"/>
              <a:t>[</a:t>
            </a:r>
            <a:r>
              <a:rPr lang="en-US" sz="1800" dirty="0" smtClean="0"/>
              <a:t>Create/Update/</a:t>
            </a:r>
            <a:r>
              <a:rPr lang="en-US" sz="1800" dirty="0" err="1" smtClean="0"/>
              <a:t>Delete_Network</a:t>
            </a:r>
            <a:r>
              <a:rPr lang="en-US" sz="1800" dirty="0" smtClean="0"/>
              <a:t>/Subnet/Port</a:t>
            </a:r>
            <a:endParaRPr kumimoji="1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1506200" y="14428831"/>
            <a:ext cx="57912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7200" dirty="0" smtClean="0"/>
          </a:p>
          <a:p>
            <a:pPr algn="ctr"/>
            <a:r>
              <a:rPr kumimoji="1" lang="en-US" sz="2000" dirty="0" smtClean="0"/>
              <a:t>Ordered List of Mechanism Drivers</a:t>
            </a:r>
            <a:endParaRPr kumimoji="1"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11506200" y="12725400"/>
            <a:ext cx="57912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[</a:t>
            </a:r>
            <a:r>
              <a:rPr lang="en-US" sz="1400" dirty="0"/>
              <a:t>Create/Update/</a:t>
            </a:r>
            <a:r>
              <a:rPr lang="en-US" sz="1400" dirty="0" err="1"/>
              <a:t>Delete_Network</a:t>
            </a:r>
            <a:r>
              <a:rPr lang="en-US" sz="1400" dirty="0"/>
              <a:t>/Subnet/</a:t>
            </a:r>
            <a:r>
              <a:rPr lang="en-US" sz="1400" dirty="0" err="1"/>
              <a:t>Port_Pre</a:t>
            </a:r>
            <a:r>
              <a:rPr lang="en-US" sz="1400" dirty="0"/>
              <a:t>/</a:t>
            </a:r>
            <a:r>
              <a:rPr lang="en-US" sz="1400" dirty="0" err="1"/>
              <a:t>PostCommit</a:t>
            </a:r>
            <a:r>
              <a:rPr lang="en-US" sz="1400" dirty="0" smtClean="0"/>
              <a:t>]</a:t>
            </a:r>
          </a:p>
        </p:txBody>
      </p:sp>
      <p:sp>
        <p:nvSpPr>
          <p:cNvPr id="35" name="Oval 34"/>
          <p:cNvSpPr/>
          <p:nvPr/>
        </p:nvSpPr>
        <p:spPr>
          <a:xfrm>
            <a:off x="11658600" y="146304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>
                <a:solidFill>
                  <a:schemeClr val="tx1"/>
                </a:solidFill>
              </a:rPr>
              <a:t>Mechanism-Driver-1</a:t>
            </a:r>
            <a:endParaRPr kumimoji="1"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583653" y="146304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>
                <a:solidFill>
                  <a:schemeClr val="tx1"/>
                </a:solidFill>
              </a:rPr>
              <a:t>Mechanism-Driver-2</a:t>
            </a:r>
            <a:endParaRPr kumimoji="1"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512716" y="146304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>
                <a:solidFill>
                  <a:schemeClr val="tx1"/>
                </a:solidFill>
              </a:rPr>
              <a:t>Mechanism-Driver-N</a:t>
            </a:r>
            <a:endParaRPr kumimoji="1" 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30000" y="13497580"/>
            <a:ext cx="575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driver in the </a:t>
            </a:r>
            <a:r>
              <a:rPr lang="en-US" sz="1200" dirty="0" err="1" smtClean="0"/>
              <a:t>ordered_list_of_mechanism_Drivers</a:t>
            </a:r>
            <a:r>
              <a:rPr lang="en-US" sz="1200" dirty="0" smtClean="0"/>
              <a:t>:	Call appropriate function in each driver.</a:t>
            </a:r>
            <a:endParaRPr lang="en-US" sz="1200" dirty="0"/>
          </a:p>
        </p:txBody>
      </p:sp>
      <p:sp>
        <p:nvSpPr>
          <p:cNvPr id="39" name="Down Arrow 38"/>
          <p:cNvSpPr/>
          <p:nvPr/>
        </p:nvSpPr>
        <p:spPr>
          <a:xfrm>
            <a:off x="13583653" y="14020800"/>
            <a:ext cx="1427747" cy="3810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6000"/>
          </a:p>
        </p:txBody>
      </p:sp>
      <p:sp>
        <p:nvSpPr>
          <p:cNvPr id="44" name="Rectangle 43"/>
          <p:cNvSpPr/>
          <p:nvPr/>
        </p:nvSpPr>
        <p:spPr>
          <a:xfrm>
            <a:off x="17626464" y="13064219"/>
            <a:ext cx="9509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626464" y="14036130"/>
            <a:ext cx="389407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register_mechanisms</a:t>
            </a:r>
            <a:r>
              <a:rPr lang="en-US" sz="1800" dirty="0" smtClean="0"/>
              <a:t>()</a:t>
            </a:r>
          </a:p>
          <a:p>
            <a:r>
              <a:rPr lang="en-US" sz="1800" dirty="0"/>
              <a:t>This method should only be called </a:t>
            </a:r>
            <a:r>
              <a:rPr lang="en-US" sz="1800" dirty="0" smtClean="0"/>
              <a:t>once</a:t>
            </a:r>
          </a:p>
          <a:p>
            <a:r>
              <a:rPr lang="en-US" sz="1800" dirty="0"/>
              <a:t>Register all mechanism </a:t>
            </a:r>
            <a:r>
              <a:rPr lang="en-US" sz="1800" dirty="0" smtClean="0"/>
              <a:t>drivers via </a:t>
            </a:r>
          </a:p>
          <a:p>
            <a:r>
              <a:rPr lang="en-US" sz="1800" b="1" dirty="0" err="1" smtClean="0"/>
              <a:t>NamedExtensionManager</a:t>
            </a:r>
            <a:r>
              <a:rPr lang="en-US" sz="1800" b="1" dirty="0" smtClean="0"/>
              <a:t>!!!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414553" y="12925719"/>
            <a:ext cx="20439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initialize(self</a:t>
            </a:r>
            <a:r>
              <a:rPr lang="en-US" sz="1800" dirty="0" smtClean="0"/>
              <a:t>):</a:t>
            </a:r>
          </a:p>
          <a:p>
            <a:r>
              <a:rPr lang="en-US" sz="1800" dirty="0" err="1"/>
              <a:t>driver.obj.initialize</a:t>
            </a:r>
            <a:r>
              <a:rPr lang="en-US" sz="1800" dirty="0"/>
              <a:t>()</a:t>
            </a:r>
          </a:p>
        </p:txBody>
      </p:sp>
      <p:cxnSp>
        <p:nvCxnSpPr>
          <p:cNvPr id="47" name="Elbow Connector 46"/>
          <p:cNvCxnSpPr>
            <a:stCxn id="44" idx="2"/>
            <a:endCxn id="45" idx="0"/>
          </p:cNvCxnSpPr>
          <p:nvPr/>
        </p:nvCxnSpPr>
        <p:spPr>
          <a:xfrm rot="16200000" flipH="1">
            <a:off x="18536420" y="12999045"/>
            <a:ext cx="602579" cy="14715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344456" y="12674322"/>
            <a:ext cx="121809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initialize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73531" y="12480758"/>
            <a:ext cx="3542069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/>
          <p:cNvSpPr/>
          <p:nvPr/>
        </p:nvSpPr>
        <p:spPr>
          <a:xfrm>
            <a:off x="7078497" y="13852358"/>
            <a:ext cx="323697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_</a:t>
            </a:r>
            <a:r>
              <a:rPr lang="en-US" sz="2400" dirty="0" err="1"/>
              <a:t>sync_vlan_allocations</a:t>
            </a:r>
            <a:r>
              <a:rPr lang="en-US" sz="2400" dirty="0"/>
              <a:t>()</a:t>
            </a:r>
          </a:p>
        </p:txBody>
      </p:sp>
      <p:cxnSp>
        <p:nvCxnSpPr>
          <p:cNvPr id="51" name="Elbow Connector 50"/>
          <p:cNvCxnSpPr>
            <a:stCxn id="48" idx="2"/>
            <a:endCxn id="50" idx="0"/>
          </p:cNvCxnSpPr>
          <p:nvPr/>
        </p:nvCxnSpPr>
        <p:spPr>
          <a:xfrm rot="16200000" flipH="1">
            <a:off x="7967058" y="13122430"/>
            <a:ext cx="716371" cy="7434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67050" y="10287000"/>
            <a:ext cx="3200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4" name="Rectangle 53"/>
          <p:cNvSpPr/>
          <p:nvPr/>
        </p:nvSpPr>
        <p:spPr>
          <a:xfrm>
            <a:off x="1743312" y="10745675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35102" y="12723664"/>
            <a:ext cx="2397163" cy="721670"/>
            <a:chOff x="457200" y="2428962"/>
            <a:chExt cx="3200400" cy="721670"/>
          </a:xfrm>
        </p:grpSpPr>
        <p:sp>
          <p:nvSpPr>
            <p:cNvPr id="52" name="Rectangle 51"/>
            <p:cNvSpPr/>
            <p:nvPr/>
          </p:nvSpPr>
          <p:spPr>
            <a:xfrm>
              <a:off x="457200" y="2428962"/>
              <a:ext cx="3200400" cy="7163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90270" y="2504301"/>
              <a:ext cx="13654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Initialize</a:t>
              </a:r>
            </a:p>
            <a:p>
              <a:r>
                <a:rPr lang="en-US" sz="1800" dirty="0" smtClean="0"/>
                <a:t>ex: VLAN</a:t>
              </a:r>
              <a:endParaRPr lang="en-US" sz="1800" dirty="0"/>
            </a:p>
          </p:txBody>
        </p:sp>
      </p:grpSp>
      <p:cxnSp>
        <p:nvCxnSpPr>
          <p:cNvPr id="29" name="Elbow Connector 28"/>
          <p:cNvCxnSpPr>
            <a:stCxn id="52" idx="3"/>
            <a:endCxn id="48" idx="1"/>
          </p:cNvCxnSpPr>
          <p:nvPr/>
        </p:nvCxnSpPr>
        <p:spPr>
          <a:xfrm flipV="1">
            <a:off x="6332265" y="12905155"/>
            <a:ext cx="1012191" cy="1766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7526000" y="12579790"/>
            <a:ext cx="4088418" cy="106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53" idx="2"/>
            <a:endCxn id="57" idx="0"/>
          </p:cNvCxnSpPr>
          <p:nvPr/>
        </p:nvCxnSpPr>
        <p:spPr>
          <a:xfrm rot="16200000" flipH="1">
            <a:off x="10405734" y="3415315"/>
            <a:ext cx="1225990" cy="171029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315" y="13687108"/>
            <a:ext cx="424552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_</a:t>
            </a:r>
            <a:r>
              <a:rPr lang="en-US" sz="2400" dirty="0" err="1"/>
              <a:t>register_types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_</a:t>
            </a:r>
            <a:r>
              <a:rPr lang="en-US" sz="2400" dirty="0" err="1" smtClean="0"/>
              <a:t>check_tenant_network_types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600029" y="12905155"/>
            <a:ext cx="103746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07075" y="12579790"/>
            <a:ext cx="4379366" cy="99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53" idx="2"/>
            <a:endCxn id="68" idx="0"/>
          </p:cNvCxnSpPr>
          <p:nvPr/>
        </p:nvCxnSpPr>
        <p:spPr>
          <a:xfrm rot="16200000" flipH="1">
            <a:off x="2819009" y="11002041"/>
            <a:ext cx="1225990" cy="19295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7" idx="2"/>
            <a:endCxn id="60" idx="0"/>
          </p:cNvCxnSpPr>
          <p:nvPr/>
        </p:nvCxnSpPr>
        <p:spPr>
          <a:xfrm rot="5400000">
            <a:off x="2471998" y="13040344"/>
            <a:ext cx="381843" cy="9116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52400" y="19473446"/>
            <a:ext cx="7391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Rectangle 57"/>
          <p:cNvSpPr/>
          <p:nvPr/>
        </p:nvSpPr>
        <p:spPr>
          <a:xfrm>
            <a:off x="351640" y="19838498"/>
            <a:ext cx="2461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allocate_dynamic_segment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34213" y="21226046"/>
            <a:ext cx="243759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reserve_provider_segment</a:t>
            </a:r>
            <a:endParaRPr lang="en-US" sz="1600" dirty="0"/>
          </a:p>
        </p:txBody>
      </p:sp>
      <p:sp>
        <p:nvSpPr>
          <p:cNvPr id="62" name="Can 61"/>
          <p:cNvSpPr/>
          <p:nvPr/>
        </p:nvSpPr>
        <p:spPr>
          <a:xfrm>
            <a:off x="3348390" y="20207829"/>
            <a:ext cx="1213777" cy="519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db</a:t>
            </a:r>
            <a:endParaRPr lang="en-US" sz="1600" dirty="0"/>
          </a:p>
        </p:txBody>
      </p:sp>
      <p:cxnSp>
        <p:nvCxnSpPr>
          <p:cNvPr id="63" name="Elbow Connector 62"/>
          <p:cNvCxnSpPr>
            <a:stCxn id="58" idx="2"/>
            <a:endCxn id="61" idx="0"/>
          </p:cNvCxnSpPr>
          <p:nvPr/>
        </p:nvCxnSpPr>
        <p:spPr>
          <a:xfrm rot="16200000" flipH="1">
            <a:off x="1093124" y="20666162"/>
            <a:ext cx="1048994" cy="707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8" idx="3"/>
            <a:endCxn id="62" idx="2"/>
          </p:cNvCxnSpPr>
          <p:nvPr/>
        </p:nvCxnSpPr>
        <p:spPr>
          <a:xfrm>
            <a:off x="2812827" y="20007775"/>
            <a:ext cx="535563" cy="4599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62297" y="19814985"/>
            <a:ext cx="2413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release_dynamic_segment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5247968" y="21226046"/>
            <a:ext cx="1608325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release_segment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65" idx="2"/>
            <a:endCxn id="66" idx="0"/>
          </p:cNvCxnSpPr>
          <p:nvPr/>
        </p:nvCxnSpPr>
        <p:spPr>
          <a:xfrm rot="5400000">
            <a:off x="5524220" y="20681451"/>
            <a:ext cx="1072507" cy="166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1"/>
            <a:endCxn id="62" idx="4"/>
          </p:cNvCxnSpPr>
          <p:nvPr/>
        </p:nvCxnSpPr>
        <p:spPr>
          <a:xfrm rot="10800000" flipV="1">
            <a:off x="4562167" y="19984261"/>
            <a:ext cx="300130" cy="48350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2"/>
            <a:endCxn id="28" idx="0"/>
          </p:cNvCxnSpPr>
          <p:nvPr/>
        </p:nvCxnSpPr>
        <p:spPr>
          <a:xfrm rot="16200000" flipH="1">
            <a:off x="4862053" y="16602243"/>
            <a:ext cx="2206089" cy="3794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7" idx="0"/>
          </p:cNvCxnSpPr>
          <p:nvPr/>
        </p:nvCxnSpPr>
        <p:spPr>
          <a:xfrm rot="5400000">
            <a:off x="3797996" y="17230955"/>
            <a:ext cx="967084" cy="3610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26" idx="0"/>
          </p:cNvCxnSpPr>
          <p:nvPr/>
        </p:nvCxnSpPr>
        <p:spPr>
          <a:xfrm flipH="1">
            <a:off x="1795049" y="17426433"/>
            <a:ext cx="1283555" cy="468579"/>
          </a:xfrm>
          <a:prstGeom prst="bentConnector4">
            <a:avLst>
              <a:gd name="adj1" fmla="val -17810"/>
              <a:gd name="adj2" fmla="val 69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0" y="15620761"/>
            <a:ext cx="389115" cy="457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13" idx="2"/>
            <a:endCxn id="43" idx="4"/>
          </p:cNvCxnSpPr>
          <p:nvPr/>
        </p:nvCxnSpPr>
        <p:spPr>
          <a:xfrm rot="5400000">
            <a:off x="928418" y="15093365"/>
            <a:ext cx="216813" cy="12954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667360" y="12649200"/>
            <a:ext cx="3423694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initialize()</a:t>
            </a:r>
          </a:p>
          <a:p>
            <a:r>
              <a:rPr lang="en-US" sz="1400" dirty="0"/>
              <a:t>for driver in </a:t>
            </a:r>
            <a:r>
              <a:rPr lang="en-US" sz="1400" dirty="0" err="1"/>
              <a:t>self.ordered_ext_drivers</a:t>
            </a:r>
            <a:r>
              <a:rPr lang="en-US" sz="1400" dirty="0"/>
              <a:t>:</a:t>
            </a:r>
          </a:p>
          <a:p>
            <a:r>
              <a:rPr lang="en-US" sz="1400" dirty="0" err="1"/>
              <a:t>driver.obj.initialize</a:t>
            </a:r>
            <a:r>
              <a:rPr lang="en-US" sz="1400" dirty="0" smtClean="0"/>
              <a:t>() </a:t>
            </a:r>
            <a:r>
              <a:rPr lang="en-US" sz="1400" dirty="0" smtClean="0">
                <a:sym typeface="Wingdings" panose="05000000000000000000" pitchFamily="2" charset="2"/>
              </a:rPr>
              <a:t> initialize each driver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23050500" y="12652177"/>
            <a:ext cx="125867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684571" y="15198284"/>
            <a:ext cx="18261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extend_network_dict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26628081" y="15198284"/>
            <a:ext cx="15071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extend_port_dict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29628171" y="15198284"/>
            <a:ext cx="17363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extend_subnet_dict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29089562" y="14500816"/>
            <a:ext cx="257153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_ml2_md_extend_subnet_dict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6122083" y="14530624"/>
            <a:ext cx="23423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_ml2_md_extend_port_dict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3336707" y="14530624"/>
            <a:ext cx="26613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_ml2_md_extend_network_dict</a:t>
            </a:r>
          </a:p>
        </p:txBody>
      </p:sp>
      <p:sp>
        <p:nvSpPr>
          <p:cNvPr id="84" name="Oval 83"/>
          <p:cNvSpPr/>
          <p:nvPr/>
        </p:nvSpPr>
        <p:spPr>
          <a:xfrm>
            <a:off x="22974300" y="14290564"/>
            <a:ext cx="9220200" cy="153331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5" name="Rectangle 84"/>
          <p:cNvSpPr/>
          <p:nvPr/>
        </p:nvSpPr>
        <p:spPr>
          <a:xfrm>
            <a:off x="29375100" y="16249471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Register extend </a:t>
            </a:r>
            <a:r>
              <a:rPr lang="en-US" sz="1200" dirty="0" err="1"/>
              <a:t>dict</a:t>
            </a:r>
            <a:r>
              <a:rPr lang="en-US" sz="1200" dirty="0"/>
              <a:t> methods (extend_*_</a:t>
            </a:r>
            <a:r>
              <a:rPr lang="en-US" sz="1200" dirty="0" err="1"/>
              <a:t>dict</a:t>
            </a:r>
            <a:r>
              <a:rPr lang="en-US" sz="1200" dirty="0"/>
              <a:t>) for network and port resources. Each mechanism driver that supports extend attribute for the resources can add those attribute to the result</a:t>
            </a:r>
          </a:p>
        </p:txBody>
      </p:sp>
      <p:cxnSp>
        <p:nvCxnSpPr>
          <p:cNvPr id="86" name="Straight Arrow Connector 85"/>
          <p:cNvCxnSpPr>
            <a:stCxn id="84" idx="5"/>
            <a:endCxn id="85" idx="0"/>
          </p:cNvCxnSpPr>
          <p:nvPr/>
        </p:nvCxnSpPr>
        <p:spPr>
          <a:xfrm flipH="1">
            <a:off x="30784800" y="15599329"/>
            <a:ext cx="59433" cy="650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3" idx="2"/>
            <a:endCxn id="92" idx="0"/>
          </p:cNvCxnSpPr>
          <p:nvPr/>
        </p:nvCxnSpPr>
        <p:spPr>
          <a:xfrm rot="16200000" flipH="1">
            <a:off x="13378714" y="442336"/>
            <a:ext cx="1236822" cy="23059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2868527" y="13472636"/>
            <a:ext cx="16226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 smtClean="0"/>
              <a:t>register_drivers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Register all extension drivers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783800" y="12590622"/>
            <a:ext cx="5486400" cy="90695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1183600" y="1524000"/>
            <a:ext cx="11277600" cy="103958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22114"/>
              </p:ext>
            </p:extLst>
          </p:nvPr>
        </p:nvGraphicFramePr>
        <p:xfrm>
          <a:off x="11734800" y="2008909"/>
          <a:ext cx="8458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Ml2\</a:t>
                      </a:r>
                      <a:r>
                        <a:rPr lang="en-US" sz="1600" dirty="0" err="1" smtClean="0"/>
                        <a:t>rpc</a:t>
                      </a:r>
                      <a:r>
                        <a:rPr lang="en-US" sz="1600" dirty="0" smtClean="0"/>
                        <a:t>\</a:t>
                      </a:r>
                      <a:r>
                        <a:rPr lang="en-US" sz="1600" dirty="0" err="1" smtClean="0"/>
                        <a:t>RpcCallbacks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get_device_details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get_devices_details_list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</a:t>
                      </a:r>
                      <a:r>
                        <a:rPr lang="en-US" sz="1600" dirty="0" err="1" smtClean="0"/>
                        <a:t>device_to_port_id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get_bound_port_context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update_port_status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update_device_down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update_device_up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</a:t>
                      </a:r>
                      <a:r>
                        <a:rPr lang="en-US" sz="1600" dirty="0" err="1" smtClean="0"/>
                        <a:t>device_to_port_id,port_bound_to_host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update_port_status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17431"/>
              </p:ext>
            </p:extLst>
          </p:nvPr>
        </p:nvGraphicFramePr>
        <p:xfrm>
          <a:off x="11734800" y="3505200"/>
          <a:ext cx="84582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5"/>
                <a:gridCol w="52863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AgentExtRpcCallback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report_state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create_or_update_agent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61504"/>
              </p:ext>
            </p:extLst>
          </p:nvPr>
        </p:nvGraphicFramePr>
        <p:xfrm>
          <a:off x="11734800" y="4191000"/>
          <a:ext cx="84582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DhcpRpcCallback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get_active_networks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auto_schedule_networks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list_active_networks_on_active_dhcp_agent,get_networks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get_active_networks_info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get_network_info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get_subnets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get_network</a:t>
                      </a:r>
                      <a:r>
                        <a:rPr lang="en-US" sz="1600" dirty="0" smtClean="0"/>
                        <a:t>,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get_dhcp_port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get_subnets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get_ports</a:t>
                      </a:r>
                      <a:r>
                        <a:rPr lang="en-US" sz="1600" dirty="0" smtClean="0"/>
                        <a:t>,  </a:t>
                      </a:r>
                      <a:r>
                        <a:rPr lang="en-US" sz="1600" dirty="0" err="1" smtClean="0"/>
                        <a:t>update_port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get_network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update_dhcp_port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update_port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create_dhcp_port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create_port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release_dhcp_por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delete_ports_by_device_id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release_port_fixed_ip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update_port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04152"/>
              </p:ext>
            </p:extLst>
          </p:nvPr>
        </p:nvGraphicFramePr>
        <p:xfrm>
          <a:off x="11734800" y="7620000"/>
          <a:ext cx="8458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DVRServerRpcCallback</a:t>
                      </a:r>
                      <a:r>
                        <a:rPr lang="en-IN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get_dvr_mac_address_list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get_dvr_mac_address_list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get_dvr_mac_address_by_host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get_dvr_mac_address_by_host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get_ports_on_host_by_subnet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get_ports_on_host_by_subnet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get_subnet_for_dvr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get_subnet_for_dvr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88025"/>
              </p:ext>
            </p:extLst>
          </p:nvPr>
        </p:nvGraphicFramePr>
        <p:xfrm>
          <a:off x="11734800" y="9296400"/>
          <a:ext cx="8458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SecurityGroupServerRpcCallback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security_group_rules_for_devices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get_ports_from_devices</a:t>
                      </a:r>
                      <a:r>
                        <a:rPr lang="en-US" sz="1600" dirty="0" smtClean="0"/>
                        <a:t>,  </a:t>
                      </a:r>
                      <a:r>
                        <a:rPr lang="en-US" sz="1600" dirty="0" err="1" smtClean="0"/>
                        <a:t>security_group_rules_for_ports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security_group_info_for_devices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get_ports_from_devices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security_group_info_for_ports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4761"/>
              </p:ext>
            </p:extLst>
          </p:nvPr>
        </p:nvGraphicFramePr>
        <p:xfrm>
          <a:off x="11734800" y="10287000"/>
          <a:ext cx="8458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MetadataRpcCallback</a:t>
                      </a:r>
                      <a:r>
                        <a:rPr lang="en-IN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plugin.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get_ports</a:t>
                      </a:r>
                      <a:r>
                        <a:rPr lang="en-US" sz="1600" b="1" dirty="0" smtClean="0"/>
                        <a:t>(self, context, filters):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get_ports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19414553" y="1893332"/>
            <a:ext cx="778447" cy="937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803776" y="6423660"/>
            <a:ext cx="1837024" cy="1120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11201400" y="1524000"/>
            <a:ext cx="937242" cy="982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9007544" y="5993130"/>
            <a:ext cx="2552014" cy="1322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007544" y="6438900"/>
            <a:ext cx="245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Rpc</a:t>
            </a:r>
            <a:r>
              <a:rPr lang="en-US" sz="2000" dirty="0" smtClean="0">
                <a:solidFill>
                  <a:schemeClr val="bg1"/>
                </a:solidFill>
              </a:rPr>
              <a:t> Calls from Agents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664383" y="3429000"/>
            <a:ext cx="4457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add_network_segment</a:t>
            </a:r>
            <a:endParaRPr lang="en-US" sz="1800" dirty="0" smtClean="0"/>
          </a:p>
          <a:p>
            <a:r>
              <a:rPr lang="en-US" sz="1800" dirty="0" err="1"/>
              <a:t>get_network_segments</a:t>
            </a:r>
            <a:endParaRPr lang="en-US" sz="1800" dirty="0"/>
          </a:p>
          <a:p>
            <a:r>
              <a:rPr lang="en-US" sz="1800" dirty="0" err="1"/>
              <a:t>delete_network_segment</a:t>
            </a:r>
            <a:endParaRPr lang="en-US" sz="1800" dirty="0"/>
          </a:p>
          <a:p>
            <a:r>
              <a:rPr lang="en-US" sz="1800" dirty="0" err="1"/>
              <a:t>get_segment_by_id</a:t>
            </a:r>
            <a:endParaRPr lang="en-US" sz="1800" dirty="0"/>
          </a:p>
          <a:p>
            <a:r>
              <a:rPr lang="en-US" sz="1800" dirty="0" err="1" smtClean="0"/>
              <a:t>get_dynamic_segment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delete_dvr_port_binding</a:t>
            </a:r>
            <a:endParaRPr lang="en-US" sz="1800" dirty="0"/>
          </a:p>
          <a:p>
            <a:r>
              <a:rPr lang="en-US" sz="1800" dirty="0" err="1"/>
              <a:t>delete_dvr_port_binding_if_stale</a:t>
            </a:r>
            <a:endParaRPr lang="en-US" sz="1800" dirty="0"/>
          </a:p>
          <a:p>
            <a:r>
              <a:rPr lang="en-US" sz="1800" dirty="0" err="1" smtClean="0"/>
              <a:t>ensure_dvr_port_binding</a:t>
            </a:r>
            <a:endParaRPr lang="en-US" sz="1800" dirty="0"/>
          </a:p>
          <a:p>
            <a:r>
              <a:rPr lang="en-US" sz="1800" dirty="0" err="1"/>
              <a:t>generate_dvr_port_status</a:t>
            </a:r>
            <a:endParaRPr lang="en-US" sz="1800" dirty="0"/>
          </a:p>
          <a:p>
            <a:r>
              <a:rPr lang="en-US" sz="1800" dirty="0" err="1"/>
              <a:t>get_dvr_port_binding_by_host</a:t>
            </a:r>
            <a:endParaRPr lang="en-US" sz="1800" dirty="0"/>
          </a:p>
          <a:p>
            <a:r>
              <a:rPr lang="en-US" sz="1800" dirty="0" err="1"/>
              <a:t>get_dvr_port_bindings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add_port_binding</a:t>
            </a:r>
            <a:endParaRPr lang="en-US" sz="1800" dirty="0"/>
          </a:p>
          <a:p>
            <a:r>
              <a:rPr lang="en-US" sz="1800" dirty="0" err="1" smtClean="0"/>
              <a:t>get_locked_port_and_binding</a:t>
            </a:r>
            <a:endParaRPr lang="en-US" sz="1800" dirty="0"/>
          </a:p>
          <a:p>
            <a:r>
              <a:rPr lang="en-US" sz="1800" dirty="0" err="1" smtClean="0"/>
              <a:t>get_port</a:t>
            </a:r>
            <a:endParaRPr lang="en-US" sz="1800" dirty="0"/>
          </a:p>
          <a:p>
            <a:r>
              <a:rPr lang="en-US" sz="1800" dirty="0" err="1"/>
              <a:t>get_port_binding_host</a:t>
            </a:r>
            <a:endParaRPr lang="en-US" sz="1800" dirty="0"/>
          </a:p>
          <a:p>
            <a:r>
              <a:rPr lang="en-US" sz="1800" dirty="0" err="1"/>
              <a:t>get_port_from_device_mac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get_ports_and_sgs</a:t>
            </a:r>
            <a:endParaRPr lang="en-US" sz="1800" dirty="0" smtClean="0"/>
          </a:p>
          <a:p>
            <a:r>
              <a:rPr lang="en-US" sz="1800" dirty="0" err="1" smtClean="0"/>
              <a:t>make_port_dict_with_security_groups</a:t>
            </a:r>
            <a:endParaRPr lang="en-US" sz="1800" dirty="0" smtClean="0"/>
          </a:p>
          <a:p>
            <a:r>
              <a:rPr lang="en-US" sz="1800" dirty="0" err="1" smtClean="0"/>
              <a:t>get_sg_ids_grouped_by_port</a:t>
            </a:r>
            <a:endParaRPr lang="en-US" sz="1800" dirty="0"/>
          </a:p>
        </p:txBody>
      </p:sp>
      <p:sp>
        <p:nvSpPr>
          <p:cNvPr id="102" name="Right Brace 101"/>
          <p:cNvSpPr/>
          <p:nvPr/>
        </p:nvSpPr>
        <p:spPr>
          <a:xfrm>
            <a:off x="25245783" y="3541295"/>
            <a:ext cx="2286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3" name="Right Brace 102"/>
          <p:cNvSpPr/>
          <p:nvPr/>
        </p:nvSpPr>
        <p:spPr>
          <a:xfrm>
            <a:off x="25360083" y="5065295"/>
            <a:ext cx="114300" cy="1752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Right Brace 103"/>
          <p:cNvSpPr/>
          <p:nvPr/>
        </p:nvSpPr>
        <p:spPr>
          <a:xfrm>
            <a:off x="25258817" y="6970295"/>
            <a:ext cx="4191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ight Brace 104"/>
          <p:cNvSpPr/>
          <p:nvPr/>
        </p:nvSpPr>
        <p:spPr>
          <a:xfrm>
            <a:off x="25480399" y="8623806"/>
            <a:ext cx="228600" cy="1093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TextBox 105"/>
          <p:cNvSpPr txBox="1"/>
          <p:nvPr/>
        </p:nvSpPr>
        <p:spPr>
          <a:xfrm>
            <a:off x="22326600" y="2718518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db.*</a:t>
            </a:r>
            <a:endParaRPr lang="en-US" sz="2800" dirty="0"/>
          </a:p>
        </p:txBody>
      </p:sp>
      <p:sp>
        <p:nvSpPr>
          <p:cNvPr id="107" name="Right Arrow 106"/>
          <p:cNvSpPr/>
          <p:nvPr/>
        </p:nvSpPr>
        <p:spPr>
          <a:xfrm>
            <a:off x="25426744" y="3541295"/>
            <a:ext cx="665156" cy="11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25527000" y="5436870"/>
            <a:ext cx="665156" cy="11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25603200" y="7113270"/>
            <a:ext cx="665156" cy="11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6110308" y="3936452"/>
            <a:ext cx="2004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NetworkSegment</a:t>
            </a:r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26237878" y="7770395"/>
            <a:ext cx="190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(models_v2.Port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6225846" y="7313325"/>
            <a:ext cx="223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models.PortBinding</a:t>
            </a:r>
            <a:endParaRPr lang="en-US" sz="2000" dirty="0"/>
          </a:p>
        </p:txBody>
      </p:sp>
      <p:sp>
        <p:nvSpPr>
          <p:cNvPr id="115" name="Rectangle 114"/>
          <p:cNvSpPr/>
          <p:nvPr/>
        </p:nvSpPr>
        <p:spPr>
          <a:xfrm>
            <a:off x="26192156" y="5436870"/>
            <a:ext cx="184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DVRPortBinding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768066" y="2718518"/>
            <a:ext cx="268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Database models</a:t>
            </a:r>
            <a:endParaRPr lang="en-US" sz="28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520272" y="1577533"/>
            <a:ext cx="8632217" cy="2640381"/>
            <a:chOff x="120509" y="2693619"/>
            <a:chExt cx="8632217" cy="2640381"/>
          </a:xfrm>
        </p:grpSpPr>
        <p:sp>
          <p:nvSpPr>
            <p:cNvPr id="117" name="Rectangle 116"/>
            <p:cNvSpPr/>
            <p:nvPr/>
          </p:nvSpPr>
          <p:spPr>
            <a:xfrm>
              <a:off x="3505200" y="2933976"/>
              <a:ext cx="230063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dirty="0"/>
                <a:t>_</a:t>
              </a:r>
              <a:r>
                <a:rPr lang="en-US" sz="1800" dirty="0" err="1"/>
                <a:t>bind_port_if_needed</a:t>
              </a:r>
              <a:endParaRPr lang="en-US" sz="18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00800" y="2924451"/>
              <a:ext cx="2351926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dirty="0"/>
                <a:t>_</a:t>
              </a:r>
              <a:r>
                <a:rPr lang="en-US" sz="1800" dirty="0" err="1"/>
                <a:t>notify_port_updated</a:t>
              </a:r>
              <a:endParaRPr lang="en-US" sz="18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89602" y="4286616"/>
              <a:ext cx="174919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800" dirty="0" err="1"/>
                <a:t>port_update</a:t>
              </a:r>
              <a:endParaRPr lang="en-US" sz="18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0509" y="2693619"/>
              <a:ext cx="2539862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dirty="0" err="1" smtClean="0"/>
                <a:t>create_port</a:t>
              </a:r>
              <a:endParaRPr lang="en-US" sz="1800" dirty="0" smtClean="0"/>
            </a:p>
            <a:p>
              <a:r>
                <a:rPr lang="en-US" sz="1800" dirty="0" err="1" smtClean="0"/>
                <a:t>create_port_bulk</a:t>
              </a:r>
              <a:endParaRPr lang="en-US" sz="1800" dirty="0" smtClean="0"/>
            </a:p>
            <a:p>
              <a:r>
                <a:rPr lang="en-US" sz="1800" dirty="0" err="1"/>
                <a:t>update_port</a:t>
              </a:r>
              <a:endParaRPr lang="en-US" sz="1800" dirty="0" smtClean="0"/>
            </a:p>
            <a:p>
              <a:r>
                <a:rPr lang="en-US" sz="1800" dirty="0" err="1"/>
                <a:t>get_bound_port_context</a:t>
              </a:r>
              <a:endParaRPr lang="en-US" sz="18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600" y="4495800"/>
              <a:ext cx="167642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800" dirty="0" err="1"/>
                <a:t>delete_network</a:t>
              </a:r>
              <a:endParaRPr lang="en-US" sz="18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89603" y="4888468"/>
              <a:ext cx="167642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err="1"/>
                <a:t>network_delete</a:t>
              </a:r>
              <a:endParaRPr lang="en-US" sz="18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505200" y="3962400"/>
              <a:ext cx="24384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800"/>
            </a:p>
          </p:txBody>
        </p:sp>
        <p:cxnSp>
          <p:nvCxnSpPr>
            <p:cNvPr id="124" name="Elbow Connector 123"/>
            <p:cNvCxnSpPr>
              <a:stCxn id="120" idx="3"/>
              <a:endCxn id="117" idx="1"/>
            </p:cNvCxnSpPr>
            <p:nvPr/>
          </p:nvCxnSpPr>
          <p:spPr>
            <a:xfrm flipV="1">
              <a:off x="2660371" y="3118642"/>
              <a:ext cx="844829" cy="175142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117" idx="2"/>
              <a:endCxn id="118" idx="1"/>
            </p:cNvCxnSpPr>
            <p:nvPr/>
          </p:nvCxnSpPr>
          <p:spPr>
            <a:xfrm rot="5400000" flipH="1" flipV="1">
              <a:off x="5431061" y="2333570"/>
              <a:ext cx="194191" cy="1745285"/>
            </a:xfrm>
            <a:prstGeom prst="bentConnector4">
              <a:avLst>
                <a:gd name="adj1" fmla="val -117719"/>
                <a:gd name="adj2" fmla="val 8295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118" idx="2"/>
              <a:endCxn id="119" idx="3"/>
            </p:cNvCxnSpPr>
            <p:nvPr/>
          </p:nvCxnSpPr>
          <p:spPr>
            <a:xfrm rot="5400000">
              <a:off x="6019032" y="2913550"/>
              <a:ext cx="1177499" cy="193796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121" idx="3"/>
              <a:endCxn id="122" idx="1"/>
            </p:cNvCxnSpPr>
            <p:nvPr/>
          </p:nvCxnSpPr>
          <p:spPr>
            <a:xfrm>
              <a:off x="1905021" y="4680466"/>
              <a:ext cx="1984582" cy="392668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254399" y="1371600"/>
            <a:ext cx="9175601" cy="2918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/>
          <p:cNvCxnSpPr>
            <a:stCxn id="32" idx="2"/>
            <a:endCxn id="34" idx="0"/>
          </p:cNvCxnSpPr>
          <p:nvPr/>
        </p:nvCxnSpPr>
        <p:spPr>
          <a:xfrm rot="16200000" flipH="1">
            <a:off x="9606116" y="7929715"/>
            <a:ext cx="1292929" cy="8298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own Arrow 110"/>
          <p:cNvSpPr/>
          <p:nvPr/>
        </p:nvSpPr>
        <p:spPr>
          <a:xfrm>
            <a:off x="5245494" y="10409829"/>
            <a:ext cx="1715731" cy="33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933049" y="8762217"/>
            <a:ext cx="19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Calls routed from WSGI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11430000" y="12649200"/>
            <a:ext cx="6096000" cy="3600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3335000" y="15941762"/>
            <a:ext cx="23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Details-next-slide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805388" y="3643676"/>
            <a:ext cx="256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Notifications</a:t>
            </a:r>
            <a:endParaRPr lang="en-US" sz="3600" dirty="0"/>
          </a:p>
        </p:txBody>
      </p:sp>
      <p:sp>
        <p:nvSpPr>
          <p:cNvPr id="158" name="Rectangle 157"/>
          <p:cNvSpPr/>
          <p:nvPr/>
        </p:nvSpPr>
        <p:spPr>
          <a:xfrm>
            <a:off x="4280069" y="6900103"/>
            <a:ext cx="2568733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_port,  _</a:t>
            </a:r>
            <a:r>
              <a:rPr lang="en-US" sz="1400" dirty="0" err="1" smtClean="0"/>
              <a:t>original_port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network_context,_binding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original_bound_segment_id</a:t>
            </a:r>
            <a:r>
              <a:rPr lang="en-US" sz="1400" dirty="0" smtClean="0"/>
              <a:t> &amp; driver, _</a:t>
            </a:r>
            <a:r>
              <a:rPr lang="en-US" sz="1400" dirty="0" err="1"/>
              <a:t>new_port_status</a:t>
            </a:r>
            <a:endParaRPr lang="en-US" sz="1400" dirty="0"/>
          </a:p>
        </p:txBody>
      </p:sp>
      <p:sp>
        <p:nvSpPr>
          <p:cNvPr id="159" name="Rectangle 158"/>
          <p:cNvSpPr/>
          <p:nvPr/>
        </p:nvSpPr>
        <p:spPr>
          <a:xfrm>
            <a:off x="902416" y="6892099"/>
            <a:ext cx="152874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_network</a:t>
            </a:r>
          </a:p>
          <a:p>
            <a:r>
              <a:rPr lang="en-US" sz="1400" dirty="0"/>
              <a:t>_</a:t>
            </a:r>
            <a:r>
              <a:rPr lang="en-US" sz="1400" dirty="0" smtClean="0"/>
              <a:t>segments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original_network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1805722" y="5042467"/>
            <a:ext cx="3866511" cy="159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400" dirty="0" smtClean="0"/>
          </a:p>
          <a:p>
            <a:pPr algn="ctr"/>
            <a:endParaRPr kumimoji="1" lang="en-US" sz="1400" dirty="0"/>
          </a:p>
          <a:p>
            <a:pPr algn="ctr"/>
            <a:endParaRPr kumimoji="1" lang="en-US" sz="1400" dirty="0" smtClean="0"/>
          </a:p>
          <a:p>
            <a:pPr algn="ctr"/>
            <a:endParaRPr kumimoji="1" lang="en-US" sz="1400" b="1" dirty="0" smtClean="0"/>
          </a:p>
          <a:p>
            <a:pPr algn="ctr"/>
            <a:endParaRPr kumimoji="1" lang="en-US" sz="1400" b="1" dirty="0"/>
          </a:p>
          <a:p>
            <a:pPr algn="ctr"/>
            <a:endParaRPr kumimoji="1" lang="en-US" sz="1400" b="1" dirty="0" smtClean="0"/>
          </a:p>
          <a:p>
            <a:pPr algn="ctr"/>
            <a:r>
              <a:rPr kumimoji="1" lang="en-US" sz="1400" b="1" dirty="0" err="1" smtClean="0"/>
              <a:t>MechanismDriverContext</a:t>
            </a:r>
            <a:endParaRPr kumimoji="1" lang="en-US" sz="1400" b="1" dirty="0" smtClean="0"/>
          </a:p>
        </p:txBody>
      </p:sp>
      <p:sp>
        <p:nvSpPr>
          <p:cNvPr id="161" name="Rectangle 160"/>
          <p:cNvSpPr/>
          <p:nvPr/>
        </p:nvSpPr>
        <p:spPr>
          <a:xfrm>
            <a:off x="3614309" y="5191895"/>
            <a:ext cx="1806662" cy="1174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3706622" y="5196355"/>
            <a:ext cx="1866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PLUGIN </a:t>
            </a:r>
            <a:r>
              <a:rPr lang="en-US" sz="1400" dirty="0" smtClean="0"/>
              <a:t>CONTEXT</a:t>
            </a:r>
          </a:p>
          <a:p>
            <a:r>
              <a:rPr lang="en-US" sz="1400" dirty="0" smtClean="0"/>
              <a:t>session</a:t>
            </a:r>
          </a:p>
          <a:p>
            <a:r>
              <a:rPr lang="en-US" sz="1400" dirty="0" err="1" smtClean="0"/>
              <a:t>is_admin</a:t>
            </a:r>
            <a:endParaRPr lang="en-US" sz="1400" dirty="0" smtClean="0"/>
          </a:p>
          <a:p>
            <a:r>
              <a:rPr lang="en-US" sz="1400" dirty="0" err="1" smtClean="0"/>
              <a:t>is_advsvc</a:t>
            </a:r>
            <a:endParaRPr lang="en-US" sz="1400" dirty="0" smtClean="0"/>
          </a:p>
          <a:p>
            <a:r>
              <a:rPr lang="en-US" sz="1400" dirty="0" err="1"/>
              <a:t>tenant_id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2112341" y="5445263"/>
            <a:ext cx="133369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_plugin</a:t>
            </a:r>
          </a:p>
          <a:p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2622017" y="6871263"/>
            <a:ext cx="1491517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_subnet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original_subnet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cxnSp>
        <p:nvCxnSpPr>
          <p:cNvPr id="165" name="Elbow Connector 164"/>
          <p:cNvCxnSpPr>
            <a:stCxn id="158" idx="0"/>
            <a:endCxn id="160" idx="2"/>
          </p:cNvCxnSpPr>
          <p:nvPr/>
        </p:nvCxnSpPr>
        <p:spPr>
          <a:xfrm rot="16200000" flipV="1">
            <a:off x="4519217" y="5854884"/>
            <a:ext cx="264980" cy="182545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9" idx="0"/>
            <a:endCxn id="160" idx="2"/>
          </p:cNvCxnSpPr>
          <p:nvPr/>
        </p:nvCxnSpPr>
        <p:spPr>
          <a:xfrm rot="5400000" flipH="1" flipV="1">
            <a:off x="2574395" y="5727517"/>
            <a:ext cx="256976" cy="20721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64" idx="0"/>
            <a:endCxn id="160" idx="2"/>
          </p:cNvCxnSpPr>
          <p:nvPr/>
        </p:nvCxnSpPr>
        <p:spPr>
          <a:xfrm rot="5400000" flipH="1" flipV="1">
            <a:off x="3435307" y="6567592"/>
            <a:ext cx="236140" cy="3712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944547" y="8147206"/>
            <a:ext cx="13447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169" name="Rectangle 168"/>
          <p:cNvSpPr/>
          <p:nvPr/>
        </p:nvSpPr>
        <p:spPr>
          <a:xfrm>
            <a:off x="6948182" y="8262718"/>
            <a:ext cx="1316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DvrPortContext</a:t>
            </a:r>
            <a:endParaRPr lang="en-US" sz="1400" dirty="0"/>
          </a:p>
        </p:txBody>
      </p:sp>
      <p:sp>
        <p:nvSpPr>
          <p:cNvPr id="170" name="Rectangle 169"/>
          <p:cNvSpPr/>
          <p:nvPr/>
        </p:nvSpPr>
        <p:spPr>
          <a:xfrm>
            <a:off x="4349251" y="6942237"/>
            <a:ext cx="1061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PortContext</a:t>
            </a:r>
            <a:endParaRPr lang="en-US" sz="1400" dirty="0"/>
          </a:p>
        </p:txBody>
      </p:sp>
      <p:sp>
        <p:nvSpPr>
          <p:cNvPr id="171" name="Rectangle 170"/>
          <p:cNvSpPr/>
          <p:nvPr/>
        </p:nvSpPr>
        <p:spPr>
          <a:xfrm>
            <a:off x="4280069" y="8539430"/>
            <a:ext cx="2568732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api.PortContext</a:t>
            </a:r>
            <a:endParaRPr kumimoji="1" lang="en-US" sz="1400" dirty="0"/>
          </a:p>
        </p:txBody>
      </p:sp>
      <p:cxnSp>
        <p:nvCxnSpPr>
          <p:cNvPr id="172" name="Elbow Connector 171"/>
          <p:cNvCxnSpPr>
            <a:stCxn id="158" idx="2"/>
            <a:endCxn id="171" idx="0"/>
          </p:cNvCxnSpPr>
          <p:nvPr/>
        </p:nvCxnSpPr>
        <p:spPr>
          <a:xfrm rot="5400000">
            <a:off x="5437270" y="8412264"/>
            <a:ext cx="25433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8" idx="2"/>
            <a:endCxn id="171" idx="3"/>
          </p:cNvCxnSpPr>
          <p:nvPr/>
        </p:nvCxnSpPr>
        <p:spPr>
          <a:xfrm rot="5400000">
            <a:off x="7165006" y="8354221"/>
            <a:ext cx="135704" cy="768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628363" y="8495517"/>
            <a:ext cx="1472658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 err="1" smtClean="0"/>
              <a:t>api.SubnetContext</a:t>
            </a:r>
            <a:endParaRPr kumimoji="1"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902416" y="8492296"/>
            <a:ext cx="1528746" cy="533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 err="1" smtClean="0"/>
              <a:t>api.NetworkContext</a:t>
            </a:r>
            <a:endParaRPr kumimoji="1" lang="en-US" sz="1200" dirty="0"/>
          </a:p>
        </p:txBody>
      </p:sp>
      <p:cxnSp>
        <p:nvCxnSpPr>
          <p:cNvPr id="176" name="Straight Arrow Connector 175"/>
          <p:cNvCxnSpPr>
            <a:stCxn id="159" idx="2"/>
            <a:endCxn id="175" idx="0"/>
          </p:cNvCxnSpPr>
          <p:nvPr/>
        </p:nvCxnSpPr>
        <p:spPr>
          <a:xfrm>
            <a:off x="1666789" y="8277094"/>
            <a:ext cx="0" cy="21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849290" y="6904296"/>
            <a:ext cx="1269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SubnetContext</a:t>
            </a:r>
            <a:endParaRPr lang="en-US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02415" y="6859830"/>
            <a:ext cx="138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NetworkContext</a:t>
            </a:r>
            <a:endParaRPr lang="en-US" sz="1400" dirty="0"/>
          </a:p>
        </p:txBody>
      </p:sp>
      <p:sp>
        <p:nvSpPr>
          <p:cNvPr id="179" name="Left Brace 178"/>
          <p:cNvSpPr/>
          <p:nvPr/>
        </p:nvSpPr>
        <p:spPr>
          <a:xfrm rot="16200000">
            <a:off x="3923693" y="5874772"/>
            <a:ext cx="490591" cy="6573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0" name="TextBox 179"/>
          <p:cNvSpPr txBox="1"/>
          <p:nvPr/>
        </p:nvSpPr>
        <p:spPr>
          <a:xfrm>
            <a:off x="3362954" y="91614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Abstract-Class</a:t>
            </a:r>
            <a:endParaRPr lang="en-US" sz="1400" dirty="0"/>
          </a:p>
        </p:txBody>
      </p:sp>
      <p:cxnSp>
        <p:nvCxnSpPr>
          <p:cNvPr id="181" name="Elbow Connector 180"/>
          <p:cNvCxnSpPr>
            <a:stCxn id="164" idx="2"/>
            <a:endCxn id="174" idx="0"/>
          </p:cNvCxnSpPr>
          <p:nvPr/>
        </p:nvCxnSpPr>
        <p:spPr>
          <a:xfrm rot="5400000">
            <a:off x="3246605" y="8374345"/>
            <a:ext cx="239259" cy="308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805999" y="4876800"/>
            <a:ext cx="7576001" cy="4738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6052839" y="4946874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4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80758"/>
            <a:ext cx="10515600" cy="63406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94896" y="5699956"/>
            <a:ext cx="11277600" cy="6096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20581374" cy="105156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06200" y="12512040"/>
            <a:ext cx="10134600" cy="851916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26600" y="12496800"/>
            <a:ext cx="10515600" cy="63246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4630400"/>
            <a:ext cx="10515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76200" y="16810831"/>
            <a:ext cx="10515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8400" y="1371600"/>
            <a:ext cx="0" cy="10515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725400" y="1371600"/>
            <a:ext cx="0" cy="10515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443965" y="7405066"/>
            <a:ext cx="11277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1471096" y="9048745"/>
            <a:ext cx="11277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506200" y="14706600"/>
            <a:ext cx="10134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549729" y="16687800"/>
            <a:ext cx="10134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552192" y="14134702"/>
            <a:ext cx="10134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498050" y="16194732"/>
            <a:ext cx="10134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734800" y="12823195"/>
            <a:ext cx="2514600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err="1" smtClean="0"/>
              <a:t>mechanism_manager.create_network_precommit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3244398" y="2199656"/>
            <a:ext cx="2514600" cy="77214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bg1"/>
                </a:solidFill>
              </a:rPr>
              <a:t>Obtain the network information (attributes). Get the </a:t>
            </a:r>
            <a:r>
              <a:rPr kumimoji="1" lang="en-US" sz="1400" dirty="0" err="1" smtClean="0">
                <a:solidFill>
                  <a:schemeClr val="bg1"/>
                </a:solidFill>
              </a:rPr>
              <a:t>tenant_id</a:t>
            </a:r>
            <a:r>
              <a:rPr kumimoji="1" lang="en-US" sz="1400" dirty="0" smtClean="0">
                <a:solidFill>
                  <a:schemeClr val="bg1"/>
                </a:solidFill>
              </a:rPr>
              <a:t> from context.</a:t>
            </a:r>
            <a:endParaRPr kumimoji="1"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00400" y="3103566"/>
            <a:ext cx="2743200" cy="1548988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100"/>
          </a:p>
        </p:txBody>
      </p:sp>
      <p:sp>
        <p:nvSpPr>
          <p:cNvPr id="60" name="Rectangle 59"/>
          <p:cNvSpPr/>
          <p:nvPr/>
        </p:nvSpPr>
        <p:spPr>
          <a:xfrm>
            <a:off x="3268734" y="3188203"/>
            <a:ext cx="2523448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</a:t>
            </a:r>
            <a:r>
              <a:rPr lang="en-US" sz="1100" dirty="0" err="1"/>
              <a:t>ensure_default_security_group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22517100" y="12954000"/>
            <a:ext cx="2514600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extension_manager.process_create_network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>
            <a:off x="3267750" y="3810000"/>
            <a:ext cx="2499852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_process_l3_create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8200" y="12954000"/>
            <a:ext cx="2499852" cy="6001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Calls to </a:t>
            </a:r>
            <a:r>
              <a:rPr lang="en-US" sz="1100" dirty="0" err="1" smtClean="0"/>
              <a:t>type_manager</a:t>
            </a:r>
            <a:r>
              <a:rPr lang="en-US" sz="1100" dirty="0"/>
              <a:t>.</a:t>
            </a:r>
            <a:br>
              <a:rPr lang="en-US" sz="1100" dirty="0"/>
            </a:br>
            <a:r>
              <a:rPr lang="en-US" sz="1100" dirty="0" err="1" smtClean="0"/>
              <a:t>create_network_segment</a:t>
            </a:r>
            <a:r>
              <a:rPr lang="en-US" sz="1100" dirty="0" smtClean="0"/>
              <a:t> and </a:t>
            </a:r>
            <a:r>
              <a:rPr lang="en-US" sz="1100" dirty="0" err="1" smtClean="0"/>
              <a:t>extend_network_dict_provider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3086100" y="2057401"/>
            <a:ext cx="2971800" cy="28193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6" name="TextBox 65"/>
          <p:cNvSpPr txBox="1"/>
          <p:nvPr/>
        </p:nvSpPr>
        <p:spPr>
          <a:xfrm>
            <a:off x="3276600" y="4331248"/>
            <a:ext cx="2506190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11734800" y="13384887"/>
            <a:ext cx="252456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mechanism_manager.create_network_postcommit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21630870" y="6233356"/>
            <a:ext cx="2499852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create_network</a:t>
            </a:r>
            <a:endParaRPr lang="en-US" sz="1100" dirty="0"/>
          </a:p>
        </p:txBody>
      </p:sp>
      <p:sp>
        <p:nvSpPr>
          <p:cNvPr id="69" name="Oval 68"/>
          <p:cNvSpPr/>
          <p:nvPr/>
        </p:nvSpPr>
        <p:spPr>
          <a:xfrm>
            <a:off x="21478470" y="636416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3110163" y="2057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1" name="Oval 70"/>
          <p:cNvSpPr/>
          <p:nvPr/>
        </p:nvSpPr>
        <p:spPr>
          <a:xfrm>
            <a:off x="3130098" y="331900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2" name="Oval 71"/>
          <p:cNvSpPr/>
          <p:nvPr/>
        </p:nvSpPr>
        <p:spPr>
          <a:xfrm>
            <a:off x="3031129" y="127635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24307800" y="13185485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74" name="Oval 73"/>
          <p:cNvSpPr/>
          <p:nvPr/>
        </p:nvSpPr>
        <p:spPr>
          <a:xfrm>
            <a:off x="14106966" y="12573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75" name="Oval 74"/>
          <p:cNvSpPr/>
          <p:nvPr/>
        </p:nvSpPr>
        <p:spPr>
          <a:xfrm>
            <a:off x="14062850" y="1371760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78" name="Oval 77"/>
          <p:cNvSpPr/>
          <p:nvPr/>
        </p:nvSpPr>
        <p:spPr>
          <a:xfrm>
            <a:off x="5257800" y="3810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5267766" y="4271553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3183529" y="1574140"/>
            <a:ext cx="2797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_</a:t>
            </a:r>
            <a:r>
              <a:rPr lang="en-US" sz="2400" dirty="0" err="1"/>
              <a:t>create_network_db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723900" y="1443335"/>
            <a:ext cx="216559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create_network</a:t>
            </a:r>
            <a:endParaRPr lang="en-US" sz="2400" dirty="0"/>
          </a:p>
        </p:txBody>
      </p:sp>
      <p:cxnSp>
        <p:nvCxnSpPr>
          <p:cNvPr id="86" name="Elbow Connector 85"/>
          <p:cNvCxnSpPr>
            <a:stCxn id="85" idx="2"/>
          </p:cNvCxnSpPr>
          <p:nvPr/>
        </p:nvCxnSpPr>
        <p:spPr>
          <a:xfrm rot="5400000">
            <a:off x="626921" y="2421082"/>
            <a:ext cx="1695858" cy="663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990602" y="360085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90" name="Elbow Connector 89"/>
          <p:cNvCxnSpPr>
            <a:stCxn id="85" idx="3"/>
            <a:endCxn id="84" idx="1"/>
          </p:cNvCxnSpPr>
          <p:nvPr/>
        </p:nvCxnSpPr>
        <p:spPr>
          <a:xfrm>
            <a:off x="2889493" y="1674168"/>
            <a:ext cx="294036" cy="1308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3405" y="5812330"/>
            <a:ext cx="4953000" cy="13946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92" name="Rectangle 91"/>
          <p:cNvSpPr/>
          <p:nvPr/>
        </p:nvSpPr>
        <p:spPr>
          <a:xfrm>
            <a:off x="24671496" y="5827964"/>
            <a:ext cx="32766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24671496" y="6341077"/>
            <a:ext cx="32766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NeutronDbPluginV2.</a:t>
            </a:r>
            <a:r>
              <a:rPr lang="en-US" sz="1400" dirty="0" smtClean="0"/>
              <a:t>update_network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25298400" y="13100193"/>
            <a:ext cx="37338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extension_manager.process_update_network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989605" y="6094068"/>
            <a:ext cx="4572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_process_l3_update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716929" y="13068208"/>
            <a:ext cx="4572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89605" y="6635493"/>
            <a:ext cx="4572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14706600" y="12896344"/>
            <a:ext cx="3429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mechanism_manager.update_network_precommit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14706600" y="13575387"/>
            <a:ext cx="3429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mechanism_manager.update_network_postcommit</a:t>
            </a:r>
            <a:endParaRPr lang="en-US" sz="1400" dirty="0"/>
          </a:p>
        </p:txBody>
      </p:sp>
      <p:sp>
        <p:nvSpPr>
          <p:cNvPr id="100" name="Oval 99"/>
          <p:cNvSpPr/>
          <p:nvPr/>
        </p:nvSpPr>
        <p:spPr>
          <a:xfrm>
            <a:off x="27643296" y="5711996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01" name="Oval 100"/>
          <p:cNvSpPr/>
          <p:nvPr/>
        </p:nvSpPr>
        <p:spPr>
          <a:xfrm>
            <a:off x="27643296" y="632754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" name="Oval 101"/>
          <p:cNvSpPr/>
          <p:nvPr/>
        </p:nvSpPr>
        <p:spPr>
          <a:xfrm>
            <a:off x="28879800" y="1315837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03" name="Oval 102"/>
          <p:cNvSpPr/>
          <p:nvPr/>
        </p:nvSpPr>
        <p:spPr>
          <a:xfrm>
            <a:off x="7984129" y="1287308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04" name="Oval 103"/>
          <p:cNvSpPr/>
          <p:nvPr/>
        </p:nvSpPr>
        <p:spPr>
          <a:xfrm>
            <a:off x="5139767" y="590356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06" name="Oval 105"/>
          <p:cNvSpPr/>
          <p:nvPr/>
        </p:nvSpPr>
        <p:spPr>
          <a:xfrm>
            <a:off x="17068800" y="1314688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7" name="Oval 106"/>
          <p:cNvSpPr/>
          <p:nvPr/>
        </p:nvSpPr>
        <p:spPr>
          <a:xfrm>
            <a:off x="17066172" y="13825173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08" name="Oval 107"/>
          <p:cNvSpPr/>
          <p:nvPr/>
        </p:nvSpPr>
        <p:spPr>
          <a:xfrm>
            <a:off x="5139767" y="6444993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9" name="Rectangle 108"/>
          <p:cNvSpPr/>
          <p:nvPr/>
        </p:nvSpPr>
        <p:spPr>
          <a:xfrm>
            <a:off x="991595" y="8483838"/>
            <a:ext cx="42739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_process_l3_delete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91595" y="8967082"/>
            <a:ext cx="42739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ports to </a:t>
            </a:r>
            <a:r>
              <a:rPr lang="en-US" sz="1400" dirty="0" smtClean="0"/>
              <a:t>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991595" y="9427259"/>
            <a:ext cx="42739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smtClean="0"/>
              <a:t>subnets to 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91595" y="9884459"/>
            <a:ext cx="42739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8298995" y="12896344"/>
            <a:ext cx="312057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mechanism_manager.delete_network_precommit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28398570" y="5961566"/>
            <a:ext cx="37405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_NeutronDbPluginV2.get_network and delete it.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28398569" y="6494966"/>
            <a:ext cx="374052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 delete ports and subnet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990600" y="10365534"/>
            <a:ext cx="427392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notifier.network_delete</a:t>
            </a:r>
            <a:endParaRPr lang="en-US" sz="1400" dirty="0"/>
          </a:p>
        </p:txBody>
      </p:sp>
      <p:sp>
        <p:nvSpPr>
          <p:cNvPr id="118" name="Oval 117"/>
          <p:cNvSpPr/>
          <p:nvPr/>
        </p:nvSpPr>
        <p:spPr>
          <a:xfrm>
            <a:off x="20193000" y="1321598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19" name="Rectangle 118"/>
          <p:cNvSpPr/>
          <p:nvPr/>
        </p:nvSpPr>
        <p:spPr>
          <a:xfrm>
            <a:off x="18298995" y="13754218"/>
            <a:ext cx="312057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mechanism_manager.delete_network_postcommit</a:t>
            </a:r>
            <a:endParaRPr lang="en-US" sz="1400" dirty="0"/>
          </a:p>
        </p:txBody>
      </p:sp>
      <p:sp>
        <p:nvSpPr>
          <p:cNvPr id="120" name="Oval 119"/>
          <p:cNvSpPr/>
          <p:nvPr/>
        </p:nvSpPr>
        <p:spPr>
          <a:xfrm>
            <a:off x="20726400" y="1414077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1" name="Oval 120"/>
          <p:cNvSpPr/>
          <p:nvPr/>
        </p:nvSpPr>
        <p:spPr>
          <a:xfrm>
            <a:off x="4642233" y="942725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22" name="Oval 121"/>
          <p:cNvSpPr/>
          <p:nvPr/>
        </p:nvSpPr>
        <p:spPr>
          <a:xfrm>
            <a:off x="4723472" y="840762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3" name="Oval 122"/>
          <p:cNvSpPr/>
          <p:nvPr/>
        </p:nvSpPr>
        <p:spPr>
          <a:xfrm>
            <a:off x="4197893" y="897322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24" name="Oval 123"/>
          <p:cNvSpPr/>
          <p:nvPr/>
        </p:nvSpPr>
        <p:spPr>
          <a:xfrm>
            <a:off x="4045493" y="992985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25" name="Oval 124"/>
          <p:cNvSpPr/>
          <p:nvPr/>
        </p:nvSpPr>
        <p:spPr>
          <a:xfrm>
            <a:off x="31986696" y="592495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26" name="Oval 125"/>
          <p:cNvSpPr/>
          <p:nvPr/>
        </p:nvSpPr>
        <p:spPr>
          <a:xfrm>
            <a:off x="31919693" y="653544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27" name="Oval 126"/>
          <p:cNvSpPr/>
          <p:nvPr/>
        </p:nvSpPr>
        <p:spPr>
          <a:xfrm>
            <a:off x="5059315" y="10363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28" name="Rectangle 127"/>
          <p:cNvSpPr/>
          <p:nvPr/>
        </p:nvSpPr>
        <p:spPr>
          <a:xfrm>
            <a:off x="894791" y="5350665"/>
            <a:ext cx="226421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update_network</a:t>
            </a:r>
            <a:endParaRPr lang="en-US" sz="2400" dirty="0"/>
          </a:p>
        </p:txBody>
      </p:sp>
      <p:sp>
        <p:nvSpPr>
          <p:cNvPr id="129" name="Rectangle 128"/>
          <p:cNvSpPr/>
          <p:nvPr/>
        </p:nvSpPr>
        <p:spPr>
          <a:xfrm>
            <a:off x="838200" y="7767935"/>
            <a:ext cx="21724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delete_network</a:t>
            </a:r>
            <a:endParaRPr lang="en-US" sz="2400" dirty="0"/>
          </a:p>
        </p:txBody>
      </p:sp>
      <p:sp>
        <p:nvSpPr>
          <p:cNvPr id="130" name="Rectangle 129"/>
          <p:cNvSpPr/>
          <p:nvPr/>
        </p:nvSpPr>
        <p:spPr>
          <a:xfrm>
            <a:off x="894791" y="8255229"/>
            <a:ext cx="4872811" cy="25651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5800" y="50292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85800" y="7467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85800" y="110490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489924" y="2044831"/>
            <a:ext cx="2281971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 err="1"/>
              <a:t>create_subnet</a:t>
            </a:r>
            <a:endParaRPr lang="en-US" sz="2800" dirty="0"/>
          </a:p>
        </p:txBody>
      </p:sp>
      <p:cxnSp>
        <p:nvCxnSpPr>
          <p:cNvPr id="89" name="Elbow Connector 88"/>
          <p:cNvCxnSpPr>
            <a:stCxn id="87" idx="3"/>
            <a:endCxn id="116" idx="1"/>
          </p:cNvCxnSpPr>
          <p:nvPr/>
        </p:nvCxnSpPr>
        <p:spPr>
          <a:xfrm flipV="1">
            <a:off x="8771895" y="2251376"/>
            <a:ext cx="400752" cy="55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172647" y="1989766"/>
            <a:ext cx="301935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_</a:t>
            </a:r>
            <a:r>
              <a:rPr lang="en-US" sz="2800" dirty="0" err="1"/>
              <a:t>create_subnet_db</a:t>
            </a:r>
            <a:endParaRPr lang="en-US" sz="2800" dirty="0"/>
          </a:p>
        </p:txBody>
      </p:sp>
      <p:sp>
        <p:nvSpPr>
          <p:cNvPr id="131" name="Rectangle 130"/>
          <p:cNvSpPr/>
          <p:nvPr/>
        </p:nvSpPr>
        <p:spPr>
          <a:xfrm>
            <a:off x="9172647" y="2544968"/>
            <a:ext cx="3000560" cy="57923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5" name="Rectangle 134"/>
          <p:cNvSpPr/>
          <p:nvPr/>
        </p:nvSpPr>
        <p:spPr>
          <a:xfrm>
            <a:off x="21443965" y="7857844"/>
            <a:ext cx="2541732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create_subnet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401247" y="2704834"/>
            <a:ext cx="2728877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  <p:sp>
        <p:nvSpPr>
          <p:cNvPr id="138" name="Rectangle 137"/>
          <p:cNvSpPr/>
          <p:nvPr/>
        </p:nvSpPr>
        <p:spPr>
          <a:xfrm>
            <a:off x="11711839" y="15121251"/>
            <a:ext cx="254752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mechanism_manager.create_subnet_precommit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11697420" y="15773400"/>
            <a:ext cx="255736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mechanism_manager.create_subnet_postcommit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22517101" y="15122759"/>
            <a:ext cx="2514600" cy="4601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extension_manager.process_create_subnet</a:t>
            </a:r>
            <a:endParaRPr lang="en-US" sz="1200" dirty="0"/>
          </a:p>
        </p:txBody>
      </p:sp>
      <p:sp>
        <p:nvSpPr>
          <p:cNvPr id="141" name="Oval 140"/>
          <p:cNvSpPr/>
          <p:nvPr/>
        </p:nvSpPr>
        <p:spPr>
          <a:xfrm>
            <a:off x="23680897" y="779814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42" name="Oval 141"/>
          <p:cNvSpPr/>
          <p:nvPr/>
        </p:nvSpPr>
        <p:spPr>
          <a:xfrm>
            <a:off x="24612600" y="15392416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3" name="Oval 142"/>
          <p:cNvSpPr/>
          <p:nvPr/>
        </p:nvSpPr>
        <p:spPr>
          <a:xfrm>
            <a:off x="14062850" y="15352083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44" name="Oval 143"/>
          <p:cNvSpPr/>
          <p:nvPr/>
        </p:nvSpPr>
        <p:spPr>
          <a:xfrm>
            <a:off x="14088275" y="1600423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45" name="Oval 144"/>
          <p:cNvSpPr/>
          <p:nvPr/>
        </p:nvSpPr>
        <p:spPr>
          <a:xfrm>
            <a:off x="7478509" y="31242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cxnSp>
        <p:nvCxnSpPr>
          <p:cNvPr id="10" name="Elbow Connector 9"/>
          <p:cNvCxnSpPr>
            <a:stCxn id="87" idx="2"/>
            <a:endCxn id="145" idx="0"/>
          </p:cNvCxnSpPr>
          <p:nvPr/>
        </p:nvCxnSpPr>
        <p:spPr>
          <a:xfrm rot="5400000">
            <a:off x="7352836" y="2846125"/>
            <a:ext cx="556149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11596724" y="2698856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5029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553200" y="6094067"/>
            <a:ext cx="4953000" cy="7319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627385" y="6327716"/>
            <a:ext cx="45720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152" name="Rectangle 151"/>
          <p:cNvSpPr/>
          <p:nvPr/>
        </p:nvSpPr>
        <p:spPr>
          <a:xfrm>
            <a:off x="14706600" y="15080991"/>
            <a:ext cx="3429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mechanism_manager.update_subnet_precommit</a:t>
            </a:r>
            <a:endParaRPr lang="en-US" sz="1400" dirty="0"/>
          </a:p>
        </p:txBody>
      </p:sp>
      <p:sp>
        <p:nvSpPr>
          <p:cNvPr id="153" name="Rectangle 152"/>
          <p:cNvSpPr/>
          <p:nvPr/>
        </p:nvSpPr>
        <p:spPr>
          <a:xfrm>
            <a:off x="14706600" y="15783580"/>
            <a:ext cx="34290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mechanism_manager.update_subnet_postcommit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629400" y="7832686"/>
            <a:ext cx="299152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Get subnet from </a:t>
            </a:r>
            <a:r>
              <a:rPr lang="en-US" sz="1400" dirty="0" err="1" smtClean="0"/>
              <a:t>NeutronDBPlugin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629400" y="8274010"/>
            <a:ext cx="32254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Create a query for finding IP allocation</a:t>
            </a:r>
            <a:endParaRPr lang="en-US" sz="1400" dirty="0"/>
          </a:p>
        </p:txBody>
      </p:sp>
      <p:sp>
        <p:nvSpPr>
          <p:cNvPr id="156" name="Rectangle 155"/>
          <p:cNvSpPr/>
          <p:nvPr/>
        </p:nvSpPr>
        <p:spPr>
          <a:xfrm>
            <a:off x="6629400" y="8798943"/>
            <a:ext cx="45720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Delete all the </a:t>
            </a:r>
            <a:r>
              <a:rPr lang="en-US" sz="1400" dirty="0" err="1"/>
              <a:t>IPAllocation</a:t>
            </a:r>
            <a:r>
              <a:rPr lang="en-US" sz="1400" dirty="0"/>
              <a:t> that can be auto-deleted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629400" y="9305385"/>
            <a:ext cx="338746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Check if there are tenant owned </a:t>
            </a:r>
            <a:r>
              <a:rPr lang="en-US" sz="1400" dirty="0" smtClean="0"/>
              <a:t>ports</a:t>
            </a:r>
          </a:p>
          <a:p>
            <a:r>
              <a:rPr lang="en-US" sz="1400" dirty="0" smtClean="0"/>
              <a:t>If so, raise an </a:t>
            </a:r>
            <a:r>
              <a:rPr lang="en-US" sz="1400" dirty="0" err="1" smtClean="0"/>
              <a:t>expection</a:t>
            </a:r>
            <a:r>
              <a:rPr lang="en-US" sz="1400" dirty="0" smtClean="0"/>
              <a:t> – subnet in use.</a:t>
            </a:r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6629400" y="9971588"/>
            <a:ext cx="571500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IF all </a:t>
            </a:r>
            <a:r>
              <a:rPr lang="en-US" sz="1400" dirty="0"/>
              <a:t>the </a:t>
            </a:r>
            <a:r>
              <a:rPr lang="en-US" sz="1400" dirty="0" err="1"/>
              <a:t>IPAllocation</a:t>
            </a:r>
            <a:r>
              <a:rPr lang="en-US" sz="1400" dirty="0"/>
              <a:t> </a:t>
            </a:r>
            <a:r>
              <a:rPr lang="en-US" sz="1400" dirty="0" smtClean="0"/>
              <a:t>were correctly deleted, then Create Mechanism Driver Context and make the commit.</a:t>
            </a:r>
          </a:p>
          <a:p>
            <a:r>
              <a:rPr lang="en-US" sz="1400" dirty="0" smtClean="0"/>
              <a:t>Call </a:t>
            </a:r>
            <a:endParaRPr lang="en-US" sz="1400" dirty="0"/>
          </a:p>
          <a:p>
            <a:r>
              <a:rPr lang="en-US" sz="1400" dirty="0" smtClean="0"/>
              <a:t>Delete </a:t>
            </a:r>
            <a:r>
              <a:rPr lang="en-US" sz="1400" dirty="0"/>
              <a:t>subnet </a:t>
            </a:r>
            <a:r>
              <a:rPr lang="en-US" sz="1400" dirty="0" smtClean="0"/>
              <a:t>record</a:t>
            </a:r>
          </a:p>
          <a:p>
            <a:r>
              <a:rPr lang="en-US" sz="1400" dirty="0" smtClean="0"/>
              <a:t>Else call </a:t>
            </a:r>
            <a:r>
              <a:rPr lang="en-US" sz="1400" dirty="0" err="1"/>
              <a:t>update_port</a:t>
            </a:r>
            <a:r>
              <a:rPr lang="en-US" sz="1400" dirty="0"/>
              <a:t>() for each allocation to remove the IP from the </a:t>
            </a:r>
            <a:r>
              <a:rPr lang="en-US" sz="1400" dirty="0" smtClean="0"/>
              <a:t>port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18298995" y="15653205"/>
            <a:ext cx="312057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mechanism_manager.delete_subnet_postcommit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6477000" y="7600548"/>
            <a:ext cx="6019800" cy="41342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Rectangle 13"/>
          <p:cNvSpPr/>
          <p:nvPr/>
        </p:nvSpPr>
        <p:spPr>
          <a:xfrm>
            <a:off x="18298995" y="15011400"/>
            <a:ext cx="312057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mechanism_manager.delete_subnet_precommit</a:t>
            </a:r>
            <a:endParaRPr lang="en-US" sz="1200" dirty="0"/>
          </a:p>
        </p:txBody>
      </p:sp>
      <p:sp>
        <p:nvSpPr>
          <p:cNvPr id="163" name="Oval 162"/>
          <p:cNvSpPr/>
          <p:nvPr/>
        </p:nvSpPr>
        <p:spPr>
          <a:xfrm>
            <a:off x="21267174" y="1518509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64" name="Oval 163"/>
          <p:cNvSpPr/>
          <p:nvPr/>
        </p:nvSpPr>
        <p:spPr>
          <a:xfrm>
            <a:off x="9463123" y="768930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65" name="Oval 164"/>
          <p:cNvSpPr/>
          <p:nvPr/>
        </p:nvSpPr>
        <p:spPr>
          <a:xfrm>
            <a:off x="9644283" y="827401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66" name="Oval 165"/>
          <p:cNvSpPr/>
          <p:nvPr/>
        </p:nvSpPr>
        <p:spPr>
          <a:xfrm>
            <a:off x="10928574" y="869587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7" name="Oval 166"/>
          <p:cNvSpPr/>
          <p:nvPr/>
        </p:nvSpPr>
        <p:spPr>
          <a:xfrm>
            <a:off x="9712066" y="923076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68" name="Oval 167"/>
          <p:cNvSpPr/>
          <p:nvPr/>
        </p:nvSpPr>
        <p:spPr>
          <a:xfrm>
            <a:off x="7151225" y="1035471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69" name="Oval 168"/>
          <p:cNvSpPr/>
          <p:nvPr/>
        </p:nvSpPr>
        <p:spPr>
          <a:xfrm>
            <a:off x="12074266" y="973704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70" name="Oval 169"/>
          <p:cNvSpPr/>
          <p:nvPr/>
        </p:nvSpPr>
        <p:spPr>
          <a:xfrm>
            <a:off x="6629400" y="1122294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1" name="Oval 170"/>
          <p:cNvSpPr/>
          <p:nvPr/>
        </p:nvSpPr>
        <p:spPr>
          <a:xfrm>
            <a:off x="21229074" y="15854065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295840" y="7467600"/>
            <a:ext cx="642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4671496" y="7723861"/>
            <a:ext cx="32766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NeutronDbPluginV2.get_subnet</a:t>
            </a:r>
            <a:endParaRPr lang="en-US" sz="1400" dirty="0"/>
          </a:p>
        </p:txBody>
      </p:sp>
      <p:sp>
        <p:nvSpPr>
          <p:cNvPr id="174" name="Rectangle 173"/>
          <p:cNvSpPr/>
          <p:nvPr/>
        </p:nvSpPr>
        <p:spPr>
          <a:xfrm>
            <a:off x="24671496" y="8236974"/>
            <a:ext cx="32766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NeutronDbPluginV2.update_subnet</a:t>
            </a:r>
            <a:endParaRPr lang="en-US" sz="1400" dirty="0"/>
          </a:p>
        </p:txBody>
      </p:sp>
      <p:sp>
        <p:nvSpPr>
          <p:cNvPr id="175" name="Oval 174"/>
          <p:cNvSpPr/>
          <p:nvPr/>
        </p:nvSpPr>
        <p:spPr>
          <a:xfrm>
            <a:off x="27471846" y="764039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76" name="Oval 175"/>
          <p:cNvSpPr/>
          <p:nvPr/>
        </p:nvSpPr>
        <p:spPr>
          <a:xfrm>
            <a:off x="27567096" y="821890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77" name="Rectangle 176"/>
          <p:cNvSpPr/>
          <p:nvPr/>
        </p:nvSpPr>
        <p:spPr>
          <a:xfrm>
            <a:off x="25339153" y="15234806"/>
            <a:ext cx="3693047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 smtClean="0"/>
              <a:t>extension_manager.process_update_subnet</a:t>
            </a:r>
            <a:endParaRPr lang="en-US" sz="1400" dirty="0"/>
          </a:p>
        </p:txBody>
      </p:sp>
      <p:sp>
        <p:nvSpPr>
          <p:cNvPr id="178" name="Oval 177"/>
          <p:cNvSpPr/>
          <p:nvPr/>
        </p:nvSpPr>
        <p:spPr>
          <a:xfrm>
            <a:off x="28827663" y="1523339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79" name="Oval 178"/>
          <p:cNvSpPr/>
          <p:nvPr/>
        </p:nvSpPr>
        <p:spPr>
          <a:xfrm>
            <a:off x="10758523" y="631916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80" name="Oval 179"/>
          <p:cNvSpPr/>
          <p:nvPr/>
        </p:nvSpPr>
        <p:spPr>
          <a:xfrm>
            <a:off x="17830800" y="1538869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81" name="Oval 180"/>
          <p:cNvSpPr/>
          <p:nvPr/>
        </p:nvSpPr>
        <p:spPr>
          <a:xfrm>
            <a:off x="17830800" y="161163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82" name="Rectangle 181"/>
          <p:cNvSpPr/>
          <p:nvPr/>
        </p:nvSpPr>
        <p:spPr>
          <a:xfrm>
            <a:off x="16916400" y="1676400"/>
            <a:ext cx="4191000" cy="4094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Rectangle 182"/>
          <p:cNvSpPr/>
          <p:nvPr/>
        </p:nvSpPr>
        <p:spPr>
          <a:xfrm>
            <a:off x="17221200" y="2341602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 smtClean="0"/>
              <a:t>ensure_default_security_group_on_port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17221200" y="2644066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._</a:t>
            </a:r>
            <a:r>
              <a:rPr lang="en-US" sz="1200" dirty="0" err="1" smtClean="0"/>
              <a:t>get_security_groups_on_port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1394896" y="9540521"/>
            <a:ext cx="2590801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NeutronDBPluginV2.create_port()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22517100" y="16919008"/>
            <a:ext cx="2514601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extension_manager.process_create_port</a:t>
            </a:r>
            <a:endParaRPr lang="en-US" sz="1200" dirty="0"/>
          </a:p>
        </p:txBody>
      </p:sp>
      <p:sp>
        <p:nvSpPr>
          <p:cNvPr id="187" name="Rectangle 186"/>
          <p:cNvSpPr/>
          <p:nvPr/>
        </p:nvSpPr>
        <p:spPr>
          <a:xfrm>
            <a:off x="17221200" y="3034501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process_port_create_security_group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17221200" y="3417631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db.add_port_binding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7221200" y="3780433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</a:t>
            </a:r>
            <a:endParaRPr lang="en-US" sz="1200" dirty="0"/>
          </a:p>
        </p:txBody>
      </p:sp>
      <p:sp>
        <p:nvSpPr>
          <p:cNvPr id="191" name="Rectangle 190"/>
          <p:cNvSpPr/>
          <p:nvPr/>
        </p:nvSpPr>
        <p:spPr>
          <a:xfrm>
            <a:off x="17221200" y="4154268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17221200" y="4549066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process_create_allowed_address_pairs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17221200" y="4930066"/>
            <a:ext cx="3505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process_port_create_extra_dhcp_opts</a:t>
            </a:r>
            <a:r>
              <a:rPr lang="en-US" sz="1200" dirty="0"/>
              <a:t>(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7068800" y="2209800"/>
            <a:ext cx="3810000" cy="331330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5" name="Rectangle 194"/>
          <p:cNvSpPr/>
          <p:nvPr/>
        </p:nvSpPr>
        <p:spPr>
          <a:xfrm>
            <a:off x="11677367" y="17597735"/>
            <a:ext cx="258199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mechanism_manager.create_port_precommit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12997084" y="1711128"/>
            <a:ext cx="157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create_port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97" name="Rectangle 196"/>
          <p:cNvSpPr/>
          <p:nvPr/>
        </p:nvSpPr>
        <p:spPr>
          <a:xfrm>
            <a:off x="17057716" y="1711128"/>
            <a:ext cx="1941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create_port_db</a:t>
            </a:r>
            <a:endParaRPr lang="en-US" sz="2000" dirty="0"/>
          </a:p>
        </p:txBody>
      </p:sp>
      <p:sp>
        <p:nvSpPr>
          <p:cNvPr id="198" name="Rectangle 197"/>
          <p:cNvSpPr/>
          <p:nvPr/>
        </p:nvSpPr>
        <p:spPr>
          <a:xfrm>
            <a:off x="13191372" y="2194447"/>
            <a:ext cx="283424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get_host_port_if_changed</a:t>
            </a:r>
            <a:endParaRPr lang="en-US" sz="1200" dirty="0"/>
          </a:p>
        </p:txBody>
      </p:sp>
      <p:sp>
        <p:nvSpPr>
          <p:cNvPr id="199" name="Rectangle 198"/>
          <p:cNvSpPr/>
          <p:nvPr/>
        </p:nvSpPr>
        <p:spPr>
          <a:xfrm>
            <a:off x="13225684" y="2595667"/>
            <a:ext cx="281897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3225684" y="3279131"/>
            <a:ext cx="2876889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202" name="Rectangle 201"/>
          <p:cNvSpPr/>
          <p:nvPr/>
        </p:nvSpPr>
        <p:spPr>
          <a:xfrm>
            <a:off x="13215866" y="3662467"/>
            <a:ext cx="2886708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bind_port_if_needed</a:t>
            </a:r>
            <a:r>
              <a:rPr lang="en-US" sz="1200" dirty="0" smtClean="0"/>
              <a:t>***</a:t>
            </a:r>
            <a:endParaRPr lang="en-US" sz="1200" dirty="0"/>
          </a:p>
        </p:txBody>
      </p:sp>
      <p:sp>
        <p:nvSpPr>
          <p:cNvPr id="203" name="Rectangle 202"/>
          <p:cNvSpPr/>
          <p:nvPr/>
        </p:nvSpPr>
        <p:spPr>
          <a:xfrm>
            <a:off x="13270343" y="4070355"/>
            <a:ext cx="2832231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return </a:t>
            </a:r>
            <a:r>
              <a:rPr lang="en-US" sz="1200" dirty="0" err="1"/>
              <a:t>bound_context._port</a:t>
            </a:r>
            <a:endParaRPr lang="en-US" sz="1200" dirty="0"/>
          </a:p>
        </p:txBody>
      </p:sp>
      <p:cxnSp>
        <p:nvCxnSpPr>
          <p:cNvPr id="204" name="Elbow Connector 203"/>
          <p:cNvCxnSpPr>
            <a:stCxn id="196" idx="3"/>
            <a:endCxn id="197" idx="1"/>
          </p:cNvCxnSpPr>
          <p:nvPr/>
        </p:nvCxnSpPr>
        <p:spPr>
          <a:xfrm>
            <a:off x="14569438" y="1911183"/>
            <a:ext cx="2488278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96" idx="1"/>
            <a:endCxn id="198" idx="1"/>
          </p:cNvCxnSpPr>
          <p:nvPr/>
        </p:nvCxnSpPr>
        <p:spPr>
          <a:xfrm rot="10800000" flipH="1" flipV="1">
            <a:off x="12997084" y="1911183"/>
            <a:ext cx="194288" cy="421764"/>
          </a:xfrm>
          <a:prstGeom prst="bentConnector3">
            <a:avLst>
              <a:gd name="adj1" fmla="val -117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96" idx="1"/>
            <a:endCxn id="199" idx="1"/>
          </p:cNvCxnSpPr>
          <p:nvPr/>
        </p:nvCxnSpPr>
        <p:spPr>
          <a:xfrm rot="10800000" flipH="1" flipV="1">
            <a:off x="12997084" y="1911183"/>
            <a:ext cx="228600" cy="822984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196" idx="1"/>
            <a:endCxn id="214" idx="2"/>
          </p:cNvCxnSpPr>
          <p:nvPr/>
        </p:nvCxnSpPr>
        <p:spPr>
          <a:xfrm rot="10800000" flipH="1" flipV="1">
            <a:off x="12997083" y="1911182"/>
            <a:ext cx="339313" cy="1156759"/>
          </a:xfrm>
          <a:prstGeom prst="bentConnector3">
            <a:avLst>
              <a:gd name="adj1" fmla="val -673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1"/>
            <a:endCxn id="201" idx="1"/>
          </p:cNvCxnSpPr>
          <p:nvPr/>
        </p:nvCxnSpPr>
        <p:spPr>
          <a:xfrm rot="10800000" flipH="1" flipV="1">
            <a:off x="12997084" y="1911183"/>
            <a:ext cx="228600" cy="1506448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96" idx="1"/>
            <a:endCxn id="202" idx="1"/>
          </p:cNvCxnSpPr>
          <p:nvPr/>
        </p:nvCxnSpPr>
        <p:spPr>
          <a:xfrm rot="10800000" flipH="1" flipV="1">
            <a:off x="12997084" y="1911183"/>
            <a:ext cx="218782" cy="1889784"/>
          </a:xfrm>
          <a:prstGeom prst="bentConnector3">
            <a:avLst>
              <a:gd name="adj1" fmla="val -1044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6" idx="1"/>
            <a:endCxn id="203" idx="1"/>
          </p:cNvCxnSpPr>
          <p:nvPr/>
        </p:nvCxnSpPr>
        <p:spPr>
          <a:xfrm rot="10800000" flipH="1" flipV="1">
            <a:off x="12997083" y="1911183"/>
            <a:ext cx="273259" cy="2297672"/>
          </a:xfrm>
          <a:prstGeom prst="bentConnector3">
            <a:avLst>
              <a:gd name="adj1" fmla="val -836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1697421" y="16971009"/>
            <a:ext cx="256194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mechanism_manager.create_port_postcommit</a:t>
            </a:r>
            <a:endParaRPr lang="en-US" sz="1200" dirty="0"/>
          </a:p>
        </p:txBody>
      </p:sp>
      <p:sp>
        <p:nvSpPr>
          <p:cNvPr id="214" name="Oval 213"/>
          <p:cNvSpPr/>
          <p:nvPr/>
        </p:nvSpPr>
        <p:spPr>
          <a:xfrm>
            <a:off x="13336397" y="2898131"/>
            <a:ext cx="997974" cy="339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15" name="Oval 214"/>
          <p:cNvSpPr/>
          <p:nvPr/>
        </p:nvSpPr>
        <p:spPr>
          <a:xfrm>
            <a:off x="20234887" y="2453566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16" name="Oval 215"/>
          <p:cNvSpPr/>
          <p:nvPr/>
        </p:nvSpPr>
        <p:spPr>
          <a:xfrm>
            <a:off x="23688918" y="948852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17" name="Oval 216"/>
          <p:cNvSpPr/>
          <p:nvPr/>
        </p:nvSpPr>
        <p:spPr>
          <a:xfrm>
            <a:off x="24813126" y="1705750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1390885" y="10140686"/>
            <a:ext cx="2602833" cy="2817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NeutronDBPluginV2.get_network()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19888200" y="300561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20" name="Oval 219"/>
          <p:cNvSpPr/>
          <p:nvPr/>
        </p:nvSpPr>
        <p:spPr>
          <a:xfrm>
            <a:off x="23727785" y="10091055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21" name="Oval 220"/>
          <p:cNvSpPr/>
          <p:nvPr/>
        </p:nvSpPr>
        <p:spPr>
          <a:xfrm>
            <a:off x="14024750" y="178689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22" name="Oval 221"/>
          <p:cNvSpPr/>
          <p:nvPr/>
        </p:nvSpPr>
        <p:spPr>
          <a:xfrm>
            <a:off x="15544800" y="2126380"/>
            <a:ext cx="643067" cy="32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223" name="Oval 222"/>
          <p:cNvSpPr/>
          <p:nvPr/>
        </p:nvSpPr>
        <p:spPr>
          <a:xfrm>
            <a:off x="15544800" y="2562705"/>
            <a:ext cx="643067" cy="32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224" name="Oval 223"/>
          <p:cNvSpPr/>
          <p:nvPr/>
        </p:nvSpPr>
        <p:spPr>
          <a:xfrm>
            <a:off x="16102573" y="3284867"/>
            <a:ext cx="643067" cy="32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225" name="Oval 224"/>
          <p:cNvSpPr/>
          <p:nvPr/>
        </p:nvSpPr>
        <p:spPr>
          <a:xfrm>
            <a:off x="15317616" y="3630936"/>
            <a:ext cx="643067" cy="32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26" name="Oval 225"/>
          <p:cNvSpPr/>
          <p:nvPr/>
        </p:nvSpPr>
        <p:spPr>
          <a:xfrm>
            <a:off x="15544800" y="4070355"/>
            <a:ext cx="643067" cy="32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27" name="Oval 226"/>
          <p:cNvSpPr/>
          <p:nvPr/>
        </p:nvSpPr>
        <p:spPr>
          <a:xfrm>
            <a:off x="14020800" y="17080209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12706433" y="5943600"/>
            <a:ext cx="8560741" cy="2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20014324" y="333898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0" name="Oval 229"/>
          <p:cNvSpPr/>
          <p:nvPr/>
        </p:nvSpPr>
        <p:spPr>
          <a:xfrm>
            <a:off x="19859284" y="4114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31" name="Oval 230"/>
          <p:cNvSpPr/>
          <p:nvPr/>
        </p:nvSpPr>
        <p:spPr>
          <a:xfrm>
            <a:off x="20345400" y="4497065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232" name="Oval 231"/>
          <p:cNvSpPr/>
          <p:nvPr/>
        </p:nvSpPr>
        <p:spPr>
          <a:xfrm>
            <a:off x="19995642" y="4930066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233" name="Rectangle 232"/>
          <p:cNvSpPr/>
          <p:nvPr/>
        </p:nvSpPr>
        <p:spPr>
          <a:xfrm>
            <a:off x="24622010" y="9501630"/>
            <a:ext cx="332608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Port: </a:t>
            </a:r>
            <a:r>
              <a:rPr lang="en-US" sz="1200" dirty="0" err="1" smtClean="0"/>
              <a:t>db.get_locked_port_and_binding</a:t>
            </a:r>
            <a:endParaRPr lang="en-US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4622010" y="9882630"/>
            <a:ext cx="332608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Update the port by calling </a:t>
            </a:r>
            <a:r>
              <a:rPr lang="en-US" sz="1200" dirty="0" err="1" smtClean="0"/>
              <a:t>update_port</a:t>
            </a:r>
            <a:r>
              <a:rPr lang="en-US" sz="1200" dirty="0" smtClean="0"/>
              <a:t> in </a:t>
            </a:r>
            <a:r>
              <a:rPr lang="en-US" sz="1200" dirty="0" err="1" smtClean="0"/>
              <a:t>NeutrondbPlugin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25339153" y="16873069"/>
            <a:ext cx="3640910" cy="276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extension_manager.process_update_port</a:t>
            </a:r>
            <a:endParaRPr lang="en-US" sz="1200" dirty="0"/>
          </a:p>
        </p:txBody>
      </p:sp>
      <p:sp>
        <p:nvSpPr>
          <p:cNvPr id="236" name="Rectangle 235"/>
          <p:cNvSpPr/>
          <p:nvPr/>
        </p:nvSpPr>
        <p:spPr>
          <a:xfrm>
            <a:off x="13014158" y="7009442"/>
            <a:ext cx="30884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addr_pair.ADDRESS_PAIRS</a:t>
            </a:r>
            <a:r>
              <a:rPr lang="en-US" sz="1200" dirty="0" smtClean="0"/>
              <a:t> </a:t>
            </a:r>
            <a:r>
              <a:rPr lang="en-US" sz="1200" dirty="0"/>
              <a:t>in port['port</a:t>
            </a:r>
            <a:r>
              <a:rPr lang="en-US" sz="1200" dirty="0" smtClean="0"/>
              <a:t>']:</a:t>
            </a:r>
          </a:p>
          <a:p>
            <a:r>
              <a:rPr lang="en-US" sz="1200" dirty="0" err="1" smtClean="0"/>
              <a:t>update_address_pairs_on_port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37" name="Rectangle 236"/>
          <p:cNvSpPr/>
          <p:nvPr/>
        </p:nvSpPr>
        <p:spPr>
          <a:xfrm>
            <a:off x="13014158" y="7664038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update_security_group_on_port</a:t>
            </a:r>
            <a:endParaRPr lang="en-US" sz="1200" dirty="0"/>
          </a:p>
        </p:txBody>
      </p:sp>
      <p:sp>
        <p:nvSpPr>
          <p:cNvPr id="238" name="Rectangle 237"/>
          <p:cNvSpPr/>
          <p:nvPr/>
        </p:nvSpPr>
        <p:spPr>
          <a:xfrm>
            <a:off x="13014158" y="8228642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update_extra_dhcp_opts_on_port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13014158" y="8685842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network from </a:t>
            </a:r>
            <a:r>
              <a:rPr lang="en-US" sz="1200" dirty="0" err="1"/>
              <a:t>NeutrondbPlugin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13001333" y="9143042"/>
            <a:ext cx="309710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 </a:t>
            </a:r>
            <a:endParaRPr lang="en-US" sz="1200" dirty="0"/>
          </a:p>
        </p:txBody>
      </p:sp>
      <p:sp>
        <p:nvSpPr>
          <p:cNvPr id="241" name="Rectangle 240"/>
          <p:cNvSpPr/>
          <p:nvPr/>
        </p:nvSpPr>
        <p:spPr>
          <a:xfrm>
            <a:off x="13014159" y="9524042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242" name="Rectangle 241"/>
          <p:cNvSpPr/>
          <p:nvPr/>
        </p:nvSpPr>
        <p:spPr>
          <a:xfrm>
            <a:off x="14809109" y="17011341"/>
            <a:ext cx="332649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mechanism_manager.update_port_precommit</a:t>
            </a:r>
            <a:endParaRPr lang="en-US" sz="1200" dirty="0"/>
          </a:p>
        </p:txBody>
      </p:sp>
      <p:sp>
        <p:nvSpPr>
          <p:cNvPr id="243" name="Rectangle 242"/>
          <p:cNvSpPr/>
          <p:nvPr/>
        </p:nvSpPr>
        <p:spPr>
          <a:xfrm>
            <a:off x="12877800" y="6825394"/>
            <a:ext cx="3398778" cy="3057429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4" name="Rectangle 243"/>
          <p:cNvSpPr/>
          <p:nvPr/>
        </p:nvSpPr>
        <p:spPr>
          <a:xfrm>
            <a:off x="13014159" y="10056697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45" name="Rectangle 244"/>
          <p:cNvSpPr/>
          <p:nvPr/>
        </p:nvSpPr>
        <p:spPr>
          <a:xfrm>
            <a:off x="14789367" y="17521535"/>
            <a:ext cx="309710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mechanism_manager.update_port_postcommit</a:t>
            </a:r>
            <a:r>
              <a:rPr lang="en-US" sz="1200" dirty="0"/>
              <a:t>(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3023612" y="10461897"/>
            <a:ext cx="309710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is_security_group_member_updated</a:t>
            </a:r>
            <a:r>
              <a:rPr lang="en-US" sz="1200" dirty="0"/>
              <a:t>(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3036436" y="10870698"/>
            <a:ext cx="308841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bind_port_if_needed</a:t>
            </a:r>
            <a:endParaRPr lang="en-US" sz="1200" dirty="0"/>
          </a:p>
        </p:txBody>
      </p:sp>
      <p:sp>
        <p:nvSpPr>
          <p:cNvPr id="248" name="Rectangle 247"/>
          <p:cNvSpPr/>
          <p:nvPr/>
        </p:nvSpPr>
        <p:spPr>
          <a:xfrm>
            <a:off x="13023612" y="11198423"/>
            <a:ext cx="206178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return </a:t>
            </a:r>
            <a:r>
              <a:rPr lang="en-US" sz="1400" dirty="0" err="1"/>
              <a:t>bound_port._port</a:t>
            </a:r>
            <a:endParaRPr lang="en-US" sz="1400" dirty="0"/>
          </a:p>
        </p:txBody>
      </p:sp>
      <p:sp>
        <p:nvSpPr>
          <p:cNvPr id="249" name="Oval 248"/>
          <p:cNvSpPr/>
          <p:nvPr/>
        </p:nvSpPr>
        <p:spPr>
          <a:xfrm>
            <a:off x="27525988" y="944980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50" name="Oval 249"/>
          <p:cNvSpPr/>
          <p:nvPr/>
        </p:nvSpPr>
        <p:spPr>
          <a:xfrm>
            <a:off x="27621238" y="1002831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51" name="Oval 250"/>
          <p:cNvSpPr/>
          <p:nvPr/>
        </p:nvSpPr>
        <p:spPr>
          <a:xfrm>
            <a:off x="28530884" y="1681083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2" name="Oval 251"/>
          <p:cNvSpPr/>
          <p:nvPr/>
        </p:nvSpPr>
        <p:spPr>
          <a:xfrm>
            <a:off x="15892254" y="703746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53" name="Oval 252"/>
          <p:cNvSpPr/>
          <p:nvPr/>
        </p:nvSpPr>
        <p:spPr>
          <a:xfrm>
            <a:off x="15566466" y="8207365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54" name="Oval 253"/>
          <p:cNvSpPr/>
          <p:nvPr/>
        </p:nvSpPr>
        <p:spPr>
          <a:xfrm>
            <a:off x="15755883" y="864773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55" name="Oval 254"/>
          <p:cNvSpPr/>
          <p:nvPr/>
        </p:nvSpPr>
        <p:spPr>
          <a:xfrm>
            <a:off x="15661177" y="921516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256" name="Oval 255"/>
          <p:cNvSpPr/>
          <p:nvPr/>
        </p:nvSpPr>
        <p:spPr>
          <a:xfrm>
            <a:off x="17859796" y="1697100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257" name="Oval 256"/>
          <p:cNvSpPr/>
          <p:nvPr/>
        </p:nvSpPr>
        <p:spPr>
          <a:xfrm>
            <a:off x="15486749" y="756003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58" name="Oval 257"/>
          <p:cNvSpPr/>
          <p:nvPr/>
        </p:nvSpPr>
        <p:spPr>
          <a:xfrm>
            <a:off x="17516896" y="1770888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12801600" y="6073046"/>
            <a:ext cx="3771900" cy="56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45640" y="6083557"/>
            <a:ext cx="4483434" cy="56512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8369659" y="9451290"/>
            <a:ext cx="352566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db.get_locked_port_and_binding</a:t>
            </a:r>
            <a:endParaRPr lang="en-US" sz="1200" dirty="0"/>
          </a:p>
        </p:txBody>
      </p:sp>
      <p:sp>
        <p:nvSpPr>
          <p:cNvPr id="260" name="Rectangle 259"/>
          <p:cNvSpPr/>
          <p:nvPr/>
        </p:nvSpPr>
        <p:spPr>
          <a:xfrm>
            <a:off x="28369659" y="9909853"/>
            <a:ext cx="352566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get_network</a:t>
            </a:r>
            <a:r>
              <a:rPr lang="en-US" sz="1200" dirty="0" smtClean="0"/>
              <a:t> from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261" name="Rectangle 260"/>
          <p:cNvSpPr/>
          <p:nvPr/>
        </p:nvSpPr>
        <p:spPr>
          <a:xfrm>
            <a:off x="16967198" y="6884898"/>
            <a:ext cx="380327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device_owner</a:t>
            </a:r>
            <a:r>
              <a:rPr lang="en-US" sz="1200" dirty="0" smtClean="0"/>
              <a:t> is </a:t>
            </a:r>
            <a:r>
              <a:rPr lang="en-US" sz="1200" dirty="0" err="1" smtClean="0"/>
              <a:t>dvr</a:t>
            </a:r>
            <a:r>
              <a:rPr lang="en-US" sz="1200" dirty="0" smtClean="0"/>
              <a:t>-interface.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</a:t>
            </a:r>
            <a:r>
              <a:rPr lang="en-US" sz="1200" dirty="0" err="1" smtClean="0"/>
              <a:t>db.get_dvr_port_bindings</a:t>
            </a:r>
            <a:endParaRPr lang="en-US" sz="1200" dirty="0" smtClean="0"/>
          </a:p>
          <a:p>
            <a:r>
              <a:rPr lang="en-US" sz="1200" dirty="0" smtClean="0"/>
              <a:t>           for each of the port bindings</a:t>
            </a:r>
          </a:p>
          <a:p>
            <a:r>
              <a:rPr lang="en-US" sz="1200" dirty="0" smtClean="0"/>
              <a:t>                     create </a:t>
            </a:r>
            <a:r>
              <a:rPr lang="en-US" sz="1200" dirty="0" err="1" smtClean="0"/>
              <a:t>dvrPortCOntext</a:t>
            </a:r>
            <a:r>
              <a:rPr lang="en-US" sz="1200" dirty="0" smtClean="0"/>
              <a:t> and call</a:t>
            </a:r>
          </a:p>
          <a:p>
            <a:r>
              <a:rPr lang="en-US" sz="1200" dirty="0" smtClean="0"/>
              <a:t>             </a:t>
            </a:r>
            <a:r>
              <a:rPr lang="en-US" sz="1200" dirty="0" err="1" smtClean="0"/>
              <a:t>bound_mech_contexts.append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6967198" y="8050133"/>
            <a:ext cx="380327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Else, create </a:t>
            </a:r>
            <a:r>
              <a:rPr lang="en-US" sz="1200" dirty="0" err="1" smtClean="0"/>
              <a:t>PortCotext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Get </a:t>
            </a:r>
            <a:r>
              <a:rPr lang="en-US" sz="1200" dirty="0" err="1" smtClean="0"/>
              <a:t>removed_routers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l3plugin.dvr_deletens_if_no_port </a:t>
            </a:r>
            <a:endParaRPr lang="en-US" sz="1200" dirty="0"/>
          </a:p>
          <a:p>
            <a:r>
              <a:rPr lang="en-US" sz="1200" dirty="0" smtClean="0"/>
              <a:t>Call</a:t>
            </a:r>
          </a:p>
          <a:p>
            <a:r>
              <a:rPr lang="en-US" sz="1200" dirty="0" err="1"/>
              <a:t>bound_mech_contexts.append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16967777" y="8964533"/>
            <a:ext cx="380269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l3plugin, then call </a:t>
            </a:r>
            <a:r>
              <a:rPr lang="en-US" sz="1200" dirty="0"/>
              <a:t>l3plugin.disassociate_floatingips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69659" y="10299313"/>
            <a:ext cx="312913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Call </a:t>
            </a:r>
            <a:r>
              <a:rPr lang="en-US" sz="1200" dirty="0" err="1" smtClean="0"/>
              <a:t>delete_port</a:t>
            </a:r>
            <a:r>
              <a:rPr lang="en-US" sz="1200" dirty="0" smtClean="0"/>
              <a:t> on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265" name="Rectangle 264"/>
          <p:cNvSpPr/>
          <p:nvPr/>
        </p:nvSpPr>
        <p:spPr>
          <a:xfrm>
            <a:off x="16955010" y="6781800"/>
            <a:ext cx="3967861" cy="250034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6" name="Rectangle 265"/>
          <p:cNvSpPr/>
          <p:nvPr/>
        </p:nvSpPr>
        <p:spPr>
          <a:xfrm>
            <a:off x="16955011" y="10351656"/>
            <a:ext cx="381546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mech_context</a:t>
            </a:r>
            <a:r>
              <a:rPr lang="en-US" sz="1200" dirty="0"/>
              <a:t> in </a:t>
            </a:r>
            <a:r>
              <a:rPr lang="en-US" sz="1200" dirty="0" err="1" smtClean="0"/>
              <a:t>bound_mech_contexts</a:t>
            </a:r>
            <a:endParaRPr lang="en-US" sz="1200" dirty="0"/>
          </a:p>
          <a:p>
            <a:r>
              <a:rPr lang="en-US" sz="1200" dirty="0" smtClean="0"/>
              <a:t> call 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6970719" y="10892031"/>
            <a:ext cx="377204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268" name="Rectangle 267"/>
          <p:cNvSpPr/>
          <p:nvPr/>
        </p:nvSpPr>
        <p:spPr>
          <a:xfrm>
            <a:off x="16955275" y="9282147"/>
            <a:ext cx="3815197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 AND if </a:t>
            </a:r>
            <a:r>
              <a:rPr lang="en-US" sz="1200" dirty="0" err="1" smtClean="0"/>
              <a:t>is_dvr_enabled</a:t>
            </a:r>
            <a:r>
              <a:rPr lang="en-US" sz="1200" dirty="0"/>
              <a:t>, then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dvr_vmarp_table_update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notify_routers_updated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For each of the removed routers,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l3plugin.remove_router_from_l3_agent()</a:t>
            </a:r>
            <a:endParaRPr lang="en-US" sz="1200" dirty="0"/>
          </a:p>
        </p:txBody>
      </p:sp>
      <p:sp>
        <p:nvSpPr>
          <p:cNvPr id="269" name="Oval 268"/>
          <p:cNvSpPr/>
          <p:nvPr/>
        </p:nvSpPr>
        <p:spPr>
          <a:xfrm>
            <a:off x="31498790" y="937992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70" name="Oval 269"/>
          <p:cNvSpPr/>
          <p:nvPr/>
        </p:nvSpPr>
        <p:spPr>
          <a:xfrm>
            <a:off x="31594040" y="9958438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8336174" y="16996440"/>
            <a:ext cx="305872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mechanism_manager.delete_port_precommit</a:t>
            </a:r>
            <a:endParaRPr lang="en-US" sz="1200" dirty="0"/>
          </a:p>
        </p:txBody>
      </p:sp>
      <p:sp>
        <p:nvSpPr>
          <p:cNvPr id="271" name="Oval 270"/>
          <p:cNvSpPr/>
          <p:nvPr/>
        </p:nvSpPr>
        <p:spPr>
          <a:xfrm>
            <a:off x="20618071" y="7894727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72" name="Oval 271"/>
          <p:cNvSpPr/>
          <p:nvPr/>
        </p:nvSpPr>
        <p:spPr>
          <a:xfrm>
            <a:off x="19754465" y="7433634"/>
            <a:ext cx="304800" cy="33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73" name="Oval 272"/>
          <p:cNvSpPr/>
          <p:nvPr/>
        </p:nvSpPr>
        <p:spPr>
          <a:xfrm>
            <a:off x="17395612" y="8383692"/>
            <a:ext cx="269555" cy="28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74" name="Oval 273"/>
          <p:cNvSpPr/>
          <p:nvPr/>
        </p:nvSpPr>
        <p:spPr>
          <a:xfrm>
            <a:off x="20465671" y="890806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75" name="Oval 274"/>
          <p:cNvSpPr/>
          <p:nvPr/>
        </p:nvSpPr>
        <p:spPr>
          <a:xfrm>
            <a:off x="31136840" y="10231924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276" name="Oval 275"/>
          <p:cNvSpPr/>
          <p:nvPr/>
        </p:nvSpPr>
        <p:spPr>
          <a:xfrm>
            <a:off x="20437962" y="962879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18358577" y="17504784"/>
            <a:ext cx="306099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mechanism_manager.delete_port_postcommit</a:t>
            </a:r>
            <a:r>
              <a:rPr lang="en-US" sz="1200" dirty="0"/>
              <a:t>()</a:t>
            </a:r>
          </a:p>
        </p:txBody>
      </p:sp>
      <p:sp>
        <p:nvSpPr>
          <p:cNvPr id="277" name="Oval 276"/>
          <p:cNvSpPr/>
          <p:nvPr/>
        </p:nvSpPr>
        <p:spPr>
          <a:xfrm>
            <a:off x="21287320" y="16753939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78" name="Oval 277"/>
          <p:cNvSpPr/>
          <p:nvPr/>
        </p:nvSpPr>
        <p:spPr>
          <a:xfrm>
            <a:off x="17452763" y="1051103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279" name="Oval 278"/>
          <p:cNvSpPr/>
          <p:nvPr/>
        </p:nvSpPr>
        <p:spPr>
          <a:xfrm>
            <a:off x="20462806" y="10320531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6262573" y="1015628"/>
            <a:ext cx="1825790" cy="4254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Cre</a:t>
            </a:r>
            <a:endParaRPr lang="en-US" sz="3600" dirty="0"/>
          </a:p>
        </p:txBody>
      </p:sp>
      <p:sp>
        <p:nvSpPr>
          <p:cNvPr id="281" name="Rectangle 280"/>
          <p:cNvSpPr/>
          <p:nvPr/>
        </p:nvSpPr>
        <p:spPr>
          <a:xfrm>
            <a:off x="26186373" y="1820234"/>
            <a:ext cx="1825790" cy="425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Upd</a:t>
            </a:r>
            <a:endParaRPr lang="en-US" sz="3600" dirty="0"/>
          </a:p>
        </p:txBody>
      </p:sp>
      <p:sp>
        <p:nvSpPr>
          <p:cNvPr id="282" name="Rectangle 281"/>
          <p:cNvSpPr/>
          <p:nvPr/>
        </p:nvSpPr>
        <p:spPr>
          <a:xfrm>
            <a:off x="26247333" y="2774902"/>
            <a:ext cx="1835933" cy="42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Del</a:t>
            </a:r>
            <a:endParaRPr lang="en-US" sz="3600" dirty="0"/>
          </a:p>
        </p:txBody>
      </p:sp>
      <p:sp>
        <p:nvSpPr>
          <p:cNvPr id="283" name="Rectangle 282"/>
          <p:cNvSpPr/>
          <p:nvPr/>
        </p:nvSpPr>
        <p:spPr>
          <a:xfrm>
            <a:off x="28572347" y="1015628"/>
            <a:ext cx="1825790" cy="425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Cre</a:t>
            </a:r>
            <a:endParaRPr lang="en-US" sz="3600" dirty="0"/>
          </a:p>
        </p:txBody>
      </p:sp>
      <p:sp>
        <p:nvSpPr>
          <p:cNvPr id="284" name="Rectangle 283"/>
          <p:cNvSpPr/>
          <p:nvPr/>
        </p:nvSpPr>
        <p:spPr>
          <a:xfrm>
            <a:off x="28496147" y="1820234"/>
            <a:ext cx="1825790" cy="425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Upd</a:t>
            </a:r>
            <a:endParaRPr lang="en-US" sz="3600" dirty="0"/>
          </a:p>
        </p:txBody>
      </p:sp>
      <p:sp>
        <p:nvSpPr>
          <p:cNvPr id="285" name="Rectangle 284"/>
          <p:cNvSpPr/>
          <p:nvPr/>
        </p:nvSpPr>
        <p:spPr>
          <a:xfrm>
            <a:off x="28557107" y="2774902"/>
            <a:ext cx="1835933" cy="42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Del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31032134" y="1015628"/>
            <a:ext cx="1825790" cy="425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Cre</a:t>
            </a:r>
            <a:endParaRPr lang="en-US" sz="3600" dirty="0"/>
          </a:p>
        </p:txBody>
      </p:sp>
      <p:sp>
        <p:nvSpPr>
          <p:cNvPr id="287" name="Rectangle 286"/>
          <p:cNvSpPr/>
          <p:nvPr/>
        </p:nvSpPr>
        <p:spPr>
          <a:xfrm>
            <a:off x="30955934" y="1820234"/>
            <a:ext cx="1825790" cy="42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Upd</a:t>
            </a:r>
            <a:endParaRPr lang="en-US" sz="3600" dirty="0"/>
          </a:p>
        </p:txBody>
      </p:sp>
      <p:sp>
        <p:nvSpPr>
          <p:cNvPr id="288" name="Rectangle 287"/>
          <p:cNvSpPr/>
          <p:nvPr/>
        </p:nvSpPr>
        <p:spPr>
          <a:xfrm>
            <a:off x="31016894" y="2774902"/>
            <a:ext cx="1835933" cy="425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Del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26393971" y="39469"/>
            <a:ext cx="8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Net</a:t>
            </a:r>
            <a:endParaRPr lang="en-US" sz="36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8667021" y="191869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SubNet</a:t>
            </a:r>
            <a:endParaRPr lang="en-US" sz="36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1126808" y="84138"/>
            <a:ext cx="97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Port</a:t>
            </a:r>
            <a:endParaRPr lang="en-US" sz="3600" dirty="0"/>
          </a:p>
        </p:txBody>
      </p:sp>
      <p:sp>
        <p:nvSpPr>
          <p:cNvPr id="292" name="Rectangle 291"/>
          <p:cNvSpPr/>
          <p:nvPr/>
        </p:nvSpPr>
        <p:spPr>
          <a:xfrm>
            <a:off x="11673065" y="18821400"/>
            <a:ext cx="3037485" cy="14773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 smtClean="0"/>
              <a:t>bind_port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for driver in </a:t>
            </a:r>
            <a:r>
              <a:rPr lang="en-US" sz="1800" dirty="0" err="1" smtClean="0"/>
              <a:t>self.ordered_mech_drivers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call</a:t>
            </a:r>
          </a:p>
          <a:p>
            <a:r>
              <a:rPr lang="en-US" sz="1800" dirty="0" err="1" smtClean="0"/>
              <a:t>driver.obj.bind_port</a:t>
            </a:r>
            <a:r>
              <a:rPr lang="en-US" sz="1800" dirty="0" smtClean="0"/>
              <a:t>(context</a:t>
            </a:r>
            <a:r>
              <a:rPr lang="en-US" sz="18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59220" y="4592858"/>
            <a:ext cx="1957809" cy="3372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_</a:t>
            </a:r>
            <a:r>
              <a:rPr lang="en-US" sz="1600" dirty="0" err="1" smtClean="0"/>
              <a:t>bind_port</a:t>
            </a:r>
            <a:endParaRPr lang="en-US" sz="1600" dirty="0"/>
          </a:p>
        </p:txBody>
      </p:sp>
      <p:cxnSp>
        <p:nvCxnSpPr>
          <p:cNvPr id="9" name="Elbow Connector 8"/>
          <p:cNvCxnSpPr>
            <a:stCxn id="202" idx="3"/>
            <a:endCxn id="7" idx="3"/>
          </p:cNvCxnSpPr>
          <p:nvPr/>
        </p:nvCxnSpPr>
        <p:spPr>
          <a:xfrm>
            <a:off x="16102574" y="3800967"/>
            <a:ext cx="514455" cy="960495"/>
          </a:xfrm>
          <a:prstGeom prst="bentConnector3">
            <a:avLst>
              <a:gd name="adj1" fmla="val 144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15638124" y="4930066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246739" y="5285392"/>
            <a:ext cx="778880" cy="414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15a</a:t>
            </a:r>
            <a:endParaRPr lang="en-US" sz="1800" dirty="0"/>
          </a:p>
        </p:txBody>
      </p:sp>
      <p:sp>
        <p:nvSpPr>
          <p:cNvPr id="293" name="Oval 292"/>
          <p:cNvSpPr/>
          <p:nvPr/>
        </p:nvSpPr>
        <p:spPr>
          <a:xfrm>
            <a:off x="11447786" y="18251769"/>
            <a:ext cx="778880" cy="414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15a</a:t>
            </a:r>
            <a:endParaRPr lang="en-US" sz="1800" dirty="0"/>
          </a:p>
        </p:txBody>
      </p:sp>
      <p:cxnSp>
        <p:nvCxnSpPr>
          <p:cNvPr id="21" name="Elbow Connector 20"/>
          <p:cNvCxnSpPr>
            <a:stCxn id="293" idx="6"/>
            <a:endCxn id="292" idx="0"/>
          </p:cNvCxnSpPr>
          <p:nvPr/>
        </p:nvCxnSpPr>
        <p:spPr>
          <a:xfrm>
            <a:off x="12226666" y="18459051"/>
            <a:ext cx="965142" cy="3623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5060" y="3297741"/>
            <a:ext cx="4958205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conf.register_opts</a:t>
            </a:r>
            <a:r>
              <a:rPr lang="en-US" sz="1600" dirty="0" smtClean="0"/>
              <a:t>(l3_config.OPTS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conf.register_opts</a:t>
            </a:r>
            <a:r>
              <a:rPr lang="en-US" sz="1600" dirty="0" smtClean="0"/>
              <a:t>(</a:t>
            </a:r>
            <a:r>
              <a:rPr lang="en-US" sz="1600" dirty="0" err="1" smtClean="0"/>
              <a:t>ha.OPTS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config.register_interface_driver_opts_helper</a:t>
            </a:r>
            <a:r>
              <a:rPr lang="en-US" sz="1600" dirty="0" smtClean="0"/>
              <a:t>(</a:t>
            </a:r>
            <a:r>
              <a:rPr lang="en-US" sz="1600" dirty="0" err="1" smtClean="0"/>
              <a:t>conf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config.register_use_namespaces_opts_helper</a:t>
            </a:r>
            <a:r>
              <a:rPr lang="en-US" sz="1600" dirty="0" smtClean="0"/>
              <a:t>(</a:t>
            </a:r>
            <a:r>
              <a:rPr lang="en-US" sz="1600" dirty="0" err="1" smtClean="0"/>
              <a:t>conf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config.register_agent_state_opts_helper</a:t>
            </a:r>
            <a:r>
              <a:rPr lang="en-US" sz="1600" dirty="0" smtClean="0"/>
              <a:t>(</a:t>
            </a:r>
            <a:r>
              <a:rPr lang="en-US" sz="1600" dirty="0" err="1" smtClean="0"/>
              <a:t>conf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config.register_root_helper</a:t>
            </a:r>
            <a:r>
              <a:rPr lang="en-US" sz="1600" dirty="0" smtClean="0"/>
              <a:t>(</a:t>
            </a:r>
            <a:r>
              <a:rPr lang="en-US" sz="1600" dirty="0" err="1" smtClean="0"/>
              <a:t>conf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conf.register_opts</a:t>
            </a:r>
            <a:r>
              <a:rPr lang="en-US" sz="1600" dirty="0" smtClean="0"/>
              <a:t>(</a:t>
            </a:r>
            <a:r>
              <a:rPr lang="en-US" sz="1600" dirty="0" err="1" smtClean="0"/>
              <a:t>interface.OPTS</a:t>
            </a:r>
            <a:r>
              <a:rPr lang="en-US" sz="1600" dirty="0"/>
              <a:t>)</a:t>
            </a:r>
          </a:p>
          <a:p>
            <a:r>
              <a:rPr lang="en-US" sz="1600" dirty="0" err="1" smtClean="0"/>
              <a:t>conf.register_opts</a:t>
            </a:r>
            <a:r>
              <a:rPr lang="en-US" sz="1600" dirty="0" smtClean="0"/>
              <a:t>(</a:t>
            </a:r>
            <a:r>
              <a:rPr lang="en-US" sz="1600" dirty="0" err="1" smtClean="0"/>
              <a:t>external_process.OPTS</a:t>
            </a:r>
            <a:r>
              <a:rPr lang="en-US" sz="16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59543" y="2972562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High availability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459543" y="3433721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Interface  &amp; Interface driver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459543" y="3915096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namespaces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459543" y="4376255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Agent state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459543" y="4837414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Root helper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459543" y="5298573"/>
            <a:ext cx="2895600" cy="461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External process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599627" y="3625370"/>
            <a:ext cx="4352365" cy="30040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0137921" y="3801833"/>
            <a:ext cx="7072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main</a:t>
            </a:r>
            <a:endParaRPr lang="en-US" sz="2000" dirty="0"/>
          </a:p>
        </p:txBody>
      </p:sp>
      <p:cxnSp>
        <p:nvCxnSpPr>
          <p:cNvPr id="11" name="Elbow Connector 10"/>
          <p:cNvCxnSpPr>
            <a:stCxn id="10" idx="3"/>
            <a:endCxn id="2" idx="1"/>
          </p:cNvCxnSpPr>
          <p:nvPr/>
        </p:nvCxnSpPr>
        <p:spPr>
          <a:xfrm>
            <a:off x="10845166" y="4001888"/>
            <a:ext cx="3259894" cy="326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599627" y="4343399"/>
            <a:ext cx="5183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common_config.init</a:t>
            </a:r>
            <a:r>
              <a:rPr lang="en-US" sz="1600" dirty="0"/>
              <a:t>(</a:t>
            </a:r>
            <a:r>
              <a:rPr lang="en-US" sz="1600" dirty="0" err="1"/>
              <a:t>sys.argv</a:t>
            </a:r>
            <a:r>
              <a:rPr lang="en-US" sz="1600" dirty="0"/>
              <a:t>[1:]) -- neutron.agent.l3.agent.L3NATAgentWithStateReport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78014" y="4991624"/>
            <a:ext cx="20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config.setup_logging</a:t>
            </a:r>
            <a:r>
              <a:rPr lang="en-US" sz="1600" dirty="0"/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99627" y="5410200"/>
            <a:ext cx="3613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server = </a:t>
            </a:r>
            <a:r>
              <a:rPr lang="en-US" sz="1600" dirty="0" err="1"/>
              <a:t>neutron_service.Service.create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9678014" y="6023144"/>
            <a:ext cx="254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service.launch</a:t>
            </a:r>
            <a:r>
              <a:rPr lang="en-US" sz="1600" dirty="0"/>
              <a:t>(server).wait()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70915" y="400053"/>
            <a:ext cx="2019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L3NATAgent </a:t>
            </a:r>
            <a:r>
              <a:rPr lang="en-US" sz="1600" dirty="0" smtClean="0"/>
              <a:t>::__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570915" y="4701007"/>
            <a:ext cx="2634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L3\dvr.py </a:t>
            </a:r>
            <a:r>
              <a:rPr lang="en-US" sz="1600" dirty="0" err="1" smtClean="0"/>
              <a:t>AgentMixin</a:t>
            </a:r>
            <a:r>
              <a:rPr lang="en-US" sz="1600" dirty="0" smtClean="0"/>
              <a:t>::</a:t>
            </a:r>
          </a:p>
          <a:p>
            <a:r>
              <a:rPr lang="en-US" sz="1600" dirty="0" smtClean="0"/>
              <a:t>_</a:t>
            </a:r>
            <a:r>
              <a:rPr lang="en-US" sz="1600" dirty="0" err="1"/>
              <a:t>create_agent_gateway_port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70915" y="3742030"/>
            <a:ext cx="20653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L3\dvr.py </a:t>
            </a:r>
            <a:r>
              <a:rPr lang="en-US" sz="1600" dirty="0" err="1"/>
              <a:t>AgentMixin</a:t>
            </a:r>
            <a:r>
              <a:rPr lang="en-US" sz="1600" dirty="0"/>
              <a:t>::</a:t>
            </a:r>
          </a:p>
          <a:p>
            <a:r>
              <a:rPr lang="en-US" sz="1600" dirty="0" smtClean="0"/>
              <a:t>_</a:t>
            </a:r>
            <a:r>
              <a:rPr lang="en-US" sz="1600" dirty="0" err="1"/>
              <a:t>set_subnet_arp_info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7570915" y="1982632"/>
            <a:ext cx="1975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L3NATAgent ::</a:t>
            </a:r>
            <a:endParaRPr lang="en-US" sz="1600" dirty="0" smtClean="0"/>
          </a:p>
          <a:p>
            <a:r>
              <a:rPr lang="en-US" sz="1600" dirty="0" smtClean="0"/>
              <a:t>_</a:t>
            </a:r>
            <a:r>
              <a:rPr lang="en-US" sz="1600" dirty="0" err="1"/>
              <a:t>update_fip_statuses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7570915" y="898210"/>
            <a:ext cx="23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L3NATAgent </a:t>
            </a:r>
            <a:r>
              <a:rPr lang="en-US" sz="1600" dirty="0" smtClean="0"/>
              <a:t>::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process_router_update</a:t>
            </a:r>
            <a:endParaRPr lang="en-US" sz="1600" dirty="0" smtClean="0"/>
          </a:p>
          <a:p>
            <a:r>
              <a:rPr lang="en-US" sz="1600" dirty="0" err="1" smtClean="0"/>
              <a:t>periodic_sync_router_task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7570915" y="2897032"/>
            <a:ext cx="2127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L3NATAgent ::</a:t>
            </a:r>
          </a:p>
          <a:p>
            <a:r>
              <a:rPr lang="en-US" sz="1600" dirty="0" smtClean="0"/>
              <a:t>_</a:t>
            </a:r>
            <a:r>
              <a:rPr lang="en-US" sz="1600" dirty="0" err="1"/>
              <a:t>fetch_external_net_id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30618915" y="1108784"/>
            <a:ext cx="1676400" cy="240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RPC Calls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9845897" y="7435335"/>
            <a:ext cx="117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after_start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11682370" y="7435335"/>
            <a:ext cx="233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process_routers_loop</a:t>
            </a:r>
            <a:endParaRPr lang="en-US" sz="1800" dirty="0"/>
          </a:p>
        </p:txBody>
      </p:sp>
      <p:sp>
        <p:nvSpPr>
          <p:cNvPr id="29" name="Curved Left Arrow 28"/>
          <p:cNvSpPr/>
          <p:nvPr/>
        </p:nvSpPr>
        <p:spPr>
          <a:xfrm>
            <a:off x="14104358" y="7480806"/>
            <a:ext cx="375138" cy="405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593769" y="9174302"/>
            <a:ext cx="249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_</a:t>
            </a:r>
            <a:r>
              <a:rPr lang="en-US" sz="1800" dirty="0" err="1" smtClean="0"/>
              <a:t>process_router_update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9541097" y="8044935"/>
            <a:ext cx="275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periodic_sync_routers_task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939423" y="8285203"/>
            <a:ext cx="23298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plugin_rpc.get_routers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6858528" y="10749466"/>
            <a:ext cx="184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router_removed</a:t>
            </a:r>
            <a:endParaRPr lang="en-US" sz="1800" dirty="0"/>
          </a:p>
        </p:txBody>
      </p:sp>
      <p:cxnSp>
        <p:nvCxnSpPr>
          <p:cNvPr id="34" name="Elbow Connector 33"/>
          <p:cNvCxnSpPr>
            <a:stCxn id="30" idx="2"/>
            <a:endCxn id="33" idx="0"/>
          </p:cNvCxnSpPr>
          <p:nvPr/>
        </p:nvCxnSpPr>
        <p:spPr>
          <a:xfrm rot="16200000" flipH="1">
            <a:off x="16708273" y="9677965"/>
            <a:ext cx="1205832" cy="9371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2"/>
            <a:endCxn id="32" idx="3"/>
          </p:cNvCxnSpPr>
          <p:nvPr/>
        </p:nvCxnSpPr>
        <p:spPr>
          <a:xfrm rot="5400000" flipH="1">
            <a:off x="15519066" y="8220096"/>
            <a:ext cx="1073765" cy="1573313"/>
          </a:xfrm>
          <a:prstGeom prst="bentConnector4">
            <a:avLst>
              <a:gd name="adj1" fmla="val -21290"/>
              <a:gd name="adj2" fmla="val 896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28" idx="1"/>
          </p:cNvCxnSpPr>
          <p:nvPr/>
        </p:nvCxnSpPr>
        <p:spPr>
          <a:xfrm>
            <a:off x="11024809" y="7620001"/>
            <a:ext cx="657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2"/>
            <a:endCxn id="31" idx="0"/>
          </p:cNvCxnSpPr>
          <p:nvPr/>
        </p:nvCxnSpPr>
        <p:spPr>
          <a:xfrm rot="16200000" flipH="1">
            <a:off x="10557975" y="7682044"/>
            <a:ext cx="240268" cy="48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2" idx="1"/>
          </p:cNvCxnSpPr>
          <p:nvPr/>
        </p:nvCxnSpPr>
        <p:spPr>
          <a:xfrm>
            <a:off x="12300635" y="8229601"/>
            <a:ext cx="638788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882188" y="9165356"/>
            <a:ext cx="228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process_services_sync</a:t>
            </a:r>
            <a:endParaRPr lang="en-US" sz="1800" dirty="0"/>
          </a:p>
        </p:txBody>
      </p:sp>
      <p:cxnSp>
        <p:nvCxnSpPr>
          <p:cNvPr id="40" name="Elbow Connector 39"/>
          <p:cNvCxnSpPr>
            <a:stCxn id="31" idx="2"/>
            <a:endCxn id="39" idx="0"/>
          </p:cNvCxnSpPr>
          <p:nvPr/>
        </p:nvCxnSpPr>
        <p:spPr>
          <a:xfrm rot="16200000" flipH="1">
            <a:off x="10597293" y="8737839"/>
            <a:ext cx="751089" cy="1039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523130" y="8826707"/>
            <a:ext cx="25269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err="1" smtClean="0"/>
              <a:t>queue.RouterUpdate</a:t>
            </a:r>
            <a:endParaRPr lang="en-US" sz="1800" b="1" dirty="0"/>
          </a:p>
          <a:p>
            <a:r>
              <a:rPr lang="en-US" sz="1800" b="1" dirty="0"/>
              <a:t>self._</a:t>
            </a:r>
            <a:r>
              <a:rPr lang="en-US" sz="1800" b="1" dirty="0" err="1"/>
              <a:t>queue.add</a:t>
            </a:r>
            <a:r>
              <a:rPr lang="en-US" sz="1800" b="1" dirty="0"/>
              <a:t>(update)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51903" y="851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12714522" y="8100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cxnSp>
        <p:nvCxnSpPr>
          <p:cNvPr id="44" name="Elbow Connector 43"/>
          <p:cNvCxnSpPr>
            <a:stCxn id="31" idx="3"/>
            <a:endCxn id="41" idx="1"/>
          </p:cNvCxnSpPr>
          <p:nvPr/>
        </p:nvCxnSpPr>
        <p:spPr>
          <a:xfrm>
            <a:off x="12300635" y="8229601"/>
            <a:ext cx="222495" cy="920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599627" y="10802035"/>
            <a:ext cx="292350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/>
              <a:t>self._</a:t>
            </a:r>
            <a:r>
              <a:rPr lang="en-US" sz="1800" b="1" dirty="0" err="1"/>
              <a:t>queue.each_update_to_next_router</a:t>
            </a:r>
            <a:r>
              <a:rPr lang="en-US" sz="1800" b="1" dirty="0"/>
              <a:t>()</a:t>
            </a:r>
          </a:p>
        </p:txBody>
      </p:sp>
      <p:cxnSp>
        <p:nvCxnSpPr>
          <p:cNvPr id="46" name="Elbow Connector 45"/>
          <p:cNvCxnSpPr>
            <a:stCxn id="30" idx="2"/>
            <a:endCxn id="45" idx="0"/>
          </p:cNvCxnSpPr>
          <p:nvPr/>
        </p:nvCxnSpPr>
        <p:spPr>
          <a:xfrm rot="5400000">
            <a:off x="13322792" y="7282221"/>
            <a:ext cx="1258401" cy="5781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73674" y="851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cxnSp>
        <p:nvCxnSpPr>
          <p:cNvPr id="48" name="Elbow Connector 47"/>
          <p:cNvCxnSpPr>
            <a:stCxn id="29" idx="4"/>
            <a:endCxn id="30" idx="0"/>
          </p:cNvCxnSpPr>
          <p:nvPr/>
        </p:nvCxnSpPr>
        <p:spPr>
          <a:xfrm>
            <a:off x="14479496" y="7660305"/>
            <a:ext cx="2363109" cy="1513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932235" y="9543635"/>
            <a:ext cx="24208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update.action</a:t>
            </a:r>
            <a:r>
              <a:rPr lang="en-US" sz="1050" dirty="0"/>
              <a:t> != </a:t>
            </a:r>
            <a:r>
              <a:rPr lang="en-US" sz="1050" dirty="0" err="1"/>
              <a:t>queue.DELETE_ROUTER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10678109" y="10297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5363578" y="9301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>
          <a:xfrm>
            <a:off x="17599638" y="10232705"/>
            <a:ext cx="45397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" dirty="0"/>
              <a:t>if not router: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851376" y="11448366"/>
            <a:ext cx="385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process_router_if_compatible</a:t>
            </a:r>
            <a:r>
              <a:rPr lang="en-US" sz="1800" dirty="0"/>
              <a:t>(router)</a:t>
            </a:r>
          </a:p>
        </p:txBody>
      </p:sp>
      <p:cxnSp>
        <p:nvCxnSpPr>
          <p:cNvPr id="54" name="Elbow Connector 53"/>
          <p:cNvCxnSpPr>
            <a:stCxn id="30" idx="2"/>
            <a:endCxn id="53" idx="0"/>
          </p:cNvCxnSpPr>
          <p:nvPr/>
        </p:nvCxnSpPr>
        <p:spPr>
          <a:xfrm rot="5400000">
            <a:off x="14858671" y="9464432"/>
            <a:ext cx="1904732" cy="20631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799549" y="992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13998286" y="1075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4</a:t>
            </a:r>
            <a:endParaRPr lang="en-US" sz="1800" dirty="0"/>
          </a:p>
        </p:txBody>
      </p:sp>
      <p:cxnSp>
        <p:nvCxnSpPr>
          <p:cNvPr id="57" name="Elbow Connector 56"/>
          <p:cNvCxnSpPr>
            <a:stCxn id="53" idx="2"/>
            <a:endCxn id="62" idx="0"/>
          </p:cNvCxnSpPr>
          <p:nvPr/>
        </p:nvCxnSpPr>
        <p:spPr>
          <a:xfrm rot="16200000" flipH="1">
            <a:off x="14973134" y="11624032"/>
            <a:ext cx="939969" cy="132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7" idx="0"/>
          </p:cNvCxnSpPr>
          <p:nvPr/>
        </p:nvCxnSpPr>
        <p:spPr>
          <a:xfrm rot="5400000">
            <a:off x="10089853" y="6696236"/>
            <a:ext cx="1084600" cy="393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378282" y="12757667"/>
            <a:ext cx="3456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process_router_if_compatible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12868925" y="14628947"/>
            <a:ext cx="267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_</a:t>
            </a:r>
            <a:r>
              <a:rPr lang="en-US" sz="2000" dirty="0" err="1" smtClean="0"/>
              <a:t>process_added_router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15887769" y="14208805"/>
            <a:ext cx="2892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process_updated_router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14728786" y="15706575"/>
            <a:ext cx="2591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event_observers.notify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10310681" y="15075427"/>
            <a:ext cx="175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router_added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13022338" y="16201673"/>
            <a:ext cx="176388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process_router</a:t>
            </a:r>
            <a:endParaRPr lang="en-US" sz="2000" dirty="0" smtClean="0"/>
          </a:p>
          <a:p>
            <a:r>
              <a:rPr lang="en-US" sz="2000" dirty="0"/>
              <a:t>*****</a:t>
            </a:r>
          </a:p>
        </p:txBody>
      </p:sp>
      <p:cxnSp>
        <p:nvCxnSpPr>
          <p:cNvPr id="68" name="Elbow Connector 67"/>
          <p:cNvCxnSpPr>
            <a:stCxn id="63" idx="2"/>
            <a:endCxn id="66" idx="3"/>
          </p:cNvCxnSpPr>
          <p:nvPr/>
        </p:nvCxnSpPr>
        <p:spPr>
          <a:xfrm rot="5400000">
            <a:off x="13012367" y="14080928"/>
            <a:ext cx="246425" cy="21426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3" idx="2"/>
            <a:endCxn id="67" idx="0"/>
          </p:cNvCxnSpPr>
          <p:nvPr/>
        </p:nvCxnSpPr>
        <p:spPr>
          <a:xfrm rot="5400000">
            <a:off x="13469292" y="15464045"/>
            <a:ext cx="1172616" cy="3026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3" idx="2"/>
            <a:endCxn id="65" idx="1"/>
          </p:cNvCxnSpPr>
          <p:nvPr/>
        </p:nvCxnSpPr>
        <p:spPr>
          <a:xfrm rot="16200000" flipH="1">
            <a:off x="14029067" y="15206910"/>
            <a:ext cx="877573" cy="5218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4" idx="2"/>
            <a:endCxn id="65" idx="0"/>
          </p:cNvCxnSpPr>
          <p:nvPr/>
        </p:nvCxnSpPr>
        <p:spPr>
          <a:xfrm rot="5400000">
            <a:off x="16130304" y="14503073"/>
            <a:ext cx="1097660" cy="13093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2" idx="2"/>
            <a:endCxn id="63" idx="0"/>
          </p:cNvCxnSpPr>
          <p:nvPr/>
        </p:nvCxnSpPr>
        <p:spPr>
          <a:xfrm rot="5400000">
            <a:off x="14421259" y="12943438"/>
            <a:ext cx="1471170" cy="18998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78287" y="14107542"/>
            <a:ext cx="3598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RouterNotCompatibleWithAgent</a:t>
            </a:r>
            <a:endParaRPr lang="en-US" sz="2000" dirty="0" smtClean="0"/>
          </a:p>
          <a:p>
            <a:r>
              <a:rPr lang="en-US" sz="2000" b="1" dirty="0" smtClean="0"/>
              <a:t>common/exceptions.py</a:t>
            </a:r>
            <a:endParaRPr lang="en-US" sz="2000" b="1" dirty="0"/>
          </a:p>
        </p:txBody>
      </p:sp>
      <p:cxnSp>
        <p:nvCxnSpPr>
          <p:cNvPr id="74" name="Elbow Connector 73"/>
          <p:cNvCxnSpPr>
            <a:stCxn id="62" idx="1"/>
            <a:endCxn id="73" idx="0"/>
          </p:cNvCxnSpPr>
          <p:nvPr/>
        </p:nvCxnSpPr>
        <p:spPr>
          <a:xfrm rot="10800000" flipV="1">
            <a:off x="11177594" y="12957722"/>
            <a:ext cx="3200688" cy="1149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3643060" y="17536656"/>
            <a:ext cx="3195171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 smtClean="0"/>
              <a:t>process_internal_ports</a:t>
            </a:r>
            <a:endParaRPr lang="en-US" sz="1800" dirty="0" smtClean="0"/>
          </a:p>
          <a:p>
            <a:r>
              <a:rPr lang="en-US" sz="1800" dirty="0"/>
              <a:t>_</a:t>
            </a:r>
            <a:r>
              <a:rPr lang="en-US" sz="1800" dirty="0" err="1" smtClean="0"/>
              <a:t>process_external</a:t>
            </a:r>
            <a:endParaRPr lang="en-US" sz="1800" dirty="0" smtClean="0"/>
          </a:p>
          <a:p>
            <a:r>
              <a:rPr lang="en-US" sz="1800" dirty="0" err="1" smtClean="0"/>
              <a:t>routes_updated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_</a:t>
            </a:r>
            <a:r>
              <a:rPr lang="en-US" sz="1800" dirty="0" err="1" smtClean="0"/>
              <a:t>process_ha_router</a:t>
            </a:r>
            <a:endParaRPr lang="en-US" sz="1800" dirty="0" smtClean="0"/>
          </a:p>
          <a:p>
            <a:r>
              <a:rPr lang="en-US" sz="1800" dirty="0"/>
              <a:t>Update </a:t>
            </a:r>
            <a:r>
              <a:rPr lang="en-US" sz="1800" dirty="0" err="1"/>
              <a:t>ex_gw_port</a:t>
            </a:r>
            <a:r>
              <a:rPr lang="en-US" sz="1800" dirty="0"/>
              <a:t> and </a:t>
            </a:r>
            <a:r>
              <a:rPr lang="en-US" sz="1800" dirty="0" err="1"/>
              <a:t>enable_snat</a:t>
            </a:r>
            <a:r>
              <a:rPr lang="en-US" sz="1800" dirty="0"/>
              <a:t> on the router info cache</a:t>
            </a:r>
          </a:p>
        </p:txBody>
      </p:sp>
      <p:cxnSp>
        <p:nvCxnSpPr>
          <p:cNvPr id="76" name="Elbow Connector 75"/>
          <p:cNvCxnSpPr>
            <a:stCxn id="62" idx="2"/>
            <a:endCxn id="64" idx="0"/>
          </p:cNvCxnSpPr>
          <p:nvPr/>
        </p:nvCxnSpPr>
        <p:spPr>
          <a:xfrm rot="16200000" flipH="1">
            <a:off x="16194773" y="13069772"/>
            <a:ext cx="1051028" cy="12270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7" idx="1"/>
            <a:endCxn id="75" idx="0"/>
          </p:cNvCxnSpPr>
          <p:nvPr/>
        </p:nvCxnSpPr>
        <p:spPr>
          <a:xfrm rot="10800000" flipH="1" flipV="1">
            <a:off x="13022338" y="16555616"/>
            <a:ext cx="2218308" cy="981040"/>
          </a:xfrm>
          <a:prstGeom prst="bentConnector4">
            <a:avLst>
              <a:gd name="adj1" fmla="val -10305"/>
              <a:gd name="adj2" fmla="val 68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  <a:endCxn id="79" idx="6"/>
          </p:cNvCxnSpPr>
          <p:nvPr/>
        </p:nvCxnSpPr>
        <p:spPr>
          <a:xfrm flipH="1">
            <a:off x="10845166" y="15475537"/>
            <a:ext cx="342294" cy="23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458568" y="15488671"/>
            <a:ext cx="1386598" cy="43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Next slide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6916400" y="18038099"/>
            <a:ext cx="154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Succeeding Slides </a:t>
            </a:r>
            <a:endParaRPr lang="en-US" sz="2000" dirty="0"/>
          </a:p>
        </p:txBody>
      </p:sp>
      <p:cxnSp>
        <p:nvCxnSpPr>
          <p:cNvPr id="81" name="Elbow Connector 80"/>
          <p:cNvCxnSpPr>
            <a:stCxn id="75" idx="3"/>
          </p:cNvCxnSpPr>
          <p:nvPr/>
        </p:nvCxnSpPr>
        <p:spPr>
          <a:xfrm>
            <a:off x="16838231" y="18552319"/>
            <a:ext cx="849741" cy="1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372600" y="12192000"/>
            <a:ext cx="4540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Ensure The </a:t>
            </a:r>
            <a:r>
              <a:rPr lang="en-US" sz="2000" dirty="0"/>
              <a:t>external network </a:t>
            </a:r>
            <a:r>
              <a:rPr lang="en-US" sz="2000" dirty="0" smtClean="0"/>
              <a:t>bridge exists</a:t>
            </a:r>
            <a:endParaRPr lang="en-US" sz="2000" dirty="0"/>
          </a:p>
        </p:txBody>
      </p:sp>
      <p:cxnSp>
        <p:nvCxnSpPr>
          <p:cNvPr id="83" name="Elbow Connector 82"/>
          <p:cNvCxnSpPr>
            <a:stCxn id="62" idx="1"/>
            <a:endCxn id="82" idx="3"/>
          </p:cNvCxnSpPr>
          <p:nvPr/>
        </p:nvCxnSpPr>
        <p:spPr>
          <a:xfrm rot="10800000">
            <a:off x="13913138" y="12392056"/>
            <a:ext cx="465144" cy="565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435822" y="13133472"/>
            <a:ext cx="4167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If namespaces are disabled, only process the router </a:t>
            </a:r>
            <a:r>
              <a:rPr lang="en-US" sz="1200" dirty="0" smtClean="0"/>
              <a:t>associated with </a:t>
            </a:r>
            <a:r>
              <a:rPr lang="en-US" sz="1200" dirty="0"/>
              <a:t>the configured agent id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Either </a:t>
            </a:r>
            <a:r>
              <a:rPr lang="en-US" sz="1200" dirty="0" err="1"/>
              <a:t>ex_net_id</a:t>
            </a:r>
            <a:r>
              <a:rPr lang="en-US" sz="1200" dirty="0"/>
              <a:t> or </a:t>
            </a:r>
            <a:r>
              <a:rPr lang="en-US" sz="1200" dirty="0" err="1"/>
              <a:t>handle_internal_only_routers</a:t>
            </a:r>
            <a:r>
              <a:rPr lang="en-US" sz="1200" dirty="0"/>
              <a:t> </a:t>
            </a:r>
            <a:r>
              <a:rPr lang="en-US" sz="1200" dirty="0" smtClean="0"/>
              <a:t>not set</a:t>
            </a:r>
          </a:p>
          <a:p>
            <a:r>
              <a:rPr lang="en-US" sz="1200" dirty="0"/>
              <a:t>If </a:t>
            </a:r>
            <a:r>
              <a:rPr lang="en-US" sz="1200" dirty="0" err="1"/>
              <a:t>target_ex_net_id</a:t>
            </a:r>
            <a:r>
              <a:rPr lang="en-US" sz="1200" dirty="0"/>
              <a:t> and </a:t>
            </a:r>
            <a:r>
              <a:rPr lang="en-US" sz="1200" dirty="0" err="1"/>
              <a:t>ex_net_id</a:t>
            </a:r>
            <a:r>
              <a:rPr lang="en-US" sz="1200" dirty="0"/>
              <a:t> are set they must be equal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199625" y="14336024"/>
            <a:ext cx="18966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 if router['id'] not in </a:t>
            </a:r>
            <a:r>
              <a:rPr lang="en-US" sz="900" dirty="0" err="1"/>
              <a:t>self.router_info</a:t>
            </a:r>
            <a:r>
              <a:rPr lang="en-US" sz="900" dirty="0"/>
              <a:t>: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838231" y="13524936"/>
            <a:ext cx="4122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else</a:t>
            </a:r>
          </a:p>
        </p:txBody>
      </p:sp>
      <p:cxnSp>
        <p:nvCxnSpPr>
          <p:cNvPr id="87" name="Elbow Connector 86"/>
          <p:cNvCxnSpPr>
            <a:stCxn id="64" idx="2"/>
            <a:endCxn id="67" idx="3"/>
          </p:cNvCxnSpPr>
          <p:nvPr/>
        </p:nvCxnSpPr>
        <p:spPr>
          <a:xfrm rot="5400000">
            <a:off x="15086663" y="14308472"/>
            <a:ext cx="1946701" cy="2547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889604" y="17275076"/>
            <a:ext cx="2722797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err="1" smtClean="0"/>
              <a:t>snat_rules</a:t>
            </a:r>
            <a:r>
              <a:rPr lang="en-US" sz="1800" dirty="0" smtClean="0"/>
              <a:t>, </a:t>
            </a:r>
            <a:r>
              <a:rPr lang="en-US" sz="1800" dirty="0" err="1" smtClean="0"/>
              <a:t>dnat_rules</a:t>
            </a:r>
            <a:endParaRPr lang="en-US" sz="1800" dirty="0" smtClean="0"/>
          </a:p>
          <a:p>
            <a:r>
              <a:rPr lang="en-US" sz="1800" dirty="0" err="1" smtClean="0"/>
              <a:t>floating_ip_address</a:t>
            </a:r>
            <a:endParaRPr lang="en-US" sz="1800" dirty="0" smtClean="0"/>
          </a:p>
          <a:p>
            <a:r>
              <a:rPr lang="en-US" sz="1800" dirty="0" smtClean="0"/>
              <a:t>external gateway</a:t>
            </a:r>
          </a:p>
          <a:p>
            <a:r>
              <a:rPr lang="en-US" sz="1800" dirty="0" smtClean="0"/>
              <a:t>internal network interfaces</a:t>
            </a:r>
          </a:p>
          <a:p>
            <a:r>
              <a:rPr lang="en-US" sz="1800" dirty="0" smtClean="0"/>
              <a:t>ipv6 support</a:t>
            </a:r>
          </a:p>
          <a:p>
            <a:r>
              <a:rPr lang="en-US" sz="1800" dirty="0" smtClean="0"/>
              <a:t>cleanup of stale interfaces</a:t>
            </a:r>
          </a:p>
          <a:p>
            <a:r>
              <a:rPr lang="en-US" sz="1800" dirty="0"/>
              <a:t>static routes</a:t>
            </a:r>
          </a:p>
          <a:p>
            <a:r>
              <a:rPr lang="en-US" sz="1800" dirty="0"/>
              <a:t>HA router </a:t>
            </a:r>
            <a:r>
              <a:rPr lang="en-US" sz="1800" dirty="0" err="1" smtClean="0"/>
              <a:t>keepalive</a:t>
            </a:r>
            <a:endParaRPr lang="en-US" sz="1800" dirty="0"/>
          </a:p>
        </p:txBody>
      </p:sp>
      <p:sp>
        <p:nvSpPr>
          <p:cNvPr id="89" name="Left Arrow 88"/>
          <p:cNvSpPr/>
          <p:nvPr/>
        </p:nvSpPr>
        <p:spPr>
          <a:xfrm>
            <a:off x="12496800" y="18336905"/>
            <a:ext cx="1146260" cy="360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1" name="Rectangle 90"/>
          <p:cNvSpPr/>
          <p:nvPr/>
        </p:nvSpPr>
        <p:spPr>
          <a:xfrm>
            <a:off x="19659600" y="6192421"/>
            <a:ext cx="13258800" cy="1575318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228673" y="15163800"/>
            <a:ext cx="159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router_added</a:t>
            </a:r>
            <a:endParaRPr lang="en-US" sz="1800" dirty="0"/>
          </a:p>
        </p:txBody>
      </p:sp>
      <p:sp>
        <p:nvSpPr>
          <p:cNvPr id="99" name="Rectangle 98"/>
          <p:cNvSpPr/>
          <p:nvPr/>
        </p:nvSpPr>
        <p:spPr>
          <a:xfrm>
            <a:off x="137541" y="15701865"/>
            <a:ext cx="159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create_router</a:t>
            </a:r>
            <a:endParaRPr lang="en-US" sz="1800" dirty="0"/>
          </a:p>
        </p:txBody>
      </p:sp>
      <p:sp>
        <p:nvSpPr>
          <p:cNvPr id="100" name="Rectangle 99"/>
          <p:cNvSpPr/>
          <p:nvPr/>
        </p:nvSpPr>
        <p:spPr>
          <a:xfrm>
            <a:off x="6446344" y="16239931"/>
            <a:ext cx="266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create_router_namespace</a:t>
            </a:r>
            <a:endParaRPr lang="en-US" sz="1800" dirty="0"/>
          </a:p>
        </p:txBody>
      </p:sp>
      <p:sp>
        <p:nvSpPr>
          <p:cNvPr id="101" name="Rectangle 100"/>
          <p:cNvSpPr/>
          <p:nvPr/>
        </p:nvSpPr>
        <p:spPr>
          <a:xfrm>
            <a:off x="1060569" y="16239931"/>
            <a:ext cx="207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process_router_add</a:t>
            </a:r>
            <a:endParaRPr lang="en-US" sz="1800" dirty="0"/>
          </a:p>
        </p:txBody>
      </p:sp>
      <p:sp>
        <p:nvSpPr>
          <p:cNvPr id="102" name="Rectangle 101"/>
          <p:cNvSpPr/>
          <p:nvPr/>
        </p:nvSpPr>
        <p:spPr>
          <a:xfrm>
            <a:off x="3528148" y="16239931"/>
            <a:ext cx="265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process_ha_router_added</a:t>
            </a:r>
            <a:endParaRPr lang="en-US" sz="1800" dirty="0"/>
          </a:p>
        </p:txBody>
      </p:sp>
      <p:cxnSp>
        <p:nvCxnSpPr>
          <p:cNvPr id="103" name="Elbow Connector 102"/>
          <p:cNvCxnSpPr>
            <a:stCxn id="98" idx="2"/>
            <a:endCxn id="99" idx="3"/>
          </p:cNvCxnSpPr>
          <p:nvPr/>
        </p:nvCxnSpPr>
        <p:spPr>
          <a:xfrm rot="5400000">
            <a:off x="3202826" y="14062131"/>
            <a:ext cx="353399" cy="3295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8" idx="2"/>
            <a:endCxn id="100" idx="0"/>
          </p:cNvCxnSpPr>
          <p:nvPr/>
        </p:nvCxnSpPr>
        <p:spPr>
          <a:xfrm rot="16200000" flipH="1">
            <a:off x="6048856" y="14511500"/>
            <a:ext cx="706799" cy="27500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8" idx="2"/>
            <a:endCxn id="101" idx="0"/>
          </p:cNvCxnSpPr>
          <p:nvPr/>
        </p:nvCxnSpPr>
        <p:spPr>
          <a:xfrm rot="5400000">
            <a:off x="3208669" y="14421374"/>
            <a:ext cx="706799" cy="2930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102" idx="0"/>
          </p:cNvCxnSpPr>
          <p:nvPr/>
        </p:nvCxnSpPr>
        <p:spPr>
          <a:xfrm rot="5400000">
            <a:off x="4588733" y="15801438"/>
            <a:ext cx="706799" cy="1701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901813" y="16773331"/>
            <a:ext cx="2071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create_namespace</a:t>
            </a:r>
            <a:endParaRPr lang="en-US" sz="1800" dirty="0"/>
          </a:p>
        </p:txBody>
      </p:sp>
      <p:sp>
        <p:nvSpPr>
          <p:cNvPr id="108" name="Rectangle 107"/>
          <p:cNvSpPr/>
          <p:nvPr/>
        </p:nvSpPr>
        <p:spPr>
          <a:xfrm>
            <a:off x="389893" y="18124333"/>
            <a:ext cx="27747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dvr_router.DvrRouter</a:t>
            </a:r>
            <a:endParaRPr lang="en-US" sz="1800" dirty="0" smtClean="0"/>
          </a:p>
          <a:p>
            <a:r>
              <a:rPr lang="en-US" sz="1800" dirty="0" err="1" smtClean="0"/>
              <a:t>ha_router.HaRouter</a:t>
            </a:r>
            <a:endParaRPr lang="en-US" sz="1800" dirty="0" smtClean="0"/>
          </a:p>
          <a:p>
            <a:r>
              <a:rPr lang="en-US" sz="1800" dirty="0" err="1"/>
              <a:t>legacy_router.LegacyRouter</a:t>
            </a:r>
            <a:endParaRPr lang="en-US" sz="1800" dirty="0"/>
          </a:p>
        </p:txBody>
      </p:sp>
      <p:sp>
        <p:nvSpPr>
          <p:cNvPr id="109" name="Rectangle 108"/>
          <p:cNvSpPr/>
          <p:nvPr/>
        </p:nvSpPr>
        <p:spPr>
          <a:xfrm>
            <a:off x="377587" y="16969255"/>
            <a:ext cx="2708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 smtClean="0"/>
              <a:t>process_router_add</a:t>
            </a:r>
            <a:endParaRPr lang="en-US" sz="1800" dirty="0" smtClean="0"/>
          </a:p>
          <a:p>
            <a:r>
              <a:rPr lang="en-US" sz="1800" dirty="0"/>
              <a:t>get </a:t>
            </a:r>
            <a:r>
              <a:rPr lang="en-US" sz="1800" dirty="0" err="1"/>
              <a:t>fw</a:t>
            </a:r>
            <a:r>
              <a:rPr lang="en-US" sz="1800" dirty="0"/>
              <a:t> with rules from plugin and update driver.</a:t>
            </a:r>
          </a:p>
        </p:txBody>
      </p:sp>
      <p:cxnSp>
        <p:nvCxnSpPr>
          <p:cNvPr id="110" name="Elbow Connector 109"/>
          <p:cNvCxnSpPr>
            <a:stCxn id="99" idx="2"/>
            <a:endCxn id="108" idx="1"/>
          </p:cNvCxnSpPr>
          <p:nvPr/>
        </p:nvCxnSpPr>
        <p:spPr>
          <a:xfrm rot="5400000">
            <a:off x="-595112" y="17056202"/>
            <a:ext cx="2514801" cy="544790"/>
          </a:xfrm>
          <a:prstGeom prst="bentConnector4">
            <a:avLst>
              <a:gd name="adj1" fmla="val 40821"/>
              <a:gd name="adj2" fmla="val 1419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1" idx="1"/>
            <a:endCxn id="109" idx="0"/>
          </p:cNvCxnSpPr>
          <p:nvPr/>
        </p:nvCxnSpPr>
        <p:spPr>
          <a:xfrm rot="10800000" flipH="1" flipV="1">
            <a:off x="1060568" y="16424597"/>
            <a:ext cx="671255" cy="544658"/>
          </a:xfrm>
          <a:prstGeom prst="bentConnector4">
            <a:avLst>
              <a:gd name="adj1" fmla="val -34056"/>
              <a:gd name="adj2" fmla="val 66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583598" y="16773331"/>
            <a:ext cx="26705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h</a:t>
            </a:r>
            <a:r>
              <a:rPr lang="en-US" sz="1800" b="1" dirty="0" smtClean="0"/>
              <a:t>a.py</a:t>
            </a:r>
          </a:p>
          <a:p>
            <a:r>
              <a:rPr lang="en-US" sz="1800" dirty="0" err="1" smtClean="0"/>
              <a:t>ha_network_added</a:t>
            </a:r>
            <a:endParaRPr lang="en-US" sz="1800" dirty="0" smtClean="0"/>
          </a:p>
          <a:p>
            <a:r>
              <a:rPr lang="en-US" sz="1800" dirty="0"/>
              <a:t>_</a:t>
            </a:r>
            <a:r>
              <a:rPr lang="en-US" sz="1800" dirty="0" err="1" smtClean="0"/>
              <a:t>init_keepalived_manager</a:t>
            </a:r>
            <a:endParaRPr lang="en-US" sz="1800" dirty="0" smtClean="0"/>
          </a:p>
          <a:p>
            <a:r>
              <a:rPr lang="en-US" sz="1800" dirty="0"/>
              <a:t>_</a:t>
            </a:r>
            <a:r>
              <a:rPr lang="en-US" sz="1800" dirty="0" err="1"/>
              <a:t>add_keepalived_notifiers</a:t>
            </a:r>
            <a:endParaRPr lang="en-US" sz="1800" dirty="0"/>
          </a:p>
        </p:txBody>
      </p:sp>
      <p:cxnSp>
        <p:nvCxnSpPr>
          <p:cNvPr id="113" name="Elbow Connector 112"/>
          <p:cNvCxnSpPr>
            <a:stCxn id="102" idx="2"/>
            <a:endCxn id="112" idx="3"/>
          </p:cNvCxnSpPr>
          <p:nvPr/>
        </p:nvCxnSpPr>
        <p:spPr>
          <a:xfrm rot="16200000" flipH="1">
            <a:off x="5173471" y="16292829"/>
            <a:ext cx="764233" cy="1397099"/>
          </a:xfrm>
          <a:prstGeom prst="bentConnector4">
            <a:avLst>
              <a:gd name="adj1" fmla="val 10734"/>
              <a:gd name="adj2" fmla="val 116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0" idx="2"/>
            <a:endCxn id="107" idx="1"/>
          </p:cNvCxnSpPr>
          <p:nvPr/>
        </p:nvCxnSpPr>
        <p:spPr>
          <a:xfrm rot="5400000">
            <a:off x="7165183" y="16345894"/>
            <a:ext cx="348734" cy="875473"/>
          </a:xfrm>
          <a:prstGeom prst="bentConnector4">
            <a:avLst>
              <a:gd name="adj1" fmla="val 23523"/>
              <a:gd name="adj2" fmla="val 1261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500743" y="17570335"/>
            <a:ext cx="2683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linux/ip_lib.py</a:t>
            </a:r>
          </a:p>
          <a:p>
            <a:r>
              <a:rPr lang="en-US" sz="1800" dirty="0" err="1" smtClean="0"/>
              <a:t>ip_lib.IPWrapper</a:t>
            </a:r>
            <a:endParaRPr lang="en-US" sz="1800" dirty="0" smtClean="0"/>
          </a:p>
          <a:p>
            <a:r>
              <a:rPr lang="en-US" sz="1800" dirty="0" err="1" smtClean="0"/>
              <a:t>ip_wrapper_root.ensure_namespace</a:t>
            </a:r>
            <a:endParaRPr lang="en-US" sz="1800" dirty="0" smtClean="0"/>
          </a:p>
          <a:p>
            <a:r>
              <a:rPr lang="en-US" sz="1800" dirty="0" err="1" smtClean="0"/>
              <a:t>ip_wrapper.netns.execute</a:t>
            </a:r>
            <a:endParaRPr lang="en-US" sz="1800" dirty="0" smtClean="0"/>
          </a:p>
          <a:p>
            <a:r>
              <a:rPr lang="en-US" sz="1800" dirty="0" smtClean="0"/>
              <a:t>Enable IP forwarding.</a:t>
            </a:r>
            <a:endParaRPr lang="en-US" sz="1800" dirty="0"/>
          </a:p>
        </p:txBody>
      </p:sp>
      <p:cxnSp>
        <p:nvCxnSpPr>
          <p:cNvPr id="116" name="Elbow Connector 115"/>
          <p:cNvCxnSpPr>
            <a:stCxn id="107" idx="2"/>
            <a:endCxn id="115" idx="0"/>
          </p:cNvCxnSpPr>
          <p:nvPr/>
        </p:nvCxnSpPr>
        <p:spPr>
          <a:xfrm rot="5400000">
            <a:off x="7676310" y="17308939"/>
            <a:ext cx="427672" cy="95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15845" y="15517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6006" y="15730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149045" y="15870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57037" y="15870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121" name="Down Arrow 120"/>
          <p:cNvSpPr/>
          <p:nvPr/>
        </p:nvSpPr>
        <p:spPr>
          <a:xfrm>
            <a:off x="1629254" y="19047663"/>
            <a:ext cx="388277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" name="Rectangle 121"/>
          <p:cNvSpPr/>
          <p:nvPr/>
        </p:nvSpPr>
        <p:spPr>
          <a:xfrm>
            <a:off x="804107" y="19775439"/>
            <a:ext cx="182131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RouterInfo</a:t>
            </a:r>
            <a:endParaRPr lang="en-US" sz="1800" dirty="0"/>
          </a:p>
        </p:txBody>
      </p:sp>
      <p:sp>
        <p:nvSpPr>
          <p:cNvPr id="123" name="Rectangle 122"/>
          <p:cNvSpPr/>
          <p:nvPr/>
        </p:nvSpPr>
        <p:spPr>
          <a:xfrm>
            <a:off x="3027998" y="19241133"/>
            <a:ext cx="36948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         </a:t>
            </a:r>
            <a:r>
              <a:rPr lang="en-US" sz="1050" dirty="0" err="1"/>
              <a:t>self.router_id</a:t>
            </a:r>
            <a:r>
              <a:rPr lang="en-US" sz="1050" dirty="0"/>
              <a:t> = </a:t>
            </a:r>
            <a:r>
              <a:rPr lang="en-US" sz="1050" dirty="0" err="1"/>
              <a:t>router_id</a:t>
            </a:r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self.ex_gw_port</a:t>
            </a:r>
            <a:r>
              <a:rPr lang="en-US" sz="1050" dirty="0"/>
              <a:t> = None</a:t>
            </a:r>
          </a:p>
          <a:p>
            <a:r>
              <a:rPr lang="en-US" sz="1050" dirty="0"/>
              <a:t>        self._</a:t>
            </a:r>
            <a:r>
              <a:rPr lang="en-US" sz="1050" dirty="0" err="1"/>
              <a:t>snat_enabled</a:t>
            </a:r>
            <a:r>
              <a:rPr lang="en-US" sz="1050" dirty="0"/>
              <a:t> = None</a:t>
            </a:r>
          </a:p>
          <a:p>
            <a:r>
              <a:rPr lang="en-US" sz="1050" dirty="0"/>
              <a:t>        self._</a:t>
            </a:r>
            <a:r>
              <a:rPr lang="en-US" sz="1050" dirty="0" err="1"/>
              <a:t>snat_action</a:t>
            </a:r>
            <a:r>
              <a:rPr lang="en-US" sz="1050" dirty="0"/>
              <a:t> = None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self.internal_ports</a:t>
            </a:r>
            <a:r>
              <a:rPr lang="en-US" sz="1050" dirty="0"/>
              <a:t> = []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self.floating_ips</a:t>
            </a:r>
            <a:r>
              <a:rPr lang="en-US" sz="1050" dirty="0"/>
              <a:t> = set()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self.root_helper</a:t>
            </a:r>
            <a:r>
              <a:rPr lang="en-US" sz="1050" dirty="0"/>
              <a:t> = </a:t>
            </a:r>
            <a:r>
              <a:rPr lang="en-US" sz="1050" dirty="0" err="1"/>
              <a:t>root_helper</a:t>
            </a:r>
            <a:endParaRPr lang="en-US" sz="1050" dirty="0"/>
          </a:p>
          <a:p>
            <a:r>
              <a:rPr lang="en-US" sz="1050" dirty="0"/>
              <a:t>        # Invoke the setter for establishing initial SNAT action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self.router</a:t>
            </a:r>
            <a:r>
              <a:rPr lang="en-US" sz="1050" dirty="0"/>
              <a:t> = router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self.ns_name</a:t>
            </a:r>
            <a:r>
              <a:rPr lang="en-US" sz="1050" dirty="0"/>
              <a:t> = </a:t>
            </a:r>
            <a:r>
              <a:rPr lang="en-US" sz="1050" dirty="0" err="1"/>
              <a:t>ns_name</a:t>
            </a:r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self.iptables_manager</a:t>
            </a:r>
            <a:r>
              <a:rPr lang="en-US" sz="1050" dirty="0"/>
              <a:t> = </a:t>
            </a:r>
            <a:r>
              <a:rPr lang="en-US" sz="1050" dirty="0" err="1"/>
              <a:t>iptables_manager.IptablesManager</a:t>
            </a:r>
            <a:r>
              <a:rPr lang="en-US" sz="1050" dirty="0"/>
              <a:t>(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root_helper</a:t>
            </a:r>
            <a:r>
              <a:rPr lang="en-US" sz="1050" dirty="0"/>
              <a:t>=</a:t>
            </a:r>
            <a:r>
              <a:rPr lang="en-US" sz="1050" dirty="0" err="1"/>
              <a:t>root_helper</a:t>
            </a:r>
            <a:r>
              <a:rPr lang="en-US" sz="1050" dirty="0"/>
              <a:t>,</a:t>
            </a:r>
          </a:p>
          <a:p>
            <a:r>
              <a:rPr lang="en-US" sz="1050" dirty="0"/>
              <a:t>            use_ipv6=use_ipv6,</a:t>
            </a:r>
          </a:p>
          <a:p>
            <a:r>
              <a:rPr lang="en-US" sz="1050" dirty="0"/>
              <a:t>            namespace=</a:t>
            </a:r>
            <a:r>
              <a:rPr lang="en-US" sz="1050" dirty="0" err="1"/>
              <a:t>self.ns_name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self.routes</a:t>
            </a:r>
            <a:r>
              <a:rPr lang="en-US" sz="1050" dirty="0"/>
              <a:t> = []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2625423" y="20038263"/>
            <a:ext cx="53771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5" name="Rectangle 124"/>
          <p:cNvSpPr/>
          <p:nvPr/>
        </p:nvSpPr>
        <p:spPr>
          <a:xfrm>
            <a:off x="6601818" y="20481065"/>
            <a:ext cx="1569660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gw_port</a:t>
            </a:r>
            <a:endParaRPr lang="en-US" sz="1100" dirty="0" smtClean="0"/>
          </a:p>
          <a:p>
            <a:r>
              <a:rPr lang="en-US" sz="1100" dirty="0" smtClean="0"/>
              <a:t>_Interfaces</a:t>
            </a:r>
          </a:p>
          <a:p>
            <a:r>
              <a:rPr lang="en-US" sz="1100" dirty="0"/>
              <a:t>_</a:t>
            </a:r>
            <a:r>
              <a:rPr lang="en-US" sz="1100" dirty="0" err="1" smtClean="0"/>
              <a:t>floatingips</a:t>
            </a:r>
            <a:endParaRPr lang="en-US" sz="1100" dirty="0" smtClean="0"/>
          </a:p>
          <a:p>
            <a:r>
              <a:rPr lang="en-US" sz="1100" dirty="0"/>
              <a:t>d</a:t>
            </a:r>
            <a:r>
              <a:rPr lang="en-US" sz="1100" dirty="0" smtClean="0"/>
              <a:t>istributed</a:t>
            </a:r>
          </a:p>
          <a:p>
            <a:r>
              <a:rPr lang="en-US" sz="1100" dirty="0" smtClean="0"/>
              <a:t>Ha</a:t>
            </a:r>
          </a:p>
          <a:p>
            <a:r>
              <a:rPr lang="en-US" sz="1100" dirty="0"/>
              <a:t>_</a:t>
            </a:r>
            <a:r>
              <a:rPr lang="en-US" sz="1100" dirty="0" err="1" smtClean="0"/>
              <a:t>snat_router_interfaces</a:t>
            </a:r>
            <a:endParaRPr lang="en-US" sz="1100" dirty="0" smtClean="0"/>
          </a:p>
          <a:p>
            <a:r>
              <a:rPr lang="en-US" sz="1100" dirty="0" err="1"/>
              <a:t>enable_snat</a:t>
            </a:r>
            <a:endParaRPr lang="en-US" sz="1100" dirty="0"/>
          </a:p>
        </p:txBody>
      </p:sp>
      <p:cxnSp>
        <p:nvCxnSpPr>
          <p:cNvPr id="126" name="Elbow Connector 125"/>
          <p:cNvCxnSpPr>
            <a:endCxn id="125" idx="1"/>
          </p:cNvCxnSpPr>
          <p:nvPr/>
        </p:nvCxnSpPr>
        <p:spPr>
          <a:xfrm>
            <a:off x="3511905" y="20702682"/>
            <a:ext cx="3089913" cy="417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9" idx="2"/>
            <a:endCxn id="98" idx="3"/>
          </p:cNvCxnSpPr>
          <p:nvPr/>
        </p:nvCxnSpPr>
        <p:spPr>
          <a:xfrm rot="10800000">
            <a:off x="5825778" y="15348466"/>
            <a:ext cx="3632791" cy="35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Arrow 128"/>
          <p:cNvSpPr/>
          <p:nvPr/>
        </p:nvSpPr>
        <p:spPr>
          <a:xfrm>
            <a:off x="16916400" y="17570336"/>
            <a:ext cx="2743200" cy="403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017683" y="7591075"/>
            <a:ext cx="2462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process_internal_ports</a:t>
            </a:r>
            <a:endParaRPr lang="en-US" sz="1800" dirty="0"/>
          </a:p>
        </p:txBody>
      </p:sp>
      <p:sp>
        <p:nvSpPr>
          <p:cNvPr id="131" name="Rectangle 130"/>
          <p:cNvSpPr/>
          <p:nvPr/>
        </p:nvSpPr>
        <p:spPr>
          <a:xfrm>
            <a:off x="25479896" y="8167174"/>
            <a:ext cx="304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internal_network_added</a:t>
            </a:r>
            <a:endParaRPr lang="en-US" sz="1800" dirty="0" smtClean="0"/>
          </a:p>
          <a:p>
            <a:r>
              <a:rPr lang="en-US" sz="1800" dirty="0" err="1" smtClean="0"/>
              <a:t>ri.internal_ports.append</a:t>
            </a:r>
            <a:endParaRPr lang="en-US" sz="1800" dirty="0" smtClean="0"/>
          </a:p>
          <a:p>
            <a:r>
              <a:rPr lang="en-US" sz="1800" dirty="0"/>
              <a:t> self._</a:t>
            </a:r>
            <a:r>
              <a:rPr lang="en-US" sz="1800" dirty="0" err="1"/>
              <a:t>set_subnet_arp_info</a:t>
            </a:r>
            <a:r>
              <a:rPr lang="en-US" sz="1800" dirty="0"/>
              <a:t>(</a:t>
            </a:r>
            <a:r>
              <a:rPr lang="en-US" sz="1800" dirty="0" err="1"/>
              <a:t>ri</a:t>
            </a:r>
            <a:r>
              <a:rPr lang="en-US" sz="1800" dirty="0"/>
              <a:t>, p)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8446096" y="8910429"/>
            <a:ext cx="263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internal_network_added</a:t>
            </a:r>
            <a:endParaRPr lang="en-US" sz="1800" dirty="0"/>
          </a:p>
        </p:txBody>
      </p:sp>
      <p:sp>
        <p:nvSpPr>
          <p:cNvPr id="133" name="Rectangle 132"/>
          <p:cNvSpPr/>
          <p:nvPr/>
        </p:nvSpPr>
        <p:spPr>
          <a:xfrm>
            <a:off x="28205748" y="9525952"/>
            <a:ext cx="2238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self.driver.plug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ip_lib.send_gratuitous_arp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34" name="Rectangle 133"/>
          <p:cNvSpPr/>
          <p:nvPr/>
        </p:nvSpPr>
        <p:spPr>
          <a:xfrm>
            <a:off x="21882126" y="7091065"/>
            <a:ext cx="16030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process_router</a:t>
            </a:r>
            <a:endParaRPr lang="en-US" sz="1800" dirty="0"/>
          </a:p>
        </p:txBody>
      </p:sp>
      <p:cxnSp>
        <p:nvCxnSpPr>
          <p:cNvPr id="135" name="Elbow Connector 134"/>
          <p:cNvCxnSpPr>
            <a:stCxn id="134" idx="3"/>
            <a:endCxn id="130" idx="0"/>
          </p:cNvCxnSpPr>
          <p:nvPr/>
        </p:nvCxnSpPr>
        <p:spPr>
          <a:xfrm>
            <a:off x="23485129" y="7275731"/>
            <a:ext cx="763661" cy="3153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30" idx="3"/>
            <a:endCxn id="131" idx="0"/>
          </p:cNvCxnSpPr>
          <p:nvPr/>
        </p:nvCxnSpPr>
        <p:spPr>
          <a:xfrm>
            <a:off x="25479896" y="7775741"/>
            <a:ext cx="1524000" cy="3914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endCxn id="132" idx="0"/>
          </p:cNvCxnSpPr>
          <p:nvPr/>
        </p:nvCxnSpPr>
        <p:spPr>
          <a:xfrm>
            <a:off x="28053348" y="8298597"/>
            <a:ext cx="1709006" cy="611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32" idx="2"/>
            <a:endCxn id="133" idx="0"/>
          </p:cNvCxnSpPr>
          <p:nvPr/>
        </p:nvCxnSpPr>
        <p:spPr>
          <a:xfrm rot="5400000">
            <a:off x="29420515" y="9184112"/>
            <a:ext cx="246191" cy="437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1848007" y="8017847"/>
            <a:ext cx="1875590" cy="3754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Find the new port: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Get the interfaces </a:t>
            </a:r>
            <a:r>
              <a:rPr lang="en-US" sz="1400" dirty="0"/>
              <a:t> </a:t>
            </a:r>
            <a:r>
              <a:rPr lang="en-US" sz="1400" dirty="0" smtClean="0"/>
              <a:t>of the router - 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Get the internal ports that are already created -B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Get the interfaces of the router whose state is UP – C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dirty="0" smtClean="0"/>
              <a:t>New-Ports = They are present in A and C but not in B.</a:t>
            </a:r>
          </a:p>
          <a:p>
            <a:endParaRPr lang="en-US" sz="1400" dirty="0"/>
          </a:p>
          <a:p>
            <a:r>
              <a:rPr lang="en-US" sz="1400" dirty="0" smtClean="0"/>
              <a:t>Old-Ports = Present in B but not in C.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6740756" y="7585347"/>
            <a:ext cx="1144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for p in </a:t>
            </a:r>
            <a:r>
              <a:rPr lang="en-US" sz="1000" dirty="0" err="1"/>
              <a:t>new_ports</a:t>
            </a:r>
            <a:endParaRPr lang="en-US" sz="1000" dirty="0"/>
          </a:p>
        </p:txBody>
      </p:sp>
      <p:sp>
        <p:nvSpPr>
          <p:cNvPr id="141" name="Rectangle 140"/>
          <p:cNvSpPr/>
          <p:nvPr/>
        </p:nvSpPr>
        <p:spPr>
          <a:xfrm>
            <a:off x="27110248" y="6629400"/>
            <a:ext cx="2833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internal_network_removed</a:t>
            </a:r>
            <a:r>
              <a:rPr lang="en-US" sz="1800" dirty="0" smtClean="0"/>
              <a:t>(</a:t>
            </a:r>
          </a:p>
          <a:p>
            <a:r>
              <a:rPr lang="en-US" sz="1800" dirty="0" err="1" smtClean="0"/>
              <a:t>ri.internal_ports.remove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>
          <a:xfrm>
            <a:off x="24630840" y="9406925"/>
            <a:ext cx="193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ra.enable_ipv6_ra</a:t>
            </a:r>
          </a:p>
        </p:txBody>
      </p:sp>
      <p:cxnSp>
        <p:nvCxnSpPr>
          <p:cNvPr id="143" name="Elbow Connector 142"/>
          <p:cNvCxnSpPr>
            <a:stCxn id="130" idx="3"/>
            <a:endCxn id="141" idx="1"/>
          </p:cNvCxnSpPr>
          <p:nvPr/>
        </p:nvCxnSpPr>
        <p:spPr>
          <a:xfrm flipV="1">
            <a:off x="25479896" y="6952566"/>
            <a:ext cx="1630352" cy="82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658983" y="695256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for p in </a:t>
            </a:r>
            <a:r>
              <a:rPr lang="en-US" sz="900" dirty="0" err="1" smtClean="0"/>
              <a:t>old_ports</a:t>
            </a:r>
            <a:endParaRPr 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4613816" y="9776257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Cleanup and Stale devices.</a:t>
            </a:r>
            <a:endParaRPr lang="en-US" sz="1800" dirty="0"/>
          </a:p>
        </p:txBody>
      </p:sp>
      <p:cxnSp>
        <p:nvCxnSpPr>
          <p:cNvPr id="146" name="Elbow Connector 145"/>
          <p:cNvCxnSpPr>
            <a:stCxn id="130" idx="2"/>
            <a:endCxn id="142" idx="1"/>
          </p:cNvCxnSpPr>
          <p:nvPr/>
        </p:nvCxnSpPr>
        <p:spPr>
          <a:xfrm rot="16200000" flipH="1">
            <a:off x="23624223" y="8584974"/>
            <a:ext cx="1631184" cy="382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0" idx="2"/>
            <a:endCxn id="145" idx="1"/>
          </p:cNvCxnSpPr>
          <p:nvPr/>
        </p:nvCxnSpPr>
        <p:spPr>
          <a:xfrm rot="16200000" flipH="1">
            <a:off x="23431045" y="8778152"/>
            <a:ext cx="2000516" cy="365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3918061" y="10972800"/>
            <a:ext cx="6886433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9" name="Rectangle 148"/>
          <p:cNvSpPr/>
          <p:nvPr/>
        </p:nvSpPr>
        <p:spPr>
          <a:xfrm>
            <a:off x="24006731" y="11125200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check_bridge_exists</a:t>
            </a:r>
            <a:endParaRPr lang="en-US" sz="1800" dirty="0"/>
          </a:p>
        </p:txBody>
      </p:sp>
      <p:sp>
        <p:nvSpPr>
          <p:cNvPr id="150" name="Rectangle 149"/>
          <p:cNvSpPr/>
          <p:nvPr/>
        </p:nvSpPr>
        <p:spPr>
          <a:xfrm>
            <a:off x="24079257" y="11658600"/>
            <a:ext cx="16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/>
              <a:t>get_tap_name</a:t>
            </a:r>
            <a:endParaRPr lang="en-US" sz="1800" dirty="0"/>
          </a:p>
        </p:txBody>
      </p:sp>
      <p:sp>
        <p:nvSpPr>
          <p:cNvPr id="151" name="Rectangle 150"/>
          <p:cNvSpPr/>
          <p:nvPr/>
        </p:nvSpPr>
        <p:spPr>
          <a:xfrm>
            <a:off x="24079257" y="12344400"/>
            <a:ext cx="2162639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ip.add_veth</a:t>
            </a:r>
            <a:endParaRPr lang="en-US" sz="1800" dirty="0" smtClean="0"/>
          </a:p>
          <a:p>
            <a:r>
              <a:rPr lang="en-US" sz="1050" dirty="0" smtClean="0"/>
              <a:t>1</a:t>
            </a:r>
            <a:r>
              <a:rPr lang="en-US" sz="1050" baseline="30000" dirty="0" smtClean="0"/>
              <a:t>st</a:t>
            </a:r>
            <a:r>
              <a:rPr lang="en-US" sz="1050" dirty="0" smtClean="0"/>
              <a:t> step in a standard procedure for assigning </a:t>
            </a:r>
            <a:r>
              <a:rPr lang="en-US" sz="1050" dirty="0"/>
              <a:t>Interfaces to </a:t>
            </a:r>
            <a:r>
              <a:rPr lang="en-US" sz="1050" dirty="0" smtClean="0"/>
              <a:t>network namespaces</a:t>
            </a:r>
            <a:endParaRPr lang="en-US" sz="1050" dirty="0"/>
          </a:p>
        </p:txBody>
      </p:sp>
      <p:sp>
        <p:nvSpPr>
          <p:cNvPr id="152" name="Rectangle 151"/>
          <p:cNvSpPr/>
          <p:nvPr/>
        </p:nvSpPr>
        <p:spPr>
          <a:xfrm>
            <a:off x="27291985" y="11137820"/>
            <a:ext cx="159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</a:t>
            </a:r>
            <a:r>
              <a:rPr lang="en-US" sz="1800" dirty="0" err="1" smtClean="0"/>
              <a:t>ovs_add_port</a:t>
            </a:r>
            <a:endParaRPr lang="en-US" sz="1800" dirty="0"/>
          </a:p>
        </p:txBody>
      </p:sp>
      <p:cxnSp>
        <p:nvCxnSpPr>
          <p:cNvPr id="153" name="Straight Connector 152"/>
          <p:cNvCxnSpPr>
            <a:stCxn id="149" idx="2"/>
            <a:endCxn id="150" idx="0"/>
          </p:cNvCxnSpPr>
          <p:nvPr/>
        </p:nvCxnSpPr>
        <p:spPr>
          <a:xfrm flipH="1">
            <a:off x="24913203" y="11494532"/>
            <a:ext cx="1284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0" idx="2"/>
            <a:endCxn id="151" idx="0"/>
          </p:cNvCxnSpPr>
          <p:nvPr/>
        </p:nvCxnSpPr>
        <p:spPr>
          <a:xfrm>
            <a:off x="24913203" y="12027932"/>
            <a:ext cx="247374" cy="31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51" idx="3"/>
            <a:endCxn id="152" idx="1"/>
          </p:cNvCxnSpPr>
          <p:nvPr/>
        </p:nvCxnSpPr>
        <p:spPr>
          <a:xfrm flipV="1">
            <a:off x="26241896" y="11322486"/>
            <a:ext cx="1050089" cy="1464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/>
          <p:cNvSpPr/>
          <p:nvPr/>
        </p:nvSpPr>
        <p:spPr>
          <a:xfrm>
            <a:off x="26740756" y="13030200"/>
            <a:ext cx="1705340" cy="2375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57" name="Oval 156"/>
          <p:cNvSpPr/>
          <p:nvPr/>
        </p:nvSpPr>
        <p:spPr>
          <a:xfrm>
            <a:off x="26681748" y="13030200"/>
            <a:ext cx="153006" cy="237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58" name="Oval 157"/>
          <p:cNvSpPr/>
          <p:nvPr/>
        </p:nvSpPr>
        <p:spPr>
          <a:xfrm>
            <a:off x="28346400" y="13030200"/>
            <a:ext cx="164148" cy="237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59" name="TextBox 158"/>
          <p:cNvSpPr txBox="1"/>
          <p:nvPr/>
        </p:nvSpPr>
        <p:spPr>
          <a:xfrm>
            <a:off x="26334810" y="12779633"/>
            <a:ext cx="833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Tap_name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8088140" y="12776747"/>
            <a:ext cx="1019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device_name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6268534" y="12965668"/>
            <a:ext cx="42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ovs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346400" y="1303020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namespace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27324035" y="11660774"/>
            <a:ext cx="29391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Set mac address  and MTU for the ‘device’</a:t>
            </a:r>
            <a:endParaRPr lang="en-US" sz="1000" dirty="0"/>
          </a:p>
        </p:txBody>
      </p:sp>
      <p:sp>
        <p:nvSpPr>
          <p:cNvPr id="164" name="Rectangle 163"/>
          <p:cNvSpPr/>
          <p:nvPr/>
        </p:nvSpPr>
        <p:spPr>
          <a:xfrm>
            <a:off x="27947020" y="12159734"/>
            <a:ext cx="27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add_device_to_namespace</a:t>
            </a:r>
            <a:endParaRPr lang="en-US" sz="1800" dirty="0"/>
          </a:p>
        </p:txBody>
      </p:sp>
      <p:cxnSp>
        <p:nvCxnSpPr>
          <p:cNvPr id="165" name="Elbow Connector 164"/>
          <p:cNvCxnSpPr>
            <a:stCxn id="152" idx="3"/>
            <a:endCxn id="163" idx="0"/>
          </p:cNvCxnSpPr>
          <p:nvPr/>
        </p:nvCxnSpPr>
        <p:spPr>
          <a:xfrm flipH="1">
            <a:off x="28793592" y="11322486"/>
            <a:ext cx="98062" cy="338288"/>
          </a:xfrm>
          <a:prstGeom prst="bentConnector4">
            <a:avLst>
              <a:gd name="adj1" fmla="val -233118"/>
              <a:gd name="adj2" fmla="val 7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3" idx="2"/>
            <a:endCxn id="164" idx="0"/>
          </p:cNvCxnSpPr>
          <p:nvPr/>
        </p:nvCxnSpPr>
        <p:spPr>
          <a:xfrm rot="16200000" flipH="1">
            <a:off x="28932860" y="11767727"/>
            <a:ext cx="252739" cy="5312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33" idx="1"/>
          </p:cNvCxnSpPr>
          <p:nvPr/>
        </p:nvCxnSpPr>
        <p:spPr>
          <a:xfrm flipH="1">
            <a:off x="23918062" y="9987617"/>
            <a:ext cx="4287686" cy="98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33" idx="3"/>
          </p:cNvCxnSpPr>
          <p:nvPr/>
        </p:nvCxnSpPr>
        <p:spPr>
          <a:xfrm>
            <a:off x="30443981" y="9987617"/>
            <a:ext cx="360513" cy="98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9659600" y="14302664"/>
            <a:ext cx="13258800" cy="4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210" idx="2"/>
            <a:endCxn id="213" idx="0"/>
          </p:cNvCxnSpPr>
          <p:nvPr/>
        </p:nvCxnSpPr>
        <p:spPr>
          <a:xfrm rot="5400000">
            <a:off x="26269523" y="19406955"/>
            <a:ext cx="1123336" cy="17019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1896978" y="15088992"/>
            <a:ext cx="15193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process_external</a:t>
            </a:r>
            <a:endParaRPr lang="en-US" sz="1400" dirty="0"/>
          </a:p>
        </p:txBody>
      </p:sp>
      <p:sp>
        <p:nvSpPr>
          <p:cNvPr id="174" name="Rectangle 173"/>
          <p:cNvSpPr/>
          <p:nvPr/>
        </p:nvSpPr>
        <p:spPr>
          <a:xfrm>
            <a:off x="27603831" y="16074170"/>
            <a:ext cx="221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process_external_gateway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28289007" y="14710083"/>
            <a:ext cx="146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get_ex_gw_port</a:t>
            </a:r>
            <a:endParaRPr lang="en-US" sz="1400" dirty="0"/>
          </a:p>
        </p:txBody>
      </p:sp>
      <p:sp>
        <p:nvSpPr>
          <p:cNvPr id="176" name="Rectangle 175"/>
          <p:cNvSpPr/>
          <p:nvPr/>
        </p:nvSpPr>
        <p:spPr>
          <a:xfrm>
            <a:off x="25507008" y="15670539"/>
            <a:ext cx="2061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create_dvr_fip_interfaces</a:t>
            </a:r>
            <a:endParaRPr lang="en-US" sz="1400" dirty="0"/>
          </a:p>
        </p:txBody>
      </p:sp>
      <p:sp>
        <p:nvSpPr>
          <p:cNvPr id="177" name="Rectangle 176"/>
          <p:cNvSpPr/>
          <p:nvPr/>
        </p:nvSpPr>
        <p:spPr>
          <a:xfrm>
            <a:off x="22757712" y="15648001"/>
            <a:ext cx="2232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process_snat_dnat_for_fip</a:t>
            </a:r>
            <a:endParaRPr lang="en-US" sz="1400" dirty="0"/>
          </a:p>
        </p:txBody>
      </p:sp>
      <p:sp>
        <p:nvSpPr>
          <p:cNvPr id="178" name="Rectangle 177"/>
          <p:cNvSpPr/>
          <p:nvPr/>
        </p:nvSpPr>
        <p:spPr>
          <a:xfrm>
            <a:off x="22159116" y="17471094"/>
            <a:ext cx="2059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configure_fip_addresses</a:t>
            </a:r>
            <a:endParaRPr lang="en-US" sz="1400" dirty="0"/>
          </a:p>
        </p:txBody>
      </p:sp>
      <p:sp>
        <p:nvSpPr>
          <p:cNvPr id="179" name="Rectangle 178"/>
          <p:cNvSpPr/>
          <p:nvPr/>
        </p:nvSpPr>
        <p:spPr>
          <a:xfrm>
            <a:off x="22421257" y="20519537"/>
            <a:ext cx="1760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update_fip_statuses</a:t>
            </a:r>
            <a:endParaRPr lang="en-US" sz="1400" dirty="0"/>
          </a:p>
        </p:txBody>
      </p:sp>
      <p:cxnSp>
        <p:nvCxnSpPr>
          <p:cNvPr id="180" name="Elbow Connector 179"/>
          <p:cNvCxnSpPr>
            <a:stCxn id="173" idx="3"/>
            <a:endCxn id="174" idx="0"/>
          </p:cNvCxnSpPr>
          <p:nvPr/>
        </p:nvCxnSpPr>
        <p:spPr>
          <a:xfrm>
            <a:off x="23416368" y="15242881"/>
            <a:ext cx="5294850" cy="831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73" idx="1"/>
            <a:endCxn id="179" idx="1"/>
          </p:cNvCxnSpPr>
          <p:nvPr/>
        </p:nvCxnSpPr>
        <p:spPr>
          <a:xfrm rot="10800000" flipH="1" flipV="1">
            <a:off x="21896977" y="15242880"/>
            <a:ext cx="524279" cy="5430545"/>
          </a:xfrm>
          <a:prstGeom prst="bentConnector3">
            <a:avLst>
              <a:gd name="adj1" fmla="val -43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73" idx="3"/>
            <a:endCxn id="176" idx="0"/>
          </p:cNvCxnSpPr>
          <p:nvPr/>
        </p:nvCxnSpPr>
        <p:spPr>
          <a:xfrm>
            <a:off x="23416368" y="15242881"/>
            <a:ext cx="3121403" cy="4276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73" idx="3"/>
            <a:endCxn id="175" idx="1"/>
          </p:cNvCxnSpPr>
          <p:nvPr/>
        </p:nvCxnSpPr>
        <p:spPr>
          <a:xfrm flipV="1">
            <a:off x="23416368" y="14863972"/>
            <a:ext cx="4872639" cy="3789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3" idx="3"/>
            <a:endCxn id="177" idx="0"/>
          </p:cNvCxnSpPr>
          <p:nvPr/>
        </p:nvCxnSpPr>
        <p:spPr>
          <a:xfrm>
            <a:off x="23416368" y="15242881"/>
            <a:ext cx="457804" cy="405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73" idx="1"/>
            <a:endCxn id="178" idx="1"/>
          </p:cNvCxnSpPr>
          <p:nvPr/>
        </p:nvCxnSpPr>
        <p:spPr>
          <a:xfrm rot="10800000" flipH="1" flipV="1">
            <a:off x="21896978" y="15242881"/>
            <a:ext cx="262138" cy="2382102"/>
          </a:xfrm>
          <a:prstGeom prst="bentConnector3">
            <a:avLst>
              <a:gd name="adj1" fmla="val -87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1877572" y="21080295"/>
            <a:ext cx="299325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plugin_rpc.update_floatingip_statuses</a:t>
            </a:r>
            <a:endParaRPr lang="en-US" sz="1400" dirty="0"/>
          </a:p>
        </p:txBody>
      </p:sp>
      <p:sp>
        <p:nvSpPr>
          <p:cNvPr id="187" name="Rectangle 186"/>
          <p:cNvSpPr/>
          <p:nvPr/>
        </p:nvSpPr>
        <p:spPr>
          <a:xfrm>
            <a:off x="29231641" y="15046673"/>
            <a:ext cx="1383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get_external_device_name</a:t>
            </a:r>
            <a:endParaRPr lang="en-US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8966419" y="17517260"/>
            <a:ext cx="172611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router_info.py:</a:t>
            </a:r>
          </a:p>
          <a:p>
            <a:r>
              <a:rPr lang="en-US" sz="1400" dirty="0" err="1" smtClean="0"/>
              <a:t>perform_snat_action</a:t>
            </a:r>
            <a:endParaRPr lang="en-US" sz="1400" dirty="0"/>
          </a:p>
        </p:txBody>
      </p:sp>
      <p:sp>
        <p:nvSpPr>
          <p:cNvPr id="189" name="Rectangle 188"/>
          <p:cNvSpPr/>
          <p:nvPr/>
        </p:nvSpPr>
        <p:spPr>
          <a:xfrm>
            <a:off x="21815997" y="19128084"/>
            <a:ext cx="3001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 smtClean="0"/>
              <a:t>get_external_device_interface_name</a:t>
            </a:r>
            <a:endParaRPr lang="en-US" sz="1400" dirty="0"/>
          </a:p>
        </p:txBody>
      </p:sp>
      <p:sp>
        <p:nvSpPr>
          <p:cNvPr id="190" name="Rectangle 189"/>
          <p:cNvSpPr/>
          <p:nvPr/>
        </p:nvSpPr>
        <p:spPr>
          <a:xfrm>
            <a:off x="21738488" y="16074170"/>
            <a:ext cx="3702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process_router_floating_ip_nat_rules</a:t>
            </a:r>
            <a:endParaRPr lang="en-US" sz="1400" dirty="0" smtClean="0"/>
          </a:p>
          <a:p>
            <a:r>
              <a:rPr lang="en-US" sz="1400" dirty="0"/>
              <a:t>Configure NAT rules for the router's floating </a:t>
            </a:r>
            <a:r>
              <a:rPr lang="en-US" sz="1400" dirty="0" err="1" smtClean="0"/>
              <a:t>Ips</a:t>
            </a:r>
            <a:endParaRPr lang="en-US" sz="1400" dirty="0" smtClean="0"/>
          </a:p>
          <a:p>
            <a:r>
              <a:rPr lang="en-US" sz="1400" dirty="0"/>
              <a:t>Configures </a:t>
            </a:r>
            <a:r>
              <a:rPr lang="en-US" sz="1400" dirty="0" err="1"/>
              <a:t>iptables</a:t>
            </a:r>
            <a:r>
              <a:rPr lang="en-US" sz="1400" dirty="0"/>
              <a:t> rules for the floating </a:t>
            </a:r>
            <a:r>
              <a:rPr lang="en-US" sz="1400" dirty="0" err="1"/>
              <a:t>ips</a:t>
            </a:r>
            <a:r>
              <a:rPr lang="en-US" sz="1400" dirty="0"/>
              <a:t> of the given </a:t>
            </a:r>
            <a:r>
              <a:rPr lang="en-US" sz="1400" dirty="0" smtClean="0"/>
              <a:t>router</a:t>
            </a:r>
          </a:p>
          <a:p>
            <a:r>
              <a:rPr lang="en-US" sz="1400" dirty="0"/>
              <a:t>for chain, rule in </a:t>
            </a:r>
            <a:r>
              <a:rPr lang="en-US" sz="1400" dirty="0" err="1" smtClean="0"/>
              <a:t>self.floating_forward_rules</a:t>
            </a:r>
            <a:r>
              <a:rPr lang="en-US" sz="1400" dirty="0" smtClean="0"/>
              <a:t> (….)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ri.iptables_manager.ipv4</a:t>
            </a:r>
            <a:r>
              <a:rPr lang="en-US" sz="1400" dirty="0"/>
              <a:t>['</a:t>
            </a:r>
            <a:r>
              <a:rPr lang="en-US" sz="1400" dirty="0" err="1"/>
              <a:t>nat</a:t>
            </a:r>
            <a:r>
              <a:rPr lang="en-US" sz="1400" dirty="0"/>
              <a:t>'].</a:t>
            </a:r>
            <a:r>
              <a:rPr lang="en-US" sz="1400" dirty="0" err="1" smtClean="0"/>
              <a:t>add_rule</a:t>
            </a:r>
            <a:r>
              <a:rPr lang="en-US" sz="1400" dirty="0" smtClean="0"/>
              <a:t>(..)</a:t>
            </a:r>
            <a:endParaRPr lang="en-US" sz="1400" dirty="0"/>
          </a:p>
        </p:txBody>
      </p:sp>
      <p:sp>
        <p:nvSpPr>
          <p:cNvPr id="191" name="Rectangle 190"/>
          <p:cNvSpPr/>
          <p:nvPr/>
        </p:nvSpPr>
        <p:spPr>
          <a:xfrm>
            <a:off x="21738488" y="18268787"/>
            <a:ext cx="2979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process_router_floating_ip_addresses</a:t>
            </a:r>
            <a:endParaRPr lang="en-US" sz="1400" dirty="0"/>
          </a:p>
        </p:txBody>
      </p:sp>
      <p:cxnSp>
        <p:nvCxnSpPr>
          <p:cNvPr id="192" name="Straight Arrow Connector 191"/>
          <p:cNvCxnSpPr>
            <a:stCxn id="178" idx="2"/>
            <a:endCxn id="191" idx="0"/>
          </p:cNvCxnSpPr>
          <p:nvPr/>
        </p:nvCxnSpPr>
        <p:spPr>
          <a:xfrm>
            <a:off x="23188789" y="17778871"/>
            <a:ext cx="39594" cy="489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7" idx="2"/>
            <a:endCxn id="190" idx="0"/>
          </p:cNvCxnSpPr>
          <p:nvPr/>
        </p:nvCxnSpPr>
        <p:spPr>
          <a:xfrm flipH="1">
            <a:off x="23589966" y="15955778"/>
            <a:ext cx="284206" cy="11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74" idx="3"/>
            <a:endCxn id="187" idx="2"/>
          </p:cNvCxnSpPr>
          <p:nvPr/>
        </p:nvCxnSpPr>
        <p:spPr>
          <a:xfrm flipV="1">
            <a:off x="29818604" y="15569893"/>
            <a:ext cx="105013" cy="6581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4" idx="2"/>
            <a:endCxn id="188" idx="0"/>
          </p:cNvCxnSpPr>
          <p:nvPr/>
        </p:nvCxnSpPr>
        <p:spPr>
          <a:xfrm rot="16200000" flipH="1">
            <a:off x="28702691" y="16390474"/>
            <a:ext cx="1135313" cy="11182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9" idx="2"/>
            <a:endCxn id="186" idx="0"/>
          </p:cNvCxnSpPr>
          <p:nvPr/>
        </p:nvCxnSpPr>
        <p:spPr>
          <a:xfrm>
            <a:off x="23301562" y="20827314"/>
            <a:ext cx="72638" cy="252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5441444" y="15311386"/>
            <a:ext cx="1661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ri.router</a:t>
            </a:r>
            <a:r>
              <a:rPr lang="en-US" sz="1200" dirty="0"/>
              <a:t>['distributed']</a:t>
            </a:r>
          </a:p>
        </p:txBody>
      </p:sp>
      <p:cxnSp>
        <p:nvCxnSpPr>
          <p:cNvPr id="198" name="Elbow Connector 197"/>
          <p:cNvCxnSpPr>
            <a:stCxn id="191" idx="2"/>
            <a:endCxn id="189" idx="0"/>
          </p:cNvCxnSpPr>
          <p:nvPr/>
        </p:nvCxnSpPr>
        <p:spPr>
          <a:xfrm rot="16200000" flipH="1">
            <a:off x="22996683" y="18808263"/>
            <a:ext cx="551520" cy="881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528717" y="16251894"/>
            <a:ext cx="195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get_floating_ips</a:t>
            </a:r>
            <a:endParaRPr lang="en-US" sz="1200" dirty="0"/>
          </a:p>
          <a:p>
            <a:r>
              <a:rPr lang="en-US" sz="1200" dirty="0"/>
              <a:t>_</a:t>
            </a:r>
            <a:r>
              <a:rPr lang="en-US" sz="1200" dirty="0" err="1"/>
              <a:t>fip_ns_subscribe</a:t>
            </a:r>
            <a:endParaRPr lang="en-US" sz="1200" dirty="0"/>
          </a:p>
          <a:p>
            <a:r>
              <a:rPr lang="en-US" sz="1200" dirty="0"/>
              <a:t>_</a:t>
            </a:r>
            <a:r>
              <a:rPr lang="en-US" sz="1200" dirty="0" err="1"/>
              <a:t>create_agent_gateway_port</a:t>
            </a:r>
            <a:endParaRPr lang="en-US" sz="1200" dirty="0"/>
          </a:p>
          <a:p>
            <a:r>
              <a:rPr lang="en-US" sz="1200" dirty="0"/>
              <a:t>create_rtr_2_fip_link</a:t>
            </a:r>
          </a:p>
        </p:txBody>
      </p:sp>
      <p:cxnSp>
        <p:nvCxnSpPr>
          <p:cNvPr id="200" name="Elbow Connector 199"/>
          <p:cNvCxnSpPr>
            <a:stCxn id="176" idx="2"/>
            <a:endCxn id="199" idx="0"/>
          </p:cNvCxnSpPr>
          <p:nvPr/>
        </p:nvCxnSpPr>
        <p:spPr>
          <a:xfrm rot="5400000">
            <a:off x="26384137" y="16098260"/>
            <a:ext cx="273578" cy="336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24674147" y="17354850"/>
            <a:ext cx="1777913" cy="171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3. Create </a:t>
            </a:r>
            <a:r>
              <a:rPr lang="en-US" sz="1100" dirty="0"/>
              <a:t>Floating IP gateway </a:t>
            </a:r>
            <a:r>
              <a:rPr lang="en-US" sz="1100" dirty="0" smtClean="0"/>
              <a:t>port.</a:t>
            </a:r>
            <a:endParaRPr lang="en-US" sz="1100" dirty="0"/>
          </a:p>
          <a:p>
            <a:r>
              <a:rPr lang="en-US" sz="1100" dirty="0" smtClean="0"/>
              <a:t>Request </a:t>
            </a:r>
            <a:r>
              <a:rPr lang="en-US" sz="1100" dirty="0"/>
              <a:t>port creation </a:t>
            </a:r>
            <a:r>
              <a:rPr lang="en-US" sz="1100" dirty="0" smtClean="0"/>
              <a:t>from Plugin </a:t>
            </a:r>
            <a:r>
              <a:rPr lang="en-US" sz="1100" dirty="0"/>
              <a:t>then </a:t>
            </a:r>
            <a:r>
              <a:rPr lang="en-US" sz="1100" dirty="0" smtClean="0"/>
              <a:t>creates Floating </a:t>
            </a:r>
            <a:r>
              <a:rPr lang="en-US" sz="1100" dirty="0"/>
              <a:t>IP namespace and adds gateway </a:t>
            </a:r>
            <a:r>
              <a:rPr lang="en-US" sz="1100" dirty="0" smtClean="0"/>
              <a:t>port</a:t>
            </a:r>
          </a:p>
          <a:p>
            <a:r>
              <a:rPr lang="en-US" sz="1100" dirty="0" smtClean="0"/>
              <a:t>4. Create </a:t>
            </a:r>
            <a:r>
              <a:rPr lang="en-US" sz="1100" dirty="0"/>
              <a:t>interface between router and Floating IP namespace.</a:t>
            </a:r>
          </a:p>
        </p:txBody>
      </p:sp>
      <p:cxnSp>
        <p:nvCxnSpPr>
          <p:cNvPr id="202" name="Elbow Connector 201"/>
          <p:cNvCxnSpPr>
            <a:stCxn id="199" idx="2"/>
            <a:endCxn id="201" idx="0"/>
          </p:cNvCxnSpPr>
          <p:nvPr/>
        </p:nvCxnSpPr>
        <p:spPr>
          <a:xfrm rot="5400000">
            <a:off x="25989946" y="16840715"/>
            <a:ext cx="87293" cy="940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8983761" y="18194892"/>
            <a:ext cx="1881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handle_router_snat_rules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29130436" y="18614094"/>
            <a:ext cx="156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Get </a:t>
            </a:r>
            <a:r>
              <a:rPr lang="en-US" sz="1200" dirty="0" err="1" smtClean="0"/>
              <a:t>iptables_manager</a:t>
            </a:r>
            <a:endParaRPr lang="en-US" sz="1200" dirty="0" smtClean="0"/>
          </a:p>
          <a:p>
            <a:r>
              <a:rPr lang="en-US" sz="1200" dirty="0"/>
              <a:t>And </a:t>
            </a:r>
            <a:r>
              <a:rPr lang="en-US" sz="1200" dirty="0" err="1"/>
              <a:t>add_rule</a:t>
            </a:r>
            <a:endParaRPr lang="en-US" sz="1200" dirty="0"/>
          </a:p>
        </p:txBody>
      </p:sp>
      <p:cxnSp>
        <p:nvCxnSpPr>
          <p:cNvPr id="205" name="Elbow Connector 204"/>
          <p:cNvCxnSpPr>
            <a:stCxn id="188" idx="2"/>
            <a:endCxn id="203" idx="0"/>
          </p:cNvCxnSpPr>
          <p:nvPr/>
        </p:nvCxnSpPr>
        <p:spPr>
          <a:xfrm rot="16200000" flipH="1">
            <a:off x="29799782" y="18070174"/>
            <a:ext cx="154412" cy="95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03" idx="2"/>
            <a:endCxn id="204" idx="0"/>
          </p:cNvCxnSpPr>
          <p:nvPr/>
        </p:nvCxnSpPr>
        <p:spPr>
          <a:xfrm rot="5400000">
            <a:off x="29847612" y="18537205"/>
            <a:ext cx="142203" cy="115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174" idx="2"/>
            <a:endCxn id="208" idx="0"/>
          </p:cNvCxnSpPr>
          <p:nvPr/>
        </p:nvCxnSpPr>
        <p:spPr>
          <a:xfrm rot="5400000">
            <a:off x="27067010" y="16903537"/>
            <a:ext cx="2165798" cy="11226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26758693" y="18547745"/>
            <a:ext cx="1659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external_gateway</a:t>
            </a:r>
            <a:r>
              <a:rPr lang="en-US" sz="1400" dirty="0" smtClean="0"/>
              <a:t>_*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9224387" y="19376094"/>
            <a:ext cx="74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removed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7330103" y="19419284"/>
            <a:ext cx="70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updated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5548055" y="1941928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added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5090250" y="19266583"/>
            <a:ext cx="5456679" cy="56671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213" name="Rectangle 212"/>
          <p:cNvSpPr/>
          <p:nvPr/>
        </p:nvSpPr>
        <p:spPr>
          <a:xfrm>
            <a:off x="24909387" y="20819619"/>
            <a:ext cx="2141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external_gateway_added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if not </a:t>
            </a:r>
            <a:r>
              <a:rPr lang="en-US" sz="1200" dirty="0" err="1"/>
              <a:t>ip_lib.device_exists</a:t>
            </a:r>
            <a:r>
              <a:rPr lang="en-US" sz="1200" dirty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self.driver.plug</a:t>
            </a:r>
            <a:r>
              <a:rPr lang="en-US" sz="1200" dirty="0"/>
              <a:t>()</a:t>
            </a:r>
          </a:p>
        </p:txBody>
      </p:sp>
      <p:cxnSp>
        <p:nvCxnSpPr>
          <p:cNvPr id="214" name="Elbow Connector 213"/>
          <p:cNvCxnSpPr>
            <a:stCxn id="211" idx="2"/>
            <a:endCxn id="213" idx="0"/>
          </p:cNvCxnSpPr>
          <p:nvPr/>
        </p:nvCxnSpPr>
        <p:spPr>
          <a:xfrm rot="16200000" flipH="1">
            <a:off x="25346406" y="20185831"/>
            <a:ext cx="1123336" cy="1442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24735034" y="20004856"/>
            <a:ext cx="5614054" cy="51468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There are some operations if router is distributed. Also if the router type is HA – the call is ha._</a:t>
            </a:r>
            <a:r>
              <a:rPr lang="en-US" sz="1100" dirty="0" err="1" smtClean="0"/>
              <a:t>external_gateway_added</a:t>
            </a:r>
            <a:r>
              <a:rPr lang="en-US" sz="1100" dirty="0" smtClean="0"/>
              <a:t>/removed</a:t>
            </a:r>
            <a:endParaRPr lang="en-US" sz="1100" dirty="0"/>
          </a:p>
        </p:txBody>
      </p:sp>
      <p:sp>
        <p:nvSpPr>
          <p:cNvPr id="216" name="Rectangle 215"/>
          <p:cNvSpPr/>
          <p:nvPr/>
        </p:nvSpPr>
        <p:spPr>
          <a:xfrm>
            <a:off x="28000001" y="20895629"/>
            <a:ext cx="154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self.driver.unplug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217" name="Elbow Connector 216"/>
          <p:cNvCxnSpPr>
            <a:stCxn id="209" idx="2"/>
            <a:endCxn id="216" idx="0"/>
          </p:cNvCxnSpPr>
          <p:nvPr/>
        </p:nvCxnSpPr>
        <p:spPr>
          <a:xfrm rot="5400000">
            <a:off x="28562782" y="19863281"/>
            <a:ext cx="1242536" cy="8221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own Arrow 217"/>
          <p:cNvSpPr/>
          <p:nvPr/>
        </p:nvSpPr>
        <p:spPr>
          <a:xfrm>
            <a:off x="27542061" y="18824744"/>
            <a:ext cx="452006" cy="441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cxnSp>
        <p:nvCxnSpPr>
          <p:cNvPr id="219" name="Elbow Connector 218"/>
          <p:cNvCxnSpPr>
            <a:stCxn id="174" idx="3"/>
            <a:endCxn id="175" idx="2"/>
          </p:cNvCxnSpPr>
          <p:nvPr/>
        </p:nvCxnSpPr>
        <p:spPr>
          <a:xfrm flipH="1" flipV="1">
            <a:off x="29023183" y="15017860"/>
            <a:ext cx="795421" cy="1210199"/>
          </a:xfrm>
          <a:prstGeom prst="bentConnector4">
            <a:avLst>
              <a:gd name="adj1" fmla="val -28739"/>
              <a:gd name="adj2" fmla="val 5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6837010" y="17402367"/>
            <a:ext cx="20938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if not </a:t>
            </a:r>
            <a:r>
              <a:rPr lang="en-US" sz="1000" dirty="0" err="1"/>
              <a:t>ri.ex_gw_port</a:t>
            </a:r>
            <a:r>
              <a:rPr lang="en-US" sz="1000" dirty="0" smtClean="0"/>
              <a:t>:</a:t>
            </a:r>
          </a:p>
          <a:p>
            <a:r>
              <a:rPr lang="en-US" sz="1000" dirty="0" smtClean="0"/>
              <a:t>        added, </a:t>
            </a:r>
          </a:p>
          <a:p>
            <a:r>
              <a:rPr lang="en-US" sz="1000" dirty="0" smtClean="0"/>
              <a:t>If </a:t>
            </a:r>
            <a:r>
              <a:rPr lang="en-US" sz="1000" dirty="0" err="1" smtClean="0"/>
              <a:t>ex_gw_port</a:t>
            </a:r>
            <a:r>
              <a:rPr lang="en-US" sz="1000" dirty="0" smtClean="0"/>
              <a:t> != </a:t>
            </a:r>
            <a:r>
              <a:rPr lang="en-US" sz="1000" dirty="0" err="1" smtClean="0"/>
              <a:t>ri.ex_gw_port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updated</a:t>
            </a:r>
          </a:p>
          <a:p>
            <a:r>
              <a:rPr lang="en-US" sz="1000" dirty="0"/>
              <a:t>if not </a:t>
            </a:r>
            <a:r>
              <a:rPr lang="en-US" sz="1000" dirty="0" err="1"/>
              <a:t>ex_gw_port</a:t>
            </a:r>
            <a:r>
              <a:rPr lang="en-US" sz="1000" dirty="0"/>
              <a:t> and </a:t>
            </a:r>
            <a:r>
              <a:rPr lang="en-US" sz="1000" dirty="0" err="1" smtClean="0"/>
              <a:t>ri.ex_gw_port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removed</a:t>
            </a:r>
            <a:endParaRPr lang="en-US" sz="1000" dirty="0"/>
          </a:p>
        </p:txBody>
      </p:sp>
      <p:sp>
        <p:nvSpPr>
          <p:cNvPr id="221" name="Rectangle 220"/>
          <p:cNvSpPr/>
          <p:nvPr/>
        </p:nvSpPr>
        <p:spPr>
          <a:xfrm>
            <a:off x="29510315" y="16778401"/>
            <a:ext cx="1284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self.driver.unplug</a:t>
            </a:r>
            <a:endParaRPr lang="en-US" sz="1200" dirty="0"/>
          </a:p>
        </p:txBody>
      </p:sp>
      <p:cxnSp>
        <p:nvCxnSpPr>
          <p:cNvPr id="222" name="Elbow Connector 221"/>
          <p:cNvCxnSpPr>
            <a:stCxn id="174" idx="2"/>
            <a:endCxn id="221" idx="1"/>
          </p:cNvCxnSpPr>
          <p:nvPr/>
        </p:nvCxnSpPr>
        <p:spPr>
          <a:xfrm rot="16200000" flipH="1">
            <a:off x="28843289" y="16249875"/>
            <a:ext cx="534954" cy="799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8749277" y="16630187"/>
            <a:ext cx="626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Remove any stale devices</a:t>
            </a:r>
            <a:endParaRPr lang="en-US" sz="1000" dirty="0"/>
          </a:p>
        </p:txBody>
      </p:sp>
      <p:sp>
        <p:nvSpPr>
          <p:cNvPr id="224" name="Rectangle 223"/>
          <p:cNvSpPr/>
          <p:nvPr/>
        </p:nvSpPr>
        <p:spPr>
          <a:xfrm>
            <a:off x="8973599" y="20038263"/>
            <a:ext cx="10686001" cy="190733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9812485" y="20480899"/>
            <a:ext cx="13544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routes_updated</a:t>
            </a:r>
            <a:endParaRPr lang="en-US" sz="1400" dirty="0"/>
          </a:p>
        </p:txBody>
      </p:sp>
      <p:sp>
        <p:nvSpPr>
          <p:cNvPr id="226" name="Rectangle 225"/>
          <p:cNvSpPr/>
          <p:nvPr/>
        </p:nvSpPr>
        <p:spPr>
          <a:xfrm>
            <a:off x="12360677" y="20816224"/>
            <a:ext cx="1946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Ha.py</a:t>
            </a:r>
          </a:p>
          <a:p>
            <a:r>
              <a:rPr lang="en-US" sz="1400" dirty="0" smtClean="0"/>
              <a:t>_</a:t>
            </a:r>
            <a:r>
              <a:rPr lang="en-US" sz="1400" dirty="0" err="1" smtClean="0"/>
              <a:t>process_virtual_routes</a:t>
            </a:r>
            <a:endParaRPr lang="en-US" sz="1400" dirty="0"/>
          </a:p>
        </p:txBody>
      </p:sp>
      <p:sp>
        <p:nvSpPr>
          <p:cNvPr id="227" name="Rectangle 226"/>
          <p:cNvSpPr/>
          <p:nvPr/>
        </p:nvSpPr>
        <p:spPr>
          <a:xfrm>
            <a:off x="9525000" y="21561623"/>
            <a:ext cx="1873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update_routing_table</a:t>
            </a:r>
            <a:endParaRPr lang="en-US" sz="1400" dirty="0"/>
          </a:p>
        </p:txBody>
      </p:sp>
      <p:sp>
        <p:nvSpPr>
          <p:cNvPr id="228" name="Rectangle 227"/>
          <p:cNvSpPr/>
          <p:nvPr/>
        </p:nvSpPr>
        <p:spPr>
          <a:xfrm>
            <a:off x="11642869" y="21480104"/>
            <a:ext cx="2076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ip_lib.IPWrapper</a:t>
            </a:r>
            <a:endParaRPr lang="en-US" sz="1400" dirty="0" smtClean="0"/>
          </a:p>
          <a:p>
            <a:r>
              <a:rPr lang="en-US" sz="1400" dirty="0" err="1"/>
              <a:t>ip_wrapper.netns.execute</a:t>
            </a:r>
            <a:endParaRPr lang="en-US" sz="1400" dirty="0"/>
          </a:p>
        </p:txBody>
      </p:sp>
      <p:cxnSp>
        <p:nvCxnSpPr>
          <p:cNvPr id="229" name="Elbow Connector 228"/>
          <p:cNvCxnSpPr>
            <a:stCxn id="225" idx="3"/>
            <a:endCxn id="226" idx="0"/>
          </p:cNvCxnSpPr>
          <p:nvPr/>
        </p:nvCxnSpPr>
        <p:spPr>
          <a:xfrm>
            <a:off x="11166958" y="20634788"/>
            <a:ext cx="2167063" cy="1814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5" idx="2"/>
            <a:endCxn id="227" idx="0"/>
          </p:cNvCxnSpPr>
          <p:nvPr/>
        </p:nvCxnSpPr>
        <p:spPr>
          <a:xfrm rot="5400000">
            <a:off x="10089286" y="21161186"/>
            <a:ext cx="772947" cy="27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27" idx="3"/>
            <a:endCxn id="228" idx="1"/>
          </p:cNvCxnSpPr>
          <p:nvPr/>
        </p:nvCxnSpPr>
        <p:spPr>
          <a:xfrm>
            <a:off x="11398590" y="21715512"/>
            <a:ext cx="244279" cy="26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4131491" y="21264660"/>
            <a:ext cx="4165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Ha.py</a:t>
            </a:r>
          </a:p>
          <a:p>
            <a:r>
              <a:rPr lang="en-US" sz="1400" dirty="0" err="1" smtClean="0"/>
              <a:t>ri.keepalived_manager.config.get_instance</a:t>
            </a:r>
            <a:endParaRPr lang="en-US" sz="1400" dirty="0" smtClean="0"/>
          </a:p>
          <a:p>
            <a:r>
              <a:rPr lang="en-US" sz="1400" dirty="0" smtClean="0"/>
              <a:t>And update routes.</a:t>
            </a:r>
            <a:endParaRPr lang="en-US" sz="1400" dirty="0"/>
          </a:p>
        </p:txBody>
      </p:sp>
      <p:cxnSp>
        <p:nvCxnSpPr>
          <p:cNvPr id="233" name="Elbow Connector 232"/>
          <p:cNvCxnSpPr>
            <a:stCxn id="226" idx="2"/>
            <a:endCxn id="232" idx="1"/>
          </p:cNvCxnSpPr>
          <p:nvPr/>
        </p:nvCxnSpPr>
        <p:spPr>
          <a:xfrm rot="16200000" flipH="1">
            <a:off x="13585482" y="21087983"/>
            <a:ext cx="294548" cy="797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541097" y="20911951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/>
              <a:t>new_routes</a:t>
            </a:r>
            <a:r>
              <a:rPr lang="en-US" sz="900" dirty="0"/>
              <a:t> = </a:t>
            </a:r>
            <a:r>
              <a:rPr lang="en-US" sz="900" dirty="0" err="1"/>
              <a:t>ri.router</a:t>
            </a:r>
            <a:r>
              <a:rPr lang="en-US" sz="900" dirty="0"/>
              <a:t>['routes</a:t>
            </a:r>
            <a:r>
              <a:rPr lang="en-US" sz="900" dirty="0" smtClean="0"/>
              <a:t>']</a:t>
            </a:r>
          </a:p>
          <a:p>
            <a:r>
              <a:rPr lang="en-US" sz="900" dirty="0"/>
              <a:t> </a:t>
            </a:r>
            <a:r>
              <a:rPr lang="en-US" sz="900" dirty="0" err="1"/>
              <a:t>old_routes</a:t>
            </a:r>
            <a:r>
              <a:rPr lang="en-US" sz="900" dirty="0"/>
              <a:t> = </a:t>
            </a:r>
            <a:r>
              <a:rPr lang="en-US" sz="900" dirty="0" err="1" smtClean="0"/>
              <a:t>ri.routes</a:t>
            </a:r>
            <a:endParaRPr lang="en-US" sz="900" dirty="0" smtClean="0"/>
          </a:p>
          <a:p>
            <a:r>
              <a:rPr lang="en-US" sz="900" dirty="0"/>
              <a:t>adds, removes = </a:t>
            </a:r>
            <a:r>
              <a:rPr lang="en-US" sz="900" dirty="0" err="1" smtClean="0"/>
              <a:t>common_utils.diff_list_of_dict</a:t>
            </a:r>
            <a:endParaRPr lang="en-US" sz="900" dirty="0" smtClean="0"/>
          </a:p>
          <a:p>
            <a:r>
              <a:rPr lang="en-US" sz="900" dirty="0" smtClean="0"/>
              <a:t>For both add and removes call…</a:t>
            </a:r>
            <a:endParaRPr lang="en-US" sz="900" dirty="0"/>
          </a:p>
        </p:txBody>
      </p:sp>
      <p:sp>
        <p:nvSpPr>
          <p:cNvPr id="243" name="Rectangle 242"/>
          <p:cNvSpPr/>
          <p:nvPr/>
        </p:nvSpPr>
        <p:spPr>
          <a:xfrm>
            <a:off x="12058260" y="20381037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ri.is_ha</a:t>
            </a:r>
            <a:endParaRPr lang="en-US" sz="1200" dirty="0"/>
          </a:p>
        </p:txBody>
      </p:sp>
      <p:sp>
        <p:nvSpPr>
          <p:cNvPr id="258" name="Rectangle 257"/>
          <p:cNvSpPr/>
          <p:nvPr/>
        </p:nvSpPr>
        <p:spPr>
          <a:xfrm>
            <a:off x="14104358" y="20248807"/>
            <a:ext cx="165013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process_ha_router</a:t>
            </a:r>
            <a:endParaRPr lang="en-US" sz="1400" dirty="0"/>
          </a:p>
        </p:txBody>
      </p:sp>
      <p:sp>
        <p:nvSpPr>
          <p:cNvPr id="259" name="Rectangle 258"/>
          <p:cNvSpPr/>
          <p:nvPr/>
        </p:nvSpPr>
        <p:spPr>
          <a:xfrm>
            <a:off x="16149441" y="20323575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dirty="0" err="1" smtClean="0"/>
              <a:t>ri.is_ha</a:t>
            </a:r>
            <a:r>
              <a:rPr lang="en-US" sz="1400" dirty="0"/>
              <a:t>: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17241160" y="20631352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ri.ha_port</a:t>
            </a:r>
            <a:r>
              <a:rPr lang="en-US" sz="1400" dirty="0"/>
              <a:t>: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8493588" y="20912476"/>
            <a:ext cx="1790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ri.spawn_keepalived</a:t>
            </a:r>
            <a:r>
              <a:rPr lang="en-US" sz="1400" dirty="0"/>
              <a:t>()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6106768" y="20323575"/>
            <a:ext cx="5152897" cy="1007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3" name="Elbow Connector 262"/>
          <p:cNvCxnSpPr>
            <a:stCxn id="259" idx="2"/>
            <a:endCxn id="260" idx="1"/>
          </p:cNvCxnSpPr>
          <p:nvPr/>
        </p:nvCxnSpPr>
        <p:spPr>
          <a:xfrm rot="16200000" flipH="1">
            <a:off x="16844460" y="20388540"/>
            <a:ext cx="153889" cy="6395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260" idx="2"/>
            <a:endCxn id="261" idx="1"/>
          </p:cNvCxnSpPr>
          <p:nvPr/>
        </p:nvCxnSpPr>
        <p:spPr>
          <a:xfrm rot="16200000" flipH="1">
            <a:off x="18079152" y="20651929"/>
            <a:ext cx="127236" cy="7016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258" idx="2"/>
            <a:endCxn id="262" idx="1"/>
          </p:cNvCxnSpPr>
          <p:nvPr/>
        </p:nvCxnSpPr>
        <p:spPr>
          <a:xfrm rot="16200000" flipH="1">
            <a:off x="15382731" y="20103277"/>
            <a:ext cx="270730" cy="11773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Down Arrow 266"/>
          <p:cNvSpPr/>
          <p:nvPr/>
        </p:nvSpPr>
        <p:spPr>
          <a:xfrm>
            <a:off x="15363578" y="19567981"/>
            <a:ext cx="524191" cy="470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03400" y="256581"/>
            <a:ext cx="5314542" cy="5458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5681" y="3613666"/>
            <a:ext cx="346639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sg_rpc.SecurityGroupAgentRpcCallbackMixin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0475681" y="4067889"/>
            <a:ext cx="4572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l2population_rpc.L2populationRpcCallBackTunnelMixin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5681" y="4495800"/>
            <a:ext cx="281314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dvr_rpc.DVRAgentRpcCallbackMixin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668751" y="3975314"/>
            <a:ext cx="239931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class </a:t>
            </a:r>
            <a:r>
              <a:rPr lang="en-US" sz="1800" dirty="0" err="1"/>
              <a:t>OVSNeutronAgent</a:t>
            </a:r>
            <a:endParaRPr lang="en-US" sz="1800" dirty="0"/>
          </a:p>
        </p:txBody>
      </p:sp>
      <p:cxnSp>
        <p:nvCxnSpPr>
          <p:cNvPr id="6" name="Elbow Connector 5"/>
          <p:cNvCxnSpPr>
            <a:stCxn id="5" idx="3"/>
            <a:endCxn id="3" idx="1"/>
          </p:cNvCxnSpPr>
          <p:nvPr/>
        </p:nvCxnSpPr>
        <p:spPr>
          <a:xfrm>
            <a:off x="9068062" y="4159980"/>
            <a:ext cx="1407619" cy="61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>
            <a:off x="9068062" y="4159980"/>
            <a:ext cx="1407619" cy="4897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2" idx="1"/>
          </p:cNvCxnSpPr>
          <p:nvPr/>
        </p:nvCxnSpPr>
        <p:spPr>
          <a:xfrm flipV="1">
            <a:off x="9068062" y="3767555"/>
            <a:ext cx="1407619" cy="392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30537" y="1720334"/>
            <a:ext cx="17486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OVSPluginApi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275814" y="900084"/>
            <a:ext cx="280679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dvr_rpc.DVRServerRpcApiMixin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400014" y="900084"/>
            <a:ext cx="1856149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agent_rpc.PluginApi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1533614" y="900084"/>
            <a:ext cx="355398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sg_rpc.SecurityGroupServerRpcApiMixin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9" idx="0"/>
            <a:endCxn id="10" idx="2"/>
          </p:cNvCxnSpPr>
          <p:nvPr/>
        </p:nvCxnSpPr>
        <p:spPr>
          <a:xfrm rot="16200000" flipV="1">
            <a:off x="8951197" y="-33348"/>
            <a:ext cx="481696" cy="3025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0"/>
            <a:endCxn id="11" idx="2"/>
          </p:cNvCxnSpPr>
          <p:nvPr/>
        </p:nvCxnSpPr>
        <p:spPr>
          <a:xfrm rot="16200000" flipV="1">
            <a:off x="10275636" y="1291091"/>
            <a:ext cx="481696" cy="3767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2" idx="2"/>
          </p:cNvCxnSpPr>
          <p:nvPr/>
        </p:nvCxnSpPr>
        <p:spPr>
          <a:xfrm rot="5400000" flipH="1" flipV="1">
            <a:off x="11766895" y="176622"/>
            <a:ext cx="481696" cy="26057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75814" y="1796534"/>
            <a:ext cx="296754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PluginReportStateAPI</a:t>
            </a:r>
            <a:endParaRPr lang="en-US" sz="2000" dirty="0"/>
          </a:p>
        </p:txBody>
      </p:sp>
      <p:sp>
        <p:nvSpPr>
          <p:cNvPr id="17" name="Flowchart: Decision 16"/>
          <p:cNvSpPr/>
          <p:nvPr/>
        </p:nvSpPr>
        <p:spPr>
          <a:xfrm rot="16200000">
            <a:off x="7516504" y="3432911"/>
            <a:ext cx="703809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5" idx="0"/>
            <a:endCxn id="17" idx="1"/>
          </p:cNvCxnSpPr>
          <p:nvPr/>
        </p:nvCxnSpPr>
        <p:spPr>
          <a:xfrm rot="16200000" flipH="1">
            <a:off x="7868407" y="3975314"/>
            <a:ext cx="2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7" idx="3"/>
          </p:cNvCxnSpPr>
          <p:nvPr/>
        </p:nvCxnSpPr>
        <p:spPr>
          <a:xfrm rot="5400000">
            <a:off x="8680335" y="1246962"/>
            <a:ext cx="1212619" cy="28364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7" idx="3"/>
          </p:cNvCxnSpPr>
          <p:nvPr/>
        </p:nvCxnSpPr>
        <p:spPr>
          <a:xfrm rot="16200000" flipH="1">
            <a:off x="7276566" y="2679663"/>
            <a:ext cx="1074863" cy="108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73400" y="184666"/>
            <a:ext cx="3291348" cy="925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Implements Procedures that are called from Plugin</a:t>
            </a:r>
          </a:p>
          <a:p>
            <a:pPr algn="ctr"/>
            <a:r>
              <a:rPr lang="en-US" sz="2000" dirty="0" smtClean="0"/>
              <a:t>P2A Interaction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9381205" y="184667"/>
            <a:ext cx="2742463" cy="925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Implements Calls to Plugin</a:t>
            </a:r>
          </a:p>
          <a:p>
            <a:pPr algn="ctr"/>
            <a:r>
              <a:rPr lang="en-US" sz="2000" dirty="0" smtClean="0"/>
              <a:t>A2P interaction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315200" y="783172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72600" y="5137666"/>
            <a:ext cx="6858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self.int_br</a:t>
            </a:r>
            <a:r>
              <a:rPr lang="en-US" sz="1800" dirty="0"/>
              <a:t> = </a:t>
            </a:r>
            <a:r>
              <a:rPr lang="en-US" sz="1800" dirty="0" err="1"/>
              <a:t>ovs_lib.OVSBridge</a:t>
            </a:r>
            <a:r>
              <a:rPr lang="en-US" sz="1800" dirty="0"/>
              <a:t>(</a:t>
            </a:r>
            <a:r>
              <a:rPr lang="en-US" sz="1800" dirty="0" err="1"/>
              <a:t>integ_br</a:t>
            </a:r>
            <a:r>
              <a:rPr lang="en-US" sz="1800" dirty="0"/>
              <a:t>, </a:t>
            </a:r>
            <a:r>
              <a:rPr lang="en-US" sz="1800" dirty="0" err="1"/>
              <a:t>self.root_helper</a:t>
            </a:r>
            <a:r>
              <a:rPr lang="en-US" sz="1800" dirty="0"/>
              <a:t>)</a:t>
            </a:r>
          </a:p>
          <a:p>
            <a:r>
              <a:rPr lang="en-US" sz="1800" dirty="0"/>
              <a:t> </a:t>
            </a:r>
            <a:r>
              <a:rPr lang="en-US" sz="1800" dirty="0" err="1" smtClean="0"/>
              <a:t>self.setup_integration_br</a:t>
            </a:r>
            <a:r>
              <a:rPr lang="en-US" sz="1800" dirty="0"/>
              <a:t>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8912" y="5945493"/>
            <a:ext cx="68516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self.setup_rpc</a:t>
            </a:r>
            <a:r>
              <a:rPr lang="en-US" sz="1800" dirty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0" y="6509266"/>
            <a:ext cx="6858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self.setup_physical_bridges</a:t>
            </a:r>
            <a:r>
              <a:rPr lang="en-US" sz="1800" dirty="0"/>
              <a:t>(</a:t>
            </a:r>
            <a:r>
              <a:rPr lang="en-US" sz="1800" dirty="0" err="1"/>
              <a:t>self.bridge_mappings</a:t>
            </a:r>
            <a:r>
              <a:rPr lang="en-US" sz="1800" dirty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72600" y="7042666"/>
            <a:ext cx="6858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if </a:t>
            </a:r>
            <a:r>
              <a:rPr lang="en-US" sz="1800" dirty="0" err="1"/>
              <a:t>self.enable_tunneling</a:t>
            </a:r>
            <a:r>
              <a:rPr lang="en-US" sz="1800" dirty="0"/>
              <a:t>:</a:t>
            </a:r>
          </a:p>
          <a:p>
            <a:r>
              <a:rPr lang="en-US" sz="1800" dirty="0" err="1" smtClean="0"/>
              <a:t>reset_tunnel_br</a:t>
            </a:r>
            <a:r>
              <a:rPr lang="en-US" sz="1800" dirty="0" smtClean="0"/>
              <a:t>(</a:t>
            </a:r>
            <a:r>
              <a:rPr lang="en-US" sz="1800" dirty="0" err="1" smtClean="0"/>
              <a:t>tun_br</a:t>
            </a:r>
            <a:r>
              <a:rPr lang="en-US" sz="1800" dirty="0" smtClean="0"/>
              <a:t>) AND </a:t>
            </a:r>
            <a:r>
              <a:rPr lang="en-US" sz="1800" dirty="0" err="1" smtClean="0"/>
              <a:t>setup_tunnel_br</a:t>
            </a:r>
            <a:r>
              <a:rPr lang="en-US" sz="1800" dirty="0"/>
              <a:t>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0" y="9139535"/>
            <a:ext cx="6858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 # Collect additional bridges to monitor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self.ancillary_brs</a:t>
            </a:r>
            <a:r>
              <a:rPr lang="en-US" sz="1800" dirty="0"/>
              <a:t> = </a:t>
            </a:r>
            <a:r>
              <a:rPr lang="en-US" sz="1800" dirty="0" err="1"/>
              <a:t>self.setup_ancillary_bridges</a:t>
            </a:r>
            <a:r>
              <a:rPr lang="en-US" sz="1800" dirty="0"/>
              <a:t>(</a:t>
            </a:r>
            <a:r>
              <a:rPr lang="en-US" sz="1800" dirty="0" err="1"/>
              <a:t>integ_br</a:t>
            </a:r>
            <a:r>
              <a:rPr lang="en-US" sz="1800" dirty="0"/>
              <a:t>, </a:t>
            </a:r>
            <a:r>
              <a:rPr lang="en-US" sz="1800" dirty="0" err="1"/>
              <a:t>tun_br</a:t>
            </a:r>
            <a:r>
              <a:rPr lang="en-US" sz="1800" dirty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0" y="10053935"/>
            <a:ext cx="6858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self.sg_agent</a:t>
            </a:r>
            <a:r>
              <a:rPr lang="en-US" sz="1800" dirty="0"/>
              <a:t> = </a:t>
            </a:r>
            <a:r>
              <a:rPr lang="en-US" sz="1800" dirty="0" err="1" smtClean="0"/>
              <a:t>OVSSecurityGroupAgent</a:t>
            </a:r>
            <a:r>
              <a:rPr lang="en-US" sz="1800" dirty="0" smtClean="0"/>
              <a:t>(</a:t>
            </a:r>
            <a:r>
              <a:rPr lang="en-US" sz="1800" dirty="0" err="1" smtClean="0"/>
              <a:t>self.context</a:t>
            </a:r>
            <a:r>
              <a:rPr lang="en-US" sz="1800" dirty="0" smtClean="0"/>
              <a:t>, </a:t>
            </a:r>
            <a:r>
              <a:rPr lang="en-US" sz="1800" dirty="0" err="1" smtClean="0"/>
              <a:t>self.plugin_rpc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                                      </a:t>
            </a:r>
            <a:r>
              <a:rPr lang="en-US" sz="1800" dirty="0" err="1"/>
              <a:t>root_helper</a:t>
            </a:r>
            <a:r>
              <a:rPr lang="en-US" sz="1800" dirty="0"/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72600" y="10864334"/>
            <a:ext cx="68579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self.connection.consume_in_threads</a:t>
            </a:r>
            <a:r>
              <a:rPr lang="en-US" sz="1800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378912" y="8065532"/>
            <a:ext cx="6858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self.dvr_agent</a:t>
            </a:r>
            <a:r>
              <a:rPr lang="en-US" sz="1800" dirty="0"/>
              <a:t> = </a:t>
            </a:r>
            <a:r>
              <a:rPr lang="en-US" sz="1800" dirty="0" err="1"/>
              <a:t>ovs_dvr_neutron_agent.OVSDVRNeutronAgent</a:t>
            </a:r>
            <a:r>
              <a:rPr lang="en-US" sz="1800" dirty="0" smtClean="0"/>
              <a:t>(</a:t>
            </a:r>
          </a:p>
          <a:p>
            <a:r>
              <a:rPr lang="en-US" sz="1800" dirty="0" err="1"/>
              <a:t>self.dvr_agent.setup_dvr_flows_on_integ_tun_br</a:t>
            </a:r>
            <a:r>
              <a:rPr lang="en-US" sz="1800" dirty="0"/>
              <a:t>()</a:t>
            </a:r>
          </a:p>
        </p:txBody>
      </p:sp>
      <p:cxnSp>
        <p:nvCxnSpPr>
          <p:cNvPr id="32" name="Elbow Connector 31"/>
          <p:cNvCxnSpPr>
            <a:stCxn id="23" idx="3"/>
            <a:endCxn id="24" idx="1"/>
          </p:cNvCxnSpPr>
          <p:nvPr/>
        </p:nvCxnSpPr>
        <p:spPr>
          <a:xfrm flipV="1">
            <a:off x="8266101" y="5460832"/>
            <a:ext cx="1106499" cy="2555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3"/>
            <a:endCxn id="25" idx="1"/>
          </p:cNvCxnSpPr>
          <p:nvPr/>
        </p:nvCxnSpPr>
        <p:spPr>
          <a:xfrm flipV="1">
            <a:off x="8266101" y="6130159"/>
            <a:ext cx="1112811" cy="18862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3" idx="3"/>
            <a:endCxn id="26" idx="1"/>
          </p:cNvCxnSpPr>
          <p:nvPr/>
        </p:nvCxnSpPr>
        <p:spPr>
          <a:xfrm flipV="1">
            <a:off x="8266101" y="6693932"/>
            <a:ext cx="1106499" cy="13224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3" idx="3"/>
            <a:endCxn id="27" idx="1"/>
          </p:cNvCxnSpPr>
          <p:nvPr/>
        </p:nvCxnSpPr>
        <p:spPr>
          <a:xfrm flipV="1">
            <a:off x="8266101" y="7365832"/>
            <a:ext cx="1106499" cy="650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3" idx="3"/>
            <a:endCxn id="31" idx="1"/>
          </p:cNvCxnSpPr>
          <p:nvPr/>
        </p:nvCxnSpPr>
        <p:spPr>
          <a:xfrm>
            <a:off x="8266101" y="8016388"/>
            <a:ext cx="1112811" cy="372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28" idx="1"/>
          </p:cNvCxnSpPr>
          <p:nvPr/>
        </p:nvCxnSpPr>
        <p:spPr>
          <a:xfrm>
            <a:off x="8266101" y="8016388"/>
            <a:ext cx="1106499" cy="14463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3" idx="3"/>
            <a:endCxn id="29" idx="1"/>
          </p:cNvCxnSpPr>
          <p:nvPr/>
        </p:nvCxnSpPr>
        <p:spPr>
          <a:xfrm>
            <a:off x="8266101" y="8016388"/>
            <a:ext cx="1106499" cy="23607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30" idx="1"/>
          </p:cNvCxnSpPr>
          <p:nvPr/>
        </p:nvCxnSpPr>
        <p:spPr>
          <a:xfrm>
            <a:off x="8266101" y="8016388"/>
            <a:ext cx="1106499" cy="3032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2"/>
            <a:endCxn id="23" idx="1"/>
          </p:cNvCxnSpPr>
          <p:nvPr/>
        </p:nvCxnSpPr>
        <p:spPr>
          <a:xfrm rot="5400000">
            <a:off x="5755933" y="5903914"/>
            <a:ext cx="3671742" cy="553207"/>
          </a:xfrm>
          <a:prstGeom prst="bentConnector4">
            <a:avLst>
              <a:gd name="adj1" fmla="val 47485"/>
              <a:gd name="adj2" fmla="val 141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8460684" y="4012423"/>
            <a:ext cx="6805588" cy="4126217"/>
            <a:chOff x="17132936" y="2729171"/>
            <a:chExt cx="6805588" cy="4126217"/>
          </a:xfrm>
        </p:grpSpPr>
        <p:sp>
          <p:nvSpPr>
            <p:cNvPr id="42" name="Rectangle 41"/>
            <p:cNvSpPr/>
            <p:nvPr/>
          </p:nvSpPr>
          <p:spPr>
            <a:xfrm>
              <a:off x="17132936" y="2823515"/>
              <a:ext cx="6621280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/>
            </a:p>
            <a:p>
              <a:r>
                <a:rPr lang="en-US" sz="1600" dirty="0" err="1" smtClean="0"/>
                <a:t>self.plugin_rpc</a:t>
              </a:r>
              <a:r>
                <a:rPr lang="en-US" sz="1600" dirty="0" smtClean="0"/>
                <a:t> </a:t>
              </a:r>
              <a:r>
                <a:rPr lang="en-US" sz="1600" dirty="0"/>
                <a:t>= </a:t>
              </a:r>
              <a:r>
                <a:rPr lang="en-US" sz="1600" dirty="0" err="1"/>
                <a:t>OVSPluginApi</a:t>
              </a:r>
              <a:r>
                <a:rPr lang="en-US" sz="1600" dirty="0"/>
                <a:t>(</a:t>
              </a:r>
              <a:r>
                <a:rPr lang="en-US" sz="1600" dirty="0" err="1"/>
                <a:t>topics.PLUGIN</a:t>
              </a:r>
              <a:r>
                <a:rPr lang="en-US" sz="1600" dirty="0"/>
                <a:t>)</a:t>
              </a:r>
            </a:p>
            <a:p>
              <a:r>
                <a:rPr lang="en-US" sz="1600" dirty="0" err="1" smtClean="0"/>
                <a:t>self.state_rpc</a:t>
              </a:r>
              <a:r>
                <a:rPr lang="en-US" sz="1600" dirty="0" smtClean="0"/>
                <a:t> </a:t>
              </a:r>
              <a:r>
                <a:rPr lang="en-US" sz="1600" dirty="0"/>
                <a:t>= </a:t>
              </a:r>
              <a:r>
                <a:rPr lang="en-US" sz="1600" dirty="0" err="1"/>
                <a:t>agent_rpc.PluginReportStateAPI</a:t>
              </a:r>
              <a:r>
                <a:rPr lang="en-US" sz="1600" dirty="0"/>
                <a:t>(</a:t>
              </a:r>
              <a:r>
                <a:rPr lang="en-US" sz="1600" dirty="0" err="1"/>
                <a:t>topics.PLUGIN</a:t>
              </a:r>
              <a:r>
                <a:rPr lang="en-US" sz="1600" dirty="0"/>
                <a:t>)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/>
                <a:t>self.topic</a:t>
              </a:r>
              <a:r>
                <a:rPr lang="en-US" sz="1600" dirty="0"/>
                <a:t> = </a:t>
              </a:r>
              <a:r>
                <a:rPr lang="en-US" sz="1600" dirty="0" err="1"/>
                <a:t>topics.AGENT</a:t>
              </a:r>
              <a:endParaRPr lang="en-US" sz="1600" dirty="0"/>
            </a:p>
            <a:p>
              <a:r>
                <a:rPr lang="en-US" sz="1600" dirty="0" err="1" smtClean="0"/>
                <a:t>self.endpoints</a:t>
              </a:r>
              <a:r>
                <a:rPr lang="en-US" sz="1600" dirty="0" smtClean="0"/>
                <a:t> </a:t>
              </a:r>
              <a:r>
                <a:rPr lang="en-US" sz="1600" dirty="0"/>
                <a:t>= [self]</a:t>
              </a:r>
            </a:p>
            <a:p>
              <a:r>
                <a:rPr lang="en-US" sz="1600" dirty="0" smtClean="0"/>
                <a:t> </a:t>
              </a:r>
              <a:r>
                <a:rPr lang="en-US" sz="1600" dirty="0"/>
                <a:t># Define the listening consumers for the agent</a:t>
              </a:r>
            </a:p>
            <a:p>
              <a:r>
                <a:rPr lang="en-US" sz="1600" dirty="0" smtClean="0"/>
                <a:t>consumers </a:t>
              </a:r>
              <a:r>
                <a:rPr lang="en-US" sz="1600" dirty="0"/>
                <a:t>= [[</a:t>
              </a:r>
              <a:r>
                <a:rPr lang="en-US" sz="1600" dirty="0" err="1"/>
                <a:t>topics.PORT</a:t>
              </a:r>
              <a:r>
                <a:rPr lang="en-US" sz="1600" dirty="0"/>
                <a:t>, </a:t>
              </a:r>
              <a:r>
                <a:rPr lang="en-US" sz="1600" dirty="0" err="1"/>
                <a:t>topics.UPDATE</a:t>
              </a:r>
              <a:r>
                <a:rPr lang="en-US" sz="1600" dirty="0"/>
                <a:t>],</a:t>
              </a:r>
            </a:p>
            <a:p>
              <a:r>
                <a:rPr lang="en-US" sz="1600" dirty="0"/>
                <a:t>                     [</a:t>
              </a:r>
              <a:r>
                <a:rPr lang="en-US" sz="1600" dirty="0" err="1"/>
                <a:t>topics.NETWORK</a:t>
              </a:r>
              <a:r>
                <a:rPr lang="en-US" sz="1600" dirty="0"/>
                <a:t>, </a:t>
              </a:r>
              <a:r>
                <a:rPr lang="en-US" sz="1600" dirty="0" err="1"/>
                <a:t>topics.DELETE</a:t>
              </a:r>
              <a:r>
                <a:rPr lang="en-US" sz="1600" dirty="0"/>
                <a:t>],</a:t>
              </a:r>
            </a:p>
            <a:p>
              <a:r>
                <a:rPr lang="en-US" sz="1600" dirty="0"/>
                <a:t>                     [</a:t>
              </a:r>
              <a:r>
                <a:rPr lang="en-US" sz="1600" dirty="0" err="1"/>
                <a:t>constants.TUNNEL</a:t>
              </a:r>
              <a:r>
                <a:rPr lang="en-US" sz="1600" dirty="0"/>
                <a:t>, </a:t>
              </a:r>
              <a:r>
                <a:rPr lang="en-US" sz="1600" dirty="0" err="1"/>
                <a:t>topics.UPDATE</a:t>
              </a:r>
              <a:r>
                <a:rPr lang="en-US" sz="1600" dirty="0"/>
                <a:t>],</a:t>
              </a:r>
            </a:p>
            <a:p>
              <a:r>
                <a:rPr lang="en-US" sz="1600" dirty="0"/>
                <a:t>                     [</a:t>
              </a:r>
              <a:r>
                <a:rPr lang="en-US" sz="1600" dirty="0" err="1"/>
                <a:t>topics.SECURITY_GROUP</a:t>
              </a:r>
              <a:r>
                <a:rPr lang="en-US" sz="1600" dirty="0"/>
                <a:t>, </a:t>
              </a:r>
              <a:r>
                <a:rPr lang="en-US" sz="1600" dirty="0" err="1"/>
                <a:t>topics.UPDATE</a:t>
              </a:r>
              <a:r>
                <a:rPr lang="en-US" sz="1600" dirty="0"/>
                <a:t>],</a:t>
              </a:r>
            </a:p>
            <a:p>
              <a:r>
                <a:rPr lang="en-US" sz="1600" dirty="0"/>
                <a:t>                     [</a:t>
              </a:r>
              <a:r>
                <a:rPr lang="en-US" sz="1600" dirty="0" err="1"/>
                <a:t>topics.DVR</a:t>
              </a:r>
              <a:r>
                <a:rPr lang="en-US" sz="1600" dirty="0"/>
                <a:t>, </a:t>
              </a:r>
              <a:r>
                <a:rPr lang="en-US" sz="1600" dirty="0" err="1"/>
                <a:t>topics.UPDATE</a:t>
              </a:r>
              <a:r>
                <a:rPr lang="en-US" sz="1600" dirty="0"/>
                <a:t>]]</a:t>
              </a:r>
            </a:p>
            <a:p>
              <a:r>
                <a:rPr lang="en-US" sz="1600" dirty="0" smtClean="0"/>
                <a:t>if l2-population: </a:t>
              </a:r>
              <a:r>
                <a:rPr lang="en-US" sz="1600" dirty="0" err="1"/>
                <a:t>consumers.append</a:t>
              </a:r>
              <a:r>
                <a:rPr lang="en-US" sz="1600" dirty="0"/>
                <a:t>([topics.L2POPULATION,</a:t>
              </a:r>
            </a:p>
            <a:p>
              <a:r>
                <a:rPr lang="en-US" sz="1600" dirty="0"/>
                <a:t>                              </a:t>
              </a:r>
              <a:r>
                <a:rPr lang="en-US" sz="1600" dirty="0" err="1"/>
                <a:t>topics.UPDATE</a:t>
              </a:r>
              <a:r>
                <a:rPr lang="en-US" sz="1600" dirty="0"/>
                <a:t>, </a:t>
              </a:r>
              <a:r>
                <a:rPr lang="en-US" sz="1600" dirty="0" err="1"/>
                <a:t>cfg.CONF.host</a:t>
              </a:r>
              <a:r>
                <a:rPr lang="en-US" sz="1600" dirty="0" smtClean="0"/>
                <a:t>])</a:t>
              </a:r>
            </a:p>
            <a:p>
              <a:r>
                <a:rPr lang="en-US" sz="1600" dirty="0" smtClean="0"/>
                <a:t> </a:t>
              </a:r>
              <a:r>
                <a:rPr lang="en-US" sz="1600" dirty="0" err="1" smtClean="0"/>
                <a:t>self.connection</a:t>
              </a:r>
              <a:r>
                <a:rPr lang="en-US" sz="1600" dirty="0" smtClean="0"/>
                <a:t> </a:t>
              </a:r>
              <a:r>
                <a:rPr lang="en-US" sz="1600" dirty="0"/>
                <a:t>= </a:t>
              </a:r>
              <a:r>
                <a:rPr lang="en-US" sz="1600" dirty="0" err="1"/>
                <a:t>agent_rpc.create_consumers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  <p:sp>
          <p:nvSpPr>
            <p:cNvPr id="44" name="Right Brace 43"/>
            <p:cNvSpPr/>
            <p:nvPr/>
          </p:nvSpPr>
          <p:spPr>
            <a:xfrm>
              <a:off x="22506218" y="2912801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23668" y="2729171"/>
              <a:ext cx="18148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For Agent acting as </a:t>
              </a:r>
            </a:p>
            <a:p>
              <a:r>
                <a:rPr lang="en-US" sz="1600" dirty="0" smtClean="0"/>
                <a:t>RPC Client.</a:t>
              </a:r>
              <a:endParaRPr lang="en-US" sz="1600" dirty="0"/>
            </a:p>
          </p:txBody>
        </p:sp>
        <p:sp>
          <p:nvSpPr>
            <p:cNvPr id="48" name="Right Brace 47"/>
            <p:cNvSpPr/>
            <p:nvPr/>
          </p:nvSpPr>
          <p:spPr>
            <a:xfrm>
              <a:off x="22433601" y="4004049"/>
              <a:ext cx="533400" cy="2781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80582" y="4552891"/>
              <a:ext cx="1843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Agent Acting as RPC</a:t>
              </a:r>
            </a:p>
            <a:p>
              <a:r>
                <a:rPr lang="en-US" sz="1600" dirty="0" smtClean="0"/>
                <a:t>Server</a:t>
              </a:r>
              <a:endParaRPr lang="en-US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20649" y="3990703"/>
              <a:ext cx="15018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q-agent-</a:t>
              </a:r>
              <a:r>
                <a:rPr lang="en-US" sz="1600" dirty="0" err="1"/>
                <a:t>notifier</a:t>
              </a:r>
              <a:endParaRPr lang="en-US" sz="1600" dirty="0"/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 flipV="1">
              <a:off x="19358717" y="4159980"/>
              <a:ext cx="761932" cy="308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8376378" y="4012423"/>
            <a:ext cx="7142616" cy="41489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25" idx="3"/>
            <a:endCxn id="52" idx="1"/>
          </p:cNvCxnSpPr>
          <p:nvPr/>
        </p:nvCxnSpPr>
        <p:spPr>
          <a:xfrm flipV="1">
            <a:off x="16230599" y="6086876"/>
            <a:ext cx="2145779" cy="432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9302" y="12462248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process_network_ports</a:t>
            </a:r>
            <a:endParaRPr lang="en-US" sz="1800" dirty="0"/>
          </a:p>
        </p:txBody>
      </p:sp>
      <p:sp>
        <p:nvSpPr>
          <p:cNvPr id="56" name="Rectangle 55"/>
          <p:cNvSpPr/>
          <p:nvPr/>
        </p:nvSpPr>
        <p:spPr>
          <a:xfrm>
            <a:off x="6642417" y="11853117"/>
            <a:ext cx="2399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setup_port_filters</a:t>
            </a:r>
            <a:r>
              <a:rPr lang="en-US" sz="1800" dirty="0" smtClean="0"/>
              <a:t>***</a:t>
            </a:r>
          </a:p>
          <a:p>
            <a:r>
              <a:rPr lang="en-US" sz="1800" dirty="0" smtClean="0"/>
              <a:t>(securitygroups_rpc.py)</a:t>
            </a:r>
            <a:endParaRPr lang="en-US" sz="1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261417" y="11638525"/>
            <a:ext cx="31825" cy="45280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298121" y="13330965"/>
            <a:ext cx="337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treat_devices_added_or_updated</a:t>
            </a:r>
            <a:endParaRPr lang="en-US" sz="1800" dirty="0"/>
          </a:p>
        </p:txBody>
      </p:sp>
      <p:cxnSp>
        <p:nvCxnSpPr>
          <p:cNvPr id="59" name="Elbow Connector 58"/>
          <p:cNvCxnSpPr>
            <a:stCxn id="55" idx="2"/>
            <a:endCxn id="58" idx="0"/>
          </p:cNvCxnSpPr>
          <p:nvPr/>
        </p:nvCxnSpPr>
        <p:spPr>
          <a:xfrm rot="16200000" flipH="1">
            <a:off x="2223405" y="12567965"/>
            <a:ext cx="499385" cy="1026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1417" y="12646914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57090" y="12971747"/>
            <a:ext cx="2411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get_devices_details_list</a:t>
            </a:r>
            <a:endParaRPr lang="en-US" sz="1800" dirty="0"/>
          </a:p>
        </p:txBody>
      </p:sp>
      <p:sp>
        <p:nvSpPr>
          <p:cNvPr id="62" name="Rectangle 61"/>
          <p:cNvSpPr/>
          <p:nvPr/>
        </p:nvSpPr>
        <p:spPr>
          <a:xfrm>
            <a:off x="6642417" y="13735763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update_device_up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605491" y="14390337"/>
            <a:ext cx="14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treat_vif_port</a:t>
            </a:r>
            <a:endParaRPr lang="en-US" sz="1800" dirty="0"/>
          </a:p>
        </p:txBody>
      </p:sp>
      <p:cxnSp>
        <p:nvCxnSpPr>
          <p:cNvPr id="64" name="Elbow Connector 63"/>
          <p:cNvCxnSpPr>
            <a:stCxn id="58" idx="3"/>
            <a:endCxn id="61" idx="1"/>
          </p:cNvCxnSpPr>
          <p:nvPr/>
        </p:nvCxnSpPr>
        <p:spPr>
          <a:xfrm flipV="1">
            <a:off x="4674686" y="13156413"/>
            <a:ext cx="1882404" cy="359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8" idx="3"/>
            <a:endCxn id="62" idx="1"/>
          </p:cNvCxnSpPr>
          <p:nvPr/>
        </p:nvCxnSpPr>
        <p:spPr>
          <a:xfrm>
            <a:off x="4674686" y="13515631"/>
            <a:ext cx="1967731" cy="404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8" idx="2"/>
            <a:endCxn id="63" idx="0"/>
          </p:cNvCxnSpPr>
          <p:nvPr/>
        </p:nvCxnSpPr>
        <p:spPr>
          <a:xfrm rot="5400000">
            <a:off x="1825630" y="13229563"/>
            <a:ext cx="690040" cy="16315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97285" y="14978549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port_bound</a:t>
            </a:r>
            <a:endParaRPr lang="en-US" sz="1800" dirty="0"/>
          </a:p>
        </p:txBody>
      </p:sp>
      <p:cxnSp>
        <p:nvCxnSpPr>
          <p:cNvPr id="68" name="Elbow Connector 67"/>
          <p:cNvCxnSpPr>
            <a:stCxn id="63" idx="2"/>
            <a:endCxn id="67" idx="0"/>
          </p:cNvCxnSpPr>
          <p:nvPr/>
        </p:nvCxnSpPr>
        <p:spPr>
          <a:xfrm rot="16200000" flipH="1">
            <a:off x="2144143" y="13970420"/>
            <a:ext cx="218880" cy="1797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5952" y="15425634"/>
            <a:ext cx="210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provision_local_vlan</a:t>
            </a:r>
            <a:endParaRPr lang="en-US" sz="1800" dirty="0"/>
          </a:p>
        </p:txBody>
      </p:sp>
      <p:sp>
        <p:nvSpPr>
          <p:cNvPr id="70" name="Rectangle 69"/>
          <p:cNvSpPr/>
          <p:nvPr/>
        </p:nvSpPr>
        <p:spPr>
          <a:xfrm>
            <a:off x="3748310" y="15610300"/>
            <a:ext cx="185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bind_port_to_dvr</a:t>
            </a:r>
            <a:endParaRPr lang="en-US" sz="1800" dirty="0"/>
          </a:p>
        </p:txBody>
      </p:sp>
      <p:sp>
        <p:nvSpPr>
          <p:cNvPr id="71" name="Rectangle 70"/>
          <p:cNvSpPr/>
          <p:nvPr/>
        </p:nvSpPr>
        <p:spPr>
          <a:xfrm>
            <a:off x="240885" y="116583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rpc_loop</a:t>
            </a:r>
            <a:endParaRPr lang="en-US" sz="1800" dirty="0"/>
          </a:p>
        </p:txBody>
      </p:sp>
      <p:cxnSp>
        <p:nvCxnSpPr>
          <p:cNvPr id="72" name="Elbow Connector 71"/>
          <p:cNvCxnSpPr>
            <a:stCxn id="55" idx="3"/>
            <a:endCxn id="56" idx="1"/>
          </p:cNvCxnSpPr>
          <p:nvPr/>
        </p:nvCxnSpPr>
        <p:spPr>
          <a:xfrm flipV="1">
            <a:off x="3160280" y="12176283"/>
            <a:ext cx="3482137" cy="4706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2"/>
            <a:endCxn id="55" idx="0"/>
          </p:cNvCxnSpPr>
          <p:nvPr/>
        </p:nvCxnSpPr>
        <p:spPr>
          <a:xfrm rot="16200000" flipH="1">
            <a:off x="1137630" y="11640087"/>
            <a:ext cx="434530" cy="1209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1"/>
            <a:endCxn id="69" idx="0"/>
          </p:cNvCxnSpPr>
          <p:nvPr/>
        </p:nvCxnSpPr>
        <p:spPr>
          <a:xfrm rot="10800000" flipV="1">
            <a:off x="1326753" y="15163214"/>
            <a:ext cx="1170532" cy="2624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7" idx="2"/>
            <a:endCxn id="70" idx="0"/>
          </p:cNvCxnSpPr>
          <p:nvPr/>
        </p:nvCxnSpPr>
        <p:spPr>
          <a:xfrm rot="16200000" flipH="1">
            <a:off x="3782270" y="14717883"/>
            <a:ext cx="262419" cy="15224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280489" y="14415107"/>
            <a:ext cx="323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self.int_br.get_vif_port_by_id</a:t>
            </a:r>
            <a:r>
              <a:rPr lang="en-US" sz="1800" dirty="0" smtClean="0"/>
              <a:t> **</a:t>
            </a:r>
            <a:endParaRPr lang="en-US" sz="1800" dirty="0"/>
          </a:p>
        </p:txBody>
      </p:sp>
      <p:sp>
        <p:nvSpPr>
          <p:cNvPr id="77" name="Oval 76"/>
          <p:cNvSpPr/>
          <p:nvPr/>
        </p:nvSpPr>
        <p:spPr>
          <a:xfrm>
            <a:off x="5804217" y="12872211"/>
            <a:ext cx="457200" cy="46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78" name="Oval 77"/>
          <p:cNvSpPr/>
          <p:nvPr/>
        </p:nvSpPr>
        <p:spPr>
          <a:xfrm>
            <a:off x="4007485" y="13823267"/>
            <a:ext cx="457200" cy="46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</a:t>
            </a:r>
            <a:endParaRPr lang="en-US" sz="1800" dirty="0"/>
          </a:p>
        </p:txBody>
      </p:sp>
      <p:cxnSp>
        <p:nvCxnSpPr>
          <p:cNvPr id="79" name="Elbow Connector 78"/>
          <p:cNvCxnSpPr>
            <a:stCxn id="58" idx="2"/>
            <a:endCxn id="76" idx="0"/>
          </p:cNvCxnSpPr>
          <p:nvPr/>
        </p:nvCxnSpPr>
        <p:spPr>
          <a:xfrm rot="16200000" flipH="1">
            <a:off x="3583843" y="13102858"/>
            <a:ext cx="714810" cy="19096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408718" y="13825779"/>
            <a:ext cx="457200" cy="46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81" name="Oval 80"/>
          <p:cNvSpPr/>
          <p:nvPr/>
        </p:nvSpPr>
        <p:spPr>
          <a:xfrm>
            <a:off x="5728017" y="13676424"/>
            <a:ext cx="457200" cy="46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4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6261417" y="1441510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261417" y="1616659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6" idx="2"/>
          </p:cNvCxnSpPr>
          <p:nvPr/>
        </p:nvCxnSpPr>
        <p:spPr>
          <a:xfrm rot="16200000" flipH="1">
            <a:off x="5438825" y="14241705"/>
            <a:ext cx="530140" cy="16156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93242" y="14609217"/>
            <a:ext cx="2939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o</a:t>
            </a:r>
            <a:r>
              <a:rPr lang="en-US" sz="1800" dirty="0" err="1" smtClean="0"/>
              <a:t>vs-vsctl</a:t>
            </a:r>
            <a:r>
              <a:rPr lang="en-US" sz="1800" dirty="0" smtClean="0"/>
              <a:t> --format=</a:t>
            </a:r>
            <a:r>
              <a:rPr lang="en-US" sz="1800" dirty="0" err="1" smtClean="0"/>
              <a:t>json</a:t>
            </a:r>
            <a:r>
              <a:rPr lang="en-US" sz="1800" dirty="0" smtClean="0"/>
              <a:t>, </a:t>
            </a:r>
            <a:r>
              <a:rPr lang="en-US" sz="1800" dirty="0"/>
              <a:t>'--', </a:t>
            </a:r>
            <a:r>
              <a:rPr lang="en-US" sz="1800" dirty="0" smtClean="0"/>
              <a:t>'--columns=</a:t>
            </a:r>
            <a:r>
              <a:rPr lang="en-US" sz="1800" dirty="0" err="1" smtClean="0"/>
              <a:t>external_ids</a:t>
            </a:r>
            <a:r>
              <a:rPr lang="en-US" sz="1800" dirty="0" smtClean="0"/>
              <a:t>, </a:t>
            </a:r>
            <a:r>
              <a:rPr lang="en-US" sz="1800" dirty="0" err="1" smtClean="0"/>
              <a:t>name,ofport</a:t>
            </a:r>
            <a:r>
              <a:rPr lang="en-US" sz="1800" dirty="0"/>
              <a:t>', 'find', 'Interface</a:t>
            </a:r>
            <a:r>
              <a:rPr lang="en-US" sz="1800" dirty="0" smtClean="0"/>
              <a:t>', </a:t>
            </a:r>
            <a:r>
              <a:rPr lang="en-US" sz="1800" dirty="0" err="1" smtClean="0"/>
              <a:t>external_ids:iface-id</a:t>
            </a:r>
            <a:r>
              <a:rPr lang="en-US" sz="1800" dirty="0"/>
              <a:t>="%s"' % </a:t>
            </a:r>
            <a:r>
              <a:rPr lang="en-US" sz="1800" dirty="0" err="1"/>
              <a:t>port_id</a:t>
            </a:r>
            <a:endParaRPr lang="en-US" sz="18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858681" y="16469650"/>
            <a:ext cx="0" cy="202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32817" y="16469650"/>
            <a:ext cx="0" cy="2026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12019" y="16100318"/>
            <a:ext cx="201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LocalVLANMapping</a:t>
            </a:r>
            <a:endParaRPr lang="en-US" sz="1800" dirty="0"/>
          </a:p>
        </p:txBody>
      </p:sp>
      <p:cxnSp>
        <p:nvCxnSpPr>
          <p:cNvPr id="89" name="Elbow Connector 88"/>
          <p:cNvCxnSpPr>
            <a:stCxn id="69" idx="2"/>
            <a:endCxn id="88" idx="0"/>
          </p:cNvCxnSpPr>
          <p:nvPr/>
        </p:nvCxnSpPr>
        <p:spPr>
          <a:xfrm rot="16200000" flipH="1">
            <a:off x="1969251" y="15152467"/>
            <a:ext cx="305352" cy="15903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3193" y="16649865"/>
            <a:ext cx="220340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dl_vlan</a:t>
            </a:r>
            <a:r>
              <a:rPr lang="en-US" sz="1800" dirty="0"/>
              <a:t>=</a:t>
            </a:r>
            <a:r>
              <a:rPr lang="en-US" sz="1800" dirty="0" err="1"/>
              <a:t>lvid</a:t>
            </a:r>
            <a:r>
              <a:rPr lang="en-US" sz="1800" dirty="0" smtClean="0"/>
              <a:t>,                                         </a:t>
            </a:r>
            <a:r>
              <a:rPr lang="en-US" sz="1800" dirty="0"/>
              <a:t>actions="</a:t>
            </a:r>
            <a:r>
              <a:rPr lang="en-US" sz="1800" dirty="0" err="1"/>
              <a:t>strip_vlan</a:t>
            </a:r>
            <a:r>
              <a:rPr lang="en-US" sz="1800" dirty="0" smtClean="0"/>
              <a:t>,"                 </a:t>
            </a:r>
            <a:r>
              <a:rPr lang="en-US" sz="1800" dirty="0"/>
              <a:t>"</a:t>
            </a:r>
            <a:r>
              <a:rPr lang="en-US" sz="1800" dirty="0" err="1"/>
              <a:t>set_tunnel</a:t>
            </a:r>
            <a:r>
              <a:rPr lang="en-US" sz="1800" dirty="0"/>
              <a:t>: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600" y="17573195"/>
            <a:ext cx="263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tun_id</a:t>
            </a:r>
            <a:r>
              <a:rPr lang="en-US" sz="1800" dirty="0" smtClean="0"/>
              <a:t>=</a:t>
            </a:r>
            <a:r>
              <a:rPr lang="en-US" sz="1800" dirty="0" err="1" smtClean="0"/>
              <a:t>segmentation_id</a:t>
            </a:r>
            <a:r>
              <a:rPr lang="en-US" sz="1800" dirty="0" smtClean="0"/>
              <a:t>,                        </a:t>
            </a:r>
            <a:r>
              <a:rPr lang="en-US" sz="1800" dirty="0"/>
              <a:t>actions="</a:t>
            </a:r>
            <a:r>
              <a:rPr lang="en-US" sz="1800" dirty="0" err="1"/>
              <a:t>mod_vlan_vid</a:t>
            </a:r>
            <a:r>
              <a:rPr lang="en-US" sz="1800" dirty="0" smtClean="0"/>
              <a:t>:,"</a:t>
            </a:r>
            <a:endParaRPr lang="en-US" sz="1800" dirty="0"/>
          </a:p>
          <a:p>
            <a:r>
              <a:rPr lang="en-US" sz="1800" dirty="0" smtClean="0"/>
              <a:t>"</a:t>
            </a:r>
            <a:r>
              <a:rPr lang="en-US" sz="1800" dirty="0"/>
              <a:t>resubmit(,%s)"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53193" y="16469650"/>
            <a:ext cx="913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own Arrow 92"/>
          <p:cNvSpPr/>
          <p:nvPr/>
        </p:nvSpPr>
        <p:spPr>
          <a:xfrm>
            <a:off x="759302" y="15794965"/>
            <a:ext cx="499810" cy="674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4" name="Rectangle 93"/>
          <p:cNvSpPr/>
          <p:nvPr/>
        </p:nvSpPr>
        <p:spPr>
          <a:xfrm>
            <a:off x="2931363" y="16469650"/>
            <a:ext cx="3101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in_port</a:t>
            </a:r>
            <a:r>
              <a:rPr lang="en-US" sz="1800" dirty="0"/>
              <a:t>=</a:t>
            </a:r>
            <a:r>
              <a:rPr lang="en-US" sz="1800" dirty="0" err="1"/>
              <a:t>self.phys_ofports</a:t>
            </a:r>
            <a:r>
              <a:rPr lang="en-US" sz="1800" dirty="0"/>
              <a:t>[</a:t>
            </a:r>
            <a:r>
              <a:rPr lang="en-US" sz="1800" dirty="0" err="1"/>
              <a:t>physical_network</a:t>
            </a:r>
            <a:r>
              <a:rPr lang="en-US" sz="1800" dirty="0" smtClean="0"/>
              <a:t>],</a:t>
            </a:r>
            <a:r>
              <a:rPr lang="en-US" sz="1800" dirty="0" err="1" smtClean="0"/>
              <a:t>dl_vlan</a:t>
            </a:r>
            <a:r>
              <a:rPr lang="en-US" sz="1800" dirty="0" smtClean="0"/>
              <a:t> = </a:t>
            </a:r>
            <a:r>
              <a:rPr lang="en-US" sz="1800" dirty="0" err="1" smtClean="0"/>
              <a:t>lvid</a:t>
            </a:r>
            <a:r>
              <a:rPr lang="en-US" sz="1800" dirty="0" smtClean="0"/>
              <a:t>,         </a:t>
            </a:r>
            <a:r>
              <a:rPr lang="en-US" sz="1800" dirty="0"/>
              <a:t>actions="</a:t>
            </a:r>
            <a:r>
              <a:rPr lang="en-US" sz="1800" dirty="0" err="1"/>
              <a:t>strip_vlan,normal</a:t>
            </a:r>
            <a:r>
              <a:rPr lang="en-US" sz="1800" dirty="0"/>
              <a:t>"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832662" y="17392980"/>
            <a:ext cx="3200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in_port</a:t>
            </a:r>
            <a:r>
              <a:rPr lang="en-US" sz="1800" dirty="0" smtClean="0"/>
              <a:t>=</a:t>
            </a:r>
            <a:r>
              <a:rPr lang="en-US" sz="1800" dirty="0" err="1" smtClean="0"/>
              <a:t>self.int_ofports</a:t>
            </a:r>
            <a:r>
              <a:rPr lang="en-US" sz="1800" dirty="0" smtClean="0"/>
              <a:t>[</a:t>
            </a:r>
            <a:r>
              <a:rPr lang="en-US" sz="1800" dirty="0" err="1" smtClean="0"/>
              <a:t>physical_network</a:t>
            </a:r>
            <a:r>
              <a:rPr lang="en-US" sz="1800" dirty="0"/>
              <a:t>], </a:t>
            </a:r>
            <a:r>
              <a:rPr lang="en-US" sz="1800" dirty="0" err="1" smtClean="0"/>
              <a:t>dl_vlan</a:t>
            </a:r>
            <a:r>
              <a:rPr lang="en-US" sz="1800" dirty="0" smtClean="0"/>
              <a:t> = 0xffff</a:t>
            </a:r>
            <a:r>
              <a:rPr lang="en-US" sz="1800" dirty="0"/>
              <a:t>, </a:t>
            </a:r>
            <a:r>
              <a:rPr lang="en-US" sz="1800" dirty="0" smtClean="0"/>
              <a:t>actions= "</a:t>
            </a:r>
            <a:r>
              <a:rPr lang="en-US" sz="1800" dirty="0" err="1" smtClean="0"/>
              <a:t>mod_vlan_vid</a:t>
            </a:r>
            <a:r>
              <a:rPr lang="en-US" sz="1800" dirty="0" smtClean="0"/>
              <a:t>: %</a:t>
            </a:r>
            <a:r>
              <a:rPr lang="en-US" sz="1800" dirty="0" err="1"/>
              <a:t>s,normal</a:t>
            </a:r>
            <a:endParaRPr lang="en-US" sz="1800" dirty="0"/>
          </a:p>
        </p:txBody>
      </p:sp>
      <p:sp>
        <p:nvSpPr>
          <p:cNvPr id="96" name="Rectangle 95"/>
          <p:cNvSpPr/>
          <p:nvPr/>
        </p:nvSpPr>
        <p:spPr>
          <a:xfrm>
            <a:off x="6033021" y="16469650"/>
            <a:ext cx="3504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in_port</a:t>
            </a:r>
            <a:r>
              <a:rPr lang="en-US" sz="1800" dirty="0"/>
              <a:t>=</a:t>
            </a:r>
            <a:r>
              <a:rPr lang="en-US" sz="1800" dirty="0" err="1"/>
              <a:t>self.phys_ofports</a:t>
            </a:r>
            <a:r>
              <a:rPr lang="en-US" sz="1800" dirty="0"/>
              <a:t>[</a:t>
            </a:r>
            <a:r>
              <a:rPr lang="en-US" sz="1800" dirty="0" err="1"/>
              <a:t>physical_network</a:t>
            </a:r>
            <a:r>
              <a:rPr lang="en-US" sz="1800" dirty="0" smtClean="0"/>
              <a:t>], </a:t>
            </a:r>
            <a:r>
              <a:rPr lang="en-US" sz="1800" dirty="0" err="1" smtClean="0"/>
              <a:t>dl_vlan</a:t>
            </a:r>
            <a:r>
              <a:rPr lang="en-US" sz="1800" dirty="0" smtClean="0"/>
              <a:t>=</a:t>
            </a:r>
            <a:r>
              <a:rPr lang="en-US" sz="1800" dirty="0" err="1" smtClean="0"/>
              <a:t>lvid</a:t>
            </a:r>
            <a:r>
              <a:rPr lang="en-US" sz="1800" dirty="0" smtClean="0"/>
              <a:t>, actions</a:t>
            </a:r>
            <a:r>
              <a:rPr lang="en-US" sz="1800" dirty="0"/>
              <a:t>="</a:t>
            </a:r>
            <a:r>
              <a:rPr lang="en-US" sz="1800" dirty="0" err="1"/>
              <a:t>mod_vlan_vid</a:t>
            </a:r>
            <a:r>
              <a:rPr lang="en-US" sz="1800" dirty="0"/>
              <a:t>:%</a:t>
            </a:r>
            <a:r>
              <a:rPr lang="en-US" sz="1800" dirty="0" err="1"/>
              <a:t>s,normal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6032817" y="17377829"/>
            <a:ext cx="3341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/>
              <a:t>in_port</a:t>
            </a:r>
            <a:r>
              <a:rPr lang="en-US" sz="1800" dirty="0" smtClean="0"/>
              <a:t>=self. </a:t>
            </a:r>
            <a:r>
              <a:rPr lang="en-US" sz="1800" dirty="0" err="1" smtClean="0"/>
              <a:t>int_ofports</a:t>
            </a:r>
            <a:r>
              <a:rPr lang="en-US" sz="1800" dirty="0" smtClean="0"/>
              <a:t> [</a:t>
            </a:r>
            <a:r>
              <a:rPr lang="en-US" sz="1800" dirty="0" err="1" smtClean="0"/>
              <a:t>physical_network</a:t>
            </a:r>
            <a:r>
              <a:rPr lang="en-US" sz="1800" dirty="0" smtClean="0"/>
              <a:t>], </a:t>
            </a:r>
            <a:r>
              <a:rPr lang="en-US" sz="1800" dirty="0" err="1" smtClean="0"/>
              <a:t>dl_vlan</a:t>
            </a:r>
            <a:r>
              <a:rPr lang="en-US" sz="1800" dirty="0" smtClean="0"/>
              <a:t>= </a:t>
            </a:r>
            <a:r>
              <a:rPr lang="en-US" sz="1800" dirty="0" err="1" smtClean="0"/>
              <a:t>segmentation_id</a:t>
            </a:r>
            <a:r>
              <a:rPr lang="en-US" sz="1800" dirty="0" smtClean="0"/>
              <a:t>, actions= "</a:t>
            </a:r>
            <a:r>
              <a:rPr lang="en-US" sz="1800" dirty="0" err="1"/>
              <a:t>mod_vlan_vid</a:t>
            </a:r>
            <a:r>
              <a:rPr lang="en-US" sz="1800" dirty="0"/>
              <a:t>:%</a:t>
            </a:r>
            <a:r>
              <a:rPr lang="en-US" sz="1800" dirty="0" err="1"/>
              <a:t>s,normal</a:t>
            </a:r>
            <a:endParaRPr lang="en-US" sz="1800" dirty="0"/>
          </a:p>
        </p:txBody>
      </p:sp>
      <p:sp>
        <p:nvSpPr>
          <p:cNvPr id="98" name="Rectangle 97"/>
          <p:cNvSpPr/>
          <p:nvPr/>
        </p:nvSpPr>
        <p:spPr>
          <a:xfrm>
            <a:off x="228598" y="1196369"/>
            <a:ext cx="370184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cfg.CONF.register_opts</a:t>
            </a:r>
            <a:r>
              <a:rPr lang="en-US" sz="1800" dirty="0"/>
              <a:t>(</a:t>
            </a:r>
            <a:r>
              <a:rPr lang="en-US" sz="1800" dirty="0" err="1"/>
              <a:t>ip_lib.OPTS</a:t>
            </a:r>
            <a:r>
              <a:rPr lang="en-US" sz="1800" dirty="0"/>
              <a:t>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common_config.init</a:t>
            </a:r>
            <a:r>
              <a:rPr lang="en-US" sz="1800" dirty="0"/>
              <a:t>(</a:t>
            </a:r>
            <a:r>
              <a:rPr lang="en-US" sz="1800" dirty="0" err="1"/>
              <a:t>sys.argv</a:t>
            </a:r>
            <a:r>
              <a:rPr lang="en-US" sz="1800" dirty="0"/>
              <a:t>[1:])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common_config.setup_logging</a:t>
            </a:r>
            <a:r>
              <a:rPr lang="en-US" sz="1800" dirty="0"/>
              <a:t>()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q_utils.log_opt_values</a:t>
            </a:r>
            <a:r>
              <a:rPr lang="en-US" sz="1800" dirty="0"/>
              <a:t>(LOG)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80998" y="2543469"/>
            <a:ext cx="363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create_agent_config_map</a:t>
            </a:r>
            <a:r>
              <a:rPr lang="en-US" sz="1800" dirty="0"/>
              <a:t>(</a:t>
            </a:r>
            <a:r>
              <a:rPr lang="en-US" sz="1800" dirty="0" err="1"/>
              <a:t>cfg.CONF</a:t>
            </a:r>
            <a:r>
              <a:rPr lang="en-US" sz="1800" dirty="0"/>
              <a:t>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04798" y="3076869"/>
            <a:ext cx="5029201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Create a map of agent </a:t>
            </a:r>
            <a:r>
              <a:rPr lang="en-US" sz="1400" dirty="0" err="1"/>
              <a:t>config</a:t>
            </a:r>
            <a:r>
              <a:rPr lang="en-US" sz="1400" dirty="0"/>
              <a:t> </a:t>
            </a:r>
            <a:r>
              <a:rPr lang="en-US" sz="1400" dirty="0" smtClean="0"/>
              <a:t>parameters</a:t>
            </a:r>
          </a:p>
          <a:p>
            <a:r>
              <a:rPr lang="en-US" sz="1400" dirty="0" err="1" smtClean="0"/>
              <a:t>integ_br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config.OVS.integration_bridge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tun_br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config.OVS.tunnel_bridge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local_ip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config.OVS.local_ip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bridge_mappings</a:t>
            </a:r>
            <a:r>
              <a:rPr lang="en-US" sz="1400" dirty="0" smtClean="0"/>
              <a:t>=</a:t>
            </a:r>
            <a:r>
              <a:rPr lang="en-US" sz="1400" dirty="0" err="1" smtClean="0"/>
              <a:t>bridge_mappings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root_helper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config.AGENT.root_helper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polling_interval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config.AGENT.polling_interval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minimize_polling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config.AGENT.minimize_polling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tunnel_types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config.AGENT.tunnel_types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veth_mtu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config.AGENT.veth_mtu</a:t>
            </a:r>
            <a:r>
              <a:rPr lang="en-US" sz="1400" dirty="0" smtClean="0"/>
              <a:t>,            </a:t>
            </a:r>
            <a:r>
              <a:rPr lang="en-US" sz="1400" dirty="0" err="1" smtClean="0"/>
              <a:t>enable_distributed_routing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config.AGENT.enable_distributed_routing</a:t>
            </a:r>
            <a:r>
              <a:rPr lang="en-US" sz="1400" dirty="0" smtClean="0"/>
              <a:t>, </a:t>
            </a:r>
            <a:r>
              <a:rPr lang="en-US" sz="1400" dirty="0"/>
              <a:t>l2_population=config.AGENT.l2_population,</a:t>
            </a:r>
          </a:p>
          <a:p>
            <a:r>
              <a:rPr lang="en-US" sz="1400" dirty="0" err="1" smtClean="0"/>
              <a:t>arp_responder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config.AGENT.arp_responder</a:t>
            </a:r>
            <a:r>
              <a:rPr lang="en-US" sz="1400" dirty="0"/>
              <a:t>,</a:t>
            </a:r>
          </a:p>
          <a:p>
            <a:r>
              <a:rPr lang="en-US" sz="1400" dirty="0" err="1" smtClean="0"/>
              <a:t>use_veth_interconnection</a:t>
            </a:r>
            <a:r>
              <a:rPr lang="en-US" sz="1400" dirty="0" smtClean="0"/>
              <a:t>=</a:t>
            </a:r>
            <a:r>
              <a:rPr lang="en-US" sz="1400" dirty="0" err="1" smtClean="0"/>
              <a:t>config.OVS.use_veth_interconnection</a:t>
            </a:r>
            <a:r>
              <a:rPr lang="en-US" sz="1400" dirty="0"/>
              <a:t>,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8983" y="6779588"/>
            <a:ext cx="534361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OVSNeutronAgent</a:t>
            </a:r>
            <a:r>
              <a:rPr lang="en-US" sz="1600" dirty="0"/>
              <a:t>(**</a:t>
            </a:r>
            <a:r>
              <a:rPr lang="en-US" sz="1600" dirty="0" err="1"/>
              <a:t>agent_config</a:t>
            </a:r>
            <a:r>
              <a:rPr lang="en-US" sz="1600" dirty="0"/>
              <a:t>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28600" y="2543469"/>
            <a:ext cx="53340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/>
          <p:cNvSpPr/>
          <p:nvPr/>
        </p:nvSpPr>
        <p:spPr>
          <a:xfrm>
            <a:off x="228600" y="554502"/>
            <a:ext cx="990600" cy="4289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MAIN()</a:t>
            </a:r>
            <a:endParaRPr lang="en-US" sz="2000" dirty="0"/>
          </a:p>
        </p:txBody>
      </p:sp>
      <p:sp>
        <p:nvSpPr>
          <p:cNvPr id="104" name="Rectangle 103"/>
          <p:cNvSpPr/>
          <p:nvPr/>
        </p:nvSpPr>
        <p:spPr>
          <a:xfrm>
            <a:off x="0" y="184665"/>
            <a:ext cx="5943600" cy="78317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1" idx="3"/>
            <a:endCxn id="23" idx="1"/>
          </p:cNvCxnSpPr>
          <p:nvPr/>
        </p:nvCxnSpPr>
        <p:spPr>
          <a:xfrm>
            <a:off x="5562600" y="6948865"/>
            <a:ext cx="1752600" cy="10675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/>
          <p:cNvSpPr txBox="1">
            <a:spLocks/>
          </p:cNvSpPr>
          <p:nvPr/>
        </p:nvSpPr>
        <p:spPr>
          <a:xfrm>
            <a:off x="16752301" y="1889611"/>
            <a:ext cx="8229600" cy="1981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175633" indent="-1175633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7204" indent="-979694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1877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28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5379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2130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881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632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383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self.int_br.create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err="1" smtClean="0"/>
              <a:t>self.int_br.delete_port</a:t>
            </a:r>
            <a:r>
              <a:rPr lang="en-US" sz="1800" dirty="0" smtClean="0"/>
              <a:t>(patch-</a:t>
            </a:r>
            <a:r>
              <a:rPr lang="en-US" sz="1800" dirty="0" err="1" smtClean="0"/>
              <a:t>tun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/>
              <a:t>remove_all_flows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switch all traffic using L2 learning : </a:t>
            </a:r>
            <a:r>
              <a:rPr lang="en-US" sz="1800" dirty="0" err="1" smtClean="0"/>
              <a:t>self.int_br.add_flow</a:t>
            </a:r>
            <a:r>
              <a:rPr lang="en-US" sz="1800" dirty="0" smtClean="0"/>
              <a:t>(priority=1, actions="normal")</a:t>
            </a:r>
          </a:p>
          <a:p>
            <a:pPr marL="0" indent="0">
              <a:buNone/>
            </a:pPr>
            <a:r>
              <a:rPr lang="en-US" sz="1800" dirty="0" smtClean="0"/>
              <a:t>Add a canary flow to track OVS restarts: </a:t>
            </a:r>
            <a:r>
              <a:rPr lang="en-US" sz="1800" dirty="0" err="1" smtClean="0"/>
              <a:t>add_flow</a:t>
            </a:r>
            <a:r>
              <a:rPr lang="en-US" sz="1800" dirty="0" smtClean="0"/>
              <a:t>(table=</a:t>
            </a:r>
            <a:r>
              <a:rPr lang="en-US" sz="1800" dirty="0" err="1" smtClean="0"/>
              <a:t>constants.CANARY_TABLE</a:t>
            </a:r>
            <a:r>
              <a:rPr lang="en-US" sz="1800" dirty="0" smtClean="0"/>
              <a:t>, priority=0, actions="drop")</a:t>
            </a:r>
          </a:p>
        </p:txBody>
      </p:sp>
      <p:cxnSp>
        <p:nvCxnSpPr>
          <p:cNvPr id="118" name="Elbow Connector 117"/>
          <p:cNvCxnSpPr>
            <a:stCxn id="24" idx="3"/>
            <a:endCxn id="116" idx="1"/>
          </p:cNvCxnSpPr>
          <p:nvPr/>
        </p:nvCxnSpPr>
        <p:spPr>
          <a:xfrm flipV="1">
            <a:off x="16230600" y="2880377"/>
            <a:ext cx="521701" cy="25804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369149" y="8585537"/>
            <a:ext cx="63461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Create Bridges from the mappings.</a:t>
            </a:r>
          </a:p>
          <a:p>
            <a:r>
              <a:rPr lang="en-US" sz="1800" dirty="0"/>
              <a:t>Create patch ports and join with Integration bridge.</a:t>
            </a:r>
          </a:p>
          <a:p>
            <a:r>
              <a:rPr lang="en-US" sz="1800" dirty="0"/>
              <a:t>Add Flows.</a:t>
            </a:r>
          </a:p>
          <a:p>
            <a:r>
              <a:rPr lang="en-US" sz="1800" dirty="0"/>
              <a:t>Do any other necessary </a:t>
            </a:r>
            <a:r>
              <a:rPr lang="en-US" sz="1800" dirty="0" smtClean="0"/>
              <a:t>configurations: MTU, Db-attribute</a:t>
            </a:r>
            <a:r>
              <a:rPr lang="en-US" sz="1800" dirty="0"/>
              <a:t>.</a:t>
            </a:r>
          </a:p>
        </p:txBody>
      </p:sp>
      <p:cxnSp>
        <p:nvCxnSpPr>
          <p:cNvPr id="131" name="Elbow Connector 130"/>
          <p:cNvCxnSpPr>
            <a:stCxn id="26" idx="3"/>
            <a:endCxn id="129" idx="1"/>
          </p:cNvCxnSpPr>
          <p:nvPr/>
        </p:nvCxnSpPr>
        <p:spPr>
          <a:xfrm>
            <a:off x="16230600" y="6693932"/>
            <a:ext cx="2138549" cy="24917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8472397" y="14222069"/>
            <a:ext cx="8763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LEARN_FROM_TUN</a:t>
            </a:r>
          </a:p>
        </p:txBody>
      </p:sp>
      <p:sp>
        <p:nvSpPr>
          <p:cNvPr id="133" name="Oval 132"/>
          <p:cNvSpPr/>
          <p:nvPr/>
        </p:nvSpPr>
        <p:spPr>
          <a:xfrm>
            <a:off x="18662342" y="13612469"/>
            <a:ext cx="2438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patch_int_port</a:t>
            </a:r>
            <a:endParaRPr lang="en-US" sz="2800" dirty="0"/>
          </a:p>
        </p:txBody>
      </p:sp>
      <p:sp>
        <p:nvSpPr>
          <p:cNvPr id="134" name="Rectangle 133"/>
          <p:cNvSpPr/>
          <p:nvPr/>
        </p:nvSpPr>
        <p:spPr>
          <a:xfrm>
            <a:off x="22223912" y="14450669"/>
            <a:ext cx="450076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Table-0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2413813" y="15593669"/>
            <a:ext cx="431085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PATCH_LV_TO_TUN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057566" y="16812869"/>
            <a:ext cx="1667107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ARP_RESPONDER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3304966" y="16812869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FLOOD_TO_TUN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476166" y="16808222"/>
            <a:ext cx="163923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UCAST_TO_TUN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>
            <a:stCxn id="135" idx="2"/>
            <a:endCxn id="138" idx="0"/>
          </p:cNvCxnSpPr>
          <p:nvPr/>
        </p:nvCxnSpPr>
        <p:spPr>
          <a:xfrm flipH="1">
            <a:off x="22295781" y="16431869"/>
            <a:ext cx="2273462" cy="37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2"/>
            <a:endCxn id="137" idx="0"/>
          </p:cNvCxnSpPr>
          <p:nvPr/>
        </p:nvCxnSpPr>
        <p:spPr>
          <a:xfrm flipH="1">
            <a:off x="24105066" y="16431869"/>
            <a:ext cx="46417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36" idx="0"/>
          </p:cNvCxnSpPr>
          <p:nvPr/>
        </p:nvCxnSpPr>
        <p:spPr>
          <a:xfrm>
            <a:off x="24569243" y="16431869"/>
            <a:ext cx="132187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2"/>
            <a:endCxn id="135" idx="0"/>
          </p:cNvCxnSpPr>
          <p:nvPr/>
        </p:nvCxnSpPr>
        <p:spPr>
          <a:xfrm>
            <a:off x="24474292" y="15288869"/>
            <a:ext cx="9495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8610563" y="17788309"/>
            <a:ext cx="262829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GRE/VXLAN_TUN_TO_LV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44" name="Rectangle 143"/>
          <p:cNvSpPr/>
          <p:nvPr/>
        </p:nvSpPr>
        <p:spPr>
          <a:xfrm>
            <a:off x="18809871" y="15441269"/>
            <a:ext cx="222484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LEARN_FROM_TUN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45" name="Straight Arrow Connector 144"/>
          <p:cNvCxnSpPr>
            <a:stCxn id="144" idx="3"/>
            <a:endCxn id="138" idx="1"/>
          </p:cNvCxnSpPr>
          <p:nvPr/>
        </p:nvCxnSpPr>
        <p:spPr>
          <a:xfrm>
            <a:off x="21034711" y="15949101"/>
            <a:ext cx="441455" cy="1354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809464" y="16236257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Dynamic</a:t>
            </a:r>
          </a:p>
          <a:p>
            <a:r>
              <a:rPr lang="en-US" sz="1600" dirty="0" smtClean="0"/>
              <a:t>adds</a:t>
            </a:r>
            <a:endParaRPr lang="en-US" sz="1600" dirty="0"/>
          </a:p>
        </p:txBody>
      </p:sp>
      <p:cxnSp>
        <p:nvCxnSpPr>
          <p:cNvPr id="147" name="Straight Arrow Connector 146"/>
          <p:cNvCxnSpPr>
            <a:stCxn id="144" idx="0"/>
            <a:endCxn id="133" idx="4"/>
          </p:cNvCxnSpPr>
          <p:nvPr/>
        </p:nvCxnSpPr>
        <p:spPr>
          <a:xfrm flipH="1" flipV="1">
            <a:off x="19881542" y="14831669"/>
            <a:ext cx="4074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423724" y="15059751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outputs</a:t>
            </a:r>
            <a:endParaRPr lang="en-US" sz="6600" dirty="0"/>
          </a:p>
        </p:txBody>
      </p:sp>
      <p:cxnSp>
        <p:nvCxnSpPr>
          <p:cNvPr id="149" name="Straight Arrow Connector 148"/>
          <p:cNvCxnSpPr>
            <a:stCxn id="143" idx="0"/>
            <a:endCxn id="144" idx="2"/>
          </p:cNvCxnSpPr>
          <p:nvPr/>
        </p:nvCxnSpPr>
        <p:spPr>
          <a:xfrm flipH="1" flipV="1">
            <a:off x="19922291" y="16456932"/>
            <a:ext cx="2418" cy="1331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2771566" y="1764874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24752766" y="1764874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1690137" y="13725948"/>
            <a:ext cx="575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1370294" y="13352899"/>
            <a:ext cx="112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resubmit</a:t>
            </a:r>
            <a:endParaRPr lang="en-US" sz="2000" dirty="0"/>
          </a:p>
        </p:txBody>
      </p:sp>
      <p:cxnSp>
        <p:nvCxnSpPr>
          <p:cNvPr id="154" name="Straight Arrow Connector 153"/>
          <p:cNvCxnSpPr>
            <a:stCxn id="134" idx="1"/>
          </p:cNvCxnSpPr>
          <p:nvPr/>
        </p:nvCxnSpPr>
        <p:spPr>
          <a:xfrm flipH="1">
            <a:off x="20339360" y="14869769"/>
            <a:ext cx="1884552" cy="2918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54"/>
          <p:cNvSpPr/>
          <p:nvPr/>
        </p:nvSpPr>
        <p:spPr>
          <a:xfrm>
            <a:off x="19469135" y="13274089"/>
            <a:ext cx="2944678" cy="5052448"/>
          </a:xfrm>
          <a:custGeom>
            <a:avLst/>
            <a:gdLst>
              <a:gd name="connsiteX0" fmla="*/ 2944678 w 2944678"/>
              <a:gd name="connsiteY0" fmla="*/ 1332855 h 5052448"/>
              <a:gd name="connsiteX1" fmla="*/ 2867187 w 2944678"/>
              <a:gd name="connsiteY1" fmla="*/ 1394848 h 5052448"/>
              <a:gd name="connsiteX2" fmla="*/ 2727702 w 2944678"/>
              <a:gd name="connsiteY2" fmla="*/ 1503336 h 5052448"/>
              <a:gd name="connsiteX3" fmla="*/ 2665709 w 2944678"/>
              <a:gd name="connsiteY3" fmla="*/ 1534333 h 5052448"/>
              <a:gd name="connsiteX4" fmla="*/ 2619214 w 2944678"/>
              <a:gd name="connsiteY4" fmla="*/ 1549831 h 5052448"/>
              <a:gd name="connsiteX5" fmla="*/ 2510726 w 2944678"/>
              <a:gd name="connsiteY5" fmla="*/ 1596326 h 5052448"/>
              <a:gd name="connsiteX6" fmla="*/ 2402238 w 2944678"/>
              <a:gd name="connsiteY6" fmla="*/ 1673817 h 5052448"/>
              <a:gd name="connsiteX7" fmla="*/ 2309248 w 2944678"/>
              <a:gd name="connsiteY7" fmla="*/ 1735811 h 5052448"/>
              <a:gd name="connsiteX8" fmla="*/ 2216258 w 2944678"/>
              <a:gd name="connsiteY8" fmla="*/ 1828800 h 5052448"/>
              <a:gd name="connsiteX9" fmla="*/ 2138767 w 2944678"/>
              <a:gd name="connsiteY9" fmla="*/ 1906292 h 5052448"/>
              <a:gd name="connsiteX10" fmla="*/ 2107770 w 2944678"/>
              <a:gd name="connsiteY10" fmla="*/ 1952787 h 5052448"/>
              <a:gd name="connsiteX11" fmla="*/ 2092272 w 2944678"/>
              <a:gd name="connsiteY11" fmla="*/ 1999282 h 5052448"/>
              <a:gd name="connsiteX12" fmla="*/ 2045777 w 2944678"/>
              <a:gd name="connsiteY12" fmla="*/ 2045777 h 5052448"/>
              <a:gd name="connsiteX13" fmla="*/ 1968285 w 2944678"/>
              <a:gd name="connsiteY13" fmla="*/ 2154265 h 5052448"/>
              <a:gd name="connsiteX14" fmla="*/ 1952787 w 2944678"/>
              <a:gd name="connsiteY14" fmla="*/ 2200760 h 5052448"/>
              <a:gd name="connsiteX15" fmla="*/ 1890794 w 2944678"/>
              <a:gd name="connsiteY15" fmla="*/ 2293749 h 5052448"/>
              <a:gd name="connsiteX16" fmla="*/ 1875295 w 2944678"/>
              <a:gd name="connsiteY16" fmla="*/ 2417736 h 5052448"/>
              <a:gd name="connsiteX17" fmla="*/ 1859797 w 2944678"/>
              <a:gd name="connsiteY17" fmla="*/ 2510726 h 5052448"/>
              <a:gd name="connsiteX18" fmla="*/ 1844299 w 2944678"/>
              <a:gd name="connsiteY18" fmla="*/ 2836190 h 5052448"/>
              <a:gd name="connsiteX19" fmla="*/ 1828800 w 2944678"/>
              <a:gd name="connsiteY19" fmla="*/ 2898183 h 5052448"/>
              <a:gd name="connsiteX20" fmla="*/ 1813302 w 2944678"/>
              <a:gd name="connsiteY20" fmla="*/ 2975675 h 5052448"/>
              <a:gd name="connsiteX21" fmla="*/ 1782306 w 2944678"/>
              <a:gd name="connsiteY21" fmla="*/ 3068665 h 5052448"/>
              <a:gd name="connsiteX22" fmla="*/ 1751309 w 2944678"/>
              <a:gd name="connsiteY22" fmla="*/ 3177153 h 5052448"/>
              <a:gd name="connsiteX23" fmla="*/ 1720312 w 2944678"/>
              <a:gd name="connsiteY23" fmla="*/ 3223648 h 5052448"/>
              <a:gd name="connsiteX24" fmla="*/ 1689316 w 2944678"/>
              <a:gd name="connsiteY24" fmla="*/ 3332136 h 5052448"/>
              <a:gd name="connsiteX25" fmla="*/ 1673817 w 2944678"/>
              <a:gd name="connsiteY25" fmla="*/ 3394129 h 5052448"/>
              <a:gd name="connsiteX26" fmla="*/ 1642821 w 2944678"/>
              <a:gd name="connsiteY26" fmla="*/ 3502617 h 5052448"/>
              <a:gd name="connsiteX27" fmla="*/ 1611824 w 2944678"/>
              <a:gd name="connsiteY27" fmla="*/ 3657600 h 5052448"/>
              <a:gd name="connsiteX28" fmla="*/ 1565329 w 2944678"/>
              <a:gd name="connsiteY28" fmla="*/ 4029560 h 5052448"/>
              <a:gd name="connsiteX29" fmla="*/ 1549831 w 2944678"/>
              <a:gd name="connsiteY29" fmla="*/ 4138048 h 5052448"/>
              <a:gd name="connsiteX30" fmla="*/ 1534333 w 2944678"/>
              <a:gd name="connsiteY30" fmla="*/ 4200041 h 5052448"/>
              <a:gd name="connsiteX31" fmla="*/ 1518834 w 2944678"/>
              <a:gd name="connsiteY31" fmla="*/ 4324027 h 5052448"/>
              <a:gd name="connsiteX32" fmla="*/ 1503336 w 2944678"/>
              <a:gd name="connsiteY32" fmla="*/ 4401519 h 5052448"/>
              <a:gd name="connsiteX33" fmla="*/ 1487838 w 2944678"/>
              <a:gd name="connsiteY33" fmla="*/ 4510007 h 5052448"/>
              <a:gd name="connsiteX34" fmla="*/ 1472339 w 2944678"/>
              <a:gd name="connsiteY34" fmla="*/ 4556502 h 5052448"/>
              <a:gd name="connsiteX35" fmla="*/ 1425845 w 2944678"/>
              <a:gd name="connsiteY35" fmla="*/ 4711485 h 5052448"/>
              <a:gd name="connsiteX36" fmla="*/ 1410346 w 2944678"/>
              <a:gd name="connsiteY36" fmla="*/ 4757980 h 5052448"/>
              <a:gd name="connsiteX37" fmla="*/ 1394848 w 2944678"/>
              <a:gd name="connsiteY37" fmla="*/ 4804475 h 5052448"/>
              <a:gd name="connsiteX38" fmla="*/ 1317356 w 2944678"/>
              <a:gd name="connsiteY38" fmla="*/ 4943960 h 5052448"/>
              <a:gd name="connsiteX39" fmla="*/ 1224367 w 2944678"/>
              <a:gd name="connsiteY39" fmla="*/ 4990455 h 5052448"/>
              <a:gd name="connsiteX40" fmla="*/ 1177872 w 2944678"/>
              <a:gd name="connsiteY40" fmla="*/ 5021451 h 5052448"/>
              <a:gd name="connsiteX41" fmla="*/ 1053885 w 2944678"/>
              <a:gd name="connsiteY41" fmla="*/ 5052448 h 5052448"/>
              <a:gd name="connsiteX42" fmla="*/ 821411 w 2944678"/>
              <a:gd name="connsiteY42" fmla="*/ 5036949 h 5052448"/>
              <a:gd name="connsiteX43" fmla="*/ 728421 w 2944678"/>
              <a:gd name="connsiteY43" fmla="*/ 5005953 h 5052448"/>
              <a:gd name="connsiteX44" fmla="*/ 635431 w 2944678"/>
              <a:gd name="connsiteY44" fmla="*/ 4974956 h 5052448"/>
              <a:gd name="connsiteX45" fmla="*/ 588936 w 2944678"/>
              <a:gd name="connsiteY45" fmla="*/ 4959458 h 5052448"/>
              <a:gd name="connsiteX46" fmla="*/ 418455 w 2944678"/>
              <a:gd name="connsiteY46" fmla="*/ 4912963 h 5052448"/>
              <a:gd name="connsiteX47" fmla="*/ 371960 w 2944678"/>
              <a:gd name="connsiteY47" fmla="*/ 4897465 h 5052448"/>
              <a:gd name="connsiteX48" fmla="*/ 263472 w 2944678"/>
              <a:gd name="connsiteY48" fmla="*/ 4773478 h 5052448"/>
              <a:gd name="connsiteX49" fmla="*/ 232475 w 2944678"/>
              <a:gd name="connsiteY49" fmla="*/ 4680488 h 5052448"/>
              <a:gd name="connsiteX50" fmla="*/ 216977 w 2944678"/>
              <a:gd name="connsiteY50" fmla="*/ 4618495 h 5052448"/>
              <a:gd name="connsiteX51" fmla="*/ 185980 w 2944678"/>
              <a:gd name="connsiteY51" fmla="*/ 4525505 h 5052448"/>
              <a:gd name="connsiteX52" fmla="*/ 154984 w 2944678"/>
              <a:gd name="connsiteY52" fmla="*/ 4432516 h 5052448"/>
              <a:gd name="connsiteX53" fmla="*/ 139485 w 2944678"/>
              <a:gd name="connsiteY53" fmla="*/ 4386021 h 5052448"/>
              <a:gd name="connsiteX54" fmla="*/ 123987 w 2944678"/>
              <a:gd name="connsiteY54" fmla="*/ 4293031 h 5052448"/>
              <a:gd name="connsiteX55" fmla="*/ 108489 w 2944678"/>
              <a:gd name="connsiteY55" fmla="*/ 4246536 h 5052448"/>
              <a:gd name="connsiteX56" fmla="*/ 92990 w 2944678"/>
              <a:gd name="connsiteY56" fmla="*/ 4138048 h 5052448"/>
              <a:gd name="connsiteX57" fmla="*/ 108489 w 2944678"/>
              <a:gd name="connsiteY57" fmla="*/ 3766088 h 5052448"/>
              <a:gd name="connsiteX58" fmla="*/ 123987 w 2944678"/>
              <a:gd name="connsiteY58" fmla="*/ 3704095 h 5052448"/>
              <a:gd name="connsiteX59" fmla="*/ 108489 w 2944678"/>
              <a:gd name="connsiteY59" fmla="*/ 2758699 h 5052448"/>
              <a:gd name="connsiteX60" fmla="*/ 77492 w 2944678"/>
              <a:gd name="connsiteY60" fmla="*/ 2619214 h 5052448"/>
              <a:gd name="connsiteX61" fmla="*/ 61994 w 2944678"/>
              <a:gd name="connsiteY61" fmla="*/ 2557221 h 5052448"/>
              <a:gd name="connsiteX62" fmla="*/ 46495 w 2944678"/>
              <a:gd name="connsiteY62" fmla="*/ 2479729 h 5052448"/>
              <a:gd name="connsiteX63" fmla="*/ 30997 w 2944678"/>
              <a:gd name="connsiteY63" fmla="*/ 2386739 h 5052448"/>
              <a:gd name="connsiteX64" fmla="*/ 15499 w 2944678"/>
              <a:gd name="connsiteY64" fmla="*/ 2340244 h 5052448"/>
              <a:gd name="connsiteX65" fmla="*/ 0 w 2944678"/>
              <a:gd name="connsiteY65" fmla="*/ 2278251 h 5052448"/>
              <a:gd name="connsiteX66" fmla="*/ 15499 w 2944678"/>
              <a:gd name="connsiteY66" fmla="*/ 1999282 h 5052448"/>
              <a:gd name="connsiteX67" fmla="*/ 46495 w 2944678"/>
              <a:gd name="connsiteY67" fmla="*/ 1906292 h 5052448"/>
              <a:gd name="connsiteX68" fmla="*/ 108489 w 2944678"/>
              <a:gd name="connsiteY68" fmla="*/ 1813302 h 5052448"/>
              <a:gd name="connsiteX69" fmla="*/ 139485 w 2944678"/>
              <a:gd name="connsiteY69" fmla="*/ 1720312 h 5052448"/>
              <a:gd name="connsiteX70" fmla="*/ 154984 w 2944678"/>
              <a:gd name="connsiteY70" fmla="*/ 1673817 h 5052448"/>
              <a:gd name="connsiteX71" fmla="*/ 170482 w 2944678"/>
              <a:gd name="connsiteY71" fmla="*/ 1611824 h 5052448"/>
              <a:gd name="connsiteX72" fmla="*/ 201478 w 2944678"/>
              <a:gd name="connsiteY72" fmla="*/ 1518834 h 5052448"/>
              <a:gd name="connsiteX73" fmla="*/ 216977 w 2944678"/>
              <a:gd name="connsiteY73" fmla="*/ 1472339 h 5052448"/>
              <a:gd name="connsiteX74" fmla="*/ 216977 w 2944678"/>
              <a:gd name="connsiteY74" fmla="*/ 573438 h 5052448"/>
              <a:gd name="connsiteX75" fmla="*/ 185980 w 2944678"/>
              <a:gd name="connsiteY75" fmla="*/ 480448 h 5052448"/>
              <a:gd name="connsiteX76" fmla="*/ 154984 w 2944678"/>
              <a:gd name="connsiteY76" fmla="*/ 371960 h 5052448"/>
              <a:gd name="connsiteX77" fmla="*/ 139485 w 2944678"/>
              <a:gd name="connsiteY77" fmla="*/ 325465 h 5052448"/>
              <a:gd name="connsiteX78" fmla="*/ 139485 w 2944678"/>
              <a:gd name="connsiteY78" fmla="*/ 0 h 50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944678" h="5052448">
                <a:moveTo>
                  <a:pt x="2944678" y="1332855"/>
                </a:moveTo>
                <a:cubicBezTo>
                  <a:pt x="2918848" y="1353519"/>
                  <a:pt x="2892081" y="1373065"/>
                  <a:pt x="2867187" y="1394848"/>
                </a:cubicBezTo>
                <a:cubicBezTo>
                  <a:pt x="2799154" y="1454377"/>
                  <a:pt x="2830764" y="1451804"/>
                  <a:pt x="2727702" y="1503336"/>
                </a:cubicBezTo>
                <a:cubicBezTo>
                  <a:pt x="2707038" y="1513668"/>
                  <a:pt x="2686944" y="1525232"/>
                  <a:pt x="2665709" y="1534333"/>
                </a:cubicBezTo>
                <a:cubicBezTo>
                  <a:pt x="2650693" y="1540768"/>
                  <a:pt x="2633826" y="1542525"/>
                  <a:pt x="2619214" y="1549831"/>
                </a:cubicBezTo>
                <a:cubicBezTo>
                  <a:pt x="2512181" y="1603346"/>
                  <a:pt x="2639750" y="1564068"/>
                  <a:pt x="2510726" y="1596326"/>
                </a:cubicBezTo>
                <a:cubicBezTo>
                  <a:pt x="2359618" y="1697062"/>
                  <a:pt x="2594400" y="1539303"/>
                  <a:pt x="2402238" y="1673817"/>
                </a:cubicBezTo>
                <a:cubicBezTo>
                  <a:pt x="2371719" y="1695181"/>
                  <a:pt x="2335590" y="1709469"/>
                  <a:pt x="2309248" y="1735811"/>
                </a:cubicBezTo>
                <a:cubicBezTo>
                  <a:pt x="2278251" y="1766807"/>
                  <a:pt x="2240573" y="1792326"/>
                  <a:pt x="2216258" y="1828800"/>
                </a:cubicBezTo>
                <a:cubicBezTo>
                  <a:pt x="2174930" y="1890793"/>
                  <a:pt x="2200760" y="1864963"/>
                  <a:pt x="2138767" y="1906292"/>
                </a:cubicBezTo>
                <a:cubicBezTo>
                  <a:pt x="2128435" y="1921790"/>
                  <a:pt x="2116100" y="1936127"/>
                  <a:pt x="2107770" y="1952787"/>
                </a:cubicBezTo>
                <a:cubicBezTo>
                  <a:pt x="2100464" y="1967399"/>
                  <a:pt x="2101334" y="1985689"/>
                  <a:pt x="2092272" y="1999282"/>
                </a:cubicBezTo>
                <a:cubicBezTo>
                  <a:pt x="2080114" y="2017519"/>
                  <a:pt x="2060041" y="2029136"/>
                  <a:pt x="2045777" y="2045777"/>
                </a:cubicBezTo>
                <a:cubicBezTo>
                  <a:pt x="2016942" y="2079418"/>
                  <a:pt x="1992816" y="2117469"/>
                  <a:pt x="1968285" y="2154265"/>
                </a:cubicBezTo>
                <a:cubicBezTo>
                  <a:pt x="1963119" y="2169763"/>
                  <a:pt x="1961849" y="2187167"/>
                  <a:pt x="1952787" y="2200760"/>
                </a:cubicBezTo>
                <a:cubicBezTo>
                  <a:pt x="1875391" y="2316854"/>
                  <a:pt x="1927645" y="2183196"/>
                  <a:pt x="1890794" y="2293749"/>
                </a:cubicBezTo>
                <a:cubicBezTo>
                  <a:pt x="1885628" y="2335078"/>
                  <a:pt x="1881185" y="2376504"/>
                  <a:pt x="1875295" y="2417736"/>
                </a:cubicBezTo>
                <a:cubicBezTo>
                  <a:pt x="1870851" y="2448844"/>
                  <a:pt x="1862118" y="2479388"/>
                  <a:pt x="1859797" y="2510726"/>
                </a:cubicBezTo>
                <a:cubicBezTo>
                  <a:pt x="1851774" y="2619040"/>
                  <a:pt x="1852960" y="2727925"/>
                  <a:pt x="1844299" y="2836190"/>
                </a:cubicBezTo>
                <a:cubicBezTo>
                  <a:pt x="1842600" y="2857423"/>
                  <a:pt x="1833421" y="2877390"/>
                  <a:pt x="1828800" y="2898183"/>
                </a:cubicBezTo>
                <a:cubicBezTo>
                  <a:pt x="1823086" y="2923898"/>
                  <a:pt x="1820233" y="2950261"/>
                  <a:pt x="1813302" y="2975675"/>
                </a:cubicBezTo>
                <a:cubicBezTo>
                  <a:pt x="1804705" y="3007197"/>
                  <a:pt x="1790231" y="3036967"/>
                  <a:pt x="1782306" y="3068665"/>
                </a:cubicBezTo>
                <a:cubicBezTo>
                  <a:pt x="1777341" y="3088522"/>
                  <a:pt x="1762424" y="3154923"/>
                  <a:pt x="1751309" y="3177153"/>
                </a:cubicBezTo>
                <a:cubicBezTo>
                  <a:pt x="1742979" y="3193813"/>
                  <a:pt x="1730644" y="3208150"/>
                  <a:pt x="1720312" y="3223648"/>
                </a:cubicBezTo>
                <a:cubicBezTo>
                  <a:pt x="1671876" y="3417395"/>
                  <a:pt x="1733773" y="3176538"/>
                  <a:pt x="1689316" y="3332136"/>
                </a:cubicBezTo>
                <a:cubicBezTo>
                  <a:pt x="1683464" y="3352617"/>
                  <a:pt x="1679669" y="3373648"/>
                  <a:pt x="1673817" y="3394129"/>
                </a:cubicBezTo>
                <a:cubicBezTo>
                  <a:pt x="1657220" y="3452217"/>
                  <a:pt x="1654932" y="3436006"/>
                  <a:pt x="1642821" y="3502617"/>
                </a:cubicBezTo>
                <a:cubicBezTo>
                  <a:pt x="1614328" y="3659329"/>
                  <a:pt x="1643653" y="3562116"/>
                  <a:pt x="1611824" y="3657600"/>
                </a:cubicBezTo>
                <a:cubicBezTo>
                  <a:pt x="1579279" y="3999328"/>
                  <a:pt x="1615292" y="3879679"/>
                  <a:pt x="1565329" y="4029560"/>
                </a:cubicBezTo>
                <a:cubicBezTo>
                  <a:pt x="1560163" y="4065723"/>
                  <a:pt x="1556366" y="4102107"/>
                  <a:pt x="1549831" y="4138048"/>
                </a:cubicBezTo>
                <a:cubicBezTo>
                  <a:pt x="1546021" y="4159005"/>
                  <a:pt x="1537835" y="4179031"/>
                  <a:pt x="1534333" y="4200041"/>
                </a:cubicBezTo>
                <a:cubicBezTo>
                  <a:pt x="1527486" y="4241125"/>
                  <a:pt x="1525167" y="4282861"/>
                  <a:pt x="1518834" y="4324027"/>
                </a:cubicBezTo>
                <a:cubicBezTo>
                  <a:pt x="1514828" y="4350063"/>
                  <a:pt x="1507667" y="4375535"/>
                  <a:pt x="1503336" y="4401519"/>
                </a:cubicBezTo>
                <a:cubicBezTo>
                  <a:pt x="1497331" y="4437552"/>
                  <a:pt x="1495002" y="4474187"/>
                  <a:pt x="1487838" y="4510007"/>
                </a:cubicBezTo>
                <a:cubicBezTo>
                  <a:pt x="1484634" y="4526026"/>
                  <a:pt x="1476827" y="4540794"/>
                  <a:pt x="1472339" y="4556502"/>
                </a:cubicBezTo>
                <a:cubicBezTo>
                  <a:pt x="1425490" y="4720471"/>
                  <a:pt x="1499512" y="4490485"/>
                  <a:pt x="1425845" y="4711485"/>
                </a:cubicBezTo>
                <a:lnTo>
                  <a:pt x="1410346" y="4757980"/>
                </a:lnTo>
                <a:lnTo>
                  <a:pt x="1394848" y="4804475"/>
                </a:lnTo>
                <a:cubicBezTo>
                  <a:pt x="1378698" y="4852927"/>
                  <a:pt x="1363036" y="4913507"/>
                  <a:pt x="1317356" y="4943960"/>
                </a:cubicBezTo>
                <a:cubicBezTo>
                  <a:pt x="1184117" y="5032786"/>
                  <a:pt x="1352692" y="4926292"/>
                  <a:pt x="1224367" y="4990455"/>
                </a:cubicBezTo>
                <a:cubicBezTo>
                  <a:pt x="1207707" y="4998785"/>
                  <a:pt x="1194532" y="5013121"/>
                  <a:pt x="1177872" y="5021451"/>
                </a:cubicBezTo>
                <a:cubicBezTo>
                  <a:pt x="1146102" y="5037336"/>
                  <a:pt x="1083356" y="5046554"/>
                  <a:pt x="1053885" y="5052448"/>
                </a:cubicBezTo>
                <a:cubicBezTo>
                  <a:pt x="976394" y="5047282"/>
                  <a:pt x="898294" y="5047932"/>
                  <a:pt x="821411" y="5036949"/>
                </a:cubicBezTo>
                <a:cubicBezTo>
                  <a:pt x="789066" y="5032328"/>
                  <a:pt x="759418" y="5016285"/>
                  <a:pt x="728421" y="5005953"/>
                </a:cubicBezTo>
                <a:lnTo>
                  <a:pt x="635431" y="4974956"/>
                </a:lnTo>
                <a:cubicBezTo>
                  <a:pt x="619933" y="4969790"/>
                  <a:pt x="604955" y="4962662"/>
                  <a:pt x="588936" y="4959458"/>
                </a:cubicBezTo>
                <a:cubicBezTo>
                  <a:pt x="479404" y="4937552"/>
                  <a:pt x="536438" y="4952291"/>
                  <a:pt x="418455" y="4912963"/>
                </a:cubicBezTo>
                <a:lnTo>
                  <a:pt x="371960" y="4897465"/>
                </a:lnTo>
                <a:cubicBezTo>
                  <a:pt x="299635" y="4788977"/>
                  <a:pt x="340964" y="4825140"/>
                  <a:pt x="263472" y="4773478"/>
                </a:cubicBezTo>
                <a:cubicBezTo>
                  <a:pt x="253140" y="4742481"/>
                  <a:pt x="240399" y="4712186"/>
                  <a:pt x="232475" y="4680488"/>
                </a:cubicBezTo>
                <a:cubicBezTo>
                  <a:pt x="227309" y="4659824"/>
                  <a:pt x="223098" y="4638897"/>
                  <a:pt x="216977" y="4618495"/>
                </a:cubicBezTo>
                <a:cubicBezTo>
                  <a:pt x="207588" y="4587200"/>
                  <a:pt x="196312" y="4556502"/>
                  <a:pt x="185980" y="4525505"/>
                </a:cubicBezTo>
                <a:lnTo>
                  <a:pt x="154984" y="4432516"/>
                </a:lnTo>
                <a:lnTo>
                  <a:pt x="139485" y="4386021"/>
                </a:lnTo>
                <a:cubicBezTo>
                  <a:pt x="134319" y="4355024"/>
                  <a:pt x="130804" y="4323707"/>
                  <a:pt x="123987" y="4293031"/>
                </a:cubicBezTo>
                <a:cubicBezTo>
                  <a:pt x="120443" y="4277083"/>
                  <a:pt x="111693" y="4262555"/>
                  <a:pt x="108489" y="4246536"/>
                </a:cubicBezTo>
                <a:cubicBezTo>
                  <a:pt x="101325" y="4210716"/>
                  <a:pt x="98156" y="4174211"/>
                  <a:pt x="92990" y="4138048"/>
                </a:cubicBezTo>
                <a:cubicBezTo>
                  <a:pt x="98156" y="4014061"/>
                  <a:pt x="99648" y="3889867"/>
                  <a:pt x="108489" y="3766088"/>
                </a:cubicBezTo>
                <a:cubicBezTo>
                  <a:pt x="110007" y="3744842"/>
                  <a:pt x="123987" y="3725395"/>
                  <a:pt x="123987" y="3704095"/>
                </a:cubicBezTo>
                <a:cubicBezTo>
                  <a:pt x="123987" y="3388921"/>
                  <a:pt x="117893" y="3073733"/>
                  <a:pt x="108489" y="2758699"/>
                </a:cubicBezTo>
                <a:cubicBezTo>
                  <a:pt x="106158" y="2680623"/>
                  <a:pt x="94685" y="2679390"/>
                  <a:pt x="77492" y="2619214"/>
                </a:cubicBezTo>
                <a:cubicBezTo>
                  <a:pt x="71640" y="2598733"/>
                  <a:pt x="66615" y="2578014"/>
                  <a:pt x="61994" y="2557221"/>
                </a:cubicBezTo>
                <a:cubicBezTo>
                  <a:pt x="56280" y="2531506"/>
                  <a:pt x="51207" y="2505646"/>
                  <a:pt x="46495" y="2479729"/>
                </a:cubicBezTo>
                <a:cubicBezTo>
                  <a:pt x="40874" y="2448812"/>
                  <a:pt x="37814" y="2417415"/>
                  <a:pt x="30997" y="2386739"/>
                </a:cubicBezTo>
                <a:cubicBezTo>
                  <a:pt x="27453" y="2370791"/>
                  <a:pt x="19987" y="2355952"/>
                  <a:pt x="15499" y="2340244"/>
                </a:cubicBezTo>
                <a:cubicBezTo>
                  <a:pt x="9647" y="2319763"/>
                  <a:pt x="5166" y="2298915"/>
                  <a:pt x="0" y="2278251"/>
                </a:cubicBezTo>
                <a:cubicBezTo>
                  <a:pt x="5166" y="2185261"/>
                  <a:pt x="3947" y="2091696"/>
                  <a:pt x="15499" y="1999282"/>
                </a:cubicBezTo>
                <a:cubicBezTo>
                  <a:pt x="19552" y="1966861"/>
                  <a:pt x="28371" y="1933478"/>
                  <a:pt x="46495" y="1906292"/>
                </a:cubicBezTo>
                <a:lnTo>
                  <a:pt x="108489" y="1813302"/>
                </a:lnTo>
                <a:lnTo>
                  <a:pt x="139485" y="1720312"/>
                </a:lnTo>
                <a:cubicBezTo>
                  <a:pt x="144651" y="1704814"/>
                  <a:pt x="151022" y="1689666"/>
                  <a:pt x="154984" y="1673817"/>
                </a:cubicBezTo>
                <a:cubicBezTo>
                  <a:pt x="160150" y="1653153"/>
                  <a:pt x="164362" y="1632226"/>
                  <a:pt x="170482" y="1611824"/>
                </a:cubicBezTo>
                <a:cubicBezTo>
                  <a:pt x="179870" y="1580529"/>
                  <a:pt x="191146" y="1549831"/>
                  <a:pt x="201478" y="1518834"/>
                </a:cubicBezTo>
                <a:lnTo>
                  <a:pt x="216977" y="1472339"/>
                </a:lnTo>
                <a:cubicBezTo>
                  <a:pt x="274217" y="1128889"/>
                  <a:pt x="253843" y="1286181"/>
                  <a:pt x="216977" y="573438"/>
                </a:cubicBezTo>
                <a:cubicBezTo>
                  <a:pt x="215289" y="540808"/>
                  <a:pt x="196312" y="511445"/>
                  <a:pt x="185980" y="480448"/>
                </a:cubicBezTo>
                <a:cubicBezTo>
                  <a:pt x="148819" y="368965"/>
                  <a:pt x="193907" y="508188"/>
                  <a:pt x="154984" y="371960"/>
                </a:cubicBezTo>
                <a:cubicBezTo>
                  <a:pt x="150496" y="356252"/>
                  <a:pt x="140165" y="341788"/>
                  <a:pt x="139485" y="325465"/>
                </a:cubicBezTo>
                <a:cubicBezTo>
                  <a:pt x="134968" y="217071"/>
                  <a:pt x="139485" y="108488"/>
                  <a:pt x="13948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56" name="Freeform 155"/>
          <p:cNvSpPr/>
          <p:nvPr/>
        </p:nvSpPr>
        <p:spPr>
          <a:xfrm>
            <a:off x="21886858" y="14080001"/>
            <a:ext cx="2448745" cy="4432515"/>
          </a:xfrm>
          <a:custGeom>
            <a:avLst/>
            <a:gdLst>
              <a:gd name="connsiteX0" fmla="*/ 2324759 w 2448745"/>
              <a:gd name="connsiteY0" fmla="*/ 0 h 4432515"/>
              <a:gd name="connsiteX1" fmla="*/ 2340257 w 2448745"/>
              <a:gd name="connsiteY1" fmla="*/ 495946 h 4432515"/>
              <a:gd name="connsiteX2" fmla="*/ 2355755 w 2448745"/>
              <a:gd name="connsiteY2" fmla="*/ 681926 h 4432515"/>
              <a:gd name="connsiteX3" fmla="*/ 2402250 w 2448745"/>
              <a:gd name="connsiteY3" fmla="*/ 1022888 h 4432515"/>
              <a:gd name="connsiteX4" fmla="*/ 2448745 w 2448745"/>
              <a:gd name="connsiteY4" fmla="*/ 1952787 h 4432515"/>
              <a:gd name="connsiteX5" fmla="*/ 2417749 w 2448745"/>
              <a:gd name="connsiteY5" fmla="*/ 2123268 h 4432515"/>
              <a:gd name="connsiteX6" fmla="*/ 2386752 w 2448745"/>
              <a:gd name="connsiteY6" fmla="*/ 2169763 h 4432515"/>
              <a:gd name="connsiteX7" fmla="*/ 2324759 w 2448745"/>
              <a:gd name="connsiteY7" fmla="*/ 2216258 h 4432515"/>
              <a:gd name="connsiteX8" fmla="*/ 2185274 w 2448745"/>
              <a:gd name="connsiteY8" fmla="*/ 2324746 h 4432515"/>
              <a:gd name="connsiteX9" fmla="*/ 2092284 w 2448745"/>
              <a:gd name="connsiteY9" fmla="*/ 2386739 h 4432515"/>
              <a:gd name="connsiteX10" fmla="*/ 2045789 w 2448745"/>
              <a:gd name="connsiteY10" fmla="*/ 2417736 h 4432515"/>
              <a:gd name="connsiteX11" fmla="*/ 1906305 w 2448745"/>
              <a:gd name="connsiteY11" fmla="*/ 2495227 h 4432515"/>
              <a:gd name="connsiteX12" fmla="*/ 1735823 w 2448745"/>
              <a:gd name="connsiteY12" fmla="*/ 2541722 h 4432515"/>
              <a:gd name="connsiteX13" fmla="*/ 1596339 w 2448745"/>
              <a:gd name="connsiteY13" fmla="*/ 2572719 h 4432515"/>
              <a:gd name="connsiteX14" fmla="*/ 1208881 w 2448745"/>
              <a:gd name="connsiteY14" fmla="*/ 2603715 h 4432515"/>
              <a:gd name="connsiteX15" fmla="*/ 1131389 w 2448745"/>
              <a:gd name="connsiteY15" fmla="*/ 2619214 h 4432515"/>
              <a:gd name="connsiteX16" fmla="*/ 991905 w 2448745"/>
              <a:gd name="connsiteY16" fmla="*/ 2634712 h 4432515"/>
              <a:gd name="connsiteX17" fmla="*/ 914413 w 2448745"/>
              <a:gd name="connsiteY17" fmla="*/ 2665709 h 4432515"/>
              <a:gd name="connsiteX18" fmla="*/ 805925 w 2448745"/>
              <a:gd name="connsiteY18" fmla="*/ 2696705 h 4432515"/>
              <a:gd name="connsiteX19" fmla="*/ 681939 w 2448745"/>
              <a:gd name="connsiteY19" fmla="*/ 2743200 h 4432515"/>
              <a:gd name="connsiteX20" fmla="*/ 573450 w 2448745"/>
              <a:gd name="connsiteY20" fmla="*/ 2805193 h 4432515"/>
              <a:gd name="connsiteX21" fmla="*/ 526955 w 2448745"/>
              <a:gd name="connsiteY21" fmla="*/ 2851688 h 4432515"/>
              <a:gd name="connsiteX22" fmla="*/ 480461 w 2448745"/>
              <a:gd name="connsiteY22" fmla="*/ 2882685 h 4432515"/>
              <a:gd name="connsiteX23" fmla="*/ 418467 w 2448745"/>
              <a:gd name="connsiteY23" fmla="*/ 2929180 h 4432515"/>
              <a:gd name="connsiteX24" fmla="*/ 387471 w 2448745"/>
              <a:gd name="connsiteY24" fmla="*/ 2991173 h 4432515"/>
              <a:gd name="connsiteX25" fmla="*/ 340976 w 2448745"/>
              <a:gd name="connsiteY25" fmla="*/ 3037668 h 4432515"/>
              <a:gd name="connsiteX26" fmla="*/ 325477 w 2448745"/>
              <a:gd name="connsiteY26" fmla="*/ 3099661 h 4432515"/>
              <a:gd name="connsiteX27" fmla="*/ 247986 w 2448745"/>
              <a:gd name="connsiteY27" fmla="*/ 3270143 h 4432515"/>
              <a:gd name="connsiteX28" fmla="*/ 216989 w 2448745"/>
              <a:gd name="connsiteY28" fmla="*/ 3549112 h 4432515"/>
              <a:gd name="connsiteX29" fmla="*/ 185993 w 2448745"/>
              <a:gd name="connsiteY29" fmla="*/ 3812583 h 4432515"/>
              <a:gd name="connsiteX30" fmla="*/ 154996 w 2448745"/>
              <a:gd name="connsiteY30" fmla="*/ 3998563 h 4432515"/>
              <a:gd name="connsiteX31" fmla="*/ 139498 w 2448745"/>
              <a:gd name="connsiteY31" fmla="*/ 4060556 h 4432515"/>
              <a:gd name="connsiteX32" fmla="*/ 108501 w 2448745"/>
              <a:gd name="connsiteY32" fmla="*/ 4107051 h 4432515"/>
              <a:gd name="connsiteX33" fmla="*/ 77505 w 2448745"/>
              <a:gd name="connsiteY33" fmla="*/ 4215539 h 4432515"/>
              <a:gd name="connsiteX34" fmla="*/ 46508 w 2448745"/>
              <a:gd name="connsiteY34" fmla="*/ 4262034 h 4432515"/>
              <a:gd name="connsiteX35" fmla="*/ 31010 w 2448745"/>
              <a:gd name="connsiteY35" fmla="*/ 4324027 h 4432515"/>
              <a:gd name="connsiteX36" fmla="*/ 13 w 2448745"/>
              <a:gd name="connsiteY36" fmla="*/ 4432515 h 443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48745" h="4432515">
                <a:moveTo>
                  <a:pt x="2324759" y="0"/>
                </a:moveTo>
                <a:cubicBezTo>
                  <a:pt x="2329925" y="165315"/>
                  <a:pt x="2332747" y="330721"/>
                  <a:pt x="2340257" y="495946"/>
                </a:cubicBezTo>
                <a:cubicBezTo>
                  <a:pt x="2343082" y="558090"/>
                  <a:pt x="2349128" y="620072"/>
                  <a:pt x="2355755" y="681926"/>
                </a:cubicBezTo>
                <a:cubicBezTo>
                  <a:pt x="2376691" y="877325"/>
                  <a:pt x="2378323" y="879327"/>
                  <a:pt x="2402250" y="1022888"/>
                </a:cubicBezTo>
                <a:cubicBezTo>
                  <a:pt x="2437008" y="1787548"/>
                  <a:pt x="2419054" y="1477714"/>
                  <a:pt x="2448745" y="1952787"/>
                </a:cubicBezTo>
                <a:cubicBezTo>
                  <a:pt x="2443403" y="1995523"/>
                  <a:pt x="2441639" y="2075487"/>
                  <a:pt x="2417749" y="2123268"/>
                </a:cubicBezTo>
                <a:cubicBezTo>
                  <a:pt x="2409419" y="2139928"/>
                  <a:pt x="2399923" y="2156592"/>
                  <a:pt x="2386752" y="2169763"/>
                </a:cubicBezTo>
                <a:cubicBezTo>
                  <a:pt x="2368487" y="2188028"/>
                  <a:pt x="2343959" y="2198978"/>
                  <a:pt x="2324759" y="2216258"/>
                </a:cubicBezTo>
                <a:cubicBezTo>
                  <a:pt x="2201769" y="2326949"/>
                  <a:pt x="2280231" y="2293094"/>
                  <a:pt x="2185274" y="2324746"/>
                </a:cubicBezTo>
                <a:cubicBezTo>
                  <a:pt x="2097134" y="2412886"/>
                  <a:pt x="2182003" y="2341880"/>
                  <a:pt x="2092284" y="2386739"/>
                </a:cubicBezTo>
                <a:cubicBezTo>
                  <a:pt x="2075624" y="2395069"/>
                  <a:pt x="2061584" y="2407864"/>
                  <a:pt x="2045789" y="2417736"/>
                </a:cubicBezTo>
                <a:cubicBezTo>
                  <a:pt x="2003031" y="2444460"/>
                  <a:pt x="1953408" y="2475040"/>
                  <a:pt x="1906305" y="2495227"/>
                </a:cubicBezTo>
                <a:cubicBezTo>
                  <a:pt x="1859365" y="2515344"/>
                  <a:pt x="1771430" y="2529852"/>
                  <a:pt x="1735823" y="2541722"/>
                </a:cubicBezTo>
                <a:cubicBezTo>
                  <a:pt x="1676274" y="2561572"/>
                  <a:pt x="1673210" y="2565280"/>
                  <a:pt x="1596339" y="2572719"/>
                </a:cubicBezTo>
                <a:cubicBezTo>
                  <a:pt x="1467376" y="2585199"/>
                  <a:pt x="1208881" y="2603715"/>
                  <a:pt x="1208881" y="2603715"/>
                </a:cubicBezTo>
                <a:cubicBezTo>
                  <a:pt x="1183050" y="2608881"/>
                  <a:pt x="1157466" y="2615489"/>
                  <a:pt x="1131389" y="2619214"/>
                </a:cubicBezTo>
                <a:cubicBezTo>
                  <a:pt x="1085078" y="2625830"/>
                  <a:pt x="1037647" y="2624910"/>
                  <a:pt x="991905" y="2634712"/>
                </a:cubicBezTo>
                <a:cubicBezTo>
                  <a:pt x="964702" y="2640541"/>
                  <a:pt x="940806" y="2656911"/>
                  <a:pt x="914413" y="2665709"/>
                </a:cubicBezTo>
                <a:cubicBezTo>
                  <a:pt x="855432" y="2685369"/>
                  <a:pt x="858161" y="2674318"/>
                  <a:pt x="805925" y="2696705"/>
                </a:cubicBezTo>
                <a:cubicBezTo>
                  <a:pt x="692461" y="2745333"/>
                  <a:pt x="796235" y="2714626"/>
                  <a:pt x="681939" y="2743200"/>
                </a:cubicBezTo>
                <a:cubicBezTo>
                  <a:pt x="644045" y="2762147"/>
                  <a:pt x="606307" y="2777812"/>
                  <a:pt x="573450" y="2805193"/>
                </a:cubicBezTo>
                <a:cubicBezTo>
                  <a:pt x="556612" y="2819224"/>
                  <a:pt x="543793" y="2837656"/>
                  <a:pt x="526955" y="2851688"/>
                </a:cubicBezTo>
                <a:cubicBezTo>
                  <a:pt x="512646" y="2863612"/>
                  <a:pt x="495618" y="2871859"/>
                  <a:pt x="480461" y="2882685"/>
                </a:cubicBezTo>
                <a:cubicBezTo>
                  <a:pt x="459442" y="2897699"/>
                  <a:pt x="439132" y="2913682"/>
                  <a:pt x="418467" y="2929180"/>
                </a:cubicBezTo>
                <a:cubicBezTo>
                  <a:pt x="408135" y="2949844"/>
                  <a:pt x="400900" y="2972373"/>
                  <a:pt x="387471" y="2991173"/>
                </a:cubicBezTo>
                <a:cubicBezTo>
                  <a:pt x="374731" y="3009008"/>
                  <a:pt x="351850" y="3018638"/>
                  <a:pt x="340976" y="3037668"/>
                </a:cubicBezTo>
                <a:cubicBezTo>
                  <a:pt x="330408" y="3056162"/>
                  <a:pt x="333669" y="3079999"/>
                  <a:pt x="325477" y="3099661"/>
                </a:cubicBezTo>
                <a:cubicBezTo>
                  <a:pt x="209988" y="3376834"/>
                  <a:pt x="294426" y="3130819"/>
                  <a:pt x="247986" y="3270143"/>
                </a:cubicBezTo>
                <a:cubicBezTo>
                  <a:pt x="226827" y="3418256"/>
                  <a:pt x="232033" y="3368592"/>
                  <a:pt x="216989" y="3549112"/>
                </a:cubicBezTo>
                <a:cubicBezTo>
                  <a:pt x="197715" y="3780397"/>
                  <a:pt x="218505" y="3682533"/>
                  <a:pt x="185993" y="3812583"/>
                </a:cubicBezTo>
                <a:cubicBezTo>
                  <a:pt x="160804" y="4039277"/>
                  <a:pt x="188041" y="3882903"/>
                  <a:pt x="154996" y="3998563"/>
                </a:cubicBezTo>
                <a:cubicBezTo>
                  <a:pt x="149144" y="4019044"/>
                  <a:pt x="147889" y="4040978"/>
                  <a:pt x="139498" y="4060556"/>
                </a:cubicBezTo>
                <a:cubicBezTo>
                  <a:pt x="132161" y="4077677"/>
                  <a:pt x="118833" y="4091553"/>
                  <a:pt x="108501" y="4107051"/>
                </a:cubicBezTo>
                <a:cubicBezTo>
                  <a:pt x="103536" y="4126912"/>
                  <a:pt x="88621" y="4193306"/>
                  <a:pt x="77505" y="4215539"/>
                </a:cubicBezTo>
                <a:cubicBezTo>
                  <a:pt x="69175" y="4232199"/>
                  <a:pt x="56840" y="4246536"/>
                  <a:pt x="46508" y="4262034"/>
                </a:cubicBezTo>
                <a:cubicBezTo>
                  <a:pt x="41342" y="4282698"/>
                  <a:pt x="37131" y="4303625"/>
                  <a:pt x="31010" y="4324027"/>
                </a:cubicBezTo>
                <a:cubicBezTo>
                  <a:pt x="-1621" y="4432796"/>
                  <a:pt x="13" y="4382624"/>
                  <a:pt x="13" y="443251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7" name="Freeform 156"/>
          <p:cNvSpPr/>
          <p:nvPr/>
        </p:nvSpPr>
        <p:spPr>
          <a:xfrm>
            <a:off x="24444091" y="13925018"/>
            <a:ext cx="542441" cy="4649492"/>
          </a:xfrm>
          <a:custGeom>
            <a:avLst/>
            <a:gdLst>
              <a:gd name="connsiteX0" fmla="*/ 526943 w 542441"/>
              <a:gd name="connsiteY0" fmla="*/ 0 h 4649492"/>
              <a:gd name="connsiteX1" fmla="*/ 542441 w 542441"/>
              <a:gd name="connsiteY1" fmla="*/ 480448 h 4649492"/>
              <a:gd name="connsiteX2" fmla="*/ 526943 w 542441"/>
              <a:gd name="connsiteY2" fmla="*/ 2045776 h 4649492"/>
              <a:gd name="connsiteX3" fmla="*/ 495946 w 542441"/>
              <a:gd name="connsiteY3" fmla="*/ 2402237 h 4649492"/>
              <a:gd name="connsiteX4" fmla="*/ 464950 w 542441"/>
              <a:gd name="connsiteY4" fmla="*/ 2464231 h 4649492"/>
              <a:gd name="connsiteX5" fmla="*/ 433953 w 542441"/>
              <a:gd name="connsiteY5" fmla="*/ 2541722 h 4649492"/>
              <a:gd name="connsiteX6" fmla="*/ 418455 w 542441"/>
              <a:gd name="connsiteY6" fmla="*/ 2588217 h 4649492"/>
              <a:gd name="connsiteX7" fmla="*/ 340963 w 542441"/>
              <a:gd name="connsiteY7" fmla="*/ 2681207 h 4649492"/>
              <a:gd name="connsiteX8" fmla="*/ 278970 w 542441"/>
              <a:gd name="connsiteY8" fmla="*/ 2774197 h 4649492"/>
              <a:gd name="connsiteX9" fmla="*/ 185980 w 542441"/>
              <a:gd name="connsiteY9" fmla="*/ 2867187 h 4649492"/>
              <a:gd name="connsiteX10" fmla="*/ 92990 w 542441"/>
              <a:gd name="connsiteY10" fmla="*/ 2944678 h 4649492"/>
              <a:gd name="connsiteX11" fmla="*/ 0 w 542441"/>
              <a:gd name="connsiteY11" fmla="*/ 3099661 h 4649492"/>
              <a:gd name="connsiteX12" fmla="*/ 15499 w 542441"/>
              <a:gd name="connsiteY12" fmla="*/ 3409627 h 4649492"/>
              <a:gd name="connsiteX13" fmla="*/ 46495 w 542441"/>
              <a:gd name="connsiteY13" fmla="*/ 3905573 h 4649492"/>
              <a:gd name="connsiteX14" fmla="*/ 61994 w 542441"/>
              <a:gd name="connsiteY14" fmla="*/ 4479010 h 4649492"/>
              <a:gd name="connsiteX15" fmla="*/ 77492 w 542441"/>
              <a:gd name="connsiteY15" fmla="*/ 4649492 h 464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2441" h="4649492">
                <a:moveTo>
                  <a:pt x="526943" y="0"/>
                </a:moveTo>
                <a:cubicBezTo>
                  <a:pt x="532109" y="160149"/>
                  <a:pt x="542441" y="320215"/>
                  <a:pt x="542441" y="480448"/>
                </a:cubicBezTo>
                <a:cubicBezTo>
                  <a:pt x="542441" y="1002250"/>
                  <a:pt x="535712" y="1524048"/>
                  <a:pt x="526943" y="2045776"/>
                </a:cubicBezTo>
                <a:cubicBezTo>
                  <a:pt x="526666" y="2062256"/>
                  <a:pt x="524990" y="2315103"/>
                  <a:pt x="495946" y="2402237"/>
                </a:cubicBezTo>
                <a:cubicBezTo>
                  <a:pt x="488640" y="2424155"/>
                  <a:pt x="474333" y="2443119"/>
                  <a:pt x="464950" y="2464231"/>
                </a:cubicBezTo>
                <a:cubicBezTo>
                  <a:pt x="453651" y="2489653"/>
                  <a:pt x="443721" y="2515673"/>
                  <a:pt x="433953" y="2541722"/>
                </a:cubicBezTo>
                <a:cubicBezTo>
                  <a:pt x="428217" y="2557018"/>
                  <a:pt x="425761" y="2573605"/>
                  <a:pt x="418455" y="2588217"/>
                </a:cubicBezTo>
                <a:cubicBezTo>
                  <a:pt x="385227" y="2654674"/>
                  <a:pt x="388949" y="2619511"/>
                  <a:pt x="340963" y="2681207"/>
                </a:cubicBezTo>
                <a:cubicBezTo>
                  <a:pt x="318092" y="2710613"/>
                  <a:pt x="305312" y="2747855"/>
                  <a:pt x="278970" y="2774197"/>
                </a:cubicBezTo>
                <a:cubicBezTo>
                  <a:pt x="247973" y="2805194"/>
                  <a:pt x="222454" y="2842872"/>
                  <a:pt x="185980" y="2867187"/>
                </a:cubicBezTo>
                <a:cubicBezTo>
                  <a:pt x="144650" y="2894739"/>
                  <a:pt x="125118" y="2903370"/>
                  <a:pt x="92990" y="2944678"/>
                </a:cubicBezTo>
                <a:cubicBezTo>
                  <a:pt x="40626" y="3012004"/>
                  <a:pt x="33738" y="3032186"/>
                  <a:pt x="0" y="3099661"/>
                </a:cubicBezTo>
                <a:cubicBezTo>
                  <a:pt x="5166" y="3202983"/>
                  <a:pt x="9915" y="3306327"/>
                  <a:pt x="15499" y="3409627"/>
                </a:cubicBezTo>
                <a:cubicBezTo>
                  <a:pt x="26963" y="3621705"/>
                  <a:pt x="32732" y="3699129"/>
                  <a:pt x="46495" y="3905573"/>
                </a:cubicBezTo>
                <a:cubicBezTo>
                  <a:pt x="51661" y="4096719"/>
                  <a:pt x="54033" y="4287960"/>
                  <a:pt x="61994" y="4479010"/>
                </a:cubicBezTo>
                <a:cubicBezTo>
                  <a:pt x="64370" y="4536022"/>
                  <a:pt x="77492" y="4649492"/>
                  <a:pt x="77492" y="4649492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58" name="Oval 157"/>
          <p:cNvSpPr/>
          <p:nvPr/>
        </p:nvSpPr>
        <p:spPr>
          <a:xfrm>
            <a:off x="25921397" y="14595320"/>
            <a:ext cx="528753" cy="54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59" name="Oval 158"/>
          <p:cNvSpPr/>
          <p:nvPr/>
        </p:nvSpPr>
        <p:spPr>
          <a:xfrm>
            <a:off x="26060682" y="15695108"/>
            <a:ext cx="528753" cy="54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0" name="Oval 159"/>
          <p:cNvSpPr/>
          <p:nvPr/>
        </p:nvSpPr>
        <p:spPr>
          <a:xfrm>
            <a:off x="18900643" y="18170490"/>
            <a:ext cx="746723" cy="54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3/4</a:t>
            </a:r>
            <a:endParaRPr lang="en-US" sz="1800" dirty="0"/>
          </a:p>
        </p:txBody>
      </p:sp>
      <p:sp>
        <p:nvSpPr>
          <p:cNvPr id="161" name="Oval 160"/>
          <p:cNvSpPr/>
          <p:nvPr/>
        </p:nvSpPr>
        <p:spPr>
          <a:xfrm>
            <a:off x="21436870" y="16602191"/>
            <a:ext cx="787042" cy="581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162" name="Oval 161"/>
          <p:cNvSpPr/>
          <p:nvPr/>
        </p:nvSpPr>
        <p:spPr>
          <a:xfrm>
            <a:off x="26096445" y="16602190"/>
            <a:ext cx="787042" cy="581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21</a:t>
            </a:r>
            <a:endParaRPr lang="en-US" sz="2400" dirty="0"/>
          </a:p>
        </p:txBody>
      </p:sp>
      <p:sp>
        <p:nvSpPr>
          <p:cNvPr id="163" name="Oval 162"/>
          <p:cNvSpPr/>
          <p:nvPr/>
        </p:nvSpPr>
        <p:spPr>
          <a:xfrm>
            <a:off x="23571808" y="17588885"/>
            <a:ext cx="787042" cy="581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164" name="Oval 163"/>
          <p:cNvSpPr/>
          <p:nvPr/>
        </p:nvSpPr>
        <p:spPr>
          <a:xfrm>
            <a:off x="18722517" y="15763087"/>
            <a:ext cx="746618" cy="66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65" name="Freeform 164"/>
          <p:cNvSpPr/>
          <p:nvPr/>
        </p:nvSpPr>
        <p:spPr>
          <a:xfrm>
            <a:off x="22539227" y="13351800"/>
            <a:ext cx="960895" cy="216976"/>
          </a:xfrm>
          <a:custGeom>
            <a:avLst/>
            <a:gdLst>
              <a:gd name="connsiteX0" fmla="*/ 0 w 960895"/>
              <a:gd name="connsiteY0" fmla="*/ 108488 h 216976"/>
              <a:gd name="connsiteX1" fmla="*/ 108488 w 960895"/>
              <a:gd name="connsiteY1" fmla="*/ 154983 h 216976"/>
              <a:gd name="connsiteX2" fmla="*/ 170482 w 960895"/>
              <a:gd name="connsiteY2" fmla="*/ 185979 h 216976"/>
              <a:gd name="connsiteX3" fmla="*/ 294468 w 960895"/>
              <a:gd name="connsiteY3" fmla="*/ 216976 h 216976"/>
              <a:gd name="connsiteX4" fmla="*/ 433953 w 960895"/>
              <a:gd name="connsiteY4" fmla="*/ 201478 h 216976"/>
              <a:gd name="connsiteX5" fmla="*/ 480448 w 960895"/>
              <a:gd name="connsiteY5" fmla="*/ 170481 h 216976"/>
              <a:gd name="connsiteX6" fmla="*/ 542441 w 960895"/>
              <a:gd name="connsiteY6" fmla="*/ 123986 h 216976"/>
              <a:gd name="connsiteX7" fmla="*/ 573438 w 960895"/>
              <a:gd name="connsiteY7" fmla="*/ 77491 h 216976"/>
              <a:gd name="connsiteX8" fmla="*/ 635431 w 960895"/>
              <a:gd name="connsiteY8" fmla="*/ 61993 h 216976"/>
              <a:gd name="connsiteX9" fmla="*/ 697424 w 960895"/>
              <a:gd name="connsiteY9" fmla="*/ 30996 h 216976"/>
              <a:gd name="connsiteX10" fmla="*/ 790414 w 960895"/>
              <a:gd name="connsiteY10" fmla="*/ 0 h 216976"/>
              <a:gd name="connsiteX11" fmla="*/ 945397 w 960895"/>
              <a:gd name="connsiteY11" fmla="*/ 46495 h 216976"/>
              <a:gd name="connsiteX12" fmla="*/ 960895 w 960895"/>
              <a:gd name="connsiteY12" fmla="*/ 77491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0895" h="216976">
                <a:moveTo>
                  <a:pt x="0" y="108488"/>
                </a:moveTo>
                <a:cubicBezTo>
                  <a:pt x="36163" y="123986"/>
                  <a:pt x="72671" y="138703"/>
                  <a:pt x="108488" y="154983"/>
                </a:cubicBezTo>
                <a:cubicBezTo>
                  <a:pt x="129521" y="164543"/>
                  <a:pt x="148564" y="178673"/>
                  <a:pt x="170482" y="185979"/>
                </a:cubicBezTo>
                <a:cubicBezTo>
                  <a:pt x="210897" y="199450"/>
                  <a:pt x="294468" y="216976"/>
                  <a:pt x="294468" y="216976"/>
                </a:cubicBezTo>
                <a:cubicBezTo>
                  <a:pt x="340963" y="211810"/>
                  <a:pt x="388569" y="212824"/>
                  <a:pt x="433953" y="201478"/>
                </a:cubicBezTo>
                <a:cubicBezTo>
                  <a:pt x="452024" y="196960"/>
                  <a:pt x="465291" y="181308"/>
                  <a:pt x="480448" y="170481"/>
                </a:cubicBezTo>
                <a:cubicBezTo>
                  <a:pt x="501467" y="155467"/>
                  <a:pt x="524176" y="142251"/>
                  <a:pt x="542441" y="123986"/>
                </a:cubicBezTo>
                <a:cubicBezTo>
                  <a:pt x="555612" y="110815"/>
                  <a:pt x="557940" y="87823"/>
                  <a:pt x="573438" y="77491"/>
                </a:cubicBezTo>
                <a:cubicBezTo>
                  <a:pt x="591161" y="65676"/>
                  <a:pt x="614767" y="67159"/>
                  <a:pt x="635431" y="61993"/>
                </a:cubicBezTo>
                <a:cubicBezTo>
                  <a:pt x="656095" y="51661"/>
                  <a:pt x="675973" y="39576"/>
                  <a:pt x="697424" y="30996"/>
                </a:cubicBezTo>
                <a:cubicBezTo>
                  <a:pt x="727760" y="18861"/>
                  <a:pt x="790414" y="0"/>
                  <a:pt x="790414" y="0"/>
                </a:cubicBezTo>
                <a:cubicBezTo>
                  <a:pt x="858702" y="9755"/>
                  <a:pt x="898408" y="-494"/>
                  <a:pt x="945397" y="46495"/>
                </a:cubicBezTo>
                <a:cubicBezTo>
                  <a:pt x="953565" y="54663"/>
                  <a:pt x="955729" y="67159"/>
                  <a:pt x="960895" y="7749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6" name="TextBox 165"/>
          <p:cNvSpPr txBox="1"/>
          <p:nvPr/>
        </p:nvSpPr>
        <p:spPr>
          <a:xfrm>
            <a:off x="22490922" y="13351800"/>
            <a:ext cx="11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Incoming</a:t>
            </a:r>
            <a:endParaRPr lang="en-US" sz="2000" dirty="0"/>
          </a:p>
        </p:txBody>
      </p:sp>
      <p:sp>
        <p:nvSpPr>
          <p:cNvPr id="167" name="Freeform 166"/>
          <p:cNvSpPr/>
          <p:nvPr/>
        </p:nvSpPr>
        <p:spPr>
          <a:xfrm>
            <a:off x="23788266" y="13377526"/>
            <a:ext cx="960895" cy="216976"/>
          </a:xfrm>
          <a:custGeom>
            <a:avLst/>
            <a:gdLst>
              <a:gd name="connsiteX0" fmla="*/ 0 w 960895"/>
              <a:gd name="connsiteY0" fmla="*/ 108488 h 216976"/>
              <a:gd name="connsiteX1" fmla="*/ 108488 w 960895"/>
              <a:gd name="connsiteY1" fmla="*/ 154983 h 216976"/>
              <a:gd name="connsiteX2" fmla="*/ 170482 w 960895"/>
              <a:gd name="connsiteY2" fmla="*/ 185979 h 216976"/>
              <a:gd name="connsiteX3" fmla="*/ 294468 w 960895"/>
              <a:gd name="connsiteY3" fmla="*/ 216976 h 216976"/>
              <a:gd name="connsiteX4" fmla="*/ 433953 w 960895"/>
              <a:gd name="connsiteY4" fmla="*/ 201478 h 216976"/>
              <a:gd name="connsiteX5" fmla="*/ 480448 w 960895"/>
              <a:gd name="connsiteY5" fmla="*/ 170481 h 216976"/>
              <a:gd name="connsiteX6" fmla="*/ 542441 w 960895"/>
              <a:gd name="connsiteY6" fmla="*/ 123986 h 216976"/>
              <a:gd name="connsiteX7" fmla="*/ 573438 w 960895"/>
              <a:gd name="connsiteY7" fmla="*/ 77491 h 216976"/>
              <a:gd name="connsiteX8" fmla="*/ 635431 w 960895"/>
              <a:gd name="connsiteY8" fmla="*/ 61993 h 216976"/>
              <a:gd name="connsiteX9" fmla="*/ 697424 w 960895"/>
              <a:gd name="connsiteY9" fmla="*/ 30996 h 216976"/>
              <a:gd name="connsiteX10" fmla="*/ 790414 w 960895"/>
              <a:gd name="connsiteY10" fmla="*/ 0 h 216976"/>
              <a:gd name="connsiteX11" fmla="*/ 945397 w 960895"/>
              <a:gd name="connsiteY11" fmla="*/ 46495 h 216976"/>
              <a:gd name="connsiteX12" fmla="*/ 960895 w 960895"/>
              <a:gd name="connsiteY12" fmla="*/ 77491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0895" h="216976">
                <a:moveTo>
                  <a:pt x="0" y="108488"/>
                </a:moveTo>
                <a:cubicBezTo>
                  <a:pt x="36163" y="123986"/>
                  <a:pt x="72671" y="138703"/>
                  <a:pt x="108488" y="154983"/>
                </a:cubicBezTo>
                <a:cubicBezTo>
                  <a:pt x="129521" y="164543"/>
                  <a:pt x="148564" y="178673"/>
                  <a:pt x="170482" y="185979"/>
                </a:cubicBezTo>
                <a:cubicBezTo>
                  <a:pt x="210897" y="199450"/>
                  <a:pt x="294468" y="216976"/>
                  <a:pt x="294468" y="216976"/>
                </a:cubicBezTo>
                <a:cubicBezTo>
                  <a:pt x="340963" y="211810"/>
                  <a:pt x="388569" y="212824"/>
                  <a:pt x="433953" y="201478"/>
                </a:cubicBezTo>
                <a:cubicBezTo>
                  <a:pt x="452024" y="196960"/>
                  <a:pt x="465291" y="181308"/>
                  <a:pt x="480448" y="170481"/>
                </a:cubicBezTo>
                <a:cubicBezTo>
                  <a:pt x="501467" y="155467"/>
                  <a:pt x="524176" y="142251"/>
                  <a:pt x="542441" y="123986"/>
                </a:cubicBezTo>
                <a:cubicBezTo>
                  <a:pt x="555612" y="110815"/>
                  <a:pt x="557940" y="87823"/>
                  <a:pt x="573438" y="77491"/>
                </a:cubicBezTo>
                <a:cubicBezTo>
                  <a:pt x="591161" y="65676"/>
                  <a:pt x="614767" y="67159"/>
                  <a:pt x="635431" y="61993"/>
                </a:cubicBezTo>
                <a:cubicBezTo>
                  <a:pt x="656095" y="51661"/>
                  <a:pt x="675973" y="39576"/>
                  <a:pt x="697424" y="30996"/>
                </a:cubicBezTo>
                <a:cubicBezTo>
                  <a:pt x="727760" y="18861"/>
                  <a:pt x="790414" y="0"/>
                  <a:pt x="790414" y="0"/>
                </a:cubicBezTo>
                <a:cubicBezTo>
                  <a:pt x="858702" y="9755"/>
                  <a:pt x="898408" y="-494"/>
                  <a:pt x="945397" y="46495"/>
                </a:cubicBezTo>
                <a:cubicBezTo>
                  <a:pt x="953565" y="54663"/>
                  <a:pt x="955729" y="67159"/>
                  <a:pt x="960895" y="7749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8" name="TextBox 167"/>
          <p:cNvSpPr txBox="1"/>
          <p:nvPr/>
        </p:nvSpPr>
        <p:spPr>
          <a:xfrm>
            <a:off x="23765587" y="13352899"/>
            <a:ext cx="114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Outgoing</a:t>
            </a:r>
            <a:endParaRPr lang="en-US" sz="2000" dirty="0"/>
          </a:p>
        </p:txBody>
      </p:sp>
      <p:sp>
        <p:nvSpPr>
          <p:cNvPr id="169" name="Rectangle 168"/>
          <p:cNvSpPr/>
          <p:nvPr/>
        </p:nvSpPr>
        <p:spPr>
          <a:xfrm>
            <a:off x="18059400" y="13119285"/>
            <a:ext cx="9555726" cy="61593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70"/>
          <p:cNvCxnSpPr>
            <a:stCxn id="27" idx="3"/>
            <a:endCxn id="169" idx="1"/>
          </p:cNvCxnSpPr>
          <p:nvPr/>
        </p:nvCxnSpPr>
        <p:spPr>
          <a:xfrm>
            <a:off x="16230600" y="7365832"/>
            <a:ext cx="1828800" cy="88331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642606" y="10974637"/>
            <a:ext cx="2782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self.tun_br</a:t>
            </a:r>
            <a:r>
              <a:rPr lang="en-US" sz="1600" dirty="0"/>
              <a:t> = </a:t>
            </a:r>
            <a:r>
              <a:rPr lang="en-US" sz="1600" dirty="0" err="1"/>
              <a:t>ovs_lib.OVSBridge</a:t>
            </a:r>
            <a:endParaRPr lang="en-US" sz="1600" dirty="0"/>
          </a:p>
        </p:txBody>
      </p:sp>
      <p:sp>
        <p:nvSpPr>
          <p:cNvPr id="176" name="Rectangle 175"/>
          <p:cNvSpPr/>
          <p:nvPr/>
        </p:nvSpPr>
        <p:spPr>
          <a:xfrm>
            <a:off x="18633395" y="11439062"/>
            <a:ext cx="4188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patch_tun_ofport</a:t>
            </a:r>
            <a:r>
              <a:rPr lang="en-US" sz="1600" dirty="0"/>
              <a:t> = </a:t>
            </a:r>
            <a:r>
              <a:rPr lang="en-US" sz="1600" dirty="0" err="1" smtClean="0"/>
              <a:t>self.int_br.add_patch_port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77" name="Rectangle 176"/>
          <p:cNvSpPr/>
          <p:nvPr/>
        </p:nvSpPr>
        <p:spPr>
          <a:xfrm>
            <a:off x="18634193" y="11924555"/>
            <a:ext cx="4059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patch_int_ofport</a:t>
            </a:r>
            <a:r>
              <a:rPr lang="en-US" sz="1600" dirty="0"/>
              <a:t> = </a:t>
            </a:r>
            <a:r>
              <a:rPr lang="en-US" sz="1600" dirty="0" err="1"/>
              <a:t>self.tun_br.add_patch_port</a:t>
            </a:r>
            <a:endParaRPr lang="en-US" sz="1600" dirty="0"/>
          </a:p>
        </p:txBody>
      </p:sp>
      <p:sp>
        <p:nvSpPr>
          <p:cNvPr id="178" name="Rectangle 177"/>
          <p:cNvSpPr/>
          <p:nvPr/>
        </p:nvSpPr>
        <p:spPr>
          <a:xfrm>
            <a:off x="18690350" y="12485264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tun_br.remove_all_flows</a:t>
            </a:r>
            <a:r>
              <a:rPr lang="en-US" sz="1600" dirty="0"/>
              <a:t>()</a:t>
            </a:r>
          </a:p>
        </p:txBody>
      </p:sp>
      <p:sp>
        <p:nvSpPr>
          <p:cNvPr id="179" name="Oval 178"/>
          <p:cNvSpPr/>
          <p:nvPr/>
        </p:nvSpPr>
        <p:spPr>
          <a:xfrm>
            <a:off x="18217687" y="10971704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0" name="Oval 179"/>
          <p:cNvSpPr/>
          <p:nvPr/>
        </p:nvSpPr>
        <p:spPr>
          <a:xfrm>
            <a:off x="18180084" y="11472816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1" name="Oval 180"/>
          <p:cNvSpPr/>
          <p:nvPr/>
        </p:nvSpPr>
        <p:spPr>
          <a:xfrm>
            <a:off x="18217687" y="1197395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2" name="Oval 181"/>
          <p:cNvSpPr/>
          <p:nvPr/>
        </p:nvSpPr>
        <p:spPr>
          <a:xfrm>
            <a:off x="18217687" y="12519018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8023925" y="10363200"/>
            <a:ext cx="4794376" cy="2639717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Elbow Connector 184"/>
          <p:cNvCxnSpPr>
            <a:stCxn id="27" idx="3"/>
            <a:endCxn id="183" idx="1"/>
          </p:cNvCxnSpPr>
          <p:nvPr/>
        </p:nvCxnSpPr>
        <p:spPr>
          <a:xfrm>
            <a:off x="16230600" y="7365832"/>
            <a:ext cx="1793325" cy="43172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0081103" y="17096240"/>
            <a:ext cx="1732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setup_port_filters</a:t>
            </a:r>
            <a:endParaRPr lang="en-US" sz="1600" dirty="0"/>
          </a:p>
        </p:txBody>
      </p:sp>
      <p:sp>
        <p:nvSpPr>
          <p:cNvPr id="187" name="Rectangle 186"/>
          <p:cNvSpPr/>
          <p:nvPr/>
        </p:nvSpPr>
        <p:spPr>
          <a:xfrm>
            <a:off x="11173083" y="17674087"/>
            <a:ext cx="3263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prepare_devices_filter</a:t>
            </a:r>
            <a:r>
              <a:rPr lang="en-US" sz="1600" dirty="0"/>
              <a:t>(</a:t>
            </a:r>
            <a:r>
              <a:rPr lang="en-US" sz="1600" dirty="0" err="1"/>
              <a:t>new_devices</a:t>
            </a:r>
            <a:r>
              <a:rPr lang="en-US" sz="1600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0060659" y="18527889"/>
            <a:ext cx="2042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refresh_firewall</a:t>
            </a:r>
            <a:r>
              <a:rPr lang="en-US" sz="1600" dirty="0"/>
              <a:t>(</a:t>
            </a:r>
            <a:r>
              <a:rPr lang="en-US" sz="1600" dirty="0" err="1"/>
              <a:t>updated_devices</a:t>
            </a:r>
            <a:r>
              <a:rPr lang="en-US" sz="1600" dirty="0"/>
              <a:t>)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0423230" y="20338682"/>
            <a:ext cx="291804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security_group_info_for_devices</a:t>
            </a:r>
            <a:endParaRPr lang="en-US" sz="1600" dirty="0"/>
          </a:p>
        </p:txBody>
      </p:sp>
      <p:sp>
        <p:nvSpPr>
          <p:cNvPr id="190" name="Rectangle 189"/>
          <p:cNvSpPr/>
          <p:nvPr/>
        </p:nvSpPr>
        <p:spPr>
          <a:xfrm>
            <a:off x="10423230" y="20850499"/>
            <a:ext cx="30069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/>
              <a:t>security_group_rules_for_devices</a:t>
            </a:r>
            <a:endParaRPr lang="en-US" sz="1600" dirty="0"/>
          </a:p>
        </p:txBody>
      </p:sp>
      <p:sp>
        <p:nvSpPr>
          <p:cNvPr id="191" name="Rectangle 190"/>
          <p:cNvSpPr/>
          <p:nvPr/>
        </p:nvSpPr>
        <p:spPr>
          <a:xfrm>
            <a:off x="15019037" y="17858752"/>
            <a:ext cx="251004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prepare_port_filter</a:t>
            </a:r>
            <a:r>
              <a:rPr lang="en-US" sz="1600" dirty="0" smtClean="0"/>
              <a:t>(device</a:t>
            </a:r>
            <a:r>
              <a:rPr lang="en-US" sz="1600" dirty="0"/>
              <a:t>)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5263602" y="19803123"/>
            <a:ext cx="2648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update_security_group_info</a:t>
            </a:r>
            <a:endParaRPr lang="en-US" sz="1600" dirty="0"/>
          </a:p>
        </p:txBody>
      </p:sp>
      <p:sp>
        <p:nvSpPr>
          <p:cNvPr id="193" name="Rectangle 192"/>
          <p:cNvSpPr/>
          <p:nvPr/>
        </p:nvSpPr>
        <p:spPr>
          <a:xfrm>
            <a:off x="14474324" y="21161511"/>
            <a:ext cx="274844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update_security_group_rules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194" name="Rectangle 193"/>
          <p:cNvSpPr/>
          <p:nvPr/>
        </p:nvSpPr>
        <p:spPr>
          <a:xfrm>
            <a:off x="14180837" y="20488923"/>
            <a:ext cx="301422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/>
              <a:t>update_security_group_members</a:t>
            </a:r>
            <a:endParaRPr lang="en-US" sz="1600" dirty="0"/>
          </a:p>
        </p:txBody>
      </p:sp>
      <p:sp>
        <p:nvSpPr>
          <p:cNvPr id="195" name="Rectangle 194"/>
          <p:cNvSpPr/>
          <p:nvPr/>
        </p:nvSpPr>
        <p:spPr>
          <a:xfrm>
            <a:off x="14409437" y="18646271"/>
            <a:ext cx="28023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update_port_filter</a:t>
            </a:r>
            <a:r>
              <a:rPr lang="en-US" sz="1600" dirty="0" smtClean="0"/>
              <a:t>(device</a:t>
            </a:r>
            <a:r>
              <a:rPr lang="en-US" sz="1600" dirty="0"/>
              <a:t>)</a:t>
            </a:r>
          </a:p>
        </p:txBody>
      </p:sp>
      <p:cxnSp>
        <p:nvCxnSpPr>
          <p:cNvPr id="196" name="Elbow Connector 195"/>
          <p:cNvCxnSpPr>
            <a:stCxn id="188" idx="3"/>
            <a:endCxn id="195" idx="1"/>
          </p:cNvCxnSpPr>
          <p:nvPr/>
        </p:nvCxnSpPr>
        <p:spPr>
          <a:xfrm flipV="1">
            <a:off x="12103274" y="18815548"/>
            <a:ext cx="2306163" cy="4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92" idx="2"/>
            <a:endCxn id="194" idx="1"/>
          </p:cNvCxnSpPr>
          <p:nvPr/>
        </p:nvCxnSpPr>
        <p:spPr>
          <a:xfrm rot="5400000">
            <a:off x="15126047" y="19196467"/>
            <a:ext cx="516523" cy="2406942"/>
          </a:xfrm>
          <a:prstGeom prst="bentConnector4">
            <a:avLst>
              <a:gd name="adj1" fmla="val 33614"/>
              <a:gd name="adj2" fmla="val 1094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92" idx="2"/>
            <a:endCxn id="193" idx="1"/>
          </p:cNvCxnSpPr>
          <p:nvPr/>
        </p:nvCxnSpPr>
        <p:spPr>
          <a:xfrm rot="5400000">
            <a:off x="14936497" y="19679505"/>
            <a:ext cx="1189111" cy="2113455"/>
          </a:xfrm>
          <a:prstGeom prst="bentConnector4">
            <a:avLst>
              <a:gd name="adj1" fmla="val 75505"/>
              <a:gd name="adj2" fmla="val 110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6" idx="3"/>
            <a:endCxn id="187" idx="0"/>
          </p:cNvCxnSpPr>
          <p:nvPr/>
        </p:nvCxnSpPr>
        <p:spPr>
          <a:xfrm>
            <a:off x="11813885" y="17265517"/>
            <a:ext cx="990703" cy="408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188" idx="0"/>
          </p:cNvCxnSpPr>
          <p:nvPr/>
        </p:nvCxnSpPr>
        <p:spPr>
          <a:xfrm rot="16200000" flipH="1">
            <a:off x="10592600" y="18038522"/>
            <a:ext cx="940794" cy="379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87" idx="3"/>
            <a:endCxn id="191" idx="1"/>
          </p:cNvCxnSpPr>
          <p:nvPr/>
        </p:nvCxnSpPr>
        <p:spPr>
          <a:xfrm>
            <a:off x="14436092" y="17843364"/>
            <a:ext cx="582945" cy="184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88" idx="2"/>
            <a:endCxn id="189" idx="0"/>
          </p:cNvCxnSpPr>
          <p:nvPr/>
        </p:nvCxnSpPr>
        <p:spPr>
          <a:xfrm rot="16200000" flipH="1">
            <a:off x="10869100" y="19325530"/>
            <a:ext cx="1226018" cy="8002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87" idx="2"/>
            <a:endCxn id="189" idx="0"/>
          </p:cNvCxnSpPr>
          <p:nvPr/>
        </p:nvCxnSpPr>
        <p:spPr>
          <a:xfrm rot="5400000">
            <a:off x="11180400" y="18714493"/>
            <a:ext cx="2326041" cy="922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1777801" y="2128319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RPC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2998679" y="17402429"/>
            <a:ext cx="71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If-new</a:t>
            </a:r>
            <a:endParaRPr lang="en-US" sz="1600" dirty="0"/>
          </a:p>
        </p:txBody>
      </p:sp>
      <p:sp>
        <p:nvSpPr>
          <p:cNvPr id="207" name="Oval 206"/>
          <p:cNvSpPr/>
          <p:nvPr/>
        </p:nvSpPr>
        <p:spPr>
          <a:xfrm>
            <a:off x="11732741" y="19426606"/>
            <a:ext cx="370533" cy="347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08" name="Oval 207"/>
          <p:cNvSpPr/>
          <p:nvPr/>
        </p:nvSpPr>
        <p:spPr>
          <a:xfrm>
            <a:off x="13783316" y="18820277"/>
            <a:ext cx="370533" cy="504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09" name="Oval 208"/>
          <p:cNvSpPr/>
          <p:nvPr/>
        </p:nvSpPr>
        <p:spPr>
          <a:xfrm>
            <a:off x="14509631" y="17699738"/>
            <a:ext cx="280806" cy="363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cxnSp>
        <p:nvCxnSpPr>
          <p:cNvPr id="210" name="Elbow Connector 209"/>
          <p:cNvCxnSpPr>
            <a:stCxn id="188" idx="3"/>
            <a:endCxn id="192" idx="1"/>
          </p:cNvCxnSpPr>
          <p:nvPr/>
        </p:nvCxnSpPr>
        <p:spPr>
          <a:xfrm>
            <a:off x="12103274" y="18820277"/>
            <a:ext cx="3160328" cy="11521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87" idx="2"/>
            <a:endCxn id="192" idx="0"/>
          </p:cNvCxnSpPr>
          <p:nvPr/>
        </p:nvCxnSpPr>
        <p:spPr>
          <a:xfrm rot="16200000" flipH="1">
            <a:off x="13800942" y="17016286"/>
            <a:ext cx="1790482" cy="3783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529282" y="19685494"/>
            <a:ext cx="370533" cy="48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cxnSp>
        <p:nvCxnSpPr>
          <p:cNvPr id="217" name="Elbow Connector 216"/>
          <p:cNvCxnSpPr>
            <a:stCxn id="56" idx="3"/>
            <a:endCxn id="186" idx="0"/>
          </p:cNvCxnSpPr>
          <p:nvPr/>
        </p:nvCxnSpPr>
        <p:spPr>
          <a:xfrm>
            <a:off x="9041472" y="12176283"/>
            <a:ext cx="1906022" cy="4919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240885" y="7482626"/>
            <a:ext cx="24468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agent.daemon_loop</a:t>
            </a:r>
            <a:r>
              <a:rPr lang="en-US" sz="2000" dirty="0"/>
              <a:t>()</a:t>
            </a:r>
          </a:p>
        </p:txBody>
      </p:sp>
      <p:cxnSp>
        <p:nvCxnSpPr>
          <p:cNvPr id="221" name="Elbow Connector 220"/>
          <p:cNvCxnSpPr>
            <a:stCxn id="219" idx="2"/>
            <a:endCxn id="71" idx="0"/>
          </p:cNvCxnSpPr>
          <p:nvPr/>
        </p:nvCxnSpPr>
        <p:spPr>
          <a:xfrm rot="5400000">
            <a:off x="-780677" y="9413412"/>
            <a:ext cx="3775650" cy="7142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8052016" y="10363200"/>
            <a:ext cx="202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reset_tunnel_br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3" name="Rectangle 222"/>
          <p:cNvSpPr/>
          <p:nvPr/>
        </p:nvSpPr>
        <p:spPr>
          <a:xfrm>
            <a:off x="18044372" y="13132837"/>
            <a:ext cx="2459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setup_tunnel_br</a:t>
            </a:r>
            <a:r>
              <a:rPr lang="en-US" sz="2400" dirty="0"/>
              <a:t>()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2094022" y="11472816"/>
            <a:ext cx="177176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RPC-Server</a:t>
            </a:r>
          </a:p>
          <a:p>
            <a:r>
              <a:rPr lang="en-US" sz="2400" dirty="0" err="1" smtClean="0"/>
              <a:t>server.start</a:t>
            </a:r>
            <a:r>
              <a:rPr lang="en-US" sz="2400" dirty="0" smtClean="0"/>
              <a:t>()</a:t>
            </a:r>
          </a:p>
        </p:txBody>
      </p:sp>
      <p:cxnSp>
        <p:nvCxnSpPr>
          <p:cNvPr id="226" name="Elbow Connector 225"/>
          <p:cNvCxnSpPr>
            <a:stCxn id="30" idx="2"/>
            <a:endCxn id="224" idx="1"/>
          </p:cNvCxnSpPr>
          <p:nvPr/>
        </p:nvCxnSpPr>
        <p:spPr>
          <a:xfrm rot="5400000">
            <a:off x="12120487" y="11207201"/>
            <a:ext cx="654649" cy="707578"/>
          </a:xfrm>
          <a:prstGeom prst="bentConnector4">
            <a:avLst>
              <a:gd name="adj1" fmla="val 18266"/>
              <a:gd name="adj2" fmla="val 132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0" y="16431869"/>
            <a:ext cx="9538017" cy="22144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6489966" y="266282"/>
            <a:ext cx="60334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nova-compute creates an instance, it must 'plug' each of the instance's </a:t>
            </a:r>
            <a:r>
              <a:rPr lang="en-US" sz="2000" dirty="0" err="1"/>
              <a:t>vNICs</a:t>
            </a:r>
            <a:r>
              <a:rPr lang="en-US" sz="2000" dirty="0"/>
              <a:t> into a OpenStack Network controlled virtual switch, and inform the virtual switch about the OpenStack Network port-id associated with each </a:t>
            </a:r>
            <a:r>
              <a:rPr lang="en-US" sz="2000" dirty="0" err="1"/>
              <a:t>vNIC</a:t>
            </a:r>
            <a:r>
              <a:rPr lang="en-US" sz="2000" dirty="0"/>
              <a:t>. This is done by specifying a field in the </a:t>
            </a:r>
            <a:r>
              <a:rPr lang="en-US" sz="2000" dirty="0" err="1"/>
              <a:t>nova.conf</a:t>
            </a:r>
            <a:r>
              <a:rPr lang="en-US" sz="2000" dirty="0"/>
              <a:t> of the nova-compute instance indicating what type of </a:t>
            </a:r>
            <a:r>
              <a:rPr lang="en-US" sz="2000" dirty="0" err="1"/>
              <a:t>vif</a:t>
            </a:r>
            <a:r>
              <a:rPr lang="en-US" sz="2000" dirty="0"/>
              <a:t>-plugging should be used. The exact field(s) you need to set depend on your plug-in. For plug-ins not listed below, see the plug-in specific documentation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29" name="Rectangle 228"/>
          <p:cNvSpPr/>
          <p:nvPr/>
        </p:nvSpPr>
        <p:spPr>
          <a:xfrm>
            <a:off x="26974800" y="7978676"/>
            <a:ext cx="46482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class </a:t>
            </a:r>
            <a:r>
              <a:rPr lang="en-US" sz="1800" dirty="0" err="1" smtClean="0"/>
              <a:t>LibvirtGenericVIFDriver</a:t>
            </a:r>
            <a:r>
              <a:rPr lang="en-US" sz="1800" dirty="0" smtClean="0"/>
              <a:t> (vif.py)</a:t>
            </a:r>
          </a:p>
          <a:p>
            <a:r>
              <a:rPr lang="en-US" sz="1800" b="1" dirty="0" err="1"/>
              <a:t>def</a:t>
            </a:r>
            <a:r>
              <a:rPr lang="en-US" sz="1800" b="1" dirty="0"/>
              <a:t> </a:t>
            </a:r>
            <a:r>
              <a:rPr lang="en-US" sz="1800" b="1" dirty="0" err="1"/>
              <a:t>plug_ovs_hybrid</a:t>
            </a:r>
            <a:r>
              <a:rPr lang="en-US" sz="1800" b="1" dirty="0"/>
              <a:t>(self, instance, </a:t>
            </a:r>
            <a:r>
              <a:rPr lang="en-US" sz="1800" b="1" dirty="0" err="1"/>
              <a:t>vif</a:t>
            </a:r>
            <a:r>
              <a:rPr lang="en-US" sz="1800" b="1" dirty="0" smtClean="0"/>
              <a:t>):</a:t>
            </a:r>
          </a:p>
          <a:p>
            <a:r>
              <a:rPr lang="en-US" sz="1800" dirty="0"/>
              <a:t>Create a per-VIF </a:t>
            </a:r>
            <a:r>
              <a:rPr lang="en-US" sz="1800" dirty="0" err="1"/>
              <a:t>linux</a:t>
            </a:r>
            <a:r>
              <a:rPr lang="en-US" sz="1800" dirty="0"/>
              <a:t> bridge, then link that bridge to the OVS integration bridge via a </a:t>
            </a:r>
            <a:r>
              <a:rPr lang="en-US" sz="1800" dirty="0" err="1"/>
              <a:t>veth</a:t>
            </a:r>
            <a:r>
              <a:rPr lang="en-US" sz="1800" dirty="0"/>
              <a:t> device, setting up the other end of the </a:t>
            </a:r>
            <a:r>
              <a:rPr lang="en-US" sz="1800" dirty="0" err="1"/>
              <a:t>veth</a:t>
            </a:r>
            <a:r>
              <a:rPr lang="en-US" sz="1800" dirty="0"/>
              <a:t> device just like a normal OVS port. Then boot the VIF on the </a:t>
            </a:r>
            <a:r>
              <a:rPr lang="en-US" sz="1800" dirty="0" err="1"/>
              <a:t>linux</a:t>
            </a:r>
            <a:r>
              <a:rPr lang="en-US" sz="1800" dirty="0"/>
              <a:t> bridge using standard </a:t>
            </a:r>
            <a:r>
              <a:rPr lang="en-US" sz="1800" dirty="0" err="1"/>
              <a:t>libvirt</a:t>
            </a:r>
            <a:r>
              <a:rPr lang="en-US" sz="1800" dirty="0"/>
              <a:t> mechanisms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30" name="TextBox 229"/>
          <p:cNvSpPr txBox="1"/>
          <p:nvPr/>
        </p:nvSpPr>
        <p:spPr>
          <a:xfrm>
            <a:off x="26974800" y="7086600"/>
            <a:ext cx="31299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plug_ovs</a:t>
            </a:r>
            <a:r>
              <a:rPr lang="en-US" sz="1800" dirty="0"/>
              <a:t>(self, instance, </a:t>
            </a:r>
            <a:r>
              <a:rPr lang="en-US" sz="1800" dirty="0" err="1"/>
              <a:t>vif</a:t>
            </a:r>
            <a:r>
              <a:rPr lang="en-US" sz="1800" dirty="0"/>
              <a:t>):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8658621" y="7571601"/>
            <a:ext cx="1254831" cy="276999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firewall_required</a:t>
            </a:r>
            <a:endParaRPr lang="en-US" sz="1200" dirty="0"/>
          </a:p>
        </p:txBody>
      </p:sp>
      <p:cxnSp>
        <p:nvCxnSpPr>
          <p:cNvPr id="232" name="Elbow Connector 231"/>
          <p:cNvCxnSpPr>
            <a:stCxn id="230" idx="2"/>
            <a:endCxn id="229" idx="0"/>
          </p:cNvCxnSpPr>
          <p:nvPr/>
        </p:nvCxnSpPr>
        <p:spPr>
          <a:xfrm rot="16200000" flipH="1">
            <a:off x="28657968" y="7337744"/>
            <a:ext cx="522744" cy="759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3" name="TextBox 232"/>
          <p:cNvSpPr txBox="1"/>
          <p:nvPr/>
        </p:nvSpPr>
        <p:spPr>
          <a:xfrm>
            <a:off x="26987715" y="6465310"/>
            <a:ext cx="27008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plug(self, instance, </a:t>
            </a:r>
            <a:r>
              <a:rPr lang="en-US" sz="1800" dirty="0" err="1"/>
              <a:t>vif</a:t>
            </a:r>
            <a:r>
              <a:rPr lang="en-US" sz="1800" dirty="0"/>
              <a:t>):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071934" y="6618847"/>
            <a:ext cx="1250663" cy="30777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VIF_TYPE_OVS</a:t>
            </a:r>
          </a:p>
        </p:txBody>
      </p:sp>
      <p:cxnSp>
        <p:nvCxnSpPr>
          <p:cNvPr id="235" name="Elbow Connector 234"/>
          <p:cNvCxnSpPr>
            <a:stCxn id="233" idx="3"/>
            <a:endCxn id="230" idx="3"/>
          </p:cNvCxnSpPr>
          <p:nvPr/>
        </p:nvCxnSpPr>
        <p:spPr>
          <a:xfrm>
            <a:off x="29688519" y="6649976"/>
            <a:ext cx="416240" cy="621290"/>
          </a:xfrm>
          <a:prstGeom prst="bentConnector3">
            <a:avLst>
              <a:gd name="adj1" fmla="val 15492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6" name="TextBox 235"/>
          <p:cNvSpPr txBox="1"/>
          <p:nvPr/>
        </p:nvSpPr>
        <p:spPr>
          <a:xfrm>
            <a:off x="27387489" y="5257800"/>
            <a:ext cx="370211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/>
              <a:t>nova/virt/libvirt/</a:t>
            </a:r>
            <a:r>
              <a:rPr lang="en-US" sz="1800" dirty="0" smtClean="0"/>
              <a:t>driver.py</a:t>
            </a:r>
          </a:p>
          <a:p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/>
              <a:t>attach_interface</a:t>
            </a:r>
            <a:r>
              <a:rPr lang="en-US" sz="1800" dirty="0"/>
              <a:t>(self, instance, </a:t>
            </a:r>
            <a:r>
              <a:rPr lang="en-US" sz="1800" dirty="0" err="1"/>
              <a:t>image_meta</a:t>
            </a:r>
            <a:r>
              <a:rPr lang="en-US" sz="1800" dirty="0"/>
              <a:t>, </a:t>
            </a:r>
            <a:r>
              <a:rPr lang="en-US" sz="1800" dirty="0" err="1"/>
              <a:t>network_info</a:t>
            </a:r>
            <a:r>
              <a:rPr lang="en-US" sz="1800" dirty="0"/>
              <a:t>)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7736799" y="4267200"/>
            <a:ext cx="36409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Attach_interfaces.py</a:t>
            </a:r>
          </a:p>
          <a:p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/>
              <a:t>create(self, </a:t>
            </a:r>
            <a:r>
              <a:rPr lang="en-US" sz="1800" dirty="0" err="1"/>
              <a:t>req</a:t>
            </a:r>
            <a:r>
              <a:rPr lang="en-US" sz="1800" dirty="0"/>
              <a:t>, </a:t>
            </a:r>
            <a:r>
              <a:rPr lang="en-US" sz="1800" dirty="0" err="1"/>
              <a:t>server_id</a:t>
            </a:r>
            <a:r>
              <a:rPr lang="en-US" sz="1800" dirty="0"/>
              <a:t>, body):</a:t>
            </a:r>
          </a:p>
        </p:txBody>
      </p:sp>
      <p:cxnSp>
        <p:nvCxnSpPr>
          <p:cNvPr id="238" name="Elbow Connector 237"/>
          <p:cNvCxnSpPr>
            <a:stCxn id="236" idx="2"/>
            <a:endCxn id="233" idx="0"/>
          </p:cNvCxnSpPr>
          <p:nvPr/>
        </p:nvCxnSpPr>
        <p:spPr>
          <a:xfrm rot="5400000">
            <a:off x="28646241" y="5873007"/>
            <a:ext cx="284180" cy="9004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9" name="Elbow Connector 238"/>
          <p:cNvCxnSpPr>
            <a:stCxn id="237" idx="2"/>
            <a:endCxn id="236" idx="0"/>
          </p:cNvCxnSpPr>
          <p:nvPr/>
        </p:nvCxnSpPr>
        <p:spPr>
          <a:xfrm rot="5400000">
            <a:off x="29225787" y="4926288"/>
            <a:ext cx="344269" cy="3187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0" name="TextBox 239"/>
          <p:cNvSpPr txBox="1"/>
          <p:nvPr/>
        </p:nvSpPr>
        <p:spPr>
          <a:xfrm>
            <a:off x="31503953" y="5350133"/>
            <a:ext cx="109995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Appropriate </a:t>
            </a:r>
            <a:r>
              <a:rPr lang="en-US" sz="1600" dirty="0" err="1" smtClean="0"/>
              <a:t>vif</a:t>
            </a:r>
            <a:r>
              <a:rPr lang="en-US" sz="1600" dirty="0" smtClean="0"/>
              <a:t>-driver is set here.</a:t>
            </a:r>
            <a:endParaRPr lang="en-US" sz="1600" dirty="0"/>
          </a:p>
        </p:txBody>
      </p:sp>
      <p:cxnSp>
        <p:nvCxnSpPr>
          <p:cNvPr id="241" name="Straight Arrow Connector 240"/>
          <p:cNvCxnSpPr>
            <a:stCxn id="240" idx="1"/>
            <a:endCxn id="236" idx="3"/>
          </p:cNvCxnSpPr>
          <p:nvPr/>
        </p:nvCxnSpPr>
        <p:spPr>
          <a:xfrm flipH="1" flipV="1">
            <a:off x="31089599" y="5719465"/>
            <a:ext cx="414354" cy="46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3" name="Rectangle 242"/>
          <p:cNvSpPr/>
          <p:nvPr/>
        </p:nvSpPr>
        <p:spPr>
          <a:xfrm>
            <a:off x="26185773" y="0"/>
            <a:ext cx="6732627" cy="107633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2148</Words>
  <Application>Microsoft Office PowerPoint</Application>
  <PresentationFormat>Custom</PresentationFormat>
  <Paragraphs>815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ML2</vt:lpstr>
      <vt:lpstr>PowerPoint Presentation</vt:lpstr>
      <vt:lpstr>PowerPoint Presentation</vt:lpstr>
      <vt:lpstr>L3</vt:lpstr>
      <vt:lpstr>PowerPoint Presentation</vt:lpstr>
      <vt:lpstr>OVS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Sridhar K.N Rao</cp:lastModifiedBy>
  <cp:revision>135</cp:revision>
  <dcterms:created xsi:type="dcterms:W3CDTF">2006-08-16T00:00:00Z</dcterms:created>
  <dcterms:modified xsi:type="dcterms:W3CDTF">2015-07-31T09:23:38Z</dcterms:modified>
</cp:coreProperties>
</file>