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2" r:id="rId5"/>
    <p:sldId id="261" r:id="rId6"/>
  </p:sldIdLst>
  <p:sldSz cx="18288000" cy="14630400"/>
  <p:notesSz cx="6858000" cy="9144000"/>
  <p:defaultTextStyle>
    <a:defPPr>
      <a:defRPr lang="en-US"/>
    </a:defPPr>
    <a:lvl1pPr marL="0" algn="l" defTabSz="1881012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1pPr>
    <a:lvl2pPr marL="940506" algn="l" defTabSz="1881012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2pPr>
    <a:lvl3pPr marL="1881012" algn="l" defTabSz="1881012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3pPr>
    <a:lvl4pPr marL="2821518" algn="l" defTabSz="1881012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4pPr>
    <a:lvl5pPr marL="3762024" algn="l" defTabSz="1881012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5pPr>
    <a:lvl6pPr marL="4702531" algn="l" defTabSz="1881012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5643037" algn="l" defTabSz="1881012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6583543" algn="l" defTabSz="1881012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7524049" algn="l" defTabSz="1881012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1560" y="-96"/>
      </p:cViewPr>
      <p:guideLst>
        <p:guide orient="horz" pos="4608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544908"/>
            <a:ext cx="15544800" cy="31360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8290560"/>
            <a:ext cx="12801600" cy="3738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40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21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6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583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85896"/>
            <a:ext cx="4114800" cy="124832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85896"/>
            <a:ext cx="12039600" cy="124832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9401388"/>
            <a:ext cx="15544800" cy="2905760"/>
          </a:xfrm>
        </p:spPr>
        <p:txBody>
          <a:bodyPr anchor="t"/>
          <a:lstStyle>
            <a:lvl1pPr algn="l">
              <a:defRPr sz="8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6200989"/>
            <a:ext cx="15544800" cy="3200399"/>
          </a:xfrm>
        </p:spPr>
        <p:txBody>
          <a:bodyPr anchor="b"/>
          <a:lstStyle>
            <a:lvl1pPr marL="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1pPr>
            <a:lvl2pPr marL="94050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2pPr>
            <a:lvl3pPr marL="1881012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3pPr>
            <a:lvl4pPr marL="2821518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4pPr>
            <a:lvl5pPr marL="3762024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5pPr>
            <a:lvl6pPr marL="4702531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6pPr>
            <a:lvl7pPr marL="5643037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7pPr>
            <a:lvl8pPr marL="6583543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8pPr>
            <a:lvl9pPr marL="7524049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413761"/>
            <a:ext cx="8077200" cy="9655388"/>
          </a:xfrm>
        </p:spPr>
        <p:txBody>
          <a:bodyPr/>
          <a:lstStyle>
            <a:lvl1pPr>
              <a:defRPr sz="5800"/>
            </a:lvl1pPr>
            <a:lvl2pPr>
              <a:defRPr sz="49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413761"/>
            <a:ext cx="8077200" cy="9655388"/>
          </a:xfrm>
        </p:spPr>
        <p:txBody>
          <a:bodyPr/>
          <a:lstStyle>
            <a:lvl1pPr>
              <a:defRPr sz="5800"/>
            </a:lvl1pPr>
            <a:lvl2pPr>
              <a:defRPr sz="49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74908"/>
            <a:ext cx="8080376" cy="1364826"/>
          </a:xfrm>
        </p:spPr>
        <p:txBody>
          <a:bodyPr anchor="b"/>
          <a:lstStyle>
            <a:lvl1pPr marL="0" indent="0">
              <a:buNone/>
              <a:defRPr sz="4900" b="1"/>
            </a:lvl1pPr>
            <a:lvl2pPr marL="940506" indent="0">
              <a:buNone/>
              <a:defRPr sz="4100" b="1"/>
            </a:lvl2pPr>
            <a:lvl3pPr marL="1881012" indent="0">
              <a:buNone/>
              <a:defRPr sz="3700" b="1"/>
            </a:lvl3pPr>
            <a:lvl4pPr marL="2821518" indent="0">
              <a:buNone/>
              <a:defRPr sz="3300" b="1"/>
            </a:lvl4pPr>
            <a:lvl5pPr marL="3762024" indent="0">
              <a:buNone/>
              <a:defRPr sz="3300" b="1"/>
            </a:lvl5pPr>
            <a:lvl6pPr marL="4702531" indent="0">
              <a:buNone/>
              <a:defRPr sz="3300" b="1"/>
            </a:lvl6pPr>
            <a:lvl7pPr marL="5643037" indent="0">
              <a:buNone/>
              <a:defRPr sz="3300" b="1"/>
            </a:lvl7pPr>
            <a:lvl8pPr marL="6583543" indent="0">
              <a:buNone/>
              <a:defRPr sz="3300" b="1"/>
            </a:lvl8pPr>
            <a:lvl9pPr marL="7524049" indent="0">
              <a:buNone/>
              <a:defRPr sz="3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639734"/>
            <a:ext cx="8080376" cy="8429414"/>
          </a:xfrm>
        </p:spPr>
        <p:txBody>
          <a:bodyPr/>
          <a:lstStyle>
            <a:lvl1pPr>
              <a:defRPr sz="4900"/>
            </a:lvl1pPr>
            <a:lvl2pPr>
              <a:defRPr sz="41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274908"/>
            <a:ext cx="8083550" cy="1364826"/>
          </a:xfrm>
        </p:spPr>
        <p:txBody>
          <a:bodyPr anchor="b"/>
          <a:lstStyle>
            <a:lvl1pPr marL="0" indent="0">
              <a:buNone/>
              <a:defRPr sz="4900" b="1"/>
            </a:lvl1pPr>
            <a:lvl2pPr marL="940506" indent="0">
              <a:buNone/>
              <a:defRPr sz="4100" b="1"/>
            </a:lvl2pPr>
            <a:lvl3pPr marL="1881012" indent="0">
              <a:buNone/>
              <a:defRPr sz="3700" b="1"/>
            </a:lvl3pPr>
            <a:lvl4pPr marL="2821518" indent="0">
              <a:buNone/>
              <a:defRPr sz="3300" b="1"/>
            </a:lvl4pPr>
            <a:lvl5pPr marL="3762024" indent="0">
              <a:buNone/>
              <a:defRPr sz="3300" b="1"/>
            </a:lvl5pPr>
            <a:lvl6pPr marL="4702531" indent="0">
              <a:buNone/>
              <a:defRPr sz="3300" b="1"/>
            </a:lvl6pPr>
            <a:lvl7pPr marL="5643037" indent="0">
              <a:buNone/>
              <a:defRPr sz="3300" b="1"/>
            </a:lvl7pPr>
            <a:lvl8pPr marL="6583543" indent="0">
              <a:buNone/>
              <a:defRPr sz="3300" b="1"/>
            </a:lvl8pPr>
            <a:lvl9pPr marL="7524049" indent="0">
              <a:buNone/>
              <a:defRPr sz="3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639734"/>
            <a:ext cx="8083550" cy="8429414"/>
          </a:xfrm>
        </p:spPr>
        <p:txBody>
          <a:bodyPr/>
          <a:lstStyle>
            <a:lvl1pPr>
              <a:defRPr sz="4900"/>
            </a:lvl1pPr>
            <a:lvl2pPr>
              <a:defRPr sz="41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82507"/>
            <a:ext cx="6016626" cy="2479040"/>
          </a:xfrm>
        </p:spPr>
        <p:txBody>
          <a:bodyPr anchor="b"/>
          <a:lstStyle>
            <a:lvl1pPr algn="l">
              <a:defRPr sz="4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82508"/>
            <a:ext cx="10223500" cy="12486641"/>
          </a:xfrm>
        </p:spPr>
        <p:txBody>
          <a:bodyPr/>
          <a:lstStyle>
            <a:lvl1pPr>
              <a:defRPr sz="6600"/>
            </a:lvl1pPr>
            <a:lvl2pPr>
              <a:defRPr sz="5800"/>
            </a:lvl2pPr>
            <a:lvl3pPr>
              <a:defRPr sz="49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3061548"/>
            <a:ext cx="6016626" cy="10007601"/>
          </a:xfrm>
        </p:spPr>
        <p:txBody>
          <a:bodyPr/>
          <a:lstStyle>
            <a:lvl1pPr marL="0" indent="0">
              <a:buNone/>
              <a:defRPr sz="2900"/>
            </a:lvl1pPr>
            <a:lvl2pPr marL="940506" indent="0">
              <a:buNone/>
              <a:defRPr sz="2500"/>
            </a:lvl2pPr>
            <a:lvl3pPr marL="1881012" indent="0">
              <a:buNone/>
              <a:defRPr sz="2100"/>
            </a:lvl3pPr>
            <a:lvl4pPr marL="2821518" indent="0">
              <a:buNone/>
              <a:defRPr sz="1900"/>
            </a:lvl4pPr>
            <a:lvl5pPr marL="3762024" indent="0">
              <a:buNone/>
              <a:defRPr sz="1900"/>
            </a:lvl5pPr>
            <a:lvl6pPr marL="4702531" indent="0">
              <a:buNone/>
              <a:defRPr sz="1900"/>
            </a:lvl6pPr>
            <a:lvl7pPr marL="5643037" indent="0">
              <a:buNone/>
              <a:defRPr sz="1900"/>
            </a:lvl7pPr>
            <a:lvl8pPr marL="6583543" indent="0">
              <a:buNone/>
              <a:defRPr sz="1900"/>
            </a:lvl8pPr>
            <a:lvl9pPr marL="7524049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0241280"/>
            <a:ext cx="10972800" cy="1209041"/>
          </a:xfrm>
        </p:spPr>
        <p:txBody>
          <a:bodyPr anchor="b"/>
          <a:lstStyle>
            <a:lvl1pPr algn="l">
              <a:defRPr sz="4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307253"/>
            <a:ext cx="10972800" cy="8778240"/>
          </a:xfrm>
        </p:spPr>
        <p:txBody>
          <a:bodyPr/>
          <a:lstStyle>
            <a:lvl1pPr marL="0" indent="0">
              <a:buNone/>
              <a:defRPr sz="6600"/>
            </a:lvl1pPr>
            <a:lvl2pPr marL="940506" indent="0">
              <a:buNone/>
              <a:defRPr sz="5800"/>
            </a:lvl2pPr>
            <a:lvl3pPr marL="1881012" indent="0">
              <a:buNone/>
              <a:defRPr sz="4900"/>
            </a:lvl3pPr>
            <a:lvl4pPr marL="2821518" indent="0">
              <a:buNone/>
              <a:defRPr sz="4100"/>
            </a:lvl4pPr>
            <a:lvl5pPr marL="3762024" indent="0">
              <a:buNone/>
              <a:defRPr sz="4100"/>
            </a:lvl5pPr>
            <a:lvl6pPr marL="4702531" indent="0">
              <a:buNone/>
              <a:defRPr sz="4100"/>
            </a:lvl6pPr>
            <a:lvl7pPr marL="5643037" indent="0">
              <a:buNone/>
              <a:defRPr sz="4100"/>
            </a:lvl7pPr>
            <a:lvl8pPr marL="6583543" indent="0">
              <a:buNone/>
              <a:defRPr sz="4100"/>
            </a:lvl8pPr>
            <a:lvl9pPr marL="7524049" indent="0">
              <a:buNone/>
              <a:defRPr sz="4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1450321"/>
            <a:ext cx="10972800" cy="1717039"/>
          </a:xfrm>
        </p:spPr>
        <p:txBody>
          <a:bodyPr/>
          <a:lstStyle>
            <a:lvl1pPr marL="0" indent="0">
              <a:buNone/>
              <a:defRPr sz="2900"/>
            </a:lvl1pPr>
            <a:lvl2pPr marL="940506" indent="0">
              <a:buNone/>
              <a:defRPr sz="2500"/>
            </a:lvl2pPr>
            <a:lvl3pPr marL="1881012" indent="0">
              <a:buNone/>
              <a:defRPr sz="2100"/>
            </a:lvl3pPr>
            <a:lvl4pPr marL="2821518" indent="0">
              <a:buNone/>
              <a:defRPr sz="1900"/>
            </a:lvl4pPr>
            <a:lvl5pPr marL="3762024" indent="0">
              <a:buNone/>
              <a:defRPr sz="1900"/>
            </a:lvl5pPr>
            <a:lvl6pPr marL="4702531" indent="0">
              <a:buNone/>
              <a:defRPr sz="1900"/>
            </a:lvl6pPr>
            <a:lvl7pPr marL="5643037" indent="0">
              <a:buNone/>
              <a:defRPr sz="1900"/>
            </a:lvl7pPr>
            <a:lvl8pPr marL="6583543" indent="0">
              <a:buNone/>
              <a:defRPr sz="1900"/>
            </a:lvl8pPr>
            <a:lvl9pPr marL="7524049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85894"/>
            <a:ext cx="16459200" cy="2438400"/>
          </a:xfrm>
          <a:prstGeom prst="rect">
            <a:avLst/>
          </a:prstGeom>
        </p:spPr>
        <p:txBody>
          <a:bodyPr vert="horz" lIns="188101" tIns="94051" rIns="188101" bIns="940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413761"/>
            <a:ext cx="16459200" cy="9655388"/>
          </a:xfrm>
          <a:prstGeom prst="rect">
            <a:avLst/>
          </a:prstGeom>
        </p:spPr>
        <p:txBody>
          <a:bodyPr vert="horz" lIns="188101" tIns="94051" rIns="188101" bIns="940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3560215"/>
            <a:ext cx="4267200" cy="778933"/>
          </a:xfrm>
          <a:prstGeom prst="rect">
            <a:avLst/>
          </a:prstGeom>
        </p:spPr>
        <p:txBody>
          <a:bodyPr vert="horz" lIns="188101" tIns="94051" rIns="188101" bIns="94051" rtlCol="0" anchor="ctr"/>
          <a:lstStyle>
            <a:lvl1pPr algn="l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3560215"/>
            <a:ext cx="5791200" cy="778933"/>
          </a:xfrm>
          <a:prstGeom prst="rect">
            <a:avLst/>
          </a:prstGeom>
        </p:spPr>
        <p:txBody>
          <a:bodyPr vert="horz" lIns="188101" tIns="94051" rIns="188101" bIns="94051" rtlCol="0" anchor="ctr"/>
          <a:lstStyle>
            <a:lvl1pPr algn="ct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3560215"/>
            <a:ext cx="4267200" cy="778933"/>
          </a:xfrm>
          <a:prstGeom prst="rect">
            <a:avLst/>
          </a:prstGeom>
        </p:spPr>
        <p:txBody>
          <a:bodyPr vert="horz" lIns="188101" tIns="94051" rIns="188101" bIns="94051" rtlCol="0" anchor="ctr"/>
          <a:lstStyle>
            <a:lvl1pPr algn="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81012" rtl="0" eaLnBrk="1" latinLnBrk="0" hangingPunct="1">
        <a:spcBef>
          <a:spcPct val="0"/>
        </a:spcBef>
        <a:buNone/>
        <a:defRPr sz="9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5380" indent="-705380" algn="l" defTabSz="1881012" rtl="0" eaLnBrk="1" latinLnBrk="0" hangingPunct="1">
        <a:spcBef>
          <a:spcPct val="20000"/>
        </a:spcBef>
        <a:buFont typeface="Arial" pitchFamily="34" charset="0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8322" indent="-587816" algn="l" defTabSz="1881012" rtl="0" eaLnBrk="1" latinLnBrk="0" hangingPunct="1">
        <a:spcBef>
          <a:spcPct val="20000"/>
        </a:spcBef>
        <a:buFont typeface="Arial" pitchFamily="34" charset="0"/>
        <a:buChar char="–"/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351265" indent="-470253" algn="l" defTabSz="1881012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291771" indent="-470253" algn="l" defTabSz="1881012" rtl="0" eaLnBrk="1" latinLnBrk="0" hangingPunct="1">
        <a:spcBef>
          <a:spcPct val="20000"/>
        </a:spcBef>
        <a:buFont typeface="Arial" pitchFamily="34" charset="0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232278" indent="-470253" algn="l" defTabSz="1881012" rtl="0" eaLnBrk="1" latinLnBrk="0" hangingPunct="1">
        <a:spcBef>
          <a:spcPct val="20000"/>
        </a:spcBef>
        <a:buFont typeface="Arial" pitchFamily="34" charset="0"/>
        <a:buChar char="»"/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172784" indent="-470253" algn="l" defTabSz="1881012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113290" indent="-470253" algn="l" defTabSz="1881012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053796" indent="-470253" algn="l" defTabSz="1881012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7994302" indent="-470253" algn="l" defTabSz="1881012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81012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40506" algn="l" defTabSz="1881012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81012" algn="l" defTabSz="1881012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821518" algn="l" defTabSz="1881012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762024" algn="l" defTabSz="1881012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702531" algn="l" defTabSz="1881012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643037" algn="l" defTabSz="1881012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583543" algn="l" defTabSz="1881012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524049" algn="l" defTabSz="1881012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60655" y="818313"/>
            <a:ext cx="2209800" cy="609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 smtClean="0"/>
              <a:t>Neutron Server</a:t>
            </a:r>
          </a:p>
          <a:p>
            <a:pPr algn="ctr"/>
            <a:r>
              <a:rPr lang="en-IN" sz="1800" b="1" dirty="0" smtClean="0"/>
              <a:t>main()</a:t>
            </a:r>
            <a:endParaRPr lang="en-IN" sz="1800" b="1" dirty="0"/>
          </a:p>
        </p:txBody>
      </p:sp>
      <p:cxnSp>
        <p:nvCxnSpPr>
          <p:cNvPr id="3" name="Straight Arrow Connector 2"/>
          <p:cNvCxnSpPr>
            <a:endCxn id="2" idx="0"/>
          </p:cNvCxnSpPr>
          <p:nvPr/>
        </p:nvCxnSpPr>
        <p:spPr>
          <a:xfrm>
            <a:off x="7565555" y="354186"/>
            <a:ext cx="0" cy="4641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631855" y="1836629"/>
            <a:ext cx="1371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s</a:t>
            </a:r>
            <a:r>
              <a:rPr lang="en-IN" sz="2000" dirty="0" smtClean="0"/>
              <a:t>erve_rpc</a:t>
            </a:r>
            <a:endParaRPr lang="en-IN" sz="2000" dirty="0"/>
          </a:p>
        </p:txBody>
      </p:sp>
      <p:sp>
        <p:nvSpPr>
          <p:cNvPr id="5" name="Rectangle 4"/>
          <p:cNvSpPr/>
          <p:nvPr/>
        </p:nvSpPr>
        <p:spPr>
          <a:xfrm>
            <a:off x="9102257" y="1826236"/>
            <a:ext cx="1625598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dirty="0"/>
              <a:t>s</a:t>
            </a:r>
            <a:r>
              <a:rPr lang="en-IN" sz="1800" dirty="0" smtClean="0"/>
              <a:t>erve_wsgi(</a:t>
            </a:r>
            <a:r>
              <a:rPr lang="en-IN" sz="1800" dirty="0" err="1" smtClean="0"/>
              <a:t>cls</a:t>
            </a:r>
            <a:r>
              <a:rPr lang="en-IN" sz="1800" dirty="0" smtClean="0"/>
              <a:t>)</a:t>
            </a:r>
            <a:endParaRPr lang="en-IN" sz="1800" dirty="0"/>
          </a:p>
        </p:txBody>
      </p:sp>
      <p:cxnSp>
        <p:nvCxnSpPr>
          <p:cNvPr id="6" name="Elbow Connector 5"/>
          <p:cNvCxnSpPr>
            <a:stCxn id="2" idx="2"/>
          </p:cNvCxnSpPr>
          <p:nvPr/>
        </p:nvCxnSpPr>
        <p:spPr>
          <a:xfrm rot="5400000">
            <a:off x="6451994" y="979374"/>
            <a:ext cx="665023" cy="15621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2" idx="2"/>
          </p:cNvCxnSpPr>
          <p:nvPr/>
        </p:nvCxnSpPr>
        <p:spPr>
          <a:xfrm rot="16200000" flipH="1">
            <a:off x="8014095" y="979373"/>
            <a:ext cx="665023" cy="156210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016657" y="3323554"/>
            <a:ext cx="1295400" cy="381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NeutronApiService</a:t>
            </a:r>
            <a:endParaRPr lang="en-IN" sz="1100" dirty="0"/>
          </a:p>
        </p:txBody>
      </p:sp>
      <p:sp>
        <p:nvSpPr>
          <p:cNvPr id="9" name="Rectangle 8"/>
          <p:cNvSpPr/>
          <p:nvPr/>
        </p:nvSpPr>
        <p:spPr>
          <a:xfrm>
            <a:off x="10016657" y="3845532"/>
            <a:ext cx="1295400" cy="381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WsgiService</a:t>
            </a:r>
            <a:endParaRPr lang="en-IN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0054757" y="2851868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 smtClean="0"/>
              <a:t>create</a:t>
            </a:r>
            <a:endParaRPr lang="en-IN" sz="105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500239" y="2988510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 smtClean="0"/>
              <a:t>start</a:t>
            </a:r>
            <a:endParaRPr lang="en-IN" sz="1050" b="1" dirty="0"/>
          </a:p>
        </p:txBody>
      </p:sp>
      <p:cxnSp>
        <p:nvCxnSpPr>
          <p:cNvPr id="12" name="Straight Arrow Connector 11"/>
          <p:cNvCxnSpPr>
            <a:stCxn id="9" idx="2"/>
          </p:cNvCxnSpPr>
          <p:nvPr/>
        </p:nvCxnSpPr>
        <p:spPr>
          <a:xfrm>
            <a:off x="10664357" y="4226532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243525" y="4607532"/>
            <a:ext cx="841664" cy="381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_run_wsgi</a:t>
            </a:r>
            <a:endParaRPr lang="en-IN" sz="11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9064157" y="4988532"/>
            <a:ext cx="2895600" cy="723896"/>
            <a:chOff x="6172200" y="3962400"/>
            <a:chExt cx="2895600" cy="723896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7779305" y="3962400"/>
              <a:ext cx="0" cy="2666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172200" y="4229096"/>
              <a:ext cx="28956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184184" y="4215376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9055400" y="4229096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8418766" y="5724620"/>
            <a:ext cx="1331191" cy="381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server.start(</a:t>
            </a:r>
            <a:r>
              <a:rPr lang="en-IN" sz="1100" dirty="0" smtClean="0">
                <a:solidFill>
                  <a:srgbClr val="FF0000"/>
                </a:solidFill>
              </a:rPr>
              <a:t>app</a:t>
            </a:r>
            <a:r>
              <a:rPr lang="en-IN" sz="1100" dirty="0" smtClean="0"/>
              <a:t>, …)</a:t>
            </a:r>
            <a:endParaRPr lang="en-IN" sz="1100" dirty="0"/>
          </a:p>
        </p:txBody>
      </p:sp>
      <p:sp>
        <p:nvSpPr>
          <p:cNvPr id="20" name="Rectangle 19"/>
          <p:cNvSpPr/>
          <p:nvPr/>
        </p:nvSpPr>
        <p:spPr>
          <a:xfrm>
            <a:off x="11197757" y="5727668"/>
            <a:ext cx="1170432" cy="381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load_paste_app</a:t>
            </a:r>
          </a:p>
        </p:txBody>
      </p:sp>
      <p:cxnSp>
        <p:nvCxnSpPr>
          <p:cNvPr id="21" name="Straight Arrow Connector 20"/>
          <p:cNvCxnSpPr>
            <a:endCxn id="19" idx="3"/>
          </p:cNvCxnSpPr>
          <p:nvPr/>
        </p:nvCxnSpPr>
        <p:spPr>
          <a:xfrm flipH="1" flipV="1">
            <a:off x="9749957" y="5915120"/>
            <a:ext cx="1416049" cy="3048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4174655" y="2370029"/>
            <a:ext cx="2133600" cy="723896"/>
            <a:chOff x="5638800" y="2095504"/>
            <a:chExt cx="2133600" cy="723896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6731001" y="2095504"/>
              <a:ext cx="0" cy="2666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638800" y="2362200"/>
              <a:ext cx="21336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638800" y="23622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7772400" y="23622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3526955" y="3104593"/>
            <a:ext cx="1295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NeutronManager</a:t>
            </a:r>
            <a:endParaRPr lang="en-IN" sz="1100" dirty="0"/>
          </a:p>
        </p:txBody>
      </p:sp>
      <p:sp>
        <p:nvSpPr>
          <p:cNvPr id="29" name="Rectangle 28"/>
          <p:cNvSpPr/>
          <p:nvPr/>
        </p:nvSpPr>
        <p:spPr>
          <a:xfrm>
            <a:off x="5660555" y="3116785"/>
            <a:ext cx="1295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RpcWorker(</a:t>
            </a:r>
            <a:r>
              <a:rPr lang="en-IN" sz="1100" dirty="0" smtClean="0">
                <a:solidFill>
                  <a:srgbClr val="FF0000"/>
                </a:solidFill>
              </a:rPr>
              <a:t>plugin</a:t>
            </a:r>
            <a:r>
              <a:rPr lang="en-IN" sz="1100" dirty="0" smtClean="0"/>
              <a:t>)</a:t>
            </a:r>
            <a:endParaRPr lang="en-IN" sz="1100" dirty="0"/>
          </a:p>
        </p:txBody>
      </p:sp>
      <p:sp>
        <p:nvSpPr>
          <p:cNvPr id="30" name="Rectangle 29"/>
          <p:cNvSpPr/>
          <p:nvPr/>
        </p:nvSpPr>
        <p:spPr>
          <a:xfrm>
            <a:off x="3753823" y="3933154"/>
            <a:ext cx="841664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g</a:t>
            </a:r>
            <a:r>
              <a:rPr lang="en-IN" sz="1100" dirty="0" smtClean="0"/>
              <a:t>et_plugin</a:t>
            </a:r>
            <a:endParaRPr lang="en-IN" sz="11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174655" y="3475954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0" idx="3"/>
          </p:cNvCxnSpPr>
          <p:nvPr/>
        </p:nvCxnSpPr>
        <p:spPr>
          <a:xfrm>
            <a:off x="4595487" y="4123654"/>
            <a:ext cx="297076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9" idx="1"/>
          </p:cNvCxnSpPr>
          <p:nvPr/>
        </p:nvCxnSpPr>
        <p:spPr>
          <a:xfrm>
            <a:off x="4914002" y="3307285"/>
            <a:ext cx="746553" cy="0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907906" y="3283071"/>
            <a:ext cx="12192" cy="82856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308255" y="3508712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050955" y="3965912"/>
            <a:ext cx="2718815" cy="17754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RpcWorker</a:t>
            </a: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“Wraps </a:t>
            </a:r>
            <a:r>
              <a:rPr lang="en-US" sz="1400" dirty="0">
                <a:solidFill>
                  <a:schemeClr val="tx1"/>
                </a:solidFill>
              </a:rPr>
              <a:t>a worker to be handled by </a:t>
            </a:r>
            <a:r>
              <a:rPr lang="en-US" sz="1400" dirty="0" smtClean="0">
                <a:solidFill>
                  <a:schemeClr val="tx1"/>
                </a:solidFill>
              </a:rPr>
              <a:t>ProcessLauncher”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b="1" dirty="0" smtClean="0">
                <a:solidFill>
                  <a:schemeClr val="tx1"/>
                </a:solidFill>
              </a:rPr>
              <a:t>OPERATIONS: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init(), start(), wait(), stop()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30504" y="392730"/>
            <a:ext cx="1790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/>
              <a:t>neutron/server/__init__.py</a:t>
            </a:r>
            <a:endParaRPr lang="en-IN" sz="11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672236" y="1754651"/>
            <a:ext cx="1430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/>
              <a:t>n</a:t>
            </a:r>
            <a:r>
              <a:rPr lang="en-IN" sz="1100" b="1" dirty="0" smtClean="0"/>
              <a:t>eutron/service.py</a:t>
            </a:r>
            <a:endParaRPr lang="en-IN" sz="11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135534" y="1776246"/>
            <a:ext cx="1430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/>
              <a:t>n</a:t>
            </a:r>
            <a:r>
              <a:rPr lang="en-IN" sz="1100" b="1" dirty="0" smtClean="0"/>
              <a:t>eutron/service.py</a:t>
            </a:r>
            <a:endParaRPr lang="en-IN" sz="11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0812601" y="5004979"/>
            <a:ext cx="140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neutron/common/config.py</a:t>
            </a:r>
            <a:endParaRPr lang="en-IN" sz="8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165360" y="2865325"/>
            <a:ext cx="1430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/>
              <a:t>neutron/manager.py</a:t>
            </a:r>
            <a:endParaRPr lang="en-IN" sz="1100" b="1" dirty="0"/>
          </a:p>
        </p:txBody>
      </p:sp>
      <p:cxnSp>
        <p:nvCxnSpPr>
          <p:cNvPr id="42" name="Elbow Connector 41"/>
          <p:cNvCxnSpPr>
            <a:stCxn id="5" idx="2"/>
            <a:endCxn id="8" idx="0"/>
          </p:cNvCxnSpPr>
          <p:nvPr/>
        </p:nvCxnSpPr>
        <p:spPr>
          <a:xfrm rot="16200000" flipH="1">
            <a:off x="9807747" y="2466944"/>
            <a:ext cx="963918" cy="74930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5" idx="2"/>
            <a:endCxn id="9" idx="3"/>
          </p:cNvCxnSpPr>
          <p:nvPr/>
        </p:nvCxnSpPr>
        <p:spPr>
          <a:xfrm rot="16200000" flipH="1">
            <a:off x="9775358" y="2499333"/>
            <a:ext cx="1676396" cy="1397001"/>
          </a:xfrm>
          <a:prstGeom prst="bentConnector4">
            <a:avLst>
              <a:gd name="adj1" fmla="val 20863"/>
              <a:gd name="adj2" fmla="val 11636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2"/>
            <a:endCxn id="9" idx="0"/>
          </p:cNvCxnSpPr>
          <p:nvPr/>
        </p:nvCxnSpPr>
        <p:spPr>
          <a:xfrm>
            <a:off x="10664357" y="3704554"/>
            <a:ext cx="0" cy="140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886099" y="5698708"/>
            <a:ext cx="12509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Input from Configuration File</a:t>
            </a:r>
            <a:endParaRPr lang="en-IN" sz="1100" dirty="0"/>
          </a:p>
        </p:txBody>
      </p:sp>
      <p:sp>
        <p:nvSpPr>
          <p:cNvPr id="47" name="Oval 46"/>
          <p:cNvSpPr/>
          <p:nvPr/>
        </p:nvSpPr>
        <p:spPr>
          <a:xfrm>
            <a:off x="4631855" y="6129595"/>
            <a:ext cx="5105400" cy="556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WSGI-Server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11516493" y="7723771"/>
            <a:ext cx="2338138" cy="6366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m</a:t>
            </a:r>
            <a:r>
              <a:rPr lang="en-US" sz="2000" dirty="0" err="1" smtClean="0"/>
              <a:t>ap_resource</a:t>
            </a:r>
            <a:endParaRPr lang="en-US" sz="2000" dirty="0"/>
          </a:p>
        </p:txBody>
      </p:sp>
      <p:sp>
        <p:nvSpPr>
          <p:cNvPr id="49" name="Rectangle 48"/>
          <p:cNvSpPr/>
          <p:nvPr/>
        </p:nvSpPr>
        <p:spPr>
          <a:xfrm>
            <a:off x="11312057" y="8688391"/>
            <a:ext cx="239853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Create_resource</a:t>
            </a:r>
            <a:endParaRPr lang="en-US" sz="2000" dirty="0"/>
          </a:p>
        </p:txBody>
      </p:sp>
      <p:sp>
        <p:nvSpPr>
          <p:cNvPr id="50" name="Rectangle 49"/>
          <p:cNvSpPr/>
          <p:nvPr/>
        </p:nvSpPr>
        <p:spPr>
          <a:xfrm>
            <a:off x="6704241" y="11389332"/>
            <a:ext cx="6707692" cy="1325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705203" y="9903105"/>
            <a:ext cx="4795035" cy="1257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704240" y="13030200"/>
            <a:ext cx="6628229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1667398" y="13088851"/>
            <a:ext cx="166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Plugin-Handlers</a:t>
            </a:r>
            <a:endParaRPr lang="en-US" sz="1800" dirty="0"/>
          </a:p>
        </p:txBody>
      </p:sp>
      <p:sp>
        <p:nvSpPr>
          <p:cNvPr id="55" name="TextBox 54"/>
          <p:cNvSpPr txBox="1"/>
          <p:nvPr/>
        </p:nvSpPr>
        <p:spPr>
          <a:xfrm>
            <a:off x="11667141" y="11537903"/>
            <a:ext cx="164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Class Controller</a:t>
            </a:r>
            <a:endParaRPr lang="en-US" sz="1800" dirty="0"/>
          </a:p>
        </p:txBody>
      </p:sp>
      <p:sp>
        <p:nvSpPr>
          <p:cNvPr id="56" name="TextBox 55"/>
          <p:cNvSpPr txBox="1"/>
          <p:nvPr/>
        </p:nvSpPr>
        <p:spPr>
          <a:xfrm>
            <a:off x="6864138" y="9840905"/>
            <a:ext cx="104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Resource</a:t>
            </a:r>
            <a:endParaRPr lang="en-US" sz="18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13249247" y="2272794"/>
            <a:ext cx="4586814" cy="3698942"/>
            <a:chOff x="362134" y="152400"/>
            <a:chExt cx="8521747" cy="6418388"/>
          </a:xfrm>
        </p:grpSpPr>
        <p:sp>
          <p:nvSpPr>
            <p:cNvPr id="78" name="Horizontal Scroll 77"/>
            <p:cNvSpPr/>
            <p:nvPr/>
          </p:nvSpPr>
          <p:spPr>
            <a:xfrm>
              <a:off x="480060" y="152400"/>
              <a:ext cx="1158240" cy="685800"/>
            </a:xfrm>
            <a:prstGeom prst="horizontalScroll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URL</a:t>
              </a:r>
              <a:endParaRPr lang="en-US" sz="11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62134" y="1371601"/>
              <a:ext cx="1615441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Request-ID</a:t>
              </a:r>
              <a:endParaRPr lang="en-US" sz="11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407920" y="1371600"/>
              <a:ext cx="155448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Catch-Errors</a:t>
              </a:r>
              <a:endParaRPr lang="en-US" sz="1100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724400" y="1371600"/>
              <a:ext cx="150495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Auth</a:t>
              </a:r>
              <a:endParaRPr lang="en-US" sz="11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638800" y="4495800"/>
              <a:ext cx="3124200" cy="2057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960120" y="4495800"/>
              <a:ext cx="3124200" cy="2057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3505200" y="3048000"/>
              <a:ext cx="2590800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Response</a:t>
              </a:r>
              <a:endParaRPr lang="en-US" sz="11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858000" y="1371600"/>
              <a:ext cx="14859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Auth</a:t>
              </a:r>
              <a:endParaRPr lang="en-US" sz="1100" dirty="0"/>
            </a:p>
          </p:txBody>
        </p:sp>
        <p:cxnSp>
          <p:nvCxnSpPr>
            <p:cNvPr id="86" name="Elbow Connector 85"/>
            <p:cNvCxnSpPr>
              <a:stCxn id="78" idx="3"/>
              <a:endCxn id="79" idx="0"/>
            </p:cNvCxnSpPr>
            <p:nvPr/>
          </p:nvCxnSpPr>
          <p:spPr>
            <a:xfrm flipH="1">
              <a:off x="1169854" y="495301"/>
              <a:ext cx="468444" cy="876300"/>
            </a:xfrm>
            <a:prstGeom prst="bentConnector4">
              <a:avLst>
                <a:gd name="adj1" fmla="val -90664"/>
                <a:gd name="adj2" fmla="val 6956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Elbow Connector 86"/>
            <p:cNvCxnSpPr>
              <a:stCxn id="79" idx="2"/>
              <a:endCxn id="84" idx="0"/>
            </p:cNvCxnSpPr>
            <p:nvPr/>
          </p:nvCxnSpPr>
          <p:spPr>
            <a:xfrm rot="16200000" flipH="1">
              <a:off x="2566127" y="813528"/>
              <a:ext cx="838200" cy="3630746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/>
            <p:cNvCxnSpPr>
              <a:stCxn id="80" idx="2"/>
              <a:endCxn id="84" idx="0"/>
            </p:cNvCxnSpPr>
            <p:nvPr/>
          </p:nvCxnSpPr>
          <p:spPr>
            <a:xfrm rot="16200000" flipH="1">
              <a:off x="3573780" y="1821180"/>
              <a:ext cx="838200" cy="161544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Elbow Connector 88"/>
            <p:cNvCxnSpPr>
              <a:stCxn id="81" idx="2"/>
              <a:endCxn id="84" idx="0"/>
            </p:cNvCxnSpPr>
            <p:nvPr/>
          </p:nvCxnSpPr>
          <p:spPr>
            <a:xfrm rot="5400000">
              <a:off x="4719638" y="2290763"/>
              <a:ext cx="838200" cy="676275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85" idx="2"/>
              <a:endCxn id="84" idx="0"/>
            </p:cNvCxnSpPr>
            <p:nvPr/>
          </p:nvCxnSpPr>
          <p:spPr>
            <a:xfrm rot="5400000">
              <a:off x="5781675" y="1228725"/>
              <a:ext cx="838200" cy="280035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>
              <a:stCxn id="85" idx="3"/>
              <a:endCxn id="82" idx="3"/>
            </p:cNvCxnSpPr>
            <p:nvPr/>
          </p:nvCxnSpPr>
          <p:spPr>
            <a:xfrm>
              <a:off x="8343900" y="1790700"/>
              <a:ext cx="419100" cy="3733800"/>
            </a:xfrm>
            <a:prstGeom prst="bentConnector3">
              <a:avLst>
                <a:gd name="adj1" fmla="val 15454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82" idx="1"/>
              <a:endCxn id="83" idx="3"/>
            </p:cNvCxnSpPr>
            <p:nvPr/>
          </p:nvCxnSpPr>
          <p:spPr>
            <a:xfrm flipH="1">
              <a:off x="4084320" y="5524500"/>
              <a:ext cx="15544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79" idx="3"/>
              <a:endCxn id="80" idx="1"/>
            </p:cNvCxnSpPr>
            <p:nvPr/>
          </p:nvCxnSpPr>
          <p:spPr>
            <a:xfrm>
              <a:off x="1977575" y="1790701"/>
              <a:ext cx="4303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0" idx="3"/>
              <a:endCxn id="81" idx="1"/>
            </p:cNvCxnSpPr>
            <p:nvPr/>
          </p:nvCxnSpPr>
          <p:spPr>
            <a:xfrm>
              <a:off x="3962400" y="1790700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3"/>
              <a:endCxn id="85" idx="1"/>
            </p:cNvCxnSpPr>
            <p:nvPr/>
          </p:nvCxnSpPr>
          <p:spPr>
            <a:xfrm>
              <a:off x="6229350" y="1790700"/>
              <a:ext cx="6286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/>
            <p:cNvCxnSpPr>
              <a:stCxn id="83" idx="0"/>
              <a:endCxn id="84" idx="1"/>
            </p:cNvCxnSpPr>
            <p:nvPr/>
          </p:nvCxnSpPr>
          <p:spPr>
            <a:xfrm rot="5400000" flipH="1" flipV="1">
              <a:off x="2518410" y="3509010"/>
              <a:ext cx="990600" cy="98298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>
              <a:stCxn id="82" idx="0"/>
              <a:endCxn id="84" idx="3"/>
            </p:cNvCxnSpPr>
            <p:nvPr/>
          </p:nvCxnSpPr>
          <p:spPr>
            <a:xfrm rot="16200000" flipV="1">
              <a:off x="6153150" y="3448050"/>
              <a:ext cx="990600" cy="1104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Flowchart: Decision 97"/>
            <p:cNvSpPr/>
            <p:nvPr/>
          </p:nvSpPr>
          <p:spPr>
            <a:xfrm>
              <a:off x="1219248" y="5524500"/>
              <a:ext cx="1653492" cy="89399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URL </a:t>
              </a:r>
              <a:r>
                <a:rPr lang="en-US" sz="1100" dirty="0" err="1" smtClean="0"/>
                <a:t>def</a:t>
              </a:r>
              <a:r>
                <a:rPr lang="en-US" sz="1100" dirty="0" smtClean="0"/>
                <a:t>?</a:t>
              </a:r>
              <a:endParaRPr lang="en-US" sz="1100" dirty="0"/>
            </a:p>
          </p:txBody>
        </p:sp>
        <p:sp>
          <p:nvSpPr>
            <p:cNvPr id="99" name="Flowchart: Process 98"/>
            <p:cNvSpPr/>
            <p:nvPr/>
          </p:nvSpPr>
          <p:spPr>
            <a:xfrm>
              <a:off x="1059180" y="4648200"/>
              <a:ext cx="1116330" cy="6858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PROCESS</a:t>
              </a:r>
              <a:endParaRPr lang="en-US" sz="1100" dirty="0"/>
            </a:p>
          </p:txBody>
        </p:sp>
        <p:cxnSp>
          <p:nvCxnSpPr>
            <p:cNvPr id="100" name="Elbow Connector 99"/>
            <p:cNvCxnSpPr>
              <a:stCxn id="98" idx="1"/>
              <a:endCxn id="99" idx="2"/>
            </p:cNvCxnSpPr>
            <p:nvPr/>
          </p:nvCxnSpPr>
          <p:spPr>
            <a:xfrm rot="10800000" flipH="1">
              <a:off x="1219248" y="5334000"/>
              <a:ext cx="398099" cy="637500"/>
            </a:xfrm>
            <a:prstGeom prst="bentConnector4">
              <a:avLst>
                <a:gd name="adj1" fmla="val -106685"/>
                <a:gd name="adj2" fmla="val 85059"/>
              </a:avLst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8" idx="0"/>
              <a:endCxn id="83" idx="0"/>
            </p:cNvCxnSpPr>
            <p:nvPr/>
          </p:nvCxnSpPr>
          <p:spPr>
            <a:xfrm flipV="1">
              <a:off x="2045995" y="4495799"/>
              <a:ext cx="476226" cy="1028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2" name="Flowchart: Decision 101"/>
            <p:cNvSpPr/>
            <p:nvPr/>
          </p:nvSpPr>
          <p:spPr>
            <a:xfrm>
              <a:off x="6187440" y="5524500"/>
              <a:ext cx="1981200" cy="8763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URL </a:t>
              </a:r>
              <a:r>
                <a:rPr lang="en-US" sz="1100" dirty="0" err="1" smtClean="0"/>
                <a:t>Def</a:t>
              </a:r>
              <a:r>
                <a:rPr lang="en-US" sz="1100" dirty="0" smtClean="0"/>
                <a:t>?</a:t>
              </a:r>
              <a:endParaRPr lang="en-US" sz="1100" dirty="0"/>
            </a:p>
          </p:txBody>
        </p:sp>
        <p:sp>
          <p:nvSpPr>
            <p:cNvPr id="103" name="Flowchart: Process 102"/>
            <p:cNvSpPr/>
            <p:nvPr/>
          </p:nvSpPr>
          <p:spPr>
            <a:xfrm>
              <a:off x="5715000" y="4648200"/>
              <a:ext cx="1116330" cy="6858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PROCESS</a:t>
              </a:r>
              <a:endParaRPr lang="en-US" sz="1100" dirty="0"/>
            </a:p>
          </p:txBody>
        </p:sp>
        <p:cxnSp>
          <p:nvCxnSpPr>
            <p:cNvPr id="104" name="Elbow Connector 103"/>
            <p:cNvCxnSpPr>
              <a:stCxn id="102" idx="1"/>
              <a:endCxn id="103" idx="2"/>
            </p:cNvCxnSpPr>
            <p:nvPr/>
          </p:nvCxnSpPr>
          <p:spPr>
            <a:xfrm rot="10800000" flipH="1">
              <a:off x="6187439" y="5334000"/>
              <a:ext cx="85725" cy="628650"/>
            </a:xfrm>
            <a:prstGeom prst="bentConnector4">
              <a:avLst>
                <a:gd name="adj1" fmla="val -266667"/>
                <a:gd name="adj2" fmla="val 60606"/>
              </a:avLst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02" idx="0"/>
            </p:cNvCxnSpPr>
            <p:nvPr/>
          </p:nvCxnSpPr>
          <p:spPr>
            <a:xfrm flipV="1">
              <a:off x="7178040" y="4495800"/>
              <a:ext cx="0" cy="1028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6" name="Rectangle 105"/>
            <p:cNvSpPr/>
            <p:nvPr/>
          </p:nvSpPr>
          <p:spPr>
            <a:xfrm>
              <a:off x="2574965" y="4648198"/>
              <a:ext cx="1616035" cy="1922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neutronapiapp_v2_0:</a:t>
              </a:r>
            </a:p>
            <a:p>
              <a:r>
                <a:rPr lang="en-US" sz="1100" dirty="0" smtClean="0"/>
                <a:t>neutron.api.v2.router:APIRouter.factory</a:t>
              </a:r>
              <a:endParaRPr lang="en-US" sz="11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346540" y="4524494"/>
              <a:ext cx="1537341" cy="4539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extensions </a:t>
              </a:r>
            </a:p>
          </p:txBody>
        </p:sp>
      </p:grpSp>
      <p:sp>
        <p:nvSpPr>
          <p:cNvPr id="110" name="Rectangle 109"/>
          <p:cNvSpPr/>
          <p:nvPr/>
        </p:nvSpPr>
        <p:spPr>
          <a:xfrm>
            <a:off x="13128155" y="2103329"/>
            <a:ext cx="4876800" cy="4002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12368189" y="2037856"/>
            <a:ext cx="759966" cy="3660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12368189" y="6105620"/>
            <a:ext cx="75996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11516493" y="6256196"/>
            <a:ext cx="4613924" cy="14539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Rectangle 118"/>
          <p:cNvSpPr/>
          <p:nvPr/>
        </p:nvSpPr>
        <p:spPr>
          <a:xfrm>
            <a:off x="12791841" y="6368423"/>
            <a:ext cx="2125579" cy="2244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" dirty="0"/>
              <a:t>factory(</a:t>
            </a:r>
            <a:r>
              <a:rPr lang="en-IN" sz="800" dirty="0" err="1"/>
              <a:t>cls</a:t>
            </a:r>
            <a:r>
              <a:rPr lang="en-IN" sz="800" dirty="0"/>
              <a:t>, global_config, **local_config)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12163396" y="6749423"/>
            <a:ext cx="3522929" cy="8140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__init__(self, **</a:t>
            </a:r>
            <a:r>
              <a:rPr lang="en-IN" sz="1100" dirty="0" err="1"/>
              <a:t>local_config</a:t>
            </a:r>
            <a:r>
              <a:rPr lang="en-IN" sz="1100" dirty="0" smtClean="0"/>
              <a:t>)</a:t>
            </a:r>
          </a:p>
          <a:p>
            <a:pPr marL="228600" indent="-228600" algn="ctr">
              <a:buAutoNum type="arabicPeriod"/>
            </a:pPr>
            <a:r>
              <a:rPr lang="en-IN" sz="1100" dirty="0" smtClean="0"/>
              <a:t>Create Mapper Instance.</a:t>
            </a:r>
          </a:p>
          <a:p>
            <a:pPr marL="228600" indent="-228600" algn="ctr">
              <a:buAutoNum type="arabicPeriod"/>
            </a:pPr>
            <a:r>
              <a:rPr lang="en-IN" sz="1100" dirty="0" smtClean="0"/>
              <a:t>Obtain </a:t>
            </a:r>
            <a:r>
              <a:rPr lang="en-IN" sz="1100" dirty="0" err="1" smtClean="0"/>
              <a:t>Plugn</a:t>
            </a:r>
            <a:r>
              <a:rPr lang="en-IN" sz="1100" dirty="0" smtClean="0"/>
              <a:t> Reference</a:t>
            </a:r>
          </a:p>
          <a:p>
            <a:pPr marL="228600" indent="-228600" algn="ctr">
              <a:buAutoNum type="arabicPeriod"/>
            </a:pPr>
            <a:r>
              <a:rPr lang="en-IN" sz="1100" dirty="0" smtClean="0"/>
              <a:t>Extension Manager</a:t>
            </a:r>
          </a:p>
        </p:txBody>
      </p:sp>
      <p:cxnSp>
        <p:nvCxnSpPr>
          <p:cNvPr id="125" name="Straight Arrow Connector 124"/>
          <p:cNvCxnSpPr>
            <a:stCxn id="120" idx="2"/>
            <a:endCxn id="48" idx="0"/>
          </p:cNvCxnSpPr>
          <p:nvPr/>
        </p:nvCxnSpPr>
        <p:spPr>
          <a:xfrm flipH="1">
            <a:off x="12685562" y="7563461"/>
            <a:ext cx="1239299" cy="16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6410362" y="9789132"/>
            <a:ext cx="7160750" cy="3009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7769770" y="7996319"/>
            <a:ext cx="1370347" cy="1107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MAPPER</a:t>
            </a:r>
            <a:endParaRPr lang="en-US" sz="2000" dirty="0"/>
          </a:p>
        </p:txBody>
      </p:sp>
      <p:cxnSp>
        <p:nvCxnSpPr>
          <p:cNvPr id="139" name="Elbow Connector 138"/>
          <p:cNvCxnSpPr>
            <a:stCxn id="48" idx="2"/>
            <a:endCxn id="49" idx="0"/>
          </p:cNvCxnSpPr>
          <p:nvPr/>
        </p:nvCxnSpPr>
        <p:spPr>
          <a:xfrm rot="5400000">
            <a:off x="12434434" y="8437262"/>
            <a:ext cx="328017" cy="17424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9217491" y="7710134"/>
            <a:ext cx="185326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Collection,</a:t>
            </a:r>
          </a:p>
          <a:p>
            <a:r>
              <a:rPr lang="en-US" sz="1600" dirty="0" smtClean="0"/>
              <a:t>Resources,</a:t>
            </a:r>
          </a:p>
          <a:p>
            <a:r>
              <a:rPr lang="en-US" sz="1600" dirty="0"/>
              <a:t>{</a:t>
            </a:r>
            <a:r>
              <a:rPr lang="en-US" sz="1600" dirty="0" err="1" smtClean="0"/>
              <a:t>collection_actions</a:t>
            </a:r>
            <a:r>
              <a:rPr lang="en-US" sz="1600" dirty="0" smtClean="0"/>
              <a:t>, </a:t>
            </a:r>
          </a:p>
          <a:p>
            <a:r>
              <a:rPr lang="en-US" sz="1600" dirty="0" err="1" smtClean="0"/>
              <a:t>Member_actions</a:t>
            </a:r>
            <a:r>
              <a:rPr lang="en-US" sz="1600" dirty="0" smtClean="0"/>
              <a:t>,</a:t>
            </a:r>
          </a:p>
          <a:p>
            <a:r>
              <a:rPr lang="en-US" sz="1600" dirty="0" err="1" smtClean="0"/>
              <a:t>Path_prefix</a:t>
            </a:r>
            <a:endParaRPr lang="en-US" sz="1600" dirty="0" smtClean="0"/>
          </a:p>
          <a:p>
            <a:r>
              <a:rPr lang="en-US" sz="1600" dirty="0" smtClean="0"/>
              <a:t>Requirements</a:t>
            </a:r>
          </a:p>
          <a:p>
            <a:r>
              <a:rPr lang="en-US" sz="1600" dirty="0" smtClean="0"/>
              <a:t>Controller}</a:t>
            </a:r>
            <a:endParaRPr lang="en-US" sz="1600" dirty="0"/>
          </a:p>
        </p:txBody>
      </p:sp>
      <p:cxnSp>
        <p:nvCxnSpPr>
          <p:cNvPr id="147" name="Elbow Connector 146"/>
          <p:cNvCxnSpPr>
            <a:stCxn id="48" idx="1"/>
            <a:endCxn id="131" idx="3"/>
          </p:cNvCxnSpPr>
          <p:nvPr/>
        </p:nvCxnSpPr>
        <p:spPr>
          <a:xfrm rot="10800000" flipV="1">
            <a:off x="9140117" y="8042072"/>
            <a:ext cx="2376376" cy="50775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5127155" y="7582991"/>
            <a:ext cx="2286000" cy="5297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100" b="1" dirty="0" smtClean="0"/>
          </a:p>
          <a:p>
            <a:pPr algn="ctr"/>
            <a:r>
              <a:rPr lang="en-IN" sz="1100" b="1" dirty="0" err="1" smtClean="0"/>
              <a:t>def</a:t>
            </a:r>
            <a:r>
              <a:rPr lang="en-IN" sz="1100" b="1" dirty="0" smtClean="0"/>
              <a:t> </a:t>
            </a:r>
            <a:r>
              <a:rPr lang="en-IN" sz="1100" b="1" dirty="0"/>
              <a:t>__init__(self, mapper)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136680" y="7623744"/>
            <a:ext cx="13716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/>
              <a:t>wsgi.py</a:t>
            </a:r>
            <a:endParaRPr lang="en-IN" sz="700" dirty="0"/>
          </a:p>
        </p:txBody>
      </p:sp>
      <p:sp>
        <p:nvSpPr>
          <p:cNvPr id="154" name="Rectangle 153"/>
          <p:cNvSpPr/>
          <p:nvPr/>
        </p:nvSpPr>
        <p:spPr>
          <a:xfrm>
            <a:off x="5136680" y="8449574"/>
            <a:ext cx="2276475" cy="685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5" name="TextBox 154"/>
          <p:cNvSpPr txBox="1"/>
          <p:nvPr/>
        </p:nvSpPr>
        <p:spPr>
          <a:xfrm>
            <a:off x="5203355" y="8655381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RoutesMiddleware(</a:t>
            </a:r>
            <a:r>
              <a:rPr lang="en-IN" sz="1400" dirty="0" err="1" smtClean="0"/>
              <a:t>wsgi_app</a:t>
            </a:r>
            <a:r>
              <a:rPr lang="en-IN" sz="1400" dirty="0" smtClean="0"/>
              <a:t>, mapper)</a:t>
            </a:r>
            <a:endParaRPr lang="en-IN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5127155" y="8449574"/>
            <a:ext cx="2895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 smtClean="0"/>
              <a:t>Genric syntax for routesmiddleware</a:t>
            </a:r>
            <a:endParaRPr lang="en-IN" sz="900" b="1" dirty="0"/>
          </a:p>
        </p:txBody>
      </p:sp>
      <p:cxnSp>
        <p:nvCxnSpPr>
          <p:cNvPr id="158" name="Straight Arrow Connector 157"/>
          <p:cNvCxnSpPr>
            <a:stCxn id="152" idx="2"/>
            <a:endCxn id="154" idx="0"/>
          </p:cNvCxnSpPr>
          <p:nvPr/>
        </p:nvCxnSpPr>
        <p:spPr>
          <a:xfrm>
            <a:off x="6270155" y="8112732"/>
            <a:ext cx="4763" cy="3368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stCxn id="120" idx="1"/>
            <a:endCxn id="131" idx="0"/>
          </p:cNvCxnSpPr>
          <p:nvPr/>
        </p:nvCxnSpPr>
        <p:spPr>
          <a:xfrm rot="10800000" flipV="1">
            <a:off x="8454944" y="7156441"/>
            <a:ext cx="3708452" cy="8398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/>
          <p:cNvCxnSpPr>
            <a:endCxn id="152" idx="0"/>
          </p:cNvCxnSpPr>
          <p:nvPr/>
        </p:nvCxnSpPr>
        <p:spPr>
          <a:xfrm rot="10800000" flipV="1">
            <a:off x="6270155" y="7191889"/>
            <a:ext cx="6188690" cy="3911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4365155" y="6749424"/>
            <a:ext cx="6447446" cy="292518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4390334" y="8861791"/>
            <a:ext cx="41406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800" dirty="0" smtClean="0"/>
          </a:p>
          <a:p>
            <a:r>
              <a:rPr lang="en-IN" sz="1800" dirty="0" err="1" smtClean="0"/>
              <a:t>RoutesMiddleware</a:t>
            </a:r>
            <a:r>
              <a:rPr lang="en-IN" sz="1800" dirty="0" smtClean="0"/>
              <a:t> </a:t>
            </a:r>
            <a:r>
              <a:rPr lang="en-IN" sz="1800" dirty="0"/>
              <a:t>is responsible for mapping incoming requests to WSGI apps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7956139" y="7282455"/>
            <a:ext cx="1183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connect</a:t>
            </a:r>
            <a:endParaRPr lang="en-US" sz="2400" dirty="0"/>
          </a:p>
        </p:txBody>
      </p:sp>
      <p:cxnSp>
        <p:nvCxnSpPr>
          <p:cNvPr id="181" name="Straight Arrow Connector 180"/>
          <p:cNvCxnSpPr/>
          <p:nvPr/>
        </p:nvCxnSpPr>
        <p:spPr>
          <a:xfrm>
            <a:off x="9737255" y="9345525"/>
            <a:ext cx="148844" cy="732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49" idx="2"/>
          </p:cNvCxnSpPr>
          <p:nvPr/>
        </p:nvCxnSpPr>
        <p:spPr>
          <a:xfrm rot="16200000" flipH="1">
            <a:off x="11697867" y="9959044"/>
            <a:ext cx="2243742" cy="6168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49" idx="2"/>
            <a:endCxn id="51" idx="3"/>
          </p:cNvCxnSpPr>
          <p:nvPr/>
        </p:nvCxnSpPr>
        <p:spPr>
          <a:xfrm rot="5400000">
            <a:off x="11312616" y="9333212"/>
            <a:ext cx="1386329" cy="10110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>
            <a:off x="6996443" y="10170132"/>
            <a:ext cx="693145" cy="6497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NW</a:t>
            </a:r>
            <a:endParaRPr lang="en-US" sz="1200" dirty="0"/>
          </a:p>
        </p:txBody>
      </p:sp>
      <p:sp>
        <p:nvSpPr>
          <p:cNvPr id="192" name="Oval 191"/>
          <p:cNvSpPr/>
          <p:nvPr/>
        </p:nvSpPr>
        <p:spPr>
          <a:xfrm>
            <a:off x="7694101" y="10170132"/>
            <a:ext cx="693145" cy="6497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SN</a:t>
            </a:r>
            <a:endParaRPr lang="en-US" sz="1200" dirty="0"/>
          </a:p>
        </p:txBody>
      </p:sp>
      <p:sp>
        <p:nvSpPr>
          <p:cNvPr id="193" name="Oval 192"/>
          <p:cNvSpPr/>
          <p:nvPr/>
        </p:nvSpPr>
        <p:spPr>
          <a:xfrm>
            <a:off x="8456101" y="10170132"/>
            <a:ext cx="693145" cy="6497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</a:t>
            </a:r>
            <a:endParaRPr lang="en-US" sz="1200" dirty="0"/>
          </a:p>
        </p:txBody>
      </p:sp>
      <p:sp>
        <p:nvSpPr>
          <p:cNvPr id="194" name="Oval 193"/>
          <p:cNvSpPr/>
          <p:nvPr/>
        </p:nvSpPr>
        <p:spPr>
          <a:xfrm>
            <a:off x="9255896" y="10210237"/>
            <a:ext cx="693145" cy="6497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NWs</a:t>
            </a:r>
            <a:endParaRPr lang="en-US" sz="1200" dirty="0"/>
          </a:p>
        </p:txBody>
      </p:sp>
      <p:sp>
        <p:nvSpPr>
          <p:cNvPr id="195" name="Oval 194"/>
          <p:cNvSpPr/>
          <p:nvPr/>
        </p:nvSpPr>
        <p:spPr>
          <a:xfrm>
            <a:off x="9953554" y="10210237"/>
            <a:ext cx="693145" cy="6497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SNs</a:t>
            </a:r>
            <a:endParaRPr lang="en-US" sz="1200" dirty="0"/>
          </a:p>
        </p:txBody>
      </p:sp>
      <p:sp>
        <p:nvSpPr>
          <p:cNvPr id="196" name="Oval 195"/>
          <p:cNvSpPr/>
          <p:nvPr/>
        </p:nvSpPr>
        <p:spPr>
          <a:xfrm>
            <a:off x="10715554" y="10210237"/>
            <a:ext cx="693145" cy="6497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POs</a:t>
            </a:r>
            <a:endParaRPr lang="en-US" sz="1200" dirty="0"/>
          </a:p>
        </p:txBody>
      </p:sp>
      <p:sp>
        <p:nvSpPr>
          <p:cNvPr id="198" name="Oval 197"/>
          <p:cNvSpPr/>
          <p:nvPr/>
        </p:nvSpPr>
        <p:spPr>
          <a:xfrm>
            <a:off x="6955955" y="11654026"/>
            <a:ext cx="693145" cy="64970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NW</a:t>
            </a:r>
            <a:endParaRPr lang="en-US" sz="1200" dirty="0"/>
          </a:p>
        </p:txBody>
      </p:sp>
      <p:sp>
        <p:nvSpPr>
          <p:cNvPr id="199" name="Oval 198"/>
          <p:cNvSpPr/>
          <p:nvPr/>
        </p:nvSpPr>
        <p:spPr>
          <a:xfrm>
            <a:off x="7728940" y="11577826"/>
            <a:ext cx="693145" cy="64970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SN</a:t>
            </a:r>
            <a:endParaRPr lang="en-US" sz="1200" dirty="0"/>
          </a:p>
        </p:txBody>
      </p:sp>
      <p:sp>
        <p:nvSpPr>
          <p:cNvPr id="200" name="Oval 199"/>
          <p:cNvSpPr/>
          <p:nvPr/>
        </p:nvSpPr>
        <p:spPr>
          <a:xfrm>
            <a:off x="8490940" y="11577826"/>
            <a:ext cx="693145" cy="64970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</a:t>
            </a:r>
            <a:endParaRPr lang="en-US" sz="1200" dirty="0"/>
          </a:p>
        </p:txBody>
      </p:sp>
      <p:sp>
        <p:nvSpPr>
          <p:cNvPr id="201" name="Oval 200"/>
          <p:cNvSpPr/>
          <p:nvPr/>
        </p:nvSpPr>
        <p:spPr>
          <a:xfrm>
            <a:off x="9222752" y="11568165"/>
            <a:ext cx="693145" cy="64970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NWs</a:t>
            </a:r>
            <a:endParaRPr lang="en-US" sz="1200" dirty="0"/>
          </a:p>
        </p:txBody>
      </p:sp>
      <p:sp>
        <p:nvSpPr>
          <p:cNvPr id="202" name="Oval 201"/>
          <p:cNvSpPr/>
          <p:nvPr/>
        </p:nvSpPr>
        <p:spPr>
          <a:xfrm>
            <a:off x="9920410" y="11568165"/>
            <a:ext cx="693145" cy="64970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SNs</a:t>
            </a:r>
            <a:endParaRPr lang="en-US" sz="1200" dirty="0"/>
          </a:p>
        </p:txBody>
      </p:sp>
      <p:sp>
        <p:nvSpPr>
          <p:cNvPr id="203" name="Oval 202"/>
          <p:cNvSpPr/>
          <p:nvPr/>
        </p:nvSpPr>
        <p:spPr>
          <a:xfrm>
            <a:off x="10682410" y="11568165"/>
            <a:ext cx="693145" cy="64970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POs</a:t>
            </a:r>
            <a:endParaRPr lang="en-US" sz="1200" dirty="0"/>
          </a:p>
        </p:txBody>
      </p:sp>
      <p:sp>
        <p:nvSpPr>
          <p:cNvPr id="210" name="Left Brace 209"/>
          <p:cNvSpPr/>
          <p:nvPr/>
        </p:nvSpPr>
        <p:spPr>
          <a:xfrm rot="5400000">
            <a:off x="9053795" y="8009801"/>
            <a:ext cx="381000" cy="4135523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/>
          <p:cNvSpPr txBox="1"/>
          <p:nvPr/>
        </p:nvSpPr>
        <p:spPr>
          <a:xfrm>
            <a:off x="6939870" y="13227777"/>
            <a:ext cx="70068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 smtClean="0"/>
              <a:t>Create</a:t>
            </a:r>
          </a:p>
          <a:p>
            <a:r>
              <a:rPr lang="en-IN" sz="1050" b="1" dirty="0" smtClean="0"/>
              <a:t>Update</a:t>
            </a:r>
          </a:p>
          <a:p>
            <a:r>
              <a:rPr lang="en-IN" sz="1050" b="1" dirty="0" smtClean="0"/>
              <a:t>Show</a:t>
            </a:r>
          </a:p>
          <a:p>
            <a:r>
              <a:rPr lang="en-IN" sz="1050" b="1" dirty="0" smtClean="0"/>
              <a:t>Index</a:t>
            </a:r>
          </a:p>
          <a:p>
            <a:r>
              <a:rPr lang="en-IN" sz="1050" b="1" dirty="0" smtClean="0"/>
              <a:t>Delete</a:t>
            </a:r>
            <a:endParaRPr lang="en-IN" sz="1050" b="1" dirty="0"/>
          </a:p>
        </p:txBody>
      </p:sp>
      <p:sp>
        <p:nvSpPr>
          <p:cNvPr id="214" name="TextBox 213"/>
          <p:cNvSpPr txBox="1"/>
          <p:nvPr/>
        </p:nvSpPr>
        <p:spPr>
          <a:xfrm>
            <a:off x="10563354" y="13273517"/>
            <a:ext cx="70068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 smtClean="0"/>
              <a:t>Create</a:t>
            </a:r>
          </a:p>
          <a:p>
            <a:r>
              <a:rPr lang="en-IN" sz="1050" b="1" dirty="0" smtClean="0"/>
              <a:t>Update</a:t>
            </a:r>
          </a:p>
          <a:p>
            <a:r>
              <a:rPr lang="en-IN" sz="1050" b="1" dirty="0" smtClean="0"/>
              <a:t>Show</a:t>
            </a:r>
          </a:p>
          <a:p>
            <a:r>
              <a:rPr lang="en-IN" sz="1050" b="1" dirty="0" smtClean="0"/>
              <a:t>Index</a:t>
            </a:r>
          </a:p>
          <a:p>
            <a:r>
              <a:rPr lang="en-IN" sz="1050" b="1" dirty="0" smtClean="0"/>
              <a:t>Delete</a:t>
            </a:r>
            <a:endParaRPr lang="en-IN" sz="1050" b="1" dirty="0"/>
          </a:p>
        </p:txBody>
      </p:sp>
      <p:sp>
        <p:nvSpPr>
          <p:cNvPr id="215" name="TextBox 214"/>
          <p:cNvSpPr txBox="1"/>
          <p:nvPr/>
        </p:nvSpPr>
        <p:spPr>
          <a:xfrm>
            <a:off x="8893406" y="13396972"/>
            <a:ext cx="511679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17" name="Straight Connector 216"/>
          <p:cNvCxnSpPr>
            <a:stCxn id="191" idx="4"/>
            <a:endCxn id="198" idx="0"/>
          </p:cNvCxnSpPr>
          <p:nvPr/>
        </p:nvCxnSpPr>
        <p:spPr>
          <a:xfrm flipH="1">
            <a:off x="7302528" y="10819838"/>
            <a:ext cx="40488" cy="8341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196" idx="4"/>
            <a:endCxn id="203" idx="0"/>
          </p:cNvCxnSpPr>
          <p:nvPr/>
        </p:nvCxnSpPr>
        <p:spPr>
          <a:xfrm flipH="1">
            <a:off x="11028983" y="10859943"/>
            <a:ext cx="33144" cy="7082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11552119" y="10077562"/>
            <a:ext cx="1038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Pass the controller</a:t>
            </a:r>
          </a:p>
          <a:p>
            <a:r>
              <a:rPr lang="en-US" sz="1600" dirty="0" smtClean="0"/>
              <a:t>reference</a:t>
            </a:r>
            <a:endParaRPr lang="en-US" sz="1600" dirty="0"/>
          </a:p>
        </p:txBody>
      </p:sp>
      <p:cxnSp>
        <p:nvCxnSpPr>
          <p:cNvPr id="224" name="Elbow Connector 223"/>
          <p:cNvCxnSpPr>
            <a:stCxn id="119" idx="3"/>
            <a:endCxn id="120" idx="3"/>
          </p:cNvCxnSpPr>
          <p:nvPr/>
        </p:nvCxnSpPr>
        <p:spPr>
          <a:xfrm>
            <a:off x="14917420" y="6480650"/>
            <a:ext cx="768905" cy="675792"/>
          </a:xfrm>
          <a:prstGeom prst="bentConnector3">
            <a:avLst>
              <a:gd name="adj1" fmla="val 1297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20" idx="2"/>
            <a:endCxn id="119" idx="0"/>
          </p:cNvCxnSpPr>
          <p:nvPr/>
        </p:nvCxnSpPr>
        <p:spPr>
          <a:xfrm>
            <a:off x="11782973" y="6108668"/>
            <a:ext cx="2071658" cy="259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1512824" y="6436332"/>
            <a:ext cx="1615440" cy="24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APIRouter</a:t>
            </a:r>
            <a:endParaRPr lang="en-IN" sz="1600" b="1" dirty="0"/>
          </a:p>
        </p:txBody>
      </p:sp>
      <p:sp>
        <p:nvSpPr>
          <p:cNvPr id="240" name="TextBox 239"/>
          <p:cNvSpPr txBox="1"/>
          <p:nvPr/>
        </p:nvSpPr>
        <p:spPr>
          <a:xfrm>
            <a:off x="11512824" y="6219400"/>
            <a:ext cx="107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Router.py</a:t>
            </a:r>
            <a:endParaRPr lang="en-US" sz="1800" dirty="0"/>
          </a:p>
        </p:txBody>
      </p:sp>
      <p:sp>
        <p:nvSpPr>
          <p:cNvPr id="259" name="Oval 258"/>
          <p:cNvSpPr/>
          <p:nvPr/>
        </p:nvSpPr>
        <p:spPr>
          <a:xfrm>
            <a:off x="13004285" y="10682619"/>
            <a:ext cx="304309" cy="308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60" name="Oval 259"/>
          <p:cNvSpPr/>
          <p:nvPr/>
        </p:nvSpPr>
        <p:spPr>
          <a:xfrm>
            <a:off x="12366155" y="10355953"/>
            <a:ext cx="304309" cy="308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261" name="Oval 260"/>
          <p:cNvSpPr/>
          <p:nvPr/>
        </p:nvSpPr>
        <p:spPr>
          <a:xfrm>
            <a:off x="13000902" y="7547544"/>
            <a:ext cx="304309" cy="308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62" name="Oval 261"/>
          <p:cNvSpPr/>
          <p:nvPr/>
        </p:nvSpPr>
        <p:spPr>
          <a:xfrm>
            <a:off x="8302788" y="7156442"/>
            <a:ext cx="304309" cy="308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263" name="Oval 262"/>
          <p:cNvSpPr/>
          <p:nvPr/>
        </p:nvSpPr>
        <p:spPr>
          <a:xfrm>
            <a:off x="5860651" y="7128254"/>
            <a:ext cx="304309" cy="308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cxnSp>
        <p:nvCxnSpPr>
          <p:cNvPr id="269" name="Elbow Connector 268"/>
          <p:cNvCxnSpPr>
            <a:stCxn id="19" idx="1"/>
            <a:endCxn id="47" idx="0"/>
          </p:cNvCxnSpPr>
          <p:nvPr/>
        </p:nvCxnSpPr>
        <p:spPr>
          <a:xfrm rot="10800000" flipV="1">
            <a:off x="7184556" y="5915119"/>
            <a:ext cx="1234211" cy="2144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endCxn id="47" idx="2"/>
          </p:cNvCxnSpPr>
          <p:nvPr/>
        </p:nvCxnSpPr>
        <p:spPr>
          <a:xfrm>
            <a:off x="3526955" y="6407619"/>
            <a:ext cx="1104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3429000" y="6050867"/>
            <a:ext cx="1317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Requests</a:t>
            </a:r>
            <a:endParaRPr lang="en-US" sz="2400" dirty="0"/>
          </a:p>
        </p:txBody>
      </p:sp>
      <p:sp>
        <p:nvSpPr>
          <p:cNvPr id="274" name="Rectangle 273"/>
          <p:cNvSpPr/>
          <p:nvPr/>
        </p:nvSpPr>
        <p:spPr>
          <a:xfrm>
            <a:off x="14768735" y="8564990"/>
            <a:ext cx="3067326" cy="5760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TextBox 274"/>
          <p:cNvSpPr txBox="1"/>
          <p:nvPr/>
        </p:nvSpPr>
        <p:spPr>
          <a:xfrm>
            <a:off x="14768735" y="8473654"/>
            <a:ext cx="2240100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cxnSp>
        <p:nvCxnSpPr>
          <p:cNvPr id="277" name="Elbow Connector 276"/>
          <p:cNvCxnSpPr>
            <a:endCxn id="274" idx="0"/>
          </p:cNvCxnSpPr>
          <p:nvPr/>
        </p:nvCxnSpPr>
        <p:spPr>
          <a:xfrm>
            <a:off x="14600576" y="7436656"/>
            <a:ext cx="1701822" cy="11283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8"/>
          <p:cNvSpPr>
            <a:spLocks noChangeArrowheads="1"/>
          </p:cNvSpPr>
          <p:nvPr/>
        </p:nvSpPr>
        <p:spPr bwMode="auto">
          <a:xfrm>
            <a:off x="13624430" y="7795220"/>
            <a:ext cx="231666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RESOURCES = {</a:t>
            </a: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'network'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'networks'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'subnet'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'subnets'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'port'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'ports'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80393" y="10865907"/>
            <a:ext cx="1405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resource.py</a:t>
            </a:r>
            <a:endParaRPr lang="en-US" sz="2000" dirty="0"/>
          </a:p>
        </p:txBody>
      </p:sp>
      <p:sp>
        <p:nvSpPr>
          <p:cNvPr id="225" name="TextBox 224"/>
          <p:cNvSpPr txBox="1"/>
          <p:nvPr/>
        </p:nvSpPr>
        <p:spPr>
          <a:xfrm>
            <a:off x="4337842" y="6701489"/>
            <a:ext cx="4269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WSGI Middleware: Mapper and Router</a:t>
            </a:r>
            <a:endParaRPr lang="en-US" sz="2000" dirty="0"/>
          </a:p>
        </p:txBody>
      </p:sp>
      <p:sp>
        <p:nvSpPr>
          <p:cNvPr id="227" name="Rectangle 226"/>
          <p:cNvSpPr/>
          <p:nvPr/>
        </p:nvSpPr>
        <p:spPr>
          <a:xfrm>
            <a:off x="5508155" y="10703532"/>
            <a:ext cx="1402308" cy="234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Serializers</a:t>
            </a:r>
            <a:endParaRPr lang="en-US" sz="1400" dirty="0"/>
          </a:p>
        </p:txBody>
      </p:sp>
      <p:sp>
        <p:nvSpPr>
          <p:cNvPr id="149" name="Rectangle 148"/>
          <p:cNvSpPr/>
          <p:nvPr/>
        </p:nvSpPr>
        <p:spPr>
          <a:xfrm>
            <a:off x="5508155" y="10955570"/>
            <a:ext cx="1402308" cy="21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DeSerializers</a:t>
            </a:r>
            <a:endParaRPr lang="en-US" sz="1400" dirty="0"/>
          </a:p>
        </p:txBody>
      </p:sp>
      <p:cxnSp>
        <p:nvCxnSpPr>
          <p:cNvPr id="229" name="Straight Connector 228"/>
          <p:cNvCxnSpPr/>
          <p:nvPr/>
        </p:nvCxnSpPr>
        <p:spPr>
          <a:xfrm flipH="1" flipV="1">
            <a:off x="6850544" y="7996320"/>
            <a:ext cx="951117" cy="553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5549988" y="7464844"/>
            <a:ext cx="1029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Router</a:t>
            </a:r>
            <a:endParaRPr lang="en-US" sz="2400" dirty="0"/>
          </a:p>
        </p:txBody>
      </p:sp>
      <p:sp>
        <p:nvSpPr>
          <p:cNvPr id="234" name="Rectangle 233"/>
          <p:cNvSpPr/>
          <p:nvPr/>
        </p:nvSpPr>
        <p:spPr>
          <a:xfrm>
            <a:off x="4374108" y="10043173"/>
            <a:ext cx="2536355" cy="6394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Request</a:t>
            </a:r>
            <a:endParaRPr lang="en-US" sz="1200" b="1" dirty="0" smtClean="0"/>
          </a:p>
          <a:p>
            <a:pPr algn="ctr"/>
            <a:r>
              <a:rPr lang="en-US" sz="1200" dirty="0" smtClean="0"/>
              <a:t>Environ, </a:t>
            </a:r>
            <a:r>
              <a:rPr lang="en-US" sz="1200" dirty="0" err="1" smtClean="0"/>
              <a:t>path,accept</a:t>
            </a:r>
            <a:r>
              <a:rPr lang="en-US" sz="1200" dirty="0" smtClean="0"/>
              <a:t>, </a:t>
            </a:r>
            <a:r>
              <a:rPr lang="en-US" sz="1200" dirty="0" err="1" smtClean="0"/>
              <a:t>content_type</a:t>
            </a:r>
            <a:r>
              <a:rPr lang="en-US" sz="1200" dirty="0" smtClean="0"/>
              <a:t>, </a:t>
            </a:r>
            <a:r>
              <a:rPr lang="en-US" sz="1200" dirty="0" err="1" smtClean="0"/>
              <a:t>accept_language</a:t>
            </a:r>
            <a:r>
              <a:rPr lang="en-US" sz="1200" dirty="0" smtClean="0"/>
              <a:t>,</a:t>
            </a:r>
            <a:endParaRPr lang="en-US" sz="1200" dirty="0"/>
          </a:p>
        </p:txBody>
      </p:sp>
      <p:cxnSp>
        <p:nvCxnSpPr>
          <p:cNvPr id="236" name="Straight Arrow Connector 235"/>
          <p:cNvCxnSpPr/>
          <p:nvPr/>
        </p:nvCxnSpPr>
        <p:spPr>
          <a:xfrm flipV="1">
            <a:off x="5317655" y="11131287"/>
            <a:ext cx="1858878" cy="847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4579327" y="11662185"/>
            <a:ext cx="1518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WSGI_APP</a:t>
            </a:r>
            <a:endParaRPr lang="en-US" sz="2400" dirty="0"/>
          </a:p>
        </p:txBody>
      </p:sp>
      <p:sp>
        <p:nvSpPr>
          <p:cNvPr id="157" name="Rectangle 156"/>
          <p:cNvSpPr/>
          <p:nvPr/>
        </p:nvSpPr>
        <p:spPr>
          <a:xfrm>
            <a:off x="10232555" y="786860"/>
            <a:ext cx="3886200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/>
              <a:t>api_thread</a:t>
            </a:r>
            <a:r>
              <a:rPr lang="en-US" sz="1600" dirty="0"/>
              <a:t> = </a:t>
            </a:r>
            <a:r>
              <a:rPr lang="en-US" sz="1600" dirty="0" err="1"/>
              <a:t>pool.spawn</a:t>
            </a:r>
            <a:r>
              <a:rPr lang="en-US" sz="1600" dirty="0"/>
              <a:t>(</a:t>
            </a:r>
            <a:r>
              <a:rPr lang="en-US" sz="1600" dirty="0" err="1"/>
              <a:t>neutron_api.wait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59" name="Rectangle 158"/>
          <p:cNvSpPr/>
          <p:nvPr/>
        </p:nvSpPr>
        <p:spPr>
          <a:xfrm>
            <a:off x="10232555" y="1266400"/>
            <a:ext cx="3886200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/>
              <a:t>pool.waitall</a:t>
            </a:r>
            <a:r>
              <a:rPr lang="en-US" sz="1600" dirty="0"/>
              <a:t>()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10203833" y="322901"/>
            <a:ext cx="3914922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pool = </a:t>
            </a:r>
            <a:r>
              <a:rPr lang="en-US" sz="1600" dirty="0" err="1"/>
              <a:t>eventlet.GreenPool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sp>
        <p:nvSpPr>
          <p:cNvPr id="161" name="Rectangle 160"/>
          <p:cNvSpPr/>
          <p:nvPr/>
        </p:nvSpPr>
        <p:spPr>
          <a:xfrm>
            <a:off x="3527992" y="675476"/>
            <a:ext cx="2436325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/>
              <a:t>config.init</a:t>
            </a:r>
            <a:r>
              <a:rPr lang="en-US" sz="1600" dirty="0"/>
              <a:t>(</a:t>
            </a:r>
            <a:r>
              <a:rPr lang="en-US" sz="1600" dirty="0" err="1"/>
              <a:t>sys.argv</a:t>
            </a:r>
            <a:r>
              <a:rPr lang="en-US" sz="1600" dirty="0"/>
              <a:t>[1:])</a:t>
            </a:r>
          </a:p>
          <a:p>
            <a:r>
              <a:rPr lang="en-US" sz="1600" dirty="0" err="1" smtClean="0"/>
              <a:t>cfg.CONF.config_file</a:t>
            </a:r>
            <a:r>
              <a:rPr lang="en-US" sz="1600" dirty="0" smtClean="0"/>
              <a:t>  should be set  after this</a:t>
            </a:r>
            <a:endParaRPr lang="en-US" sz="1600" dirty="0"/>
          </a:p>
        </p:txBody>
      </p:sp>
      <p:sp>
        <p:nvSpPr>
          <p:cNvPr id="228" name="Rectangle 227"/>
          <p:cNvSpPr/>
          <p:nvPr/>
        </p:nvSpPr>
        <p:spPr>
          <a:xfrm>
            <a:off x="10144123" y="187932"/>
            <a:ext cx="4011459" cy="156671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1" name="Elbow Connector 230"/>
          <p:cNvCxnSpPr>
            <a:endCxn id="161" idx="3"/>
          </p:cNvCxnSpPr>
          <p:nvPr/>
        </p:nvCxnSpPr>
        <p:spPr>
          <a:xfrm rot="10800000">
            <a:off x="5964318" y="1090976"/>
            <a:ext cx="496337" cy="3443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Elbow Connector 234"/>
          <p:cNvCxnSpPr>
            <a:endCxn id="160" idx="1"/>
          </p:cNvCxnSpPr>
          <p:nvPr/>
        </p:nvCxnSpPr>
        <p:spPr>
          <a:xfrm flipV="1">
            <a:off x="8670455" y="492178"/>
            <a:ext cx="1533378" cy="63323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/>
          <p:cNvCxnSpPr>
            <a:endCxn id="157" idx="1"/>
          </p:cNvCxnSpPr>
          <p:nvPr/>
        </p:nvCxnSpPr>
        <p:spPr>
          <a:xfrm flipV="1">
            <a:off x="8670455" y="956137"/>
            <a:ext cx="1562100" cy="15205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/>
          <p:cNvCxnSpPr>
            <a:endCxn id="159" idx="1"/>
          </p:cNvCxnSpPr>
          <p:nvPr/>
        </p:nvCxnSpPr>
        <p:spPr>
          <a:xfrm>
            <a:off x="8670455" y="1108195"/>
            <a:ext cx="1562100" cy="32748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6109861" y="995794"/>
            <a:ext cx="304309" cy="308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69" name="Oval 168"/>
          <p:cNvSpPr/>
          <p:nvPr/>
        </p:nvSpPr>
        <p:spPr>
          <a:xfrm>
            <a:off x="9623108" y="345938"/>
            <a:ext cx="304309" cy="308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170" name="Oval 169"/>
          <p:cNvSpPr/>
          <p:nvPr/>
        </p:nvSpPr>
        <p:spPr>
          <a:xfrm>
            <a:off x="8022755" y="1982762"/>
            <a:ext cx="304309" cy="308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71" name="Oval 170"/>
          <p:cNvSpPr/>
          <p:nvPr/>
        </p:nvSpPr>
        <p:spPr>
          <a:xfrm>
            <a:off x="9623107" y="799793"/>
            <a:ext cx="304309" cy="308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172" name="Oval 171"/>
          <p:cNvSpPr/>
          <p:nvPr/>
        </p:nvSpPr>
        <p:spPr>
          <a:xfrm>
            <a:off x="6758308" y="1975816"/>
            <a:ext cx="304309" cy="308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173" name="Oval 172"/>
          <p:cNvSpPr/>
          <p:nvPr/>
        </p:nvSpPr>
        <p:spPr>
          <a:xfrm>
            <a:off x="9644732" y="1271936"/>
            <a:ext cx="304309" cy="308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6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050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dhcp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attempt to create one single slide.. To be part of the big-picture.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72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6200000">
            <a:off x="-1453501" y="6801279"/>
            <a:ext cx="4122667" cy="9202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DHCP Agent</a:t>
            </a:r>
          </a:p>
          <a:p>
            <a:pPr algn="ctr"/>
            <a:endParaRPr lang="en-US" sz="1800" dirty="0"/>
          </a:p>
          <a:p>
            <a:pPr algn="ctr"/>
            <a:endParaRPr lang="en-US" sz="1800" dirty="0"/>
          </a:p>
        </p:txBody>
      </p:sp>
      <p:sp>
        <p:nvSpPr>
          <p:cNvPr id="3" name="Rectangle 2"/>
          <p:cNvSpPr/>
          <p:nvPr/>
        </p:nvSpPr>
        <p:spPr>
          <a:xfrm>
            <a:off x="13280788" y="5977361"/>
            <a:ext cx="4122667" cy="9202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DHCP Agent</a:t>
            </a:r>
          </a:p>
          <a:p>
            <a:pPr algn="ctr"/>
            <a:endParaRPr lang="en-US" sz="1800" dirty="0"/>
          </a:p>
          <a:p>
            <a:pPr algn="ctr"/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13280788" y="6348062"/>
            <a:ext cx="4122667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800" dirty="0" err="1"/>
              <a:t>neutron.agent.dhcp.agent.DhcpPluginAPI</a:t>
            </a:r>
            <a:r>
              <a:rPr lang="en-US" sz="1800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 rot="16200000">
            <a:off x="-1286371" y="7261396"/>
            <a:ext cx="378840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800" dirty="0" err="1"/>
              <a:t>neutron.agent.dhcp.agent.DhcpAgent</a:t>
            </a:r>
            <a:r>
              <a:rPr lang="en-US" sz="1800" dirty="0"/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7833" y="166389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Main()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1895866" y="166388"/>
            <a:ext cx="1530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register_options</a:t>
            </a:r>
            <a:r>
              <a:rPr lang="en-US" sz="1400" dirty="0" smtClean="0"/>
              <a:t>() 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1895866" y="764321"/>
            <a:ext cx="17532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common_config.init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1397361" y="1602419"/>
            <a:ext cx="5365315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/>
              <a:t>neutron_service.Service.create</a:t>
            </a:r>
            <a:r>
              <a:rPr lang="en-US" sz="1400" dirty="0"/>
              <a:t>(binary='neutron-</a:t>
            </a:r>
            <a:r>
              <a:rPr lang="en-US" sz="1400" dirty="0" err="1"/>
              <a:t>dhcp</a:t>
            </a:r>
            <a:r>
              <a:rPr lang="en-US" sz="1400" dirty="0"/>
              <a:t>-agent',</a:t>
            </a:r>
          </a:p>
          <a:p>
            <a:r>
              <a:rPr lang="en-US" sz="1400" dirty="0"/>
              <a:t>        topic=</a:t>
            </a:r>
            <a:r>
              <a:rPr lang="en-US" sz="1400" dirty="0" err="1"/>
              <a:t>topics.DHCP_AGENT</a:t>
            </a:r>
            <a:r>
              <a:rPr lang="en-US" sz="1400" dirty="0"/>
              <a:t>,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report_interval</a:t>
            </a:r>
            <a:r>
              <a:rPr lang="en-US" sz="1400" dirty="0"/>
              <a:t>=</a:t>
            </a:r>
            <a:r>
              <a:rPr lang="en-US" sz="1400" dirty="0" err="1"/>
              <a:t>cfg.CONF.AGENT.report_interval</a:t>
            </a:r>
            <a:r>
              <a:rPr lang="en-US" sz="1400" dirty="0"/>
              <a:t>,</a:t>
            </a:r>
          </a:p>
          <a:p>
            <a:r>
              <a:rPr lang="en-US" sz="1400" dirty="0"/>
              <a:t>        manager='</a:t>
            </a:r>
            <a:r>
              <a:rPr lang="en-US" sz="1400" dirty="0" err="1"/>
              <a:t>neutron.agent.dhcp.agent.DhcpAgentWithStateReport</a:t>
            </a:r>
            <a:r>
              <a:rPr lang="en-US" sz="1400" dirty="0"/>
              <a:t>')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50012" y="2735232"/>
            <a:ext cx="22990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err="1"/>
              <a:t>service.launch</a:t>
            </a:r>
            <a:r>
              <a:rPr lang="en-US" sz="1400" dirty="0"/>
              <a:t>(server).wait()</a:t>
            </a:r>
          </a:p>
        </p:txBody>
      </p:sp>
      <p:cxnSp>
        <p:nvCxnSpPr>
          <p:cNvPr id="31" name="Elbow Connector 30"/>
          <p:cNvCxnSpPr>
            <a:stCxn id="24" idx="2"/>
            <a:endCxn id="25" idx="1"/>
          </p:cNvCxnSpPr>
          <p:nvPr/>
        </p:nvCxnSpPr>
        <p:spPr>
          <a:xfrm rot="5400000" flipH="1" flipV="1">
            <a:off x="1342498" y="-79201"/>
            <a:ext cx="153889" cy="952845"/>
          </a:xfrm>
          <a:prstGeom prst="bentConnector4">
            <a:avLst>
              <a:gd name="adj1" fmla="val -148549"/>
              <a:gd name="adj2" fmla="val 675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4" idx="2"/>
            <a:endCxn id="26" idx="1"/>
          </p:cNvCxnSpPr>
          <p:nvPr/>
        </p:nvCxnSpPr>
        <p:spPr>
          <a:xfrm rot="16200000" flipH="1">
            <a:off x="1197421" y="219765"/>
            <a:ext cx="444044" cy="9528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4" idx="2"/>
            <a:endCxn id="27" idx="1"/>
          </p:cNvCxnSpPr>
          <p:nvPr/>
        </p:nvCxnSpPr>
        <p:spPr>
          <a:xfrm rot="16200000" flipH="1">
            <a:off x="367538" y="1049649"/>
            <a:ext cx="1605307" cy="4543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4" idx="2"/>
            <a:endCxn id="28" idx="1"/>
          </p:cNvCxnSpPr>
          <p:nvPr/>
        </p:nvCxnSpPr>
        <p:spPr>
          <a:xfrm rot="16200000" flipH="1">
            <a:off x="-60961" y="1478147"/>
            <a:ext cx="2414955" cy="4069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929727" y="120222"/>
            <a:ext cx="248457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err="1" smtClean="0"/>
              <a:t>register_interface_driver_opts_helper</a:t>
            </a:r>
            <a:r>
              <a:rPr lang="en-US" sz="600" dirty="0" smtClean="0"/>
              <a:t>(</a:t>
            </a:r>
            <a:r>
              <a:rPr lang="en-US" sz="600" dirty="0" err="1" smtClean="0"/>
              <a:t>cfg.CONF</a:t>
            </a:r>
            <a:r>
              <a:rPr lang="en-US" sz="600" dirty="0"/>
              <a:t>)</a:t>
            </a:r>
          </a:p>
          <a:p>
            <a:r>
              <a:rPr lang="en-US" sz="600" dirty="0" err="1" smtClean="0"/>
              <a:t>register_use_namespaces_opts_helper</a:t>
            </a:r>
            <a:r>
              <a:rPr lang="en-US" sz="600" dirty="0" smtClean="0"/>
              <a:t>(</a:t>
            </a:r>
            <a:r>
              <a:rPr lang="en-US" sz="600" dirty="0" err="1" smtClean="0"/>
              <a:t>cfg.CONF</a:t>
            </a:r>
            <a:r>
              <a:rPr lang="en-US" sz="600" dirty="0"/>
              <a:t>)</a:t>
            </a:r>
          </a:p>
          <a:p>
            <a:r>
              <a:rPr lang="en-US" sz="600" dirty="0" err="1" smtClean="0"/>
              <a:t>register_agent_state_opts_helper</a:t>
            </a:r>
            <a:r>
              <a:rPr lang="en-US" sz="600" dirty="0" smtClean="0"/>
              <a:t>(</a:t>
            </a:r>
            <a:r>
              <a:rPr lang="en-US" sz="600" dirty="0" err="1" smtClean="0"/>
              <a:t>cfg.CONF</a:t>
            </a:r>
            <a:r>
              <a:rPr lang="en-US" sz="600" dirty="0"/>
              <a:t>)</a:t>
            </a:r>
          </a:p>
          <a:p>
            <a:r>
              <a:rPr lang="en-US" sz="600" dirty="0" err="1" smtClean="0"/>
              <a:t>register_root_helper</a:t>
            </a:r>
            <a:r>
              <a:rPr lang="en-US" sz="600" dirty="0" smtClean="0"/>
              <a:t>(</a:t>
            </a:r>
            <a:r>
              <a:rPr lang="en-US" sz="600" dirty="0" err="1" smtClean="0"/>
              <a:t>cfg.CONF</a:t>
            </a:r>
            <a:r>
              <a:rPr lang="en-US" sz="600" dirty="0" smtClean="0"/>
              <a:t>)</a:t>
            </a:r>
          </a:p>
          <a:p>
            <a:r>
              <a:rPr lang="en-US" sz="600" dirty="0" err="1" smtClean="0"/>
              <a:t>register_opts</a:t>
            </a:r>
            <a:r>
              <a:rPr lang="en-US" sz="600" dirty="0"/>
              <a:t>(DHCP_AGENT_OPTS, DHCP_OPTS, DNSMASQ_OPTS, </a:t>
            </a:r>
            <a:r>
              <a:rPr lang="en-US" sz="600" dirty="0" smtClean="0"/>
              <a:t>OPTS)</a:t>
            </a:r>
            <a:endParaRPr lang="en-US" sz="600" dirty="0"/>
          </a:p>
        </p:txBody>
      </p:sp>
      <p:cxnSp>
        <p:nvCxnSpPr>
          <p:cNvPr id="36" name="Elbow Connector 35"/>
          <p:cNvCxnSpPr>
            <a:stCxn id="25" idx="3"/>
            <a:endCxn id="35" idx="1"/>
          </p:cNvCxnSpPr>
          <p:nvPr/>
        </p:nvCxnSpPr>
        <p:spPr>
          <a:xfrm>
            <a:off x="3426413" y="320277"/>
            <a:ext cx="503314" cy="769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397362" y="1276819"/>
            <a:ext cx="5392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Service object for binaries running on </a:t>
            </a:r>
            <a:r>
              <a:rPr lang="en-US" sz="900" dirty="0" smtClean="0"/>
              <a:t>hosts. A </a:t>
            </a:r>
            <a:r>
              <a:rPr lang="en-US" sz="900" dirty="0"/>
              <a:t>service takes a manager and enables </a:t>
            </a:r>
            <a:r>
              <a:rPr lang="en-US" sz="900" dirty="0" err="1"/>
              <a:t>rpc</a:t>
            </a:r>
            <a:r>
              <a:rPr lang="en-US" sz="900" dirty="0"/>
              <a:t> by listening to queues </a:t>
            </a:r>
            <a:r>
              <a:rPr lang="en-US" sz="900" dirty="0" smtClean="0"/>
              <a:t>based on </a:t>
            </a:r>
            <a:r>
              <a:rPr lang="en-US" sz="900" dirty="0"/>
              <a:t>topic. It also periodically runs tasks on the manager.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029821" y="999107"/>
            <a:ext cx="28614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/>
              <a:t>__</a:t>
            </a:r>
            <a:r>
              <a:rPr lang="en-US" sz="1600" dirty="0" err="1"/>
              <a:t>init</a:t>
            </a:r>
            <a:r>
              <a:rPr lang="en-US" sz="1600" dirty="0"/>
              <a:t>__(self, host=None</a:t>
            </a:r>
            <a:r>
              <a:rPr lang="en-US" sz="1600" dirty="0" smtClean="0"/>
              <a:t>):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13081007" y="1820028"/>
            <a:ext cx="12631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def</a:t>
            </a:r>
            <a:r>
              <a:rPr lang="en-US" sz="1600" dirty="0"/>
              <a:t> run(self):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296785" y="1945637"/>
            <a:ext cx="18624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def</a:t>
            </a:r>
            <a:r>
              <a:rPr lang="en-US" sz="1600" dirty="0"/>
              <a:t> </a:t>
            </a:r>
            <a:r>
              <a:rPr lang="en-US" sz="1600" dirty="0" err="1"/>
              <a:t>after_start</a:t>
            </a:r>
            <a:r>
              <a:rPr lang="en-US" sz="1600" dirty="0"/>
              <a:t>(self):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2241006" y="3066332"/>
            <a:ext cx="19750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periodic_resync</a:t>
            </a:r>
            <a:r>
              <a:rPr lang="en-US" sz="1600" dirty="0"/>
              <a:t>(self):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0829229" y="2485193"/>
            <a:ext cx="1577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sync_state</a:t>
            </a:r>
            <a:r>
              <a:rPr lang="en-US" sz="1600" dirty="0"/>
              <a:t>(self, </a:t>
            </a:r>
            <a:endParaRPr lang="en-US" sz="1600" dirty="0" smtClean="0"/>
          </a:p>
          <a:p>
            <a:r>
              <a:rPr lang="en-US" sz="1600" dirty="0" smtClean="0"/>
              <a:t>networks=None</a:t>
            </a:r>
            <a:r>
              <a:rPr lang="en-US" sz="1600" dirty="0"/>
              <a:t>)</a:t>
            </a:r>
          </a:p>
        </p:txBody>
      </p:sp>
      <p:cxnSp>
        <p:nvCxnSpPr>
          <p:cNvPr id="48" name="Elbow Connector 47"/>
          <p:cNvCxnSpPr>
            <a:endCxn id="45" idx="0"/>
          </p:cNvCxnSpPr>
          <p:nvPr/>
        </p:nvCxnSpPr>
        <p:spPr>
          <a:xfrm flipV="1">
            <a:off x="8394706" y="1945637"/>
            <a:ext cx="1833296" cy="708833"/>
          </a:xfrm>
          <a:prstGeom prst="bentConnector4">
            <a:avLst>
              <a:gd name="adj1" fmla="val 24603"/>
              <a:gd name="adj2" fmla="val 1322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501984" y="3124418"/>
            <a:ext cx="2858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neutron/</a:t>
            </a:r>
            <a:r>
              <a:rPr lang="en-US" sz="1600" dirty="0" err="1" smtClean="0"/>
              <a:t>service.py:Service:start</a:t>
            </a:r>
            <a:endParaRPr lang="en-US" sz="1600" dirty="0"/>
          </a:p>
        </p:txBody>
      </p:sp>
      <p:cxnSp>
        <p:nvCxnSpPr>
          <p:cNvPr id="50" name="Elbow Connector 49"/>
          <p:cNvCxnSpPr>
            <a:stCxn id="44" idx="2"/>
            <a:endCxn id="46" idx="0"/>
          </p:cNvCxnSpPr>
          <p:nvPr/>
        </p:nvCxnSpPr>
        <p:spPr>
          <a:xfrm rot="5400000">
            <a:off x="13016665" y="2370438"/>
            <a:ext cx="907750" cy="48403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4" idx="2"/>
            <a:endCxn id="47" idx="0"/>
          </p:cNvCxnSpPr>
          <p:nvPr/>
        </p:nvCxnSpPr>
        <p:spPr>
          <a:xfrm rot="5400000">
            <a:off x="12501976" y="1274609"/>
            <a:ext cx="326611" cy="20945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3960963" y="59675"/>
            <a:ext cx="3328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err="1"/>
              <a:t>def</a:t>
            </a:r>
            <a:r>
              <a:rPr lang="en-US" sz="1600" dirty="0"/>
              <a:t> _</a:t>
            </a:r>
            <a:r>
              <a:rPr lang="en-US" sz="1600" dirty="0" err="1"/>
              <a:t>populate_networks_cache</a:t>
            </a:r>
            <a:r>
              <a:rPr lang="en-US" sz="1600" dirty="0"/>
              <a:t>(self</a:t>
            </a:r>
            <a:r>
              <a:rPr lang="en-US" sz="1600" dirty="0" smtClean="0"/>
              <a:t>):</a:t>
            </a:r>
          </a:p>
          <a:p>
            <a:r>
              <a:rPr lang="en-US" sz="1600" dirty="0" smtClean="0"/>
              <a:t>Use </a:t>
            </a:r>
            <a:r>
              <a:rPr lang="en-US" sz="1600" dirty="0" err="1" smtClean="0"/>
              <a:t>dhcp_driver_cls</a:t>
            </a:r>
            <a:r>
              <a:rPr lang="en-US" sz="1600" dirty="0" smtClean="0"/>
              <a:t> and </a:t>
            </a:r>
            <a:r>
              <a:rPr lang="en-US" sz="1600" dirty="0" err="1" smtClean="0"/>
              <a:t>linux</a:t>
            </a:r>
            <a:r>
              <a:rPr lang="en-US" sz="1600" dirty="0" smtClean="0"/>
              <a:t>/</a:t>
            </a:r>
            <a:r>
              <a:rPr lang="en-US" sz="1600" dirty="0" err="1" smtClean="0"/>
              <a:t>dhcp</a:t>
            </a:r>
            <a:r>
              <a:rPr lang="en-US" sz="1600" dirty="0" smtClean="0"/>
              <a:t>.</a:t>
            </a:r>
          </a:p>
          <a:p>
            <a:r>
              <a:rPr lang="en-US" sz="1600" dirty="0" err="1" smtClean="0"/>
              <a:t>NetModel</a:t>
            </a:r>
            <a:r>
              <a:rPr lang="en-US" sz="1600" dirty="0" smtClean="0"/>
              <a:t>  to populate the cache</a:t>
            </a:r>
            <a:endParaRPr lang="en-US" sz="1600" dirty="0"/>
          </a:p>
        </p:txBody>
      </p:sp>
      <p:cxnSp>
        <p:nvCxnSpPr>
          <p:cNvPr id="53" name="Elbow Connector 52"/>
          <p:cNvCxnSpPr>
            <a:stCxn id="43" idx="3"/>
          </p:cNvCxnSpPr>
          <p:nvPr/>
        </p:nvCxnSpPr>
        <p:spPr>
          <a:xfrm flipV="1">
            <a:off x="11891238" y="498422"/>
            <a:ext cx="2069725" cy="6699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1511349" y="3620990"/>
            <a:ext cx="27188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_</a:t>
            </a:r>
            <a:r>
              <a:rPr lang="en-US" sz="1600" dirty="0" err="1"/>
              <a:t>periodic_resync_helper</a:t>
            </a:r>
            <a:r>
              <a:rPr lang="en-US" sz="1600" dirty="0"/>
              <a:t>(self):</a:t>
            </a:r>
          </a:p>
        </p:txBody>
      </p:sp>
      <p:cxnSp>
        <p:nvCxnSpPr>
          <p:cNvPr id="55" name="Straight Arrow Connector 54"/>
          <p:cNvCxnSpPr>
            <a:stCxn id="46" idx="2"/>
            <a:endCxn id="54" idx="0"/>
          </p:cNvCxnSpPr>
          <p:nvPr/>
        </p:nvCxnSpPr>
        <p:spPr>
          <a:xfrm flipH="1">
            <a:off x="12870760" y="3404886"/>
            <a:ext cx="357760" cy="21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54" idx="1"/>
            <a:endCxn id="47" idx="2"/>
          </p:cNvCxnSpPr>
          <p:nvPr/>
        </p:nvCxnSpPr>
        <p:spPr>
          <a:xfrm rot="10800000" flipH="1">
            <a:off x="11511349" y="3069969"/>
            <a:ext cx="106654" cy="720299"/>
          </a:xfrm>
          <a:prstGeom prst="bentConnector4">
            <a:avLst>
              <a:gd name="adj1" fmla="val -214338"/>
              <a:gd name="adj2" fmla="val 617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549736" y="3788791"/>
            <a:ext cx="3124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safe_configure_dhcp_for_network</a:t>
            </a:r>
            <a:r>
              <a:rPr lang="en-US" sz="1600" dirty="0"/>
              <a:t>(</a:t>
            </a:r>
          </a:p>
        </p:txBody>
      </p:sp>
      <p:cxnSp>
        <p:nvCxnSpPr>
          <p:cNvPr id="58" name="Elbow Connector 57"/>
          <p:cNvCxnSpPr>
            <a:stCxn id="47" idx="1"/>
            <a:endCxn id="57" idx="0"/>
          </p:cNvCxnSpPr>
          <p:nvPr/>
        </p:nvCxnSpPr>
        <p:spPr>
          <a:xfrm rot="10800000" flipV="1">
            <a:off x="9111991" y="2777581"/>
            <a:ext cx="1717238" cy="10112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44" idx="0"/>
          </p:cNvCxnSpPr>
          <p:nvPr/>
        </p:nvCxnSpPr>
        <p:spPr>
          <a:xfrm flipV="1">
            <a:off x="11300779" y="1820028"/>
            <a:ext cx="2411780" cy="310276"/>
          </a:xfrm>
          <a:prstGeom prst="bentConnector4">
            <a:avLst>
              <a:gd name="adj1" fmla="val 36907"/>
              <a:gd name="adj2" fmla="val 1736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130256" y="4987096"/>
            <a:ext cx="2145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network_create_end</a:t>
            </a:r>
            <a:endParaRPr lang="en-US" sz="1800" dirty="0"/>
          </a:p>
        </p:txBody>
      </p:sp>
      <p:sp>
        <p:nvSpPr>
          <p:cNvPr id="62" name="Rectangle 61"/>
          <p:cNvSpPr/>
          <p:nvPr/>
        </p:nvSpPr>
        <p:spPr>
          <a:xfrm>
            <a:off x="3130256" y="5354100"/>
            <a:ext cx="2220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network_update_end</a:t>
            </a:r>
            <a:endParaRPr lang="en-US" sz="1800" dirty="0"/>
          </a:p>
        </p:txBody>
      </p:sp>
      <p:sp>
        <p:nvSpPr>
          <p:cNvPr id="63" name="Rectangle 62"/>
          <p:cNvSpPr/>
          <p:nvPr/>
        </p:nvSpPr>
        <p:spPr>
          <a:xfrm>
            <a:off x="3130256" y="5748705"/>
            <a:ext cx="2150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network_delete_end</a:t>
            </a:r>
            <a:endParaRPr lang="en-US" sz="1800" dirty="0"/>
          </a:p>
        </p:txBody>
      </p:sp>
      <p:sp>
        <p:nvSpPr>
          <p:cNvPr id="64" name="Rectangle 63"/>
          <p:cNvSpPr/>
          <p:nvPr/>
        </p:nvSpPr>
        <p:spPr>
          <a:xfrm>
            <a:off x="3130256" y="6118037"/>
            <a:ext cx="2084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subnet_update_end</a:t>
            </a:r>
            <a:endParaRPr lang="en-US" sz="1800" dirty="0"/>
          </a:p>
        </p:txBody>
      </p:sp>
      <p:sp>
        <p:nvSpPr>
          <p:cNvPr id="65" name="Rectangle 64"/>
          <p:cNvSpPr/>
          <p:nvPr/>
        </p:nvSpPr>
        <p:spPr>
          <a:xfrm>
            <a:off x="3130256" y="6570388"/>
            <a:ext cx="2015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subnet_delete_end</a:t>
            </a:r>
            <a:endParaRPr lang="en-US" sz="1800" dirty="0"/>
          </a:p>
        </p:txBody>
      </p:sp>
      <p:sp>
        <p:nvSpPr>
          <p:cNvPr id="66" name="Rectangle 65"/>
          <p:cNvSpPr/>
          <p:nvPr/>
        </p:nvSpPr>
        <p:spPr>
          <a:xfrm>
            <a:off x="3130256" y="6977043"/>
            <a:ext cx="1839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port_update_end</a:t>
            </a:r>
            <a:endParaRPr lang="en-US" sz="1800" dirty="0"/>
          </a:p>
        </p:txBody>
      </p:sp>
      <p:sp>
        <p:nvSpPr>
          <p:cNvPr id="67" name="Rectangle 66"/>
          <p:cNvSpPr/>
          <p:nvPr/>
        </p:nvSpPr>
        <p:spPr>
          <a:xfrm>
            <a:off x="3161358" y="7346375"/>
            <a:ext cx="1769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port_delete_end</a:t>
            </a:r>
            <a:endParaRPr lang="en-US" sz="1800" dirty="0"/>
          </a:p>
        </p:txBody>
      </p:sp>
      <p:sp>
        <p:nvSpPr>
          <p:cNvPr id="68" name="Left Brace 67"/>
          <p:cNvSpPr/>
          <p:nvPr/>
        </p:nvSpPr>
        <p:spPr>
          <a:xfrm>
            <a:off x="2755325" y="5028539"/>
            <a:ext cx="457200" cy="28239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" name="Rectangle 69"/>
          <p:cNvSpPr/>
          <p:nvPr/>
        </p:nvSpPr>
        <p:spPr>
          <a:xfrm>
            <a:off x="5714836" y="4987096"/>
            <a:ext cx="2124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enable_dhcp_helper</a:t>
            </a:r>
            <a:endParaRPr lang="en-US" sz="1800" dirty="0"/>
          </a:p>
        </p:txBody>
      </p:sp>
      <p:sp>
        <p:nvSpPr>
          <p:cNvPr id="71" name="Rectangle 70"/>
          <p:cNvSpPr/>
          <p:nvPr/>
        </p:nvSpPr>
        <p:spPr>
          <a:xfrm>
            <a:off x="5714836" y="5723432"/>
            <a:ext cx="2151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disable_dhcp_helper</a:t>
            </a:r>
            <a:endParaRPr lang="en-US" sz="1800" dirty="0"/>
          </a:p>
        </p:txBody>
      </p:sp>
      <p:sp>
        <p:nvSpPr>
          <p:cNvPr id="72" name="Rectangle 71"/>
          <p:cNvSpPr/>
          <p:nvPr/>
        </p:nvSpPr>
        <p:spPr>
          <a:xfrm>
            <a:off x="5714836" y="6313821"/>
            <a:ext cx="2222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refresh_dhcp_helper</a:t>
            </a:r>
            <a:r>
              <a:rPr lang="en-US" sz="1800" dirty="0"/>
              <a:t>(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714836" y="7228221"/>
            <a:ext cx="1652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call_driver</a:t>
            </a:r>
            <a:r>
              <a:rPr lang="en-US" sz="1800" dirty="0" smtClean="0"/>
              <a:t>()***</a:t>
            </a:r>
            <a:endParaRPr lang="en-US" sz="1800" dirty="0"/>
          </a:p>
        </p:txBody>
      </p:sp>
      <p:cxnSp>
        <p:nvCxnSpPr>
          <p:cNvPr id="74" name="Straight Arrow Connector 73"/>
          <p:cNvCxnSpPr>
            <a:stCxn id="61" idx="3"/>
            <a:endCxn id="70" idx="1"/>
          </p:cNvCxnSpPr>
          <p:nvPr/>
        </p:nvCxnSpPr>
        <p:spPr>
          <a:xfrm>
            <a:off x="5275652" y="5171762"/>
            <a:ext cx="439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3" idx="3"/>
            <a:endCxn id="71" idx="1"/>
          </p:cNvCxnSpPr>
          <p:nvPr/>
        </p:nvCxnSpPr>
        <p:spPr>
          <a:xfrm flipV="1">
            <a:off x="5281166" y="5908098"/>
            <a:ext cx="433670" cy="252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62" idx="3"/>
            <a:endCxn id="70" idx="1"/>
          </p:cNvCxnSpPr>
          <p:nvPr/>
        </p:nvCxnSpPr>
        <p:spPr>
          <a:xfrm flipV="1">
            <a:off x="5350800" y="5171762"/>
            <a:ext cx="364036" cy="3670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2" idx="3"/>
            <a:endCxn id="71" idx="1"/>
          </p:cNvCxnSpPr>
          <p:nvPr/>
        </p:nvCxnSpPr>
        <p:spPr>
          <a:xfrm>
            <a:off x="5350800" y="5538766"/>
            <a:ext cx="364036" cy="3693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4" idx="3"/>
            <a:endCxn id="72" idx="1"/>
          </p:cNvCxnSpPr>
          <p:nvPr/>
        </p:nvCxnSpPr>
        <p:spPr>
          <a:xfrm>
            <a:off x="5215057" y="6302703"/>
            <a:ext cx="499779" cy="1957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65" idx="3"/>
            <a:endCxn id="72" idx="1"/>
          </p:cNvCxnSpPr>
          <p:nvPr/>
        </p:nvCxnSpPr>
        <p:spPr>
          <a:xfrm flipV="1">
            <a:off x="5145423" y="6498487"/>
            <a:ext cx="569413" cy="2565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66" idx="3"/>
            <a:endCxn id="73" idx="1"/>
          </p:cNvCxnSpPr>
          <p:nvPr/>
        </p:nvCxnSpPr>
        <p:spPr>
          <a:xfrm>
            <a:off x="4969414" y="7161709"/>
            <a:ext cx="745422" cy="2511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67" idx="3"/>
            <a:endCxn id="73" idx="1"/>
          </p:cNvCxnSpPr>
          <p:nvPr/>
        </p:nvCxnSpPr>
        <p:spPr>
          <a:xfrm flipV="1">
            <a:off x="4930881" y="7412887"/>
            <a:ext cx="783955" cy="1181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41701" y="5386938"/>
            <a:ext cx="2474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 </a:t>
            </a:r>
            <a:r>
              <a:rPr lang="en-US" sz="1800" dirty="0" err="1"/>
              <a:t>safe_get_network_info</a:t>
            </a:r>
            <a:r>
              <a:rPr lang="en-US" sz="1800" dirty="0"/>
              <a:t>(</a:t>
            </a:r>
          </a:p>
        </p:txBody>
      </p:sp>
      <p:cxnSp>
        <p:nvCxnSpPr>
          <p:cNvPr id="83" name="Elbow Connector 82"/>
          <p:cNvCxnSpPr>
            <a:stCxn id="70" idx="3"/>
            <a:endCxn id="82" idx="1"/>
          </p:cNvCxnSpPr>
          <p:nvPr/>
        </p:nvCxnSpPr>
        <p:spPr>
          <a:xfrm>
            <a:off x="7839135" y="5171762"/>
            <a:ext cx="502566" cy="3998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71" idx="3"/>
            <a:endCxn id="73" idx="3"/>
          </p:cNvCxnSpPr>
          <p:nvPr/>
        </p:nvCxnSpPr>
        <p:spPr>
          <a:xfrm flipH="1">
            <a:off x="7366891" y="5908098"/>
            <a:ext cx="499496" cy="1504789"/>
          </a:xfrm>
          <a:prstGeom prst="bentConnector3">
            <a:avLst>
              <a:gd name="adj1" fmla="val -457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72" idx="2"/>
            <a:endCxn id="73" idx="0"/>
          </p:cNvCxnSpPr>
          <p:nvPr/>
        </p:nvCxnSpPr>
        <p:spPr>
          <a:xfrm rot="5400000">
            <a:off x="6410821" y="6813196"/>
            <a:ext cx="545068" cy="28498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endCxn id="68" idx="1"/>
          </p:cNvCxnSpPr>
          <p:nvPr/>
        </p:nvCxnSpPr>
        <p:spPr>
          <a:xfrm flipV="1">
            <a:off x="1067950" y="6440490"/>
            <a:ext cx="1687375" cy="8209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82" idx="2"/>
          </p:cNvCxnSpPr>
          <p:nvPr/>
        </p:nvCxnSpPr>
        <p:spPr>
          <a:xfrm rot="16200000" flipH="1">
            <a:off x="9658855" y="5676505"/>
            <a:ext cx="361762" cy="5212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0100378" y="5843557"/>
            <a:ext cx="948622" cy="631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Next</a:t>
            </a:r>
          </a:p>
          <a:p>
            <a:pPr algn="ctr"/>
            <a:r>
              <a:rPr lang="en-US" sz="1800" dirty="0" smtClean="0"/>
              <a:t>slide</a:t>
            </a:r>
            <a:endParaRPr lang="en-US" sz="1800" dirty="0"/>
          </a:p>
        </p:txBody>
      </p:sp>
      <p:sp>
        <p:nvSpPr>
          <p:cNvPr id="89" name="Rectangle 88"/>
          <p:cNvSpPr/>
          <p:nvPr/>
        </p:nvSpPr>
        <p:spPr>
          <a:xfrm>
            <a:off x="3611922" y="8178926"/>
            <a:ext cx="2928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configure_dhcp_for_network</a:t>
            </a:r>
            <a:endParaRPr lang="en-US" sz="1800" dirty="0"/>
          </a:p>
        </p:txBody>
      </p:sp>
      <p:cxnSp>
        <p:nvCxnSpPr>
          <p:cNvPr id="90" name="Elbow Connector 89"/>
          <p:cNvCxnSpPr>
            <a:stCxn id="89" idx="0"/>
            <a:endCxn id="73" idx="2"/>
          </p:cNvCxnSpPr>
          <p:nvPr/>
        </p:nvCxnSpPr>
        <p:spPr>
          <a:xfrm rot="5400000" flipH="1" flipV="1">
            <a:off x="5517943" y="7156005"/>
            <a:ext cx="581373" cy="14644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94" idx="6"/>
            <a:endCxn id="89" idx="1"/>
          </p:cNvCxnSpPr>
          <p:nvPr/>
        </p:nvCxnSpPr>
        <p:spPr>
          <a:xfrm>
            <a:off x="3130256" y="8363592"/>
            <a:ext cx="4816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0" idx="0"/>
            <a:endCxn id="93" idx="2"/>
          </p:cNvCxnSpPr>
          <p:nvPr/>
        </p:nvCxnSpPr>
        <p:spPr>
          <a:xfrm rot="5400000" flipH="1" flipV="1">
            <a:off x="7263252" y="4249348"/>
            <a:ext cx="251482" cy="12240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8001000" y="4484132"/>
            <a:ext cx="533400" cy="502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1</a:t>
            </a:r>
            <a:endParaRPr lang="en-US" sz="1800" dirty="0"/>
          </a:p>
        </p:txBody>
      </p:sp>
      <p:sp>
        <p:nvSpPr>
          <p:cNvPr id="94" name="Oval 93"/>
          <p:cNvSpPr/>
          <p:nvPr/>
        </p:nvSpPr>
        <p:spPr>
          <a:xfrm>
            <a:off x="2596856" y="8112110"/>
            <a:ext cx="533400" cy="502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1</a:t>
            </a:r>
            <a:endParaRPr lang="en-US" sz="1800" dirty="0"/>
          </a:p>
        </p:txBody>
      </p:sp>
      <p:sp>
        <p:nvSpPr>
          <p:cNvPr id="95" name="Rectangle 94"/>
          <p:cNvSpPr/>
          <p:nvPr/>
        </p:nvSpPr>
        <p:spPr>
          <a:xfrm>
            <a:off x="9112232" y="7598846"/>
            <a:ext cx="197629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Driver (</a:t>
            </a:r>
            <a:r>
              <a:rPr lang="en-US" sz="1400" dirty="0" err="1" smtClean="0"/>
              <a:t>dnsmasq</a:t>
            </a:r>
            <a:r>
              <a:rPr lang="en-US" sz="1400" dirty="0" smtClean="0"/>
              <a:t>) is called with following operations: </a:t>
            </a:r>
          </a:p>
          <a:p>
            <a:r>
              <a:rPr lang="en-US" sz="1400" dirty="0" smtClean="0"/>
              <a:t>enable</a:t>
            </a:r>
          </a:p>
          <a:p>
            <a:r>
              <a:rPr lang="en-US" sz="1400" dirty="0"/>
              <a:t>d</a:t>
            </a:r>
            <a:r>
              <a:rPr lang="en-US" sz="1400" dirty="0" smtClean="0"/>
              <a:t>isable</a:t>
            </a:r>
          </a:p>
          <a:p>
            <a:r>
              <a:rPr lang="en-US" sz="1400" dirty="0" err="1" smtClean="0"/>
              <a:t>reload_allocations</a:t>
            </a:r>
            <a:endParaRPr lang="en-US" sz="1400" dirty="0" smtClean="0"/>
          </a:p>
          <a:p>
            <a:r>
              <a:rPr lang="en-US" sz="1400" dirty="0"/>
              <a:t>restart</a:t>
            </a:r>
          </a:p>
        </p:txBody>
      </p:sp>
      <p:cxnSp>
        <p:nvCxnSpPr>
          <p:cNvPr id="96" name="Straight Arrow Connector 95"/>
          <p:cNvCxnSpPr>
            <a:stCxn id="73" idx="3"/>
            <a:endCxn id="95" idx="1"/>
          </p:cNvCxnSpPr>
          <p:nvPr/>
        </p:nvCxnSpPr>
        <p:spPr>
          <a:xfrm>
            <a:off x="7366891" y="7412887"/>
            <a:ext cx="1745341" cy="986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145423" y="7151277"/>
            <a:ext cx="5517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reload</a:t>
            </a:r>
            <a:endParaRPr 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5236036" y="7715707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enable</a:t>
            </a:r>
            <a:endParaRPr lang="en-US" sz="1100" dirty="0"/>
          </a:p>
        </p:txBody>
      </p:sp>
      <p:sp>
        <p:nvSpPr>
          <p:cNvPr id="99" name="TextBox 98"/>
          <p:cNvSpPr txBox="1"/>
          <p:nvPr/>
        </p:nvSpPr>
        <p:spPr>
          <a:xfrm>
            <a:off x="7831372" y="6772260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disable</a:t>
            </a:r>
            <a:endParaRPr 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5978852" y="6715433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reload or restart</a:t>
            </a:r>
            <a:endParaRPr lang="en-US" sz="1100" dirty="0"/>
          </a:p>
        </p:txBody>
      </p:sp>
      <p:sp>
        <p:nvSpPr>
          <p:cNvPr id="101" name="Rectangle 100"/>
          <p:cNvSpPr/>
          <p:nvPr/>
        </p:nvSpPr>
        <p:spPr>
          <a:xfrm>
            <a:off x="1828800" y="8799493"/>
            <a:ext cx="71589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Before calling an operation, </a:t>
            </a:r>
            <a:r>
              <a:rPr lang="en-US" sz="1400" dirty="0" err="1" smtClean="0"/>
              <a:t>call_driver</a:t>
            </a:r>
            <a:r>
              <a:rPr lang="en-US" sz="1400" dirty="0" smtClean="0"/>
              <a:t> first creates an object of the </a:t>
            </a:r>
          </a:p>
          <a:p>
            <a:r>
              <a:rPr lang="en-US" sz="1400" dirty="0" smtClean="0"/>
              <a:t>Driver class (</a:t>
            </a:r>
            <a:r>
              <a:rPr lang="en-US" sz="1400" dirty="0" err="1" smtClean="0"/>
              <a:t>DhcpBase</a:t>
            </a:r>
            <a:r>
              <a:rPr lang="en-US" sz="1400" dirty="0" smtClean="0"/>
              <a:t>/</a:t>
            </a:r>
            <a:r>
              <a:rPr lang="en-US" sz="1400" dirty="0" err="1" smtClean="0"/>
              <a:t>DhcpLocalProcess</a:t>
            </a:r>
            <a:r>
              <a:rPr lang="en-US" sz="1400" dirty="0" smtClean="0"/>
              <a:t>/</a:t>
            </a:r>
            <a:r>
              <a:rPr lang="en-US" sz="1400" dirty="0" err="1" smtClean="0"/>
              <a:t>Dnsmasq</a:t>
            </a:r>
            <a:r>
              <a:rPr lang="en-US" sz="1400" dirty="0" smtClean="0"/>
              <a:t> – defined in </a:t>
            </a:r>
            <a:r>
              <a:rPr lang="en-US" sz="1400" dirty="0" err="1" smtClean="0"/>
              <a:t>linux</a:t>
            </a:r>
            <a:r>
              <a:rPr lang="en-US" sz="1400" dirty="0" smtClean="0"/>
              <a:t>/dhcp.py) :</a:t>
            </a:r>
          </a:p>
          <a:p>
            <a:r>
              <a:rPr lang="en-US" sz="1400" dirty="0" smtClean="0"/>
              <a:t>driver </a:t>
            </a:r>
            <a:r>
              <a:rPr lang="en-US" sz="1400" dirty="0"/>
              <a:t>= </a:t>
            </a:r>
            <a:r>
              <a:rPr lang="en-US" sz="1400" dirty="0" err="1"/>
              <a:t>self.dhcp_driver_cls</a:t>
            </a:r>
            <a:r>
              <a:rPr lang="en-US" sz="1400" dirty="0"/>
              <a:t>(</a:t>
            </a:r>
            <a:r>
              <a:rPr lang="en-US" sz="1400" dirty="0" err="1"/>
              <a:t>self.conf</a:t>
            </a:r>
            <a:r>
              <a:rPr lang="en-US" sz="1400" dirty="0" smtClean="0"/>
              <a:t>, </a:t>
            </a:r>
            <a:r>
              <a:rPr lang="en-US" sz="1400" b="1" dirty="0" smtClean="0">
                <a:solidFill>
                  <a:srgbClr val="FF0000"/>
                </a:solidFill>
              </a:rPr>
              <a:t>network</a:t>
            </a:r>
            <a:r>
              <a:rPr lang="en-US" sz="1400" dirty="0" smtClean="0"/>
              <a:t>, </a:t>
            </a:r>
            <a:r>
              <a:rPr lang="en-US" sz="1400" dirty="0" err="1" smtClean="0"/>
              <a:t>self.root_helper</a:t>
            </a:r>
            <a:r>
              <a:rPr lang="en-US" sz="1400" dirty="0" smtClean="0"/>
              <a:t>, </a:t>
            </a:r>
            <a:r>
              <a:rPr lang="en-US" sz="1400" dirty="0" err="1" smtClean="0"/>
              <a:t>self.dhcp_version</a:t>
            </a:r>
            <a:r>
              <a:rPr lang="en-US" sz="1400" dirty="0" smtClean="0"/>
              <a:t>, </a:t>
            </a:r>
            <a:r>
              <a:rPr lang="en-US" sz="1400" dirty="0" err="1"/>
              <a:t>self.plugin_rpc</a:t>
            </a:r>
            <a:r>
              <a:rPr lang="en-US" sz="1400" dirty="0"/>
              <a:t>)</a:t>
            </a:r>
          </a:p>
        </p:txBody>
      </p:sp>
      <p:cxnSp>
        <p:nvCxnSpPr>
          <p:cNvPr id="102" name="Elbow Connector 101"/>
          <p:cNvCxnSpPr/>
          <p:nvPr/>
        </p:nvCxnSpPr>
        <p:spPr>
          <a:xfrm rot="5400000">
            <a:off x="6167854" y="8027089"/>
            <a:ext cx="1344655" cy="20015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470228" y="72775"/>
            <a:ext cx="6477000" cy="307541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28" idx="3"/>
            <a:endCxn id="49" idx="2"/>
          </p:cNvCxnSpPr>
          <p:nvPr/>
        </p:nvCxnSpPr>
        <p:spPr>
          <a:xfrm>
            <a:off x="3649103" y="2889121"/>
            <a:ext cx="3282311" cy="573851"/>
          </a:xfrm>
          <a:prstGeom prst="bentConnector4">
            <a:avLst>
              <a:gd name="adj1" fmla="val 28225"/>
              <a:gd name="adj2" fmla="val 1398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00052" y="3496082"/>
            <a:ext cx="3513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Refer to Common\service.py</a:t>
            </a:r>
            <a:endParaRPr lang="en-US" sz="2000" dirty="0"/>
          </a:p>
        </p:txBody>
      </p:sp>
      <p:sp>
        <p:nvSpPr>
          <p:cNvPr id="103" name="Rectangle 102"/>
          <p:cNvSpPr/>
          <p:nvPr/>
        </p:nvSpPr>
        <p:spPr>
          <a:xfrm>
            <a:off x="5396581" y="12697696"/>
            <a:ext cx="2119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/>
              <a:t>device_manager.setup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9401061" y="10215405"/>
            <a:ext cx="3326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port = </a:t>
            </a:r>
            <a:r>
              <a:rPr lang="en-US" sz="1600" dirty="0" err="1"/>
              <a:t>self.setup_dhcp_port</a:t>
            </a:r>
            <a:r>
              <a:rPr lang="en-US" sz="1600" dirty="0"/>
              <a:t>(network)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9456982" y="11169265"/>
            <a:ext cx="2434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/>
              <a:t>self.driver.plug</a:t>
            </a:r>
            <a:r>
              <a:rPr lang="en-US" sz="1600" dirty="0" smtClean="0"/>
              <a:t> (</a:t>
            </a:r>
            <a:r>
              <a:rPr lang="en-US" sz="1600" dirty="0" err="1" smtClean="0"/>
              <a:t>dhcp_port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07" name="Rectangle 106"/>
          <p:cNvSpPr/>
          <p:nvPr/>
        </p:nvSpPr>
        <p:spPr>
          <a:xfrm>
            <a:off x="9401061" y="12518301"/>
            <a:ext cx="16055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 self.driver.init_l3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9401060" y="14020800"/>
            <a:ext cx="17848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_</a:t>
            </a:r>
            <a:r>
              <a:rPr lang="en-US" sz="1600" dirty="0" err="1"/>
              <a:t>set_default_route</a:t>
            </a:r>
            <a:endParaRPr lang="en-US" sz="1600" dirty="0"/>
          </a:p>
        </p:txBody>
      </p:sp>
      <p:sp>
        <p:nvSpPr>
          <p:cNvPr id="109" name="Rectangle 108"/>
          <p:cNvSpPr/>
          <p:nvPr/>
        </p:nvSpPr>
        <p:spPr>
          <a:xfrm>
            <a:off x="9476032" y="13373707"/>
            <a:ext cx="37968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device.route.pullup_route</a:t>
            </a:r>
            <a:r>
              <a:rPr lang="en-US" sz="1600" dirty="0"/>
              <a:t>(</a:t>
            </a:r>
            <a:r>
              <a:rPr lang="en-US" sz="1600" dirty="0" err="1"/>
              <a:t>interface_name</a:t>
            </a:r>
            <a:r>
              <a:rPr lang="en-US" sz="1600" dirty="0"/>
              <a:t>)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4354061" y="9296400"/>
            <a:ext cx="23061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/>
              <a:t>plugin.update_dhcp_port</a:t>
            </a:r>
            <a:endParaRPr lang="en-US" sz="1600" dirty="0"/>
          </a:p>
        </p:txBody>
      </p:sp>
      <p:sp>
        <p:nvSpPr>
          <p:cNvPr id="111" name="Rectangle 110"/>
          <p:cNvSpPr/>
          <p:nvPr/>
        </p:nvSpPr>
        <p:spPr>
          <a:xfrm>
            <a:off x="14354061" y="9846073"/>
            <a:ext cx="31995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/>
              <a:t>plugin.create_dhcp_port</a:t>
            </a:r>
            <a:r>
              <a:rPr lang="en-US" sz="1600" dirty="0" smtClean="0"/>
              <a:t> (send port </a:t>
            </a:r>
          </a:p>
          <a:p>
            <a:r>
              <a:rPr lang="en-US" sz="1600" dirty="0" smtClean="0"/>
              <a:t>Dictionary as input)</a:t>
            </a:r>
            <a:endParaRPr lang="en-US" sz="1600" dirty="0"/>
          </a:p>
        </p:txBody>
      </p:sp>
      <p:cxnSp>
        <p:nvCxnSpPr>
          <p:cNvPr id="112" name="Elbow Connector 111"/>
          <p:cNvCxnSpPr>
            <a:stCxn id="105" idx="3"/>
            <a:endCxn id="110" idx="1"/>
          </p:cNvCxnSpPr>
          <p:nvPr/>
        </p:nvCxnSpPr>
        <p:spPr>
          <a:xfrm flipV="1">
            <a:off x="12727484" y="9465677"/>
            <a:ext cx="1626577" cy="9190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105" idx="3"/>
            <a:endCxn id="111" idx="1"/>
          </p:cNvCxnSpPr>
          <p:nvPr/>
        </p:nvCxnSpPr>
        <p:spPr>
          <a:xfrm flipV="1">
            <a:off x="12727484" y="10138461"/>
            <a:ext cx="1626577" cy="2462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06" idx="3"/>
            <a:endCxn id="124" idx="1"/>
          </p:cNvCxnSpPr>
          <p:nvPr/>
        </p:nvCxnSpPr>
        <p:spPr>
          <a:xfrm>
            <a:off x="11891238" y="11338542"/>
            <a:ext cx="793093" cy="758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2029961" y="12189301"/>
            <a:ext cx="464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Create array of IP_CIDRs.</a:t>
            </a:r>
          </a:p>
          <a:p>
            <a:r>
              <a:rPr lang="en-US" sz="1400" dirty="0"/>
              <a:t>For each of the </a:t>
            </a:r>
            <a:r>
              <a:rPr lang="en-US" sz="1400" dirty="0" err="1" smtClean="0"/>
              <a:t>fixed_IP</a:t>
            </a:r>
            <a:r>
              <a:rPr lang="en-US" sz="1400" dirty="0" smtClean="0"/>
              <a:t> in </a:t>
            </a:r>
            <a:r>
              <a:rPr lang="en-US" sz="1400" dirty="0" err="1" smtClean="0"/>
              <a:t>port.fixed_ips</a:t>
            </a:r>
            <a:endParaRPr lang="en-US" sz="1400" dirty="0" smtClean="0"/>
          </a:p>
          <a:p>
            <a:r>
              <a:rPr lang="en-US" sz="1400" dirty="0" smtClean="0"/>
              <a:t>Get the subnet and net, create </a:t>
            </a:r>
            <a:r>
              <a:rPr lang="en-US" sz="1400" dirty="0" err="1" smtClean="0"/>
              <a:t>ip_cidr</a:t>
            </a:r>
            <a:r>
              <a:rPr lang="en-US" sz="1400" dirty="0" smtClean="0"/>
              <a:t> using the </a:t>
            </a:r>
            <a:r>
              <a:rPr lang="en-US" sz="1400" dirty="0" err="1" smtClean="0"/>
              <a:t>floating_ip</a:t>
            </a:r>
            <a:r>
              <a:rPr lang="en-US" sz="1400" dirty="0" smtClean="0"/>
              <a:t> and the </a:t>
            </a:r>
            <a:r>
              <a:rPr lang="en-US" sz="1400" dirty="0" err="1" smtClean="0"/>
              <a:t>net.prefixlen</a:t>
            </a:r>
            <a:r>
              <a:rPr lang="en-US" sz="1400" dirty="0" smtClean="0"/>
              <a:t>. Append into </a:t>
            </a:r>
            <a:r>
              <a:rPr lang="en-US" sz="1400" dirty="0" err="1" smtClean="0"/>
              <a:t>ip_cidrs</a:t>
            </a:r>
            <a:r>
              <a:rPr lang="en-US" sz="1400" dirty="0" smtClean="0"/>
              <a:t> array.</a:t>
            </a:r>
          </a:p>
        </p:txBody>
      </p:sp>
      <p:sp>
        <p:nvSpPr>
          <p:cNvPr id="116" name="Right Arrow 115"/>
          <p:cNvSpPr/>
          <p:nvPr/>
        </p:nvSpPr>
        <p:spPr>
          <a:xfrm>
            <a:off x="11006565" y="12364678"/>
            <a:ext cx="981223" cy="504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17" name="Elbow Connector 116"/>
          <p:cNvCxnSpPr>
            <a:stCxn id="103" idx="3"/>
            <a:endCxn id="105" idx="1"/>
          </p:cNvCxnSpPr>
          <p:nvPr/>
        </p:nvCxnSpPr>
        <p:spPr>
          <a:xfrm flipV="1">
            <a:off x="7515623" y="10384682"/>
            <a:ext cx="1885438" cy="24822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03" idx="3"/>
            <a:endCxn id="106" idx="1"/>
          </p:cNvCxnSpPr>
          <p:nvPr/>
        </p:nvCxnSpPr>
        <p:spPr>
          <a:xfrm flipV="1">
            <a:off x="7515623" y="11338542"/>
            <a:ext cx="1941359" cy="15284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03" idx="3"/>
            <a:endCxn id="107" idx="1"/>
          </p:cNvCxnSpPr>
          <p:nvPr/>
        </p:nvCxnSpPr>
        <p:spPr>
          <a:xfrm flipV="1">
            <a:off x="7515623" y="12687578"/>
            <a:ext cx="1885438" cy="1793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103" idx="3"/>
            <a:endCxn id="109" idx="1"/>
          </p:cNvCxnSpPr>
          <p:nvPr/>
        </p:nvCxnSpPr>
        <p:spPr>
          <a:xfrm>
            <a:off x="7515623" y="12866973"/>
            <a:ext cx="1960409" cy="67601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103" idx="3"/>
            <a:endCxn id="108" idx="1"/>
          </p:cNvCxnSpPr>
          <p:nvPr/>
        </p:nvCxnSpPr>
        <p:spPr>
          <a:xfrm>
            <a:off x="7515623" y="12866973"/>
            <a:ext cx="1885437" cy="13231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13272905" y="13367111"/>
            <a:ext cx="381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Ensures that the route entry for the interface is before </a:t>
            </a:r>
            <a:r>
              <a:rPr lang="en-US" sz="1200" dirty="0" smtClean="0"/>
              <a:t>all  </a:t>
            </a:r>
            <a:r>
              <a:rPr lang="en-US" sz="1200" dirty="0"/>
              <a:t>others on the same subnet</a:t>
            </a:r>
          </a:p>
        </p:txBody>
      </p:sp>
      <p:sp>
        <p:nvSpPr>
          <p:cNvPr id="123" name="Left Brace 122"/>
          <p:cNvSpPr/>
          <p:nvPr/>
        </p:nvSpPr>
        <p:spPr>
          <a:xfrm>
            <a:off x="8978989" y="13304889"/>
            <a:ext cx="332365" cy="11076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4" name="Rectangle 123"/>
          <p:cNvSpPr/>
          <p:nvPr/>
        </p:nvSpPr>
        <p:spPr>
          <a:xfrm>
            <a:off x="12684331" y="10721862"/>
            <a:ext cx="537823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plug(self, </a:t>
            </a:r>
            <a:r>
              <a:rPr lang="en-US" sz="1200" dirty="0" err="1"/>
              <a:t>network_id</a:t>
            </a:r>
            <a:r>
              <a:rPr lang="en-US" sz="1200" dirty="0"/>
              <a:t>, </a:t>
            </a:r>
            <a:r>
              <a:rPr lang="en-US" sz="1200" dirty="0" err="1"/>
              <a:t>port_id</a:t>
            </a:r>
            <a:r>
              <a:rPr lang="en-US" sz="1200" dirty="0"/>
              <a:t>, </a:t>
            </a:r>
            <a:r>
              <a:rPr lang="en-US" sz="1200" dirty="0" err="1"/>
              <a:t>device_name</a:t>
            </a:r>
            <a:r>
              <a:rPr lang="en-US" sz="1200" dirty="0"/>
              <a:t>, </a:t>
            </a:r>
            <a:r>
              <a:rPr lang="en-US" sz="1200" dirty="0" err="1" smtClean="0"/>
              <a:t>mac_address</a:t>
            </a:r>
            <a:r>
              <a:rPr lang="en-US" sz="1200" dirty="0" smtClean="0"/>
              <a:t>, ..)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1. Ensure the device already does not exist and the integration bridge exists.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2. Create a Tap Name: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3. Create </a:t>
            </a:r>
            <a:r>
              <a:rPr lang="en-US" sz="1200" dirty="0" err="1">
                <a:solidFill>
                  <a:srgbClr val="FF0000"/>
                </a:solidFill>
              </a:rPr>
              <a:t>ns_dev</a:t>
            </a:r>
            <a:r>
              <a:rPr lang="en-US" sz="1200" dirty="0">
                <a:solidFill>
                  <a:srgbClr val="FF0000"/>
                </a:solidFill>
              </a:rPr>
              <a:t> in a </a:t>
            </a:r>
            <a:r>
              <a:rPr lang="en-US" sz="1200" dirty="0" smtClean="0">
                <a:solidFill>
                  <a:srgbClr val="FF0000"/>
                </a:solidFill>
              </a:rPr>
              <a:t>namespace.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4. Add it to the OVS.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5. Perform necessary configuration.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6. </a:t>
            </a:r>
            <a:r>
              <a:rPr lang="en-US" sz="1200" dirty="0">
                <a:solidFill>
                  <a:srgbClr val="FF0000"/>
                </a:solidFill>
              </a:rPr>
              <a:t>Add an interface created by </a:t>
            </a:r>
            <a:r>
              <a:rPr lang="en-US" sz="1200" dirty="0" err="1">
                <a:solidFill>
                  <a:srgbClr val="FF0000"/>
                </a:solidFill>
              </a:rPr>
              <a:t>ovs</a:t>
            </a:r>
            <a:r>
              <a:rPr lang="en-US" sz="1200" dirty="0">
                <a:solidFill>
                  <a:srgbClr val="FF0000"/>
                </a:solidFill>
              </a:rPr>
              <a:t> to the namespace</a:t>
            </a:r>
            <a:r>
              <a:rPr lang="en-US" sz="1200" dirty="0" smtClean="0">
                <a:solidFill>
                  <a:srgbClr val="FF0000"/>
                </a:solidFill>
              </a:rPr>
              <a:t>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6200" y="11166679"/>
            <a:ext cx="15404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def</a:t>
            </a:r>
            <a:r>
              <a:rPr lang="en-US" sz="1600" dirty="0"/>
              <a:t> enable(self):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4724400" y="11223370"/>
            <a:ext cx="1371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self.restart</a:t>
            </a:r>
            <a:r>
              <a:rPr lang="en-US" sz="1600" dirty="0"/>
              <a:t>()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1066800" y="11852479"/>
            <a:ext cx="19736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Else </a:t>
            </a:r>
            <a:r>
              <a:rPr lang="en-US" sz="1600" dirty="0" err="1" smtClean="0"/>
              <a:t>if_enable_dhcp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sp>
        <p:nvSpPr>
          <p:cNvPr id="161" name="Rectangle 160"/>
          <p:cNvSpPr/>
          <p:nvPr/>
        </p:nvSpPr>
        <p:spPr>
          <a:xfrm>
            <a:off x="1676400" y="12309679"/>
            <a:ext cx="25757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_</a:t>
            </a:r>
            <a:r>
              <a:rPr lang="en-US" sz="1600" dirty="0" err="1"/>
              <a:t>ensure_network_conf_dir</a:t>
            </a:r>
            <a:r>
              <a:rPr lang="en-US" sz="1600" dirty="0"/>
              <a:t>()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1708355" y="12806348"/>
            <a:ext cx="36920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interface_name</a:t>
            </a:r>
            <a:r>
              <a:rPr lang="en-US" sz="1600" dirty="0"/>
              <a:t> </a:t>
            </a:r>
            <a:r>
              <a:rPr lang="en-US" sz="1600" dirty="0" smtClean="0"/>
              <a:t>= </a:t>
            </a:r>
            <a:r>
              <a:rPr lang="en-US" sz="1600" dirty="0" err="1" smtClean="0"/>
              <a:t>device_manager.setup</a:t>
            </a:r>
            <a:r>
              <a:rPr lang="en-US" sz="1600" dirty="0" smtClean="0"/>
              <a:t>(</a:t>
            </a:r>
            <a:r>
              <a:rPr lang="en-US" sz="1600" dirty="0" err="1" smtClean="0"/>
              <a:t>self.network</a:t>
            </a:r>
            <a:r>
              <a:rPr lang="en-US" sz="1600" dirty="0"/>
              <a:t>)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1676400" y="14073947"/>
            <a:ext cx="15857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spawn_process</a:t>
            </a:r>
            <a:r>
              <a:rPr lang="en-US" sz="1600" dirty="0"/>
              <a:t>()</a:t>
            </a:r>
          </a:p>
        </p:txBody>
      </p:sp>
      <p:cxnSp>
        <p:nvCxnSpPr>
          <p:cNvPr id="164" name="Elbow Connector 163"/>
          <p:cNvCxnSpPr>
            <a:stCxn id="160" idx="1"/>
            <a:endCxn id="161" idx="1"/>
          </p:cNvCxnSpPr>
          <p:nvPr/>
        </p:nvCxnSpPr>
        <p:spPr>
          <a:xfrm rot="10800000" flipH="1" flipV="1">
            <a:off x="1066800" y="12021756"/>
            <a:ext cx="609600" cy="457200"/>
          </a:xfrm>
          <a:prstGeom prst="bentConnector3">
            <a:avLst>
              <a:gd name="adj1" fmla="val -37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3113823" y="11722588"/>
            <a:ext cx="2603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- subnet in </a:t>
            </a:r>
            <a:r>
              <a:rPr lang="en-US" sz="1400" dirty="0" err="1"/>
              <a:t>self.network.subnets</a:t>
            </a:r>
            <a:r>
              <a:rPr lang="en-US" sz="1400" dirty="0"/>
              <a:t> and  </a:t>
            </a:r>
            <a:r>
              <a:rPr lang="en-US" sz="1400" dirty="0" err="1"/>
              <a:t>subnet.enable_dhcp</a:t>
            </a:r>
            <a:r>
              <a:rPr lang="en-US" sz="1400" dirty="0"/>
              <a:t> is set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2203468" y="10972800"/>
            <a:ext cx="2135563" cy="619898"/>
            <a:chOff x="3520010" y="3057832"/>
            <a:chExt cx="2135563" cy="870466"/>
          </a:xfrm>
        </p:grpSpPr>
        <p:sp>
          <p:nvSpPr>
            <p:cNvPr id="167" name="Flowchart: Decision 166"/>
            <p:cNvSpPr/>
            <p:nvPr/>
          </p:nvSpPr>
          <p:spPr>
            <a:xfrm>
              <a:off x="3520010" y="3057832"/>
              <a:ext cx="2135563" cy="87046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896943" y="3244335"/>
              <a:ext cx="1375761" cy="5618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if </a:t>
              </a:r>
              <a:r>
                <a:rPr lang="en-US" sz="1800" dirty="0" err="1">
                  <a:solidFill>
                    <a:schemeClr val="bg1"/>
                  </a:solidFill>
                </a:rPr>
                <a:t>self.active</a:t>
              </a:r>
              <a:r>
                <a:rPr lang="en-US" sz="2000" dirty="0">
                  <a:solidFill>
                    <a:schemeClr val="bg1"/>
                  </a:solidFill>
                </a:rPr>
                <a:t>:</a:t>
              </a:r>
            </a:p>
          </p:txBody>
        </p:sp>
      </p:grpSp>
      <p:cxnSp>
        <p:nvCxnSpPr>
          <p:cNvPr id="169" name="Elbow Connector 168"/>
          <p:cNvCxnSpPr>
            <a:stCxn id="158" idx="3"/>
            <a:endCxn id="167" idx="1"/>
          </p:cNvCxnSpPr>
          <p:nvPr/>
        </p:nvCxnSpPr>
        <p:spPr>
          <a:xfrm flipV="1">
            <a:off x="1616622" y="11282749"/>
            <a:ext cx="586846" cy="532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167" idx="3"/>
            <a:endCxn id="159" idx="1"/>
          </p:cNvCxnSpPr>
          <p:nvPr/>
        </p:nvCxnSpPr>
        <p:spPr>
          <a:xfrm>
            <a:off x="4339031" y="11282749"/>
            <a:ext cx="385369" cy="1098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67" idx="2"/>
            <a:endCxn id="160" idx="0"/>
          </p:cNvCxnSpPr>
          <p:nvPr/>
        </p:nvCxnSpPr>
        <p:spPr>
          <a:xfrm rot="5400000">
            <a:off x="2532540" y="11113768"/>
            <a:ext cx="259781" cy="121764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1676400" y="13540547"/>
            <a:ext cx="33350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self.interface_name</a:t>
            </a:r>
            <a:r>
              <a:rPr lang="en-US" sz="1600" dirty="0"/>
              <a:t> = </a:t>
            </a:r>
            <a:r>
              <a:rPr lang="en-US" sz="1600" dirty="0" err="1"/>
              <a:t>interface_name</a:t>
            </a:r>
            <a:endParaRPr lang="en-US" sz="1600" dirty="0"/>
          </a:p>
        </p:txBody>
      </p:sp>
      <p:cxnSp>
        <p:nvCxnSpPr>
          <p:cNvPr id="173" name="Elbow Connector 172"/>
          <p:cNvCxnSpPr>
            <a:stCxn id="160" idx="1"/>
            <a:endCxn id="162" idx="1"/>
          </p:cNvCxnSpPr>
          <p:nvPr/>
        </p:nvCxnSpPr>
        <p:spPr>
          <a:xfrm rot="10800000" flipH="1" flipV="1">
            <a:off x="1066799" y="12021756"/>
            <a:ext cx="641555" cy="1076980"/>
          </a:xfrm>
          <a:prstGeom prst="bentConnector3">
            <a:avLst>
              <a:gd name="adj1" fmla="val -356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stCxn id="160" idx="1"/>
            <a:endCxn id="172" idx="1"/>
          </p:cNvCxnSpPr>
          <p:nvPr/>
        </p:nvCxnSpPr>
        <p:spPr>
          <a:xfrm rot="10800000" flipH="1" flipV="1">
            <a:off x="1066800" y="12021756"/>
            <a:ext cx="609600" cy="1688068"/>
          </a:xfrm>
          <a:prstGeom prst="bentConnector3">
            <a:avLst>
              <a:gd name="adj1" fmla="val -37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/>
          <p:cNvCxnSpPr>
            <a:stCxn id="160" idx="1"/>
            <a:endCxn id="163" idx="1"/>
          </p:cNvCxnSpPr>
          <p:nvPr/>
        </p:nvCxnSpPr>
        <p:spPr>
          <a:xfrm rot="10800000" flipH="1" flipV="1">
            <a:off x="1066800" y="12021756"/>
            <a:ext cx="609600" cy="2221468"/>
          </a:xfrm>
          <a:prstGeom prst="bentConnector3">
            <a:avLst>
              <a:gd name="adj1" fmla="val -37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5005528" y="12951612"/>
            <a:ext cx="34388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Create and initialize a device for network's DHCP on this host.</a:t>
            </a:r>
          </a:p>
        </p:txBody>
      </p:sp>
      <p:cxnSp>
        <p:nvCxnSpPr>
          <p:cNvPr id="199" name="Elbow Connector 198"/>
          <p:cNvCxnSpPr>
            <a:endCxn id="103" idx="1"/>
          </p:cNvCxnSpPr>
          <p:nvPr/>
        </p:nvCxnSpPr>
        <p:spPr>
          <a:xfrm flipV="1">
            <a:off x="4730757" y="12866973"/>
            <a:ext cx="665824" cy="3462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7" idx="2"/>
            <a:endCxn id="93" idx="6"/>
          </p:cNvCxnSpPr>
          <p:nvPr/>
        </p:nvCxnSpPr>
        <p:spPr>
          <a:xfrm rot="5400000">
            <a:off x="8519062" y="4142684"/>
            <a:ext cx="608269" cy="5775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5" idx="2"/>
            <a:endCxn id="158" idx="0"/>
          </p:cNvCxnSpPr>
          <p:nvPr/>
        </p:nvCxnSpPr>
        <p:spPr>
          <a:xfrm rot="5400000">
            <a:off x="4489700" y="5555996"/>
            <a:ext cx="1967395" cy="9253971"/>
          </a:xfrm>
          <a:prstGeom prst="bentConnector3">
            <a:avLst>
              <a:gd name="adj1" fmla="val 403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2241006" y="7412887"/>
            <a:ext cx="1471552" cy="17863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10829229" y="6850943"/>
            <a:ext cx="189825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12241006" y="4127345"/>
            <a:ext cx="1039782" cy="14114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81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6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23809" y="381000"/>
            <a:ext cx="269637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launch(service, workers=1)</a:t>
            </a:r>
          </a:p>
        </p:txBody>
      </p:sp>
      <p:sp>
        <p:nvSpPr>
          <p:cNvPr id="3" name="Rectangle 2"/>
          <p:cNvSpPr/>
          <p:nvPr/>
        </p:nvSpPr>
        <p:spPr>
          <a:xfrm>
            <a:off x="2290444" y="990600"/>
            <a:ext cx="1866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ServiceLauncher</a:t>
            </a:r>
            <a:r>
              <a:rPr lang="en-US" sz="1800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5181600" y="990600"/>
            <a:ext cx="1902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ProcessLauncher</a:t>
            </a:r>
            <a:r>
              <a:rPr lang="en-US" sz="1800" dirty="0"/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0975" y="1752600"/>
            <a:ext cx="1725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launch_service</a:t>
            </a:r>
            <a:r>
              <a:rPr lang="en-US" sz="1800" dirty="0" smtClean="0"/>
              <a:t>()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5270053" y="1752911"/>
            <a:ext cx="1725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launch_service</a:t>
            </a:r>
            <a:r>
              <a:rPr lang="en-US" sz="1800" dirty="0" smtClean="0"/>
              <a:t>()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2152327" y="2590800"/>
            <a:ext cx="2142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services.add</a:t>
            </a:r>
            <a:r>
              <a:rPr lang="en-US" sz="1800" dirty="0"/>
              <a:t>(service)</a:t>
            </a:r>
          </a:p>
        </p:txBody>
      </p:sp>
      <p:sp>
        <p:nvSpPr>
          <p:cNvPr id="8" name="Rectangle 7"/>
          <p:cNvSpPr/>
          <p:nvPr/>
        </p:nvSpPr>
        <p:spPr>
          <a:xfrm>
            <a:off x="5181600" y="2590800"/>
            <a:ext cx="1905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_</a:t>
            </a:r>
            <a:r>
              <a:rPr lang="en-US" sz="1800" dirty="0" err="1"/>
              <a:t>start_child</a:t>
            </a:r>
            <a:r>
              <a:rPr lang="en-US" sz="1800" dirty="0"/>
              <a:t>(wrap)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3244334"/>
            <a:ext cx="2502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services.append</a:t>
            </a:r>
            <a:r>
              <a:rPr lang="en-US" sz="1800" dirty="0"/>
              <a:t>(service)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3886200"/>
            <a:ext cx="228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/>
              <a:t>add_thread</a:t>
            </a:r>
            <a:r>
              <a:rPr lang="en-US" sz="1800" dirty="0" smtClean="0"/>
              <a:t>(</a:t>
            </a:r>
          </a:p>
          <a:p>
            <a:r>
              <a:rPr lang="en-US" sz="1800" dirty="0" err="1" smtClean="0"/>
              <a:t>self.run_service</a:t>
            </a:r>
            <a:r>
              <a:rPr lang="en-US" sz="1800" dirty="0"/>
              <a:t>, service, </a:t>
            </a:r>
            <a:r>
              <a:rPr lang="en-US" sz="1800" dirty="0" err="1"/>
              <a:t>self.done</a:t>
            </a:r>
            <a:r>
              <a:rPr lang="en-US" sz="1800" dirty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5181600"/>
            <a:ext cx="15030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/>
              <a:t>service.start</a:t>
            </a:r>
            <a:r>
              <a:rPr lang="en-US" sz="1800" dirty="0" smtClean="0"/>
              <a:t>()</a:t>
            </a:r>
          </a:p>
          <a:p>
            <a:r>
              <a:rPr lang="en-US" sz="1800" dirty="0"/>
              <a:t>Neutron\Service.py\start(self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cxnSp>
        <p:nvCxnSpPr>
          <p:cNvPr id="12" name="Elbow Connector 11"/>
          <p:cNvCxnSpPr>
            <a:stCxn id="7" idx="2"/>
            <a:endCxn id="9" idx="3"/>
          </p:cNvCxnSpPr>
          <p:nvPr/>
        </p:nvCxnSpPr>
        <p:spPr>
          <a:xfrm rot="5400000">
            <a:off x="2857086" y="3062279"/>
            <a:ext cx="468868" cy="2645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" idx="2"/>
            <a:endCxn id="10" idx="3"/>
          </p:cNvCxnSpPr>
          <p:nvPr/>
        </p:nvCxnSpPr>
        <p:spPr>
          <a:xfrm rot="5400000">
            <a:off x="2289638" y="3413695"/>
            <a:ext cx="1387733" cy="4806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1"/>
            <a:endCxn id="11" idx="1"/>
          </p:cNvCxnSpPr>
          <p:nvPr/>
        </p:nvCxnSpPr>
        <p:spPr>
          <a:xfrm rot="10800000" flipV="1">
            <a:off x="457200" y="4347865"/>
            <a:ext cx="12700" cy="14339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671674" y="5536494"/>
            <a:ext cx="2184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manager.after_start</a:t>
            </a:r>
            <a:r>
              <a:rPr lang="en-US" sz="1800" dirty="0"/>
              <a:t>()</a:t>
            </a:r>
          </a:p>
        </p:txBody>
      </p:sp>
      <p:cxnSp>
        <p:nvCxnSpPr>
          <p:cNvPr id="16" name="Elbow Connector 15"/>
          <p:cNvCxnSpPr>
            <a:stCxn id="11" idx="3"/>
            <a:endCxn id="15" idx="1"/>
          </p:cNvCxnSpPr>
          <p:nvPr/>
        </p:nvCxnSpPr>
        <p:spPr>
          <a:xfrm flipV="1">
            <a:off x="1960208" y="5721160"/>
            <a:ext cx="711466" cy="6060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2" idx="2"/>
            <a:endCxn id="3" idx="0"/>
          </p:cNvCxnSpPr>
          <p:nvPr/>
        </p:nvCxnSpPr>
        <p:spPr>
          <a:xfrm rot="5400000">
            <a:off x="3777770" y="196371"/>
            <a:ext cx="240268" cy="13481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2" idx="2"/>
            <a:endCxn id="4" idx="0"/>
          </p:cNvCxnSpPr>
          <p:nvPr/>
        </p:nvCxnSpPr>
        <p:spPr>
          <a:xfrm rot="16200000" flipH="1">
            <a:off x="5232308" y="90022"/>
            <a:ext cx="240268" cy="15608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3" idx="2"/>
            <a:endCxn id="5" idx="0"/>
          </p:cNvCxnSpPr>
          <p:nvPr/>
        </p:nvCxnSpPr>
        <p:spPr>
          <a:xfrm rot="5400000">
            <a:off x="3027475" y="1556266"/>
            <a:ext cx="392668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6" idx="0"/>
          </p:cNvCxnSpPr>
          <p:nvPr/>
        </p:nvCxnSpPr>
        <p:spPr>
          <a:xfrm>
            <a:off x="6132886" y="1359932"/>
            <a:ext cx="0" cy="3929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7" idx="0"/>
          </p:cNvCxnSpPr>
          <p:nvPr/>
        </p:nvCxnSpPr>
        <p:spPr>
          <a:xfrm flipH="1">
            <a:off x="3223807" y="2121932"/>
            <a:ext cx="1" cy="468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8" idx="0"/>
          </p:cNvCxnSpPr>
          <p:nvPr/>
        </p:nvCxnSpPr>
        <p:spPr>
          <a:xfrm>
            <a:off x="6132886" y="2122243"/>
            <a:ext cx="1603" cy="468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686800" y="129390"/>
            <a:ext cx="2642118" cy="39857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/>
              <a:t>NETWORK = 'network'</a:t>
            </a:r>
          </a:p>
          <a:p>
            <a:r>
              <a:rPr lang="en-US" sz="1100" dirty="0"/>
              <a:t>SUBNET = 'subnet'</a:t>
            </a:r>
          </a:p>
          <a:p>
            <a:r>
              <a:rPr lang="en-US" sz="1100" dirty="0"/>
              <a:t>PORT = 'port'</a:t>
            </a:r>
          </a:p>
          <a:p>
            <a:r>
              <a:rPr lang="en-US" sz="1100" dirty="0"/>
              <a:t>SECURITY_GROUP = '</a:t>
            </a:r>
            <a:r>
              <a:rPr lang="en-US" sz="1100" dirty="0" err="1"/>
              <a:t>security_group</a:t>
            </a:r>
            <a:r>
              <a:rPr lang="en-US" sz="1100" dirty="0"/>
              <a:t>'</a:t>
            </a:r>
          </a:p>
          <a:p>
            <a:r>
              <a:rPr lang="en-US" sz="1100" dirty="0"/>
              <a:t>L2POPULATION = 'l2population'</a:t>
            </a:r>
          </a:p>
          <a:p>
            <a:r>
              <a:rPr lang="en-US" sz="1100" dirty="0"/>
              <a:t>DVR = '</a:t>
            </a:r>
            <a:r>
              <a:rPr lang="en-US" sz="1100" dirty="0" err="1"/>
              <a:t>dvr</a:t>
            </a:r>
            <a:r>
              <a:rPr lang="en-US" sz="1100" dirty="0"/>
              <a:t>'</a:t>
            </a:r>
          </a:p>
          <a:p>
            <a:endParaRPr lang="en-US" sz="1100" dirty="0"/>
          </a:p>
          <a:p>
            <a:r>
              <a:rPr lang="en-US" sz="1100" dirty="0"/>
              <a:t>CREATE = 'create'</a:t>
            </a:r>
          </a:p>
          <a:p>
            <a:r>
              <a:rPr lang="en-US" sz="1100" dirty="0"/>
              <a:t>DELETE = 'delete'</a:t>
            </a:r>
          </a:p>
          <a:p>
            <a:r>
              <a:rPr lang="en-US" sz="1100" dirty="0"/>
              <a:t>UPDATE = 'update'</a:t>
            </a:r>
          </a:p>
          <a:p>
            <a:endParaRPr lang="en-US" sz="1100" dirty="0"/>
          </a:p>
          <a:p>
            <a:r>
              <a:rPr lang="en-US" sz="1100" dirty="0"/>
              <a:t>AGENT = 'q-agent-</a:t>
            </a:r>
            <a:r>
              <a:rPr lang="en-US" sz="1100" dirty="0" err="1"/>
              <a:t>notifier</a:t>
            </a:r>
            <a:r>
              <a:rPr lang="en-US" sz="1100" dirty="0"/>
              <a:t>'</a:t>
            </a:r>
          </a:p>
          <a:p>
            <a:r>
              <a:rPr lang="en-US" sz="1100" dirty="0"/>
              <a:t>PLUGIN = 'q-plugin'</a:t>
            </a:r>
          </a:p>
          <a:p>
            <a:r>
              <a:rPr lang="en-US" sz="1100" dirty="0"/>
              <a:t>L3PLUGIN = 'q-l3-plugin'</a:t>
            </a:r>
          </a:p>
          <a:p>
            <a:r>
              <a:rPr lang="en-US" sz="1100" dirty="0"/>
              <a:t>DHCP = 'q-</a:t>
            </a:r>
            <a:r>
              <a:rPr lang="en-US" sz="1100" dirty="0" err="1"/>
              <a:t>dhcp</a:t>
            </a:r>
            <a:r>
              <a:rPr lang="en-US" sz="1100" dirty="0"/>
              <a:t>-</a:t>
            </a:r>
            <a:r>
              <a:rPr lang="en-US" sz="1100" dirty="0" err="1"/>
              <a:t>notifer</a:t>
            </a:r>
            <a:r>
              <a:rPr lang="en-US" sz="1100" dirty="0"/>
              <a:t>'</a:t>
            </a:r>
          </a:p>
          <a:p>
            <a:r>
              <a:rPr lang="en-US" sz="1100" dirty="0"/>
              <a:t>FIREWALL_PLUGIN = 'q-firewall-plugin'</a:t>
            </a:r>
          </a:p>
          <a:p>
            <a:r>
              <a:rPr lang="en-US" sz="1100" dirty="0"/>
              <a:t>METERING_PLUGIN = 'q-metering-plugin'</a:t>
            </a:r>
          </a:p>
          <a:p>
            <a:r>
              <a:rPr lang="en-US" sz="1100" dirty="0"/>
              <a:t>LOADBALANCER_PLUGIN = 'n-</a:t>
            </a:r>
            <a:r>
              <a:rPr lang="en-US" sz="1100" dirty="0" err="1"/>
              <a:t>lbaas</a:t>
            </a:r>
            <a:r>
              <a:rPr lang="en-US" sz="1100" dirty="0"/>
              <a:t>-plugin'</a:t>
            </a:r>
          </a:p>
          <a:p>
            <a:endParaRPr lang="en-US" sz="1100" dirty="0"/>
          </a:p>
          <a:p>
            <a:r>
              <a:rPr lang="en-US" sz="1100" dirty="0"/>
              <a:t>L3_AGENT = 'l3_agent'</a:t>
            </a:r>
          </a:p>
          <a:p>
            <a:r>
              <a:rPr lang="en-US" sz="1100" dirty="0"/>
              <a:t>DHCP_AGENT = '</a:t>
            </a:r>
            <a:r>
              <a:rPr lang="en-US" sz="1100" dirty="0" err="1"/>
              <a:t>dhcp_agent</a:t>
            </a:r>
            <a:r>
              <a:rPr lang="en-US" sz="1100" dirty="0"/>
              <a:t>'</a:t>
            </a:r>
          </a:p>
          <a:p>
            <a:r>
              <a:rPr lang="en-US" sz="1100" dirty="0"/>
              <a:t>METERING_AGENT = '</a:t>
            </a:r>
            <a:r>
              <a:rPr lang="en-US" sz="1100" dirty="0" err="1"/>
              <a:t>metering_agent</a:t>
            </a:r>
            <a:r>
              <a:rPr lang="en-US" sz="1100" dirty="0"/>
              <a:t>'</a:t>
            </a:r>
          </a:p>
          <a:p>
            <a:r>
              <a:rPr lang="en-US" sz="1100" dirty="0"/>
              <a:t>LOADBALANCER_AGENT = 'n-</a:t>
            </a:r>
            <a:r>
              <a:rPr lang="en-US" sz="1100" dirty="0" err="1"/>
              <a:t>lbaas_agent</a:t>
            </a:r>
            <a:r>
              <a:rPr lang="en-US" sz="1100" dirty="0"/>
              <a:t>'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0"/>
            <a:ext cx="8229600" cy="66294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640409" y="7239000"/>
            <a:ext cx="4282941" cy="127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/>
          <p:cNvSpPr/>
          <p:nvPr/>
        </p:nvSpPr>
        <p:spPr>
          <a:xfrm>
            <a:off x="2640409" y="9125010"/>
            <a:ext cx="4282941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Rectangle 26"/>
          <p:cNvSpPr/>
          <p:nvPr/>
        </p:nvSpPr>
        <p:spPr>
          <a:xfrm>
            <a:off x="2640409" y="11334810"/>
            <a:ext cx="4286147" cy="266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8" name="Straight Arrow Connector 27"/>
          <p:cNvCxnSpPr>
            <a:stCxn id="27" idx="0"/>
            <a:endCxn id="26" idx="2"/>
          </p:cNvCxnSpPr>
          <p:nvPr/>
        </p:nvCxnSpPr>
        <p:spPr>
          <a:xfrm flipH="1" flipV="1">
            <a:off x="4781880" y="10877610"/>
            <a:ext cx="1603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0"/>
            <a:endCxn id="25" idx="2"/>
          </p:cNvCxnSpPr>
          <p:nvPr/>
        </p:nvCxnSpPr>
        <p:spPr>
          <a:xfrm flipV="1">
            <a:off x="4781880" y="851541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200" y="7715190"/>
            <a:ext cx="2251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common\service.py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76200" y="9801255"/>
            <a:ext cx="185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common\rpc</a:t>
            </a:r>
            <a:r>
              <a:rPr lang="en-US" sz="2000" dirty="0"/>
              <a:t>.</a:t>
            </a:r>
            <a:r>
              <a:rPr lang="en-US" sz="2000" dirty="0" smtClean="0"/>
              <a:t>py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76200" y="12026444"/>
            <a:ext cx="2169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neutron\service.py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2654616" y="7239000"/>
            <a:ext cx="1487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class Service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2640409" y="9144339"/>
            <a:ext cx="1487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class Service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2627494" y="11364427"/>
            <a:ext cx="1487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class Service</a:t>
            </a:r>
            <a:endParaRPr lang="en-US" sz="2000" dirty="0"/>
          </a:p>
        </p:txBody>
      </p:sp>
      <p:sp>
        <p:nvSpPr>
          <p:cNvPr id="36" name="Rectangle 35"/>
          <p:cNvSpPr/>
          <p:nvPr/>
        </p:nvSpPr>
        <p:spPr>
          <a:xfrm>
            <a:off x="2761027" y="11939707"/>
            <a:ext cx="357368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binary</a:t>
            </a:r>
            <a:endParaRPr lang="en-US" sz="1600" dirty="0"/>
          </a:p>
          <a:p>
            <a:r>
              <a:rPr lang="en-US" sz="1600" dirty="0" err="1" smtClean="0"/>
              <a:t>manager_class_name</a:t>
            </a:r>
            <a:endParaRPr lang="en-US" sz="1600" dirty="0"/>
          </a:p>
          <a:p>
            <a:r>
              <a:rPr lang="en-US" sz="1600" dirty="0" err="1" smtClean="0"/>
              <a:t>manager_class</a:t>
            </a:r>
            <a:endParaRPr lang="en-US" sz="1600" dirty="0"/>
          </a:p>
          <a:p>
            <a:r>
              <a:rPr lang="en-US" sz="1600" dirty="0" smtClean="0"/>
              <a:t>manager </a:t>
            </a:r>
            <a:endParaRPr lang="en-US" sz="1600" dirty="0"/>
          </a:p>
          <a:p>
            <a:r>
              <a:rPr lang="en-US" sz="1600" dirty="0" err="1" smtClean="0"/>
              <a:t>report_interval</a:t>
            </a:r>
            <a:r>
              <a:rPr lang="en-US" sz="1600" dirty="0" smtClean="0"/>
              <a:t> </a:t>
            </a:r>
            <a:endParaRPr lang="en-US" sz="1600" dirty="0"/>
          </a:p>
          <a:p>
            <a:r>
              <a:rPr lang="en-US" sz="1600" dirty="0" err="1" smtClean="0"/>
              <a:t>periodic_interval</a:t>
            </a:r>
            <a:endParaRPr lang="en-US" sz="1600" dirty="0"/>
          </a:p>
          <a:p>
            <a:r>
              <a:rPr lang="en-US" sz="1600" dirty="0" err="1" smtClean="0"/>
              <a:t>periodic_fuzzy_delay</a:t>
            </a:r>
            <a:endParaRPr lang="en-US" sz="1600" dirty="0"/>
          </a:p>
          <a:p>
            <a:r>
              <a:rPr lang="en-US" sz="1600" dirty="0" smtClean="0"/>
              <a:t>timers 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2761027" y="9678145"/>
            <a:ext cx="16530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host </a:t>
            </a:r>
            <a:endParaRPr lang="en-US" sz="1600" dirty="0"/>
          </a:p>
          <a:p>
            <a:r>
              <a:rPr lang="en-US" sz="1600" dirty="0" smtClean="0"/>
              <a:t>topic </a:t>
            </a:r>
            <a:endParaRPr lang="en-US" sz="1600" dirty="0"/>
          </a:p>
          <a:p>
            <a:r>
              <a:rPr lang="en-US" sz="1600" dirty="0" err="1" smtClean="0"/>
              <a:t>serializer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manager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688315" y="7770184"/>
            <a:ext cx="7136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/>
              <a:t>tg</a:t>
            </a:r>
            <a:endParaRPr lang="en-US" sz="1600" dirty="0" smtClean="0"/>
          </a:p>
          <a:p>
            <a:r>
              <a:rPr lang="en-US" sz="1600" dirty="0" smtClean="0"/>
              <a:t>_done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4394082" y="7453580"/>
            <a:ext cx="724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stop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561212" y="7477527"/>
            <a:ext cx="7214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wait</a:t>
            </a:r>
            <a:endParaRPr lang="en-US" sz="2400" dirty="0"/>
          </a:p>
        </p:txBody>
      </p:sp>
      <p:sp>
        <p:nvSpPr>
          <p:cNvPr id="57" name="Rectangle 56"/>
          <p:cNvSpPr/>
          <p:nvPr/>
        </p:nvSpPr>
        <p:spPr>
          <a:xfrm>
            <a:off x="5182358" y="9344394"/>
            <a:ext cx="7577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start</a:t>
            </a:r>
            <a:endParaRPr lang="en-US" sz="2400" dirty="0"/>
          </a:p>
        </p:txBody>
      </p:sp>
      <p:sp>
        <p:nvSpPr>
          <p:cNvPr id="59" name="Rectangle 58"/>
          <p:cNvSpPr/>
          <p:nvPr/>
        </p:nvSpPr>
        <p:spPr>
          <a:xfrm>
            <a:off x="7535378" y="9344393"/>
            <a:ext cx="3428102" cy="1163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/>
              <a:t>create_connection</a:t>
            </a:r>
            <a:endParaRPr lang="en-US" sz="1800" dirty="0" smtClean="0"/>
          </a:p>
          <a:p>
            <a:pPr algn="ctr"/>
            <a:r>
              <a:rPr lang="en-US" sz="1800" dirty="0" err="1" smtClean="0"/>
              <a:t>create_consumer</a:t>
            </a:r>
            <a:endParaRPr lang="en-US" sz="1800" dirty="0" smtClean="0"/>
          </a:p>
          <a:p>
            <a:pPr algn="ctr"/>
            <a:r>
              <a:rPr lang="en-US" sz="1800" dirty="0" err="1" smtClean="0"/>
              <a:t>manager.initialize_service_hook</a:t>
            </a:r>
            <a:endParaRPr lang="en-US" sz="1800" dirty="0" smtClean="0"/>
          </a:p>
          <a:p>
            <a:pPr algn="ctr"/>
            <a:r>
              <a:rPr lang="en-US" sz="1800" dirty="0" err="1"/>
              <a:t>conn.consume_in_threads</a:t>
            </a:r>
            <a:r>
              <a:rPr lang="en-US" sz="1800" dirty="0"/>
              <a:t>()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441105" y="11489452"/>
            <a:ext cx="7577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start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372474" y="12199870"/>
            <a:ext cx="969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create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511023" y="10022191"/>
            <a:ext cx="724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stop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678153" y="10046138"/>
            <a:ext cx="7214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wait</a:t>
            </a:r>
            <a:endParaRPr lang="en-US" sz="2400" dirty="0"/>
          </a:p>
        </p:txBody>
      </p:sp>
      <p:sp>
        <p:nvSpPr>
          <p:cNvPr id="68" name="Rectangle 67"/>
          <p:cNvSpPr/>
          <p:nvPr/>
        </p:nvSpPr>
        <p:spPr>
          <a:xfrm>
            <a:off x="4961032" y="13458363"/>
            <a:ext cx="724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stop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128162" y="13482310"/>
            <a:ext cx="7214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wait</a:t>
            </a:r>
            <a:endParaRPr lang="en-US" sz="2400" dirty="0"/>
          </a:p>
        </p:txBody>
      </p:sp>
      <p:sp>
        <p:nvSpPr>
          <p:cNvPr id="70" name="Rectangle 69"/>
          <p:cNvSpPr/>
          <p:nvPr/>
        </p:nvSpPr>
        <p:spPr>
          <a:xfrm>
            <a:off x="4957349" y="12838567"/>
            <a:ext cx="1979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periodic_tasks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>
            <a:off x="7535378" y="11316799"/>
            <a:ext cx="3428102" cy="88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manager.init_host</a:t>
            </a:r>
            <a:r>
              <a:rPr lang="en-US" sz="1800" dirty="0" smtClean="0"/>
              <a:t>()</a:t>
            </a:r>
          </a:p>
          <a:p>
            <a:pPr algn="ctr"/>
            <a:r>
              <a:rPr lang="en-US" sz="1800" dirty="0" err="1" smtClean="0"/>
              <a:t>Manager.after_start</a:t>
            </a:r>
            <a:r>
              <a:rPr lang="en-US" sz="1800" dirty="0" smtClean="0"/>
              <a:t>()</a:t>
            </a:r>
          </a:p>
          <a:p>
            <a:pPr algn="ctr"/>
            <a:r>
              <a:rPr lang="en-US" sz="1800" dirty="0" err="1" smtClean="0"/>
              <a:t>timers.append</a:t>
            </a:r>
            <a:r>
              <a:rPr lang="en-US" sz="1800" dirty="0" smtClean="0"/>
              <a:t>()</a:t>
            </a:r>
            <a:endParaRPr lang="en-US" sz="1800" dirty="0"/>
          </a:p>
        </p:txBody>
      </p:sp>
      <p:sp>
        <p:nvSpPr>
          <p:cNvPr id="72" name="Rectangle 71"/>
          <p:cNvSpPr/>
          <p:nvPr/>
        </p:nvSpPr>
        <p:spPr>
          <a:xfrm>
            <a:off x="7536276" y="12419975"/>
            <a:ext cx="3428102" cy="88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Instantiates class and passes back application object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535378" y="13483927"/>
            <a:ext cx="3428102" cy="88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asks to be run at a periodic interval</a:t>
            </a:r>
          </a:p>
        </p:txBody>
      </p:sp>
      <p:cxnSp>
        <p:nvCxnSpPr>
          <p:cNvPr id="75" name="Elbow Connector 74"/>
          <p:cNvCxnSpPr>
            <a:stCxn id="64" idx="0"/>
            <a:endCxn id="57" idx="2"/>
          </p:cNvCxnSpPr>
          <p:nvPr/>
        </p:nvCxnSpPr>
        <p:spPr>
          <a:xfrm rot="16200000" flipV="1">
            <a:off x="4848890" y="10518382"/>
            <a:ext cx="1683393" cy="2587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 rot="16200000" flipV="1">
            <a:off x="4972126" y="8755309"/>
            <a:ext cx="989436" cy="18873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051990" y="7948576"/>
            <a:ext cx="7577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start</a:t>
            </a:r>
            <a:endParaRPr lang="en-US" sz="2400" dirty="0"/>
          </a:p>
        </p:txBody>
      </p:sp>
      <p:cxnSp>
        <p:nvCxnSpPr>
          <p:cNvPr id="82" name="Elbow Connector 81"/>
          <p:cNvCxnSpPr>
            <a:endCxn id="71" idx="1"/>
          </p:cNvCxnSpPr>
          <p:nvPr/>
        </p:nvCxnSpPr>
        <p:spPr>
          <a:xfrm flipV="1">
            <a:off x="6282628" y="11758335"/>
            <a:ext cx="1252750" cy="620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5" idx="3"/>
            <a:endCxn id="72" idx="1"/>
          </p:cNvCxnSpPr>
          <p:nvPr/>
        </p:nvCxnSpPr>
        <p:spPr>
          <a:xfrm>
            <a:off x="6341970" y="12430703"/>
            <a:ext cx="1194306" cy="430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0" idx="3"/>
            <a:endCxn id="73" idx="1"/>
          </p:cNvCxnSpPr>
          <p:nvPr/>
        </p:nvCxnSpPr>
        <p:spPr>
          <a:xfrm>
            <a:off x="6937122" y="13069400"/>
            <a:ext cx="598256" cy="856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57" idx="3"/>
            <a:endCxn id="59" idx="1"/>
          </p:cNvCxnSpPr>
          <p:nvPr/>
        </p:nvCxnSpPr>
        <p:spPr>
          <a:xfrm>
            <a:off x="5940066" y="9575227"/>
            <a:ext cx="1595312" cy="35087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588744"/>
              </p:ext>
            </p:extLst>
          </p:nvPr>
        </p:nvGraphicFramePr>
        <p:xfrm>
          <a:off x="12039600" y="162918"/>
          <a:ext cx="6080760" cy="5047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94965"/>
                <a:gridCol w="318579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RPC Client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RPC Server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>
                          <a:effectLst/>
                        </a:rPr>
                        <a:t>transport = </a:t>
                      </a:r>
                      <a:r>
                        <a:rPr lang="en-US" sz="1600" dirty="0" err="1">
                          <a:effectLst/>
                        </a:rPr>
                        <a:t>messaging.get_transport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cfg.CONF</a:t>
                      </a:r>
                      <a:r>
                        <a:rPr lang="en-US" sz="1600" dirty="0" smtClean="0">
                          <a:effectLst/>
                        </a:rPr>
                        <a:t>)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transport = messaging.get_transport(conf)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>
                          <a:effectLst/>
                        </a:rPr>
                        <a:t>target = </a:t>
                      </a:r>
                      <a:r>
                        <a:rPr lang="en-US" sz="1600" dirty="0" err="1">
                          <a:effectLst/>
                        </a:rPr>
                        <a:t>messaging.Target</a:t>
                      </a:r>
                      <a:r>
                        <a:rPr lang="en-US" sz="1600" dirty="0">
                          <a:effectLst/>
                        </a:rPr>
                        <a:t>(topic='test', version=</a:t>
                      </a:r>
                      <a:r>
                        <a:rPr lang="en-US" sz="1600" dirty="0" smtClean="0">
                          <a:effectLst/>
                        </a:rPr>
                        <a:t>'2.0‘)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>
                          <a:effectLst/>
                        </a:rPr>
                        <a:t>target = </a:t>
                      </a:r>
                      <a:r>
                        <a:rPr lang="en-US" sz="1600" dirty="0" err="1">
                          <a:effectLst/>
                        </a:rPr>
                        <a:t>oslo_messaging.Target</a:t>
                      </a:r>
                      <a:r>
                        <a:rPr lang="en-US" sz="1600" dirty="0">
                          <a:effectLst/>
                        </a:rPr>
                        <a:t>(topic='test', server='server1</a:t>
                      </a:r>
                      <a:r>
                        <a:rPr lang="en-US" sz="1600" dirty="0" smtClean="0">
                          <a:effectLst/>
                        </a:rPr>
                        <a:t>')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>
                          <a:effectLst/>
                        </a:rPr>
                        <a:t>     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>
                          <a:effectLst/>
                        </a:rPr>
                        <a:t>endpoints = [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>
                          <a:effectLst/>
                        </a:rPr>
                        <a:t>    </a:t>
                      </a:r>
                      <a:r>
                        <a:rPr lang="en-US" sz="1600" dirty="0" err="1">
                          <a:effectLst/>
                        </a:rPr>
                        <a:t>ServerControlEndpoint</a:t>
                      </a:r>
                      <a:r>
                        <a:rPr lang="en-US" sz="1600" dirty="0">
                          <a:effectLst/>
                        </a:rPr>
                        <a:t>(None),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>
                          <a:effectLst/>
                        </a:rPr>
                        <a:t>    </a:t>
                      </a:r>
                      <a:r>
                        <a:rPr lang="en-US" sz="1600" dirty="0" err="1">
                          <a:effectLst/>
                        </a:rPr>
                        <a:t>TestEndpoint</a:t>
                      </a:r>
                      <a:r>
                        <a:rPr lang="en-US" sz="1600" dirty="0" smtClean="0">
                          <a:effectLst/>
                        </a:rPr>
                        <a:t>(),]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 err="1">
                          <a:effectLst/>
                        </a:rPr>
                        <a:t>self._client</a:t>
                      </a:r>
                      <a:r>
                        <a:rPr lang="en-US" sz="1600" dirty="0">
                          <a:effectLst/>
                        </a:rPr>
                        <a:t> = </a:t>
                      </a:r>
                      <a:r>
                        <a:rPr lang="en-US" sz="1600" dirty="0" err="1">
                          <a:effectLst/>
                        </a:rPr>
                        <a:t>messaging.RPCClient</a:t>
                      </a:r>
                      <a:r>
                        <a:rPr lang="en-US" sz="1600" dirty="0">
                          <a:effectLst/>
                        </a:rPr>
                        <a:t>(transport, target</a:t>
                      </a:r>
                      <a:r>
                        <a:rPr lang="en-US" sz="1600" dirty="0" smtClean="0">
                          <a:effectLst/>
                        </a:rPr>
                        <a:t>)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>
                          <a:effectLst/>
                        </a:rPr>
                        <a:t>server = </a:t>
                      </a:r>
                      <a:r>
                        <a:rPr lang="en-US" sz="1600" dirty="0" err="1">
                          <a:effectLst/>
                        </a:rPr>
                        <a:t>oslo_messaging.get_rpc_server</a:t>
                      </a:r>
                      <a:r>
                        <a:rPr lang="en-US" sz="1600" dirty="0">
                          <a:effectLst/>
                        </a:rPr>
                        <a:t>(transport, target, endpoints</a:t>
                      </a:r>
                      <a:r>
                        <a:rPr lang="en-US" sz="1600" dirty="0" smtClean="0">
                          <a:effectLst/>
                        </a:rPr>
                        <a:t>,  executor</a:t>
                      </a:r>
                      <a:r>
                        <a:rPr lang="en-US" sz="1600" dirty="0">
                          <a:effectLst/>
                        </a:rPr>
                        <a:t>='blocking</a:t>
                      </a:r>
                      <a:r>
                        <a:rPr lang="en-US" sz="1600" dirty="0" smtClean="0">
                          <a:effectLst/>
                        </a:rPr>
                        <a:t>')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 err="1" smtClean="0">
                          <a:effectLst/>
                        </a:rPr>
                        <a:t>cctxt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= self._</a:t>
                      </a:r>
                      <a:r>
                        <a:rPr lang="en-US" sz="1600" dirty="0" err="1">
                          <a:effectLst/>
                        </a:rPr>
                        <a:t>client.prepare</a:t>
                      </a:r>
                      <a:r>
                        <a:rPr lang="en-US" sz="1600" dirty="0">
                          <a:effectLst/>
                        </a:rPr>
                        <a:t>(version='2.5', timeout=10 )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en-US" sz="1600" dirty="0" err="1" smtClean="0">
                          <a:effectLst/>
                        </a:rPr>
                        <a:t>cctxt.call</a:t>
                      </a:r>
                      <a:r>
                        <a:rPr lang="en-US" sz="1600" dirty="0" smtClean="0">
                          <a:effectLst/>
                        </a:rPr>
                        <a:t>(</a:t>
                      </a:r>
                      <a:r>
                        <a:rPr lang="en-US" sz="1600" dirty="0" err="1" smtClean="0">
                          <a:effectLst/>
                        </a:rPr>
                        <a:t>ctxt</a:t>
                      </a:r>
                      <a:r>
                        <a:rPr lang="en-US" sz="1600" dirty="0">
                          <a:effectLst/>
                        </a:rPr>
                        <a:t>, 'test', </a:t>
                      </a:r>
                      <a:r>
                        <a:rPr lang="en-US" sz="1600" dirty="0" err="1">
                          <a:effectLst/>
                        </a:rPr>
                        <a:t>arg</a:t>
                      </a:r>
                      <a:r>
                        <a:rPr lang="en-US" sz="1600" dirty="0">
                          <a:effectLst/>
                        </a:rPr>
                        <a:t>=</a:t>
                      </a:r>
                      <a:r>
                        <a:rPr lang="en-US" sz="1600" dirty="0" err="1">
                          <a:effectLst/>
                        </a:rPr>
                        <a:t>arg</a:t>
                      </a:r>
                      <a:r>
                        <a:rPr lang="en-US" sz="1600" dirty="0" smtClean="0">
                          <a:effectLst/>
                        </a:rPr>
                        <a:t>)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 err="1">
                          <a:effectLst/>
                        </a:rPr>
                        <a:t>server.start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 err="1">
                          <a:effectLst/>
                        </a:rPr>
                        <a:t>server.wait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232491"/>
              </p:ext>
            </p:extLst>
          </p:nvPr>
        </p:nvGraphicFramePr>
        <p:xfrm>
          <a:off x="12039600" y="5257800"/>
          <a:ext cx="6080760" cy="73496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/>
                <a:gridCol w="3040380"/>
              </a:tblGrid>
              <a:tr h="3392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Notfier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notification listener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notifier</a:t>
                      </a:r>
                      <a:r>
                        <a:rPr lang="en-US" sz="1600" dirty="0">
                          <a:effectLst/>
                        </a:rPr>
                        <a:t> = </a:t>
                      </a:r>
                      <a:r>
                        <a:rPr lang="en-US" sz="1600" dirty="0" err="1">
                          <a:effectLst/>
                        </a:rPr>
                        <a:t>messaging.Notifier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get_transport</a:t>
                      </a:r>
                      <a:r>
                        <a:rPr lang="en-US" sz="1600" dirty="0">
                          <a:effectLst/>
                        </a:rPr>
                        <a:t>(CONF), ‘compute’)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 err="1">
                          <a:effectLst/>
                        </a:rPr>
                        <a:t>notifier</a:t>
                      </a:r>
                      <a:r>
                        <a:rPr lang="en-US" sz="1600" dirty="0">
                          <a:effectLst/>
                        </a:rPr>
                        <a:t> = </a:t>
                      </a:r>
                      <a:r>
                        <a:rPr lang="en-US" sz="1600" dirty="0" err="1">
                          <a:effectLst/>
                        </a:rPr>
                        <a:t>notifier.Notifier</a:t>
                      </a:r>
                      <a:r>
                        <a:rPr lang="en-US" sz="1600" dirty="0">
                          <a:effectLst/>
                        </a:rPr>
                        <a:t>(RPC_TRANSPORT,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>
                          <a:effectLst/>
                        </a:rPr>
                        <a:t>                             '</a:t>
                      </a:r>
                      <a:r>
                        <a:rPr lang="en-US" sz="1600" dirty="0" err="1">
                          <a:effectLst/>
                        </a:rPr>
                        <a:t>compute.host</a:t>
                      </a:r>
                      <a:r>
                        <a:rPr lang="en-US" sz="1600" dirty="0">
                          <a:effectLst/>
                        </a:rPr>
                        <a:t>',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driver</a:t>
                      </a:r>
                      <a:r>
                        <a:rPr lang="en-US" sz="1600" dirty="0">
                          <a:effectLst/>
                        </a:rPr>
                        <a:t>='messaging',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 smtClean="0">
                          <a:effectLst/>
                        </a:rPr>
                        <a:t>topic</a:t>
                      </a:r>
                      <a:r>
                        <a:rPr lang="en-US" sz="1600" dirty="0">
                          <a:effectLst/>
                        </a:rPr>
                        <a:t>='notifications</a:t>
                      </a:r>
                      <a:r>
                        <a:rPr lang="en-US" sz="1600" dirty="0" smtClean="0">
                          <a:effectLst/>
                        </a:rPr>
                        <a:t>')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>
                          <a:effectLst/>
                        </a:rPr>
                        <a:t>transport = </a:t>
                      </a:r>
                      <a:r>
                        <a:rPr lang="en-US" sz="1600" dirty="0" err="1">
                          <a:effectLst/>
                        </a:rPr>
                        <a:t>messaging.get_transport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conf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>
                          <a:effectLst/>
                        </a:rPr>
                        <a:t>targets = [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 err="1" smtClean="0">
                          <a:effectLst/>
                        </a:rPr>
                        <a:t>oslo_messaging.Target</a:t>
                      </a:r>
                      <a:r>
                        <a:rPr lang="en-US" sz="1600" dirty="0" smtClean="0">
                          <a:effectLst/>
                        </a:rPr>
                        <a:t>(topic</a:t>
                      </a:r>
                      <a:r>
                        <a:rPr lang="en-US" sz="1600" dirty="0">
                          <a:effectLst/>
                        </a:rPr>
                        <a:t>='notifications</a:t>
                      </a:r>
                      <a:r>
                        <a:rPr lang="en-US" sz="1600" dirty="0" smtClean="0">
                          <a:effectLst/>
                        </a:rPr>
                        <a:t>') </a:t>
                      </a:r>
                      <a:r>
                        <a:rPr lang="en-US" sz="1600" dirty="0" err="1">
                          <a:effectLst/>
                        </a:rPr>
                        <a:t>oslo_messaging.Target</a:t>
                      </a:r>
                      <a:r>
                        <a:rPr lang="en-US" sz="1600" dirty="0">
                          <a:effectLst/>
                        </a:rPr>
                        <a:t>(topic='</a:t>
                      </a:r>
                      <a:r>
                        <a:rPr lang="en-US" sz="1600" dirty="0" err="1">
                          <a:effectLst/>
                        </a:rPr>
                        <a:t>notifications_bis</a:t>
                      </a:r>
                      <a:r>
                        <a:rPr lang="en-US" sz="1600" dirty="0" smtClean="0">
                          <a:effectLst/>
                        </a:rPr>
                        <a:t>')</a:t>
                      </a:r>
                      <a:r>
                        <a:rPr lang="en-US" sz="1600" baseline="0" dirty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]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 err="1">
                          <a:effectLst/>
                        </a:rPr>
                        <a:t>notifier</a:t>
                      </a:r>
                      <a:r>
                        <a:rPr lang="en-US" sz="1600" dirty="0">
                          <a:effectLst/>
                        </a:rPr>
                        <a:t> = </a:t>
                      </a:r>
                      <a:r>
                        <a:rPr lang="en-US" sz="1600" dirty="0" err="1">
                          <a:effectLst/>
                        </a:rPr>
                        <a:t>notifier.prepare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publisher_id</a:t>
                      </a:r>
                      <a:r>
                        <a:rPr lang="en-US" sz="1600" dirty="0">
                          <a:effectLst/>
                        </a:rPr>
                        <a:t>='compute</a:t>
                      </a:r>
                      <a:r>
                        <a:rPr lang="en-US" sz="1600" dirty="0" smtClean="0">
                          <a:effectLst/>
                        </a:rPr>
                        <a:t>')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>
                          <a:effectLst/>
                        </a:rPr>
                        <a:t>endpoints = [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>
                          <a:effectLst/>
                        </a:rPr>
                        <a:t>    </a:t>
                      </a:r>
                      <a:r>
                        <a:rPr lang="en-US" sz="1600" dirty="0" err="1">
                          <a:effectLst/>
                        </a:rPr>
                        <a:t>NotificationEndpoint</a:t>
                      </a:r>
                      <a:r>
                        <a:rPr lang="en-US" sz="1600" dirty="0">
                          <a:effectLst/>
                        </a:rPr>
                        <a:t>(),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>
                          <a:effectLst/>
                        </a:rPr>
                        <a:t>    </a:t>
                      </a:r>
                      <a:r>
                        <a:rPr lang="en-US" sz="1600" dirty="0" err="1">
                          <a:effectLst/>
                        </a:rPr>
                        <a:t>ErrorEndpoint</a:t>
                      </a:r>
                      <a:r>
                        <a:rPr lang="en-US" sz="1600" dirty="0" smtClean="0">
                          <a:effectLst/>
                        </a:rPr>
                        <a:t>(), ]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>
                          <a:effectLst/>
                        </a:rPr>
                        <a:t>notifier.info(</a:t>
                      </a:r>
                      <a:r>
                        <a:rPr lang="en-US" sz="1600" dirty="0" err="1">
                          <a:effectLst/>
                        </a:rPr>
                        <a:t>ctxt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event_type</a:t>
                      </a:r>
                      <a:r>
                        <a:rPr lang="en-US" sz="1600" dirty="0">
                          <a:effectLst/>
                        </a:rPr>
                        <a:t>, payload</a:t>
                      </a:r>
                      <a:r>
                        <a:rPr lang="en-US" sz="1600" dirty="0" smtClean="0">
                          <a:effectLst/>
                        </a:rPr>
                        <a:t>)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>
                          <a:effectLst/>
                        </a:rPr>
                        <a:t>pool = "listener-workers"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>
                          <a:effectLst/>
                        </a:rPr>
                        <a:t>server = </a:t>
                      </a:r>
                      <a:r>
                        <a:rPr lang="en-US" sz="1600" dirty="0" err="1">
                          <a:effectLst/>
                        </a:rPr>
                        <a:t>oslo_messaging.get_notification_listener</a:t>
                      </a:r>
                      <a:r>
                        <a:rPr lang="en-US" sz="1600" dirty="0">
                          <a:effectLst/>
                        </a:rPr>
                        <a:t>(transport, </a:t>
                      </a:r>
                      <a:r>
                        <a:rPr lang="en-US" sz="1600" dirty="0" smtClean="0">
                          <a:effectLst/>
                        </a:rPr>
                        <a:t>targets, endpoints</a:t>
                      </a:r>
                      <a:r>
                        <a:rPr lang="en-US" sz="1600" dirty="0">
                          <a:effectLst/>
                        </a:rPr>
                        <a:t>, pool)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 err="1">
                          <a:effectLst/>
                        </a:rPr>
                        <a:t>server.start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 err="1">
                          <a:effectLst/>
                        </a:rPr>
                        <a:t>server.wait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75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2353</TotalTime>
  <Words>967</Words>
  <Application>Microsoft Office PowerPoint</Application>
  <PresentationFormat>Custom</PresentationFormat>
  <Paragraphs>332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dhcp</vt:lpstr>
      <vt:lpstr>PowerPoint Presentation</vt:lpstr>
      <vt:lpstr>common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Sridhar K.N Rao</dc:creator>
  <cp:lastModifiedBy>Sridhar K.N Rao</cp:lastModifiedBy>
  <cp:revision>60</cp:revision>
  <dcterms:created xsi:type="dcterms:W3CDTF">2006-08-16T00:00:00Z</dcterms:created>
  <dcterms:modified xsi:type="dcterms:W3CDTF">2015-07-28T05:40:59Z</dcterms:modified>
</cp:coreProperties>
</file>