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76"/>
  </p:notesMasterIdLst>
  <p:sldIdLst>
    <p:sldId id="269" r:id="rId3"/>
    <p:sldId id="317" r:id="rId4"/>
    <p:sldId id="270" r:id="rId5"/>
    <p:sldId id="257" r:id="rId6"/>
    <p:sldId id="258" r:id="rId7"/>
    <p:sldId id="263" r:id="rId8"/>
    <p:sldId id="262" r:id="rId9"/>
    <p:sldId id="260" r:id="rId10"/>
    <p:sldId id="256" r:id="rId11"/>
    <p:sldId id="259" r:id="rId12"/>
    <p:sldId id="261" r:id="rId13"/>
    <p:sldId id="264" r:id="rId14"/>
    <p:sldId id="265" r:id="rId15"/>
    <p:sldId id="328" r:id="rId16"/>
    <p:sldId id="330" r:id="rId17"/>
    <p:sldId id="327" r:id="rId18"/>
    <p:sldId id="266" r:id="rId19"/>
    <p:sldId id="329" r:id="rId20"/>
    <p:sldId id="267" r:id="rId21"/>
    <p:sldId id="268" r:id="rId22"/>
    <p:sldId id="299" r:id="rId23"/>
    <p:sldId id="332" r:id="rId24"/>
    <p:sldId id="331" r:id="rId25"/>
    <p:sldId id="304" r:id="rId26"/>
    <p:sldId id="306" r:id="rId27"/>
    <p:sldId id="308" r:id="rId28"/>
    <p:sldId id="307" r:id="rId29"/>
    <p:sldId id="313" r:id="rId30"/>
    <p:sldId id="309" r:id="rId31"/>
    <p:sldId id="310" r:id="rId32"/>
    <p:sldId id="311" r:id="rId33"/>
    <p:sldId id="312" r:id="rId34"/>
    <p:sldId id="300" r:id="rId35"/>
    <p:sldId id="302" r:id="rId36"/>
    <p:sldId id="301" r:id="rId37"/>
    <p:sldId id="314" r:id="rId38"/>
    <p:sldId id="334" r:id="rId39"/>
    <p:sldId id="271" r:id="rId40"/>
    <p:sldId id="272" r:id="rId41"/>
    <p:sldId id="273" r:id="rId42"/>
    <p:sldId id="274" r:id="rId43"/>
    <p:sldId id="276" r:id="rId44"/>
    <p:sldId id="315" r:id="rId45"/>
    <p:sldId id="277" r:id="rId46"/>
    <p:sldId id="278" r:id="rId47"/>
    <p:sldId id="279" r:id="rId48"/>
    <p:sldId id="280" r:id="rId49"/>
    <p:sldId id="282" r:id="rId50"/>
    <p:sldId id="284" r:id="rId51"/>
    <p:sldId id="285" r:id="rId52"/>
    <p:sldId id="286" r:id="rId53"/>
    <p:sldId id="288" r:id="rId54"/>
    <p:sldId id="323" r:id="rId55"/>
    <p:sldId id="290" r:id="rId56"/>
    <p:sldId id="291" r:id="rId57"/>
    <p:sldId id="297" r:id="rId58"/>
    <p:sldId id="326" r:id="rId59"/>
    <p:sldId id="298" r:id="rId60"/>
    <p:sldId id="318" r:id="rId61"/>
    <p:sldId id="319" r:id="rId62"/>
    <p:sldId id="320" r:id="rId63"/>
    <p:sldId id="321" r:id="rId64"/>
    <p:sldId id="322" r:id="rId65"/>
    <p:sldId id="325" r:id="rId66"/>
    <p:sldId id="333" r:id="rId67"/>
    <p:sldId id="335" r:id="rId68"/>
    <p:sldId id="336" r:id="rId69"/>
    <p:sldId id="343" r:id="rId70"/>
    <p:sldId id="342" r:id="rId71"/>
    <p:sldId id="340" r:id="rId72"/>
    <p:sldId id="337" r:id="rId73"/>
    <p:sldId id="338" r:id="rId74"/>
    <p:sldId id="339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76" autoAdjust="0"/>
    <p:restoredTop sz="86699" autoAdjust="0"/>
  </p:normalViewPr>
  <p:slideViewPr>
    <p:cSldViewPr>
      <p:cViewPr varScale="1">
        <p:scale>
          <a:sx n="88" d="100"/>
          <a:sy n="88" d="100"/>
        </p:scale>
        <p:origin x="12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notesMaster" Target="notesMasters/notes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204B5-7F1A-4769-8481-3A86013E36CF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A2640C-A80F-40A0-B8C0-66C160DA67B8}">
      <dgm:prSet phldrT="[Text]"/>
      <dgm:spPr/>
      <dgm:t>
        <a:bodyPr/>
        <a:lstStyle/>
        <a:p>
          <a:r>
            <a:rPr lang="en-US" dirty="0" smtClean="0"/>
            <a:t>ML2 Plugin</a:t>
          </a:r>
          <a:endParaRPr lang="en-US" dirty="0"/>
        </a:p>
      </dgm:t>
    </dgm:pt>
    <dgm:pt modelId="{50C3CC7F-A07C-4DD8-8783-53FBB4A89970}" type="parTrans" cxnId="{DE475C8A-5167-4DA3-8903-165F804E68D9}">
      <dgm:prSet/>
      <dgm:spPr/>
      <dgm:t>
        <a:bodyPr/>
        <a:lstStyle/>
        <a:p>
          <a:endParaRPr lang="en-US"/>
        </a:p>
      </dgm:t>
    </dgm:pt>
    <dgm:pt modelId="{B3C7AA76-6292-4657-B659-F35B96D63DB3}" type="sibTrans" cxnId="{DE475C8A-5167-4DA3-8903-165F804E68D9}">
      <dgm:prSet/>
      <dgm:spPr/>
      <dgm:t>
        <a:bodyPr/>
        <a:lstStyle/>
        <a:p>
          <a:endParaRPr lang="en-US"/>
        </a:p>
      </dgm:t>
    </dgm:pt>
    <dgm:pt modelId="{E29FBF9E-DD09-4641-96F5-8C508956B517}">
      <dgm:prSet phldrT="[Text]"/>
      <dgm:spPr/>
      <dgm:t>
        <a:bodyPr/>
        <a:lstStyle/>
        <a:p>
          <a:r>
            <a:rPr lang="en-US" dirty="0" smtClean="0"/>
            <a:t>Type Manager</a:t>
          </a:r>
          <a:endParaRPr lang="en-US" dirty="0"/>
        </a:p>
      </dgm:t>
    </dgm:pt>
    <dgm:pt modelId="{77CB3695-E932-4D13-9B3B-0E35C0BBBC67}" type="parTrans" cxnId="{79F809D9-1034-416D-A33B-9CCFEDA7E995}">
      <dgm:prSet/>
      <dgm:spPr/>
      <dgm:t>
        <a:bodyPr/>
        <a:lstStyle/>
        <a:p>
          <a:endParaRPr lang="en-US"/>
        </a:p>
      </dgm:t>
    </dgm:pt>
    <dgm:pt modelId="{DD884539-BD94-4CB6-81BF-10224C100972}" type="sibTrans" cxnId="{79F809D9-1034-416D-A33B-9CCFEDA7E995}">
      <dgm:prSet/>
      <dgm:spPr/>
      <dgm:t>
        <a:bodyPr/>
        <a:lstStyle/>
        <a:p>
          <a:endParaRPr lang="en-US"/>
        </a:p>
      </dgm:t>
    </dgm:pt>
    <dgm:pt modelId="{33B7CA08-375B-4C9F-8F03-8D4237A8B94D}">
      <dgm:prSet phldrT="[Text]"/>
      <dgm:spPr/>
      <dgm:t>
        <a:bodyPr/>
        <a:lstStyle/>
        <a:p>
          <a:r>
            <a:rPr lang="en-US" dirty="0" smtClean="0"/>
            <a:t>Mechanism manager</a:t>
          </a:r>
          <a:endParaRPr lang="en-US" dirty="0"/>
        </a:p>
      </dgm:t>
    </dgm:pt>
    <dgm:pt modelId="{5E787B26-E678-4885-8ED2-BE4A7E76FC21}" type="parTrans" cxnId="{1BFCF2A7-5802-4ECC-8CEE-BE038FB83318}">
      <dgm:prSet/>
      <dgm:spPr/>
      <dgm:t>
        <a:bodyPr/>
        <a:lstStyle/>
        <a:p>
          <a:endParaRPr lang="en-US"/>
        </a:p>
      </dgm:t>
    </dgm:pt>
    <dgm:pt modelId="{F044EE97-F3C9-4F2C-8E5E-DED4AEEF8391}" type="sibTrans" cxnId="{1BFCF2A7-5802-4ECC-8CEE-BE038FB83318}">
      <dgm:prSet/>
      <dgm:spPr/>
      <dgm:t>
        <a:bodyPr/>
        <a:lstStyle/>
        <a:p>
          <a:endParaRPr lang="en-US"/>
        </a:p>
      </dgm:t>
    </dgm:pt>
    <dgm:pt modelId="{D4D0C91C-1B9C-4BC5-880C-D2B80CECB2B4}">
      <dgm:prSet phldrT="[Text]"/>
      <dgm:spPr/>
      <dgm:t>
        <a:bodyPr/>
        <a:lstStyle/>
        <a:p>
          <a:r>
            <a:rPr lang="en-US" dirty="0" smtClean="0"/>
            <a:t>Extension Manager</a:t>
          </a:r>
          <a:endParaRPr lang="en-US" dirty="0"/>
        </a:p>
      </dgm:t>
    </dgm:pt>
    <dgm:pt modelId="{C1E87466-B07D-4AE8-B462-4B7695AC1E6B}" type="parTrans" cxnId="{0B14F50A-B8DD-40BD-8F22-8034F99E772D}">
      <dgm:prSet/>
      <dgm:spPr/>
      <dgm:t>
        <a:bodyPr/>
        <a:lstStyle/>
        <a:p>
          <a:endParaRPr lang="en-US"/>
        </a:p>
      </dgm:t>
    </dgm:pt>
    <dgm:pt modelId="{6BFAEA77-FD8D-4372-A640-B9E37FCF0A4D}" type="sibTrans" cxnId="{0B14F50A-B8DD-40BD-8F22-8034F99E772D}">
      <dgm:prSet/>
      <dgm:spPr/>
      <dgm:t>
        <a:bodyPr/>
        <a:lstStyle/>
        <a:p>
          <a:endParaRPr lang="en-US"/>
        </a:p>
      </dgm:t>
    </dgm:pt>
    <dgm:pt modelId="{5176D1DB-5120-404B-9944-55537751359B}">
      <dgm:prSet phldrT="[Text]"/>
      <dgm:spPr/>
      <dgm:t>
        <a:bodyPr/>
        <a:lstStyle/>
        <a:p>
          <a:r>
            <a:rPr lang="en-US" dirty="0" smtClean="0"/>
            <a:t>Neutron Server (WSGI?)</a:t>
          </a:r>
          <a:endParaRPr lang="en-US" dirty="0"/>
        </a:p>
      </dgm:t>
    </dgm:pt>
    <dgm:pt modelId="{119FC7BF-2D5F-4872-B622-20B18D9C6DF6}" type="parTrans" cxnId="{4345C3B7-91F9-4A13-B6A5-BC235037C9C5}">
      <dgm:prSet/>
      <dgm:spPr/>
      <dgm:t>
        <a:bodyPr/>
        <a:lstStyle/>
        <a:p>
          <a:endParaRPr lang="en-US"/>
        </a:p>
      </dgm:t>
    </dgm:pt>
    <dgm:pt modelId="{A307D8E6-53E9-48BB-8F26-368A0DDC119E}" type="sibTrans" cxnId="{4345C3B7-91F9-4A13-B6A5-BC235037C9C5}">
      <dgm:prSet/>
      <dgm:spPr/>
      <dgm:t>
        <a:bodyPr/>
        <a:lstStyle/>
        <a:p>
          <a:endParaRPr lang="en-US"/>
        </a:p>
      </dgm:t>
    </dgm:pt>
    <dgm:pt modelId="{8A555AB1-1536-4D89-A898-8F3F10CC27E3}">
      <dgm:prSet phldrT="[Text]"/>
      <dgm:spPr/>
      <dgm:t>
        <a:bodyPr/>
        <a:lstStyle/>
        <a:p>
          <a:r>
            <a:rPr lang="en-US" dirty="0" smtClean="0"/>
            <a:t>DB</a:t>
          </a:r>
          <a:endParaRPr lang="en-US" dirty="0"/>
        </a:p>
      </dgm:t>
    </dgm:pt>
    <dgm:pt modelId="{54ECC81E-CFF3-41AA-B4CE-6645623AEEA5}" type="parTrans" cxnId="{37E83393-C27A-4B45-8DC4-A3DBE7AAE1DD}">
      <dgm:prSet/>
      <dgm:spPr/>
      <dgm:t>
        <a:bodyPr/>
        <a:lstStyle/>
        <a:p>
          <a:endParaRPr lang="en-US"/>
        </a:p>
      </dgm:t>
    </dgm:pt>
    <dgm:pt modelId="{95A00F6D-3BCD-41E8-B136-597FA70DE429}" type="sibTrans" cxnId="{37E83393-C27A-4B45-8DC4-A3DBE7AAE1DD}">
      <dgm:prSet/>
      <dgm:spPr/>
      <dgm:t>
        <a:bodyPr/>
        <a:lstStyle/>
        <a:p>
          <a:endParaRPr lang="en-US"/>
        </a:p>
      </dgm:t>
    </dgm:pt>
    <dgm:pt modelId="{B941E3AB-C19A-4FB0-9DFD-B63374588770}" type="pres">
      <dgm:prSet presAssocID="{724204B5-7F1A-4769-8481-3A86013E36C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DF77BB-94C7-4E33-8C7E-7C96B265A4FD}" type="pres">
      <dgm:prSet presAssocID="{5EA2640C-A80F-40A0-B8C0-66C160DA67B8}" presName="centerShape" presStyleLbl="node0" presStyleIdx="0" presStyleCnt="1"/>
      <dgm:spPr/>
      <dgm:t>
        <a:bodyPr/>
        <a:lstStyle/>
        <a:p>
          <a:endParaRPr lang="en-US"/>
        </a:p>
      </dgm:t>
    </dgm:pt>
    <dgm:pt modelId="{0AE8277D-7E72-4212-A4EB-82B332DF506C}" type="pres">
      <dgm:prSet presAssocID="{77CB3695-E932-4D13-9B3B-0E35C0BBBC67}" presName="Name9" presStyleLbl="parChTrans1D2" presStyleIdx="0" presStyleCnt="5"/>
      <dgm:spPr/>
      <dgm:t>
        <a:bodyPr/>
        <a:lstStyle/>
        <a:p>
          <a:endParaRPr lang="en-US"/>
        </a:p>
      </dgm:t>
    </dgm:pt>
    <dgm:pt modelId="{03F3E5CB-1162-4D77-BA11-D87168F0730E}" type="pres">
      <dgm:prSet presAssocID="{77CB3695-E932-4D13-9B3B-0E35C0BBBC67}" presName="connTx" presStyleLbl="parChTrans1D2" presStyleIdx="0" presStyleCnt="5"/>
      <dgm:spPr/>
      <dgm:t>
        <a:bodyPr/>
        <a:lstStyle/>
        <a:p>
          <a:endParaRPr lang="en-US"/>
        </a:p>
      </dgm:t>
    </dgm:pt>
    <dgm:pt modelId="{CEFDB670-0954-499E-8382-7CB18D2A97D1}" type="pres">
      <dgm:prSet presAssocID="{E29FBF9E-DD09-4641-96F5-8C508956B51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D16D9-2726-4ACC-A78D-7D482A1E69EC}" type="pres">
      <dgm:prSet presAssocID="{5E787B26-E678-4885-8ED2-BE4A7E76FC21}" presName="Name9" presStyleLbl="parChTrans1D2" presStyleIdx="1" presStyleCnt="5"/>
      <dgm:spPr/>
      <dgm:t>
        <a:bodyPr/>
        <a:lstStyle/>
        <a:p>
          <a:endParaRPr lang="en-US"/>
        </a:p>
      </dgm:t>
    </dgm:pt>
    <dgm:pt modelId="{E496B28D-547D-417D-8932-50C9451DACD3}" type="pres">
      <dgm:prSet presAssocID="{5E787B26-E678-4885-8ED2-BE4A7E76FC21}" presName="connTx" presStyleLbl="parChTrans1D2" presStyleIdx="1" presStyleCnt="5"/>
      <dgm:spPr/>
      <dgm:t>
        <a:bodyPr/>
        <a:lstStyle/>
        <a:p>
          <a:endParaRPr lang="en-US"/>
        </a:p>
      </dgm:t>
    </dgm:pt>
    <dgm:pt modelId="{A1535125-8A86-48C8-BCA8-2103A4DAD875}" type="pres">
      <dgm:prSet presAssocID="{33B7CA08-375B-4C9F-8F03-8D4237A8B94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C9F29-06EA-4611-9363-80676693C1D8}" type="pres">
      <dgm:prSet presAssocID="{C1E87466-B07D-4AE8-B462-4B7695AC1E6B}" presName="Name9" presStyleLbl="parChTrans1D2" presStyleIdx="2" presStyleCnt="5"/>
      <dgm:spPr/>
      <dgm:t>
        <a:bodyPr/>
        <a:lstStyle/>
        <a:p>
          <a:endParaRPr lang="en-US"/>
        </a:p>
      </dgm:t>
    </dgm:pt>
    <dgm:pt modelId="{5482C83B-A565-4BF6-8611-642BD6D0263D}" type="pres">
      <dgm:prSet presAssocID="{C1E87466-B07D-4AE8-B462-4B7695AC1E6B}" presName="connTx" presStyleLbl="parChTrans1D2" presStyleIdx="2" presStyleCnt="5"/>
      <dgm:spPr/>
      <dgm:t>
        <a:bodyPr/>
        <a:lstStyle/>
        <a:p>
          <a:endParaRPr lang="en-US"/>
        </a:p>
      </dgm:t>
    </dgm:pt>
    <dgm:pt modelId="{E45760E9-232C-451E-9354-5607B9485EA8}" type="pres">
      <dgm:prSet presAssocID="{D4D0C91C-1B9C-4BC5-880C-D2B80CECB2B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E6C54-0432-43F8-B27F-2DD48B389B68}" type="pres">
      <dgm:prSet presAssocID="{54ECC81E-CFF3-41AA-B4CE-6645623AEEA5}" presName="Name9" presStyleLbl="parChTrans1D2" presStyleIdx="3" presStyleCnt="5"/>
      <dgm:spPr/>
      <dgm:t>
        <a:bodyPr/>
        <a:lstStyle/>
        <a:p>
          <a:endParaRPr lang="en-US"/>
        </a:p>
      </dgm:t>
    </dgm:pt>
    <dgm:pt modelId="{0F4DF3AE-C0F5-4DF0-A6D0-55A140E727F7}" type="pres">
      <dgm:prSet presAssocID="{54ECC81E-CFF3-41AA-B4CE-6645623AEEA5}" presName="connTx" presStyleLbl="parChTrans1D2" presStyleIdx="3" presStyleCnt="5"/>
      <dgm:spPr/>
      <dgm:t>
        <a:bodyPr/>
        <a:lstStyle/>
        <a:p>
          <a:endParaRPr lang="en-US"/>
        </a:p>
      </dgm:t>
    </dgm:pt>
    <dgm:pt modelId="{74CB17E7-E318-4623-8E74-763871C27B30}" type="pres">
      <dgm:prSet presAssocID="{8A555AB1-1536-4D89-A898-8F3F10CC27E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D49BA-D0EC-43BF-8390-0143A6F5267B}" type="pres">
      <dgm:prSet presAssocID="{119FC7BF-2D5F-4872-B622-20B18D9C6DF6}" presName="Name9" presStyleLbl="parChTrans1D2" presStyleIdx="4" presStyleCnt="5"/>
      <dgm:spPr/>
      <dgm:t>
        <a:bodyPr/>
        <a:lstStyle/>
        <a:p>
          <a:endParaRPr lang="en-US"/>
        </a:p>
      </dgm:t>
    </dgm:pt>
    <dgm:pt modelId="{87913C46-BF5B-4FD8-BC1F-3E0AD1203BEB}" type="pres">
      <dgm:prSet presAssocID="{119FC7BF-2D5F-4872-B622-20B18D9C6DF6}" presName="connTx" presStyleLbl="parChTrans1D2" presStyleIdx="4" presStyleCnt="5"/>
      <dgm:spPr/>
      <dgm:t>
        <a:bodyPr/>
        <a:lstStyle/>
        <a:p>
          <a:endParaRPr lang="en-US"/>
        </a:p>
      </dgm:t>
    </dgm:pt>
    <dgm:pt modelId="{2C9BA6A6-A522-49DA-B214-87D51E7EDF27}" type="pres">
      <dgm:prSet presAssocID="{5176D1DB-5120-404B-9944-55537751359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8592F0-1B92-436F-BFA0-C11ED4E31D0E}" type="presOf" srcId="{5176D1DB-5120-404B-9944-55537751359B}" destId="{2C9BA6A6-A522-49DA-B214-87D51E7EDF27}" srcOrd="0" destOrd="0" presId="urn:microsoft.com/office/officeart/2005/8/layout/radial1"/>
    <dgm:cxn modelId="{4B68A453-6C67-42E0-903F-6FC455EACE33}" type="presOf" srcId="{77CB3695-E932-4D13-9B3B-0E35C0BBBC67}" destId="{0AE8277D-7E72-4212-A4EB-82B332DF506C}" srcOrd="0" destOrd="0" presId="urn:microsoft.com/office/officeart/2005/8/layout/radial1"/>
    <dgm:cxn modelId="{1BFCF2A7-5802-4ECC-8CEE-BE038FB83318}" srcId="{5EA2640C-A80F-40A0-B8C0-66C160DA67B8}" destId="{33B7CA08-375B-4C9F-8F03-8D4237A8B94D}" srcOrd="1" destOrd="0" parTransId="{5E787B26-E678-4885-8ED2-BE4A7E76FC21}" sibTransId="{F044EE97-F3C9-4F2C-8E5E-DED4AEEF8391}"/>
    <dgm:cxn modelId="{F34DA5CE-BB1E-4CC3-98A7-957C3B960387}" type="presOf" srcId="{77CB3695-E932-4D13-9B3B-0E35C0BBBC67}" destId="{03F3E5CB-1162-4D77-BA11-D87168F0730E}" srcOrd="1" destOrd="0" presId="urn:microsoft.com/office/officeart/2005/8/layout/radial1"/>
    <dgm:cxn modelId="{7AF4EF8A-CFB6-4AB8-8742-16AED831793B}" type="presOf" srcId="{D4D0C91C-1B9C-4BC5-880C-D2B80CECB2B4}" destId="{E45760E9-232C-451E-9354-5607B9485EA8}" srcOrd="0" destOrd="0" presId="urn:microsoft.com/office/officeart/2005/8/layout/radial1"/>
    <dgm:cxn modelId="{F8A1C18B-C6CA-4A9E-A37F-6A7776B52B35}" type="presOf" srcId="{5E787B26-E678-4885-8ED2-BE4A7E76FC21}" destId="{0BFD16D9-2726-4ACC-A78D-7D482A1E69EC}" srcOrd="0" destOrd="0" presId="urn:microsoft.com/office/officeart/2005/8/layout/radial1"/>
    <dgm:cxn modelId="{DC050B03-FB4C-4EB1-8DCF-70176C6CF44C}" type="presOf" srcId="{54ECC81E-CFF3-41AA-B4CE-6645623AEEA5}" destId="{0F4DF3AE-C0F5-4DF0-A6D0-55A140E727F7}" srcOrd="1" destOrd="0" presId="urn:microsoft.com/office/officeart/2005/8/layout/radial1"/>
    <dgm:cxn modelId="{4345C3B7-91F9-4A13-B6A5-BC235037C9C5}" srcId="{5EA2640C-A80F-40A0-B8C0-66C160DA67B8}" destId="{5176D1DB-5120-404B-9944-55537751359B}" srcOrd="4" destOrd="0" parTransId="{119FC7BF-2D5F-4872-B622-20B18D9C6DF6}" sibTransId="{A307D8E6-53E9-48BB-8F26-368A0DDC119E}"/>
    <dgm:cxn modelId="{F6060ED7-2FA3-449E-BB56-AE0210AA152F}" type="presOf" srcId="{119FC7BF-2D5F-4872-B622-20B18D9C6DF6}" destId="{87913C46-BF5B-4FD8-BC1F-3E0AD1203BEB}" srcOrd="1" destOrd="0" presId="urn:microsoft.com/office/officeart/2005/8/layout/radial1"/>
    <dgm:cxn modelId="{79F809D9-1034-416D-A33B-9CCFEDA7E995}" srcId="{5EA2640C-A80F-40A0-B8C0-66C160DA67B8}" destId="{E29FBF9E-DD09-4641-96F5-8C508956B517}" srcOrd="0" destOrd="0" parTransId="{77CB3695-E932-4D13-9B3B-0E35C0BBBC67}" sibTransId="{DD884539-BD94-4CB6-81BF-10224C100972}"/>
    <dgm:cxn modelId="{DE475C8A-5167-4DA3-8903-165F804E68D9}" srcId="{724204B5-7F1A-4769-8481-3A86013E36CF}" destId="{5EA2640C-A80F-40A0-B8C0-66C160DA67B8}" srcOrd="0" destOrd="0" parTransId="{50C3CC7F-A07C-4DD8-8783-53FBB4A89970}" sibTransId="{B3C7AA76-6292-4657-B659-F35B96D63DB3}"/>
    <dgm:cxn modelId="{658AC336-4953-47CF-B49D-E7A84B08367C}" type="presOf" srcId="{119FC7BF-2D5F-4872-B622-20B18D9C6DF6}" destId="{F93D49BA-D0EC-43BF-8390-0143A6F5267B}" srcOrd="0" destOrd="0" presId="urn:microsoft.com/office/officeart/2005/8/layout/radial1"/>
    <dgm:cxn modelId="{316A66E1-7212-4C1F-ADC3-C77A115EA8FE}" type="presOf" srcId="{C1E87466-B07D-4AE8-B462-4B7695AC1E6B}" destId="{5482C83B-A565-4BF6-8611-642BD6D0263D}" srcOrd="1" destOrd="0" presId="urn:microsoft.com/office/officeart/2005/8/layout/radial1"/>
    <dgm:cxn modelId="{45FA8F40-090D-4CCA-AFE4-96203D159B60}" type="presOf" srcId="{C1E87466-B07D-4AE8-B462-4B7695AC1E6B}" destId="{655C9F29-06EA-4611-9363-80676693C1D8}" srcOrd="0" destOrd="0" presId="urn:microsoft.com/office/officeart/2005/8/layout/radial1"/>
    <dgm:cxn modelId="{EB571EE4-732D-442A-BEFB-ADD64C2B53AC}" type="presOf" srcId="{5EA2640C-A80F-40A0-B8C0-66C160DA67B8}" destId="{0FDF77BB-94C7-4E33-8C7E-7C96B265A4FD}" srcOrd="0" destOrd="0" presId="urn:microsoft.com/office/officeart/2005/8/layout/radial1"/>
    <dgm:cxn modelId="{08FF1402-7405-4AE1-BF0B-90E642FCADC4}" type="presOf" srcId="{33B7CA08-375B-4C9F-8F03-8D4237A8B94D}" destId="{A1535125-8A86-48C8-BCA8-2103A4DAD875}" srcOrd="0" destOrd="0" presId="urn:microsoft.com/office/officeart/2005/8/layout/radial1"/>
    <dgm:cxn modelId="{37E83393-C27A-4B45-8DC4-A3DBE7AAE1DD}" srcId="{5EA2640C-A80F-40A0-B8C0-66C160DA67B8}" destId="{8A555AB1-1536-4D89-A898-8F3F10CC27E3}" srcOrd="3" destOrd="0" parTransId="{54ECC81E-CFF3-41AA-B4CE-6645623AEEA5}" sibTransId="{95A00F6D-3BCD-41E8-B136-597FA70DE429}"/>
    <dgm:cxn modelId="{29776B80-570F-46CD-BD96-8C4C7D367255}" type="presOf" srcId="{5E787B26-E678-4885-8ED2-BE4A7E76FC21}" destId="{E496B28D-547D-417D-8932-50C9451DACD3}" srcOrd="1" destOrd="0" presId="urn:microsoft.com/office/officeart/2005/8/layout/radial1"/>
    <dgm:cxn modelId="{0B14F50A-B8DD-40BD-8F22-8034F99E772D}" srcId="{5EA2640C-A80F-40A0-B8C0-66C160DA67B8}" destId="{D4D0C91C-1B9C-4BC5-880C-D2B80CECB2B4}" srcOrd="2" destOrd="0" parTransId="{C1E87466-B07D-4AE8-B462-4B7695AC1E6B}" sibTransId="{6BFAEA77-FD8D-4372-A640-B9E37FCF0A4D}"/>
    <dgm:cxn modelId="{8E268A85-5075-417F-96F3-48BFABBCD655}" type="presOf" srcId="{54ECC81E-CFF3-41AA-B4CE-6645623AEEA5}" destId="{C8FE6C54-0432-43F8-B27F-2DD48B389B68}" srcOrd="0" destOrd="0" presId="urn:microsoft.com/office/officeart/2005/8/layout/radial1"/>
    <dgm:cxn modelId="{FFEA457A-79A8-45AC-A6EF-365B9829015D}" type="presOf" srcId="{724204B5-7F1A-4769-8481-3A86013E36CF}" destId="{B941E3AB-C19A-4FB0-9DFD-B63374588770}" srcOrd="0" destOrd="0" presId="urn:microsoft.com/office/officeart/2005/8/layout/radial1"/>
    <dgm:cxn modelId="{12BD6C76-ECFF-4F0C-87D8-E084452BEF2B}" type="presOf" srcId="{8A555AB1-1536-4D89-A898-8F3F10CC27E3}" destId="{74CB17E7-E318-4623-8E74-763871C27B30}" srcOrd="0" destOrd="0" presId="urn:microsoft.com/office/officeart/2005/8/layout/radial1"/>
    <dgm:cxn modelId="{CE50DF8B-79FD-4C8E-8C38-4C9F0B24EC47}" type="presOf" srcId="{E29FBF9E-DD09-4641-96F5-8C508956B517}" destId="{CEFDB670-0954-499E-8382-7CB18D2A97D1}" srcOrd="0" destOrd="0" presId="urn:microsoft.com/office/officeart/2005/8/layout/radial1"/>
    <dgm:cxn modelId="{E95D7B0D-8FF9-4066-AE8E-EF1826C49978}" type="presParOf" srcId="{B941E3AB-C19A-4FB0-9DFD-B63374588770}" destId="{0FDF77BB-94C7-4E33-8C7E-7C96B265A4FD}" srcOrd="0" destOrd="0" presId="urn:microsoft.com/office/officeart/2005/8/layout/radial1"/>
    <dgm:cxn modelId="{1ABFBD56-EA0E-4BE2-80C5-9AA56182FD69}" type="presParOf" srcId="{B941E3AB-C19A-4FB0-9DFD-B63374588770}" destId="{0AE8277D-7E72-4212-A4EB-82B332DF506C}" srcOrd="1" destOrd="0" presId="urn:microsoft.com/office/officeart/2005/8/layout/radial1"/>
    <dgm:cxn modelId="{EAA05BA3-BBD3-453D-AD7D-E746F872CE00}" type="presParOf" srcId="{0AE8277D-7E72-4212-A4EB-82B332DF506C}" destId="{03F3E5CB-1162-4D77-BA11-D87168F0730E}" srcOrd="0" destOrd="0" presId="urn:microsoft.com/office/officeart/2005/8/layout/radial1"/>
    <dgm:cxn modelId="{F21DD4A4-8661-4B3A-BD81-A719F00A1F24}" type="presParOf" srcId="{B941E3AB-C19A-4FB0-9DFD-B63374588770}" destId="{CEFDB670-0954-499E-8382-7CB18D2A97D1}" srcOrd="2" destOrd="0" presId="urn:microsoft.com/office/officeart/2005/8/layout/radial1"/>
    <dgm:cxn modelId="{4805793D-5DA3-40CE-9B78-592F3BF1EA91}" type="presParOf" srcId="{B941E3AB-C19A-4FB0-9DFD-B63374588770}" destId="{0BFD16D9-2726-4ACC-A78D-7D482A1E69EC}" srcOrd="3" destOrd="0" presId="urn:microsoft.com/office/officeart/2005/8/layout/radial1"/>
    <dgm:cxn modelId="{6ED4C757-A07D-4046-AADE-9A2099FAD9A9}" type="presParOf" srcId="{0BFD16D9-2726-4ACC-A78D-7D482A1E69EC}" destId="{E496B28D-547D-417D-8932-50C9451DACD3}" srcOrd="0" destOrd="0" presId="urn:microsoft.com/office/officeart/2005/8/layout/radial1"/>
    <dgm:cxn modelId="{448948F9-F68F-42F4-BE88-29AE9F9AE90D}" type="presParOf" srcId="{B941E3AB-C19A-4FB0-9DFD-B63374588770}" destId="{A1535125-8A86-48C8-BCA8-2103A4DAD875}" srcOrd="4" destOrd="0" presId="urn:microsoft.com/office/officeart/2005/8/layout/radial1"/>
    <dgm:cxn modelId="{52A564B9-D925-4E5A-83F6-39CFC7A08894}" type="presParOf" srcId="{B941E3AB-C19A-4FB0-9DFD-B63374588770}" destId="{655C9F29-06EA-4611-9363-80676693C1D8}" srcOrd="5" destOrd="0" presId="urn:microsoft.com/office/officeart/2005/8/layout/radial1"/>
    <dgm:cxn modelId="{10E3AD20-E8AD-4C31-86B5-CD08315797B7}" type="presParOf" srcId="{655C9F29-06EA-4611-9363-80676693C1D8}" destId="{5482C83B-A565-4BF6-8611-642BD6D0263D}" srcOrd="0" destOrd="0" presId="urn:microsoft.com/office/officeart/2005/8/layout/radial1"/>
    <dgm:cxn modelId="{D66697E0-F27C-4BEC-9D2A-522FAA0E43B9}" type="presParOf" srcId="{B941E3AB-C19A-4FB0-9DFD-B63374588770}" destId="{E45760E9-232C-451E-9354-5607B9485EA8}" srcOrd="6" destOrd="0" presId="urn:microsoft.com/office/officeart/2005/8/layout/radial1"/>
    <dgm:cxn modelId="{A1EA24E8-444B-4DC3-A1FE-5037DF97E72F}" type="presParOf" srcId="{B941E3AB-C19A-4FB0-9DFD-B63374588770}" destId="{C8FE6C54-0432-43F8-B27F-2DD48B389B68}" srcOrd="7" destOrd="0" presId="urn:microsoft.com/office/officeart/2005/8/layout/radial1"/>
    <dgm:cxn modelId="{84CA276A-FF66-4228-9C2F-0C835C8FFB05}" type="presParOf" srcId="{C8FE6C54-0432-43F8-B27F-2DD48B389B68}" destId="{0F4DF3AE-C0F5-4DF0-A6D0-55A140E727F7}" srcOrd="0" destOrd="0" presId="urn:microsoft.com/office/officeart/2005/8/layout/radial1"/>
    <dgm:cxn modelId="{31AF0C38-6C9B-41A8-842F-2B3C01CA6DA4}" type="presParOf" srcId="{B941E3AB-C19A-4FB0-9DFD-B63374588770}" destId="{74CB17E7-E318-4623-8E74-763871C27B30}" srcOrd="8" destOrd="0" presId="urn:microsoft.com/office/officeart/2005/8/layout/radial1"/>
    <dgm:cxn modelId="{DF412343-60C5-40CF-AEDB-E009C62C4826}" type="presParOf" srcId="{B941E3AB-C19A-4FB0-9DFD-B63374588770}" destId="{F93D49BA-D0EC-43BF-8390-0143A6F5267B}" srcOrd="9" destOrd="0" presId="urn:microsoft.com/office/officeart/2005/8/layout/radial1"/>
    <dgm:cxn modelId="{D7BC3CAE-33FD-42D1-881A-D68A79AACE2D}" type="presParOf" srcId="{F93D49BA-D0EC-43BF-8390-0143A6F5267B}" destId="{87913C46-BF5B-4FD8-BC1F-3E0AD1203BEB}" srcOrd="0" destOrd="0" presId="urn:microsoft.com/office/officeart/2005/8/layout/radial1"/>
    <dgm:cxn modelId="{17760638-5D72-45A8-ACA5-6B6A8383792E}" type="presParOf" srcId="{B941E3AB-C19A-4FB0-9DFD-B63374588770}" destId="{2C9BA6A6-A522-49DA-B214-87D51E7EDF27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F77BB-94C7-4E33-8C7E-7C96B265A4FD}">
      <dsp:nvSpPr>
        <dsp:cNvPr id="0" name=""/>
        <dsp:cNvSpPr/>
      </dsp:nvSpPr>
      <dsp:spPr>
        <a:xfrm>
          <a:off x="3557538" y="2666698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ML2 Plugin</a:t>
          </a:r>
          <a:endParaRPr lang="en-US" sz="4300" kern="1200" dirty="0"/>
        </a:p>
      </dsp:txBody>
      <dsp:txXfrm>
        <a:off x="3854667" y="2963827"/>
        <a:ext cx="1434664" cy="1434664"/>
      </dsp:txXfrm>
    </dsp:sp>
    <dsp:sp modelId="{0AE8277D-7E72-4212-A4EB-82B332DF506C}">
      <dsp:nvSpPr>
        <dsp:cNvPr id="0" name=""/>
        <dsp:cNvSpPr/>
      </dsp:nvSpPr>
      <dsp:spPr>
        <a:xfrm rot="16200000">
          <a:off x="4266135" y="2340864"/>
          <a:ext cx="611729" cy="39939"/>
        </a:xfrm>
        <a:custGeom>
          <a:avLst/>
          <a:gdLst/>
          <a:ahLst/>
          <a:cxnLst/>
          <a:rect l="0" t="0" r="0" b="0"/>
          <a:pathLst>
            <a:path>
              <a:moveTo>
                <a:pt x="0" y="19969"/>
              </a:moveTo>
              <a:lnTo>
                <a:pt x="611729" y="19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6706" y="2345540"/>
        <a:ext cx="30586" cy="30586"/>
      </dsp:txXfrm>
    </dsp:sp>
    <dsp:sp modelId="{CEFDB670-0954-499E-8382-7CB18D2A97D1}">
      <dsp:nvSpPr>
        <dsp:cNvPr id="0" name=""/>
        <dsp:cNvSpPr/>
      </dsp:nvSpPr>
      <dsp:spPr>
        <a:xfrm>
          <a:off x="3557538" y="26046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Type Manager</a:t>
          </a:r>
          <a:endParaRPr lang="en-US" sz="2300" kern="1200" dirty="0"/>
        </a:p>
      </dsp:txBody>
      <dsp:txXfrm>
        <a:off x="3854667" y="323175"/>
        <a:ext cx="1434664" cy="1434664"/>
      </dsp:txXfrm>
    </dsp:sp>
    <dsp:sp modelId="{0BFD16D9-2726-4ACC-A78D-7D482A1E69EC}">
      <dsp:nvSpPr>
        <dsp:cNvPr id="0" name=""/>
        <dsp:cNvSpPr/>
      </dsp:nvSpPr>
      <dsp:spPr>
        <a:xfrm rot="20520000">
          <a:off x="5521839" y="3253186"/>
          <a:ext cx="611729" cy="39939"/>
        </a:xfrm>
        <a:custGeom>
          <a:avLst/>
          <a:gdLst/>
          <a:ahLst/>
          <a:cxnLst/>
          <a:rect l="0" t="0" r="0" b="0"/>
          <a:pathLst>
            <a:path>
              <a:moveTo>
                <a:pt x="0" y="19969"/>
              </a:moveTo>
              <a:lnTo>
                <a:pt x="611729" y="19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2411" y="3257863"/>
        <a:ext cx="30586" cy="30586"/>
      </dsp:txXfrm>
    </dsp:sp>
    <dsp:sp modelId="{A1535125-8A86-48C8-BCA8-2103A4DAD875}">
      <dsp:nvSpPr>
        <dsp:cNvPr id="0" name=""/>
        <dsp:cNvSpPr/>
      </dsp:nvSpPr>
      <dsp:spPr>
        <a:xfrm>
          <a:off x="6068947" y="1850692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Mechanism manager</a:t>
          </a:r>
          <a:endParaRPr lang="en-US" sz="2300" kern="1200" dirty="0"/>
        </a:p>
      </dsp:txBody>
      <dsp:txXfrm>
        <a:off x="6366076" y="2147821"/>
        <a:ext cx="1434664" cy="1434664"/>
      </dsp:txXfrm>
    </dsp:sp>
    <dsp:sp modelId="{655C9F29-06EA-4611-9363-80676693C1D8}">
      <dsp:nvSpPr>
        <dsp:cNvPr id="0" name=""/>
        <dsp:cNvSpPr/>
      </dsp:nvSpPr>
      <dsp:spPr>
        <a:xfrm rot="3240000">
          <a:off x="5042203" y="4729356"/>
          <a:ext cx="611729" cy="39939"/>
        </a:xfrm>
        <a:custGeom>
          <a:avLst/>
          <a:gdLst/>
          <a:ahLst/>
          <a:cxnLst/>
          <a:rect l="0" t="0" r="0" b="0"/>
          <a:pathLst>
            <a:path>
              <a:moveTo>
                <a:pt x="0" y="19969"/>
              </a:moveTo>
              <a:lnTo>
                <a:pt x="611729" y="19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32774" y="4734032"/>
        <a:ext cx="30586" cy="30586"/>
      </dsp:txXfrm>
    </dsp:sp>
    <dsp:sp modelId="{E45760E9-232C-451E-9354-5607B9485EA8}">
      <dsp:nvSpPr>
        <dsp:cNvPr id="0" name=""/>
        <dsp:cNvSpPr/>
      </dsp:nvSpPr>
      <dsp:spPr>
        <a:xfrm>
          <a:off x="5109674" y="4803030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Extension Manager</a:t>
          </a:r>
          <a:endParaRPr lang="en-US" sz="2300" kern="1200" dirty="0"/>
        </a:p>
      </dsp:txBody>
      <dsp:txXfrm>
        <a:off x="5406803" y="5100159"/>
        <a:ext cx="1434664" cy="1434664"/>
      </dsp:txXfrm>
    </dsp:sp>
    <dsp:sp modelId="{C8FE6C54-0432-43F8-B27F-2DD48B389B68}">
      <dsp:nvSpPr>
        <dsp:cNvPr id="0" name=""/>
        <dsp:cNvSpPr/>
      </dsp:nvSpPr>
      <dsp:spPr>
        <a:xfrm rot="7560000">
          <a:off x="3490067" y="4729356"/>
          <a:ext cx="611729" cy="39939"/>
        </a:xfrm>
        <a:custGeom>
          <a:avLst/>
          <a:gdLst/>
          <a:ahLst/>
          <a:cxnLst/>
          <a:rect l="0" t="0" r="0" b="0"/>
          <a:pathLst>
            <a:path>
              <a:moveTo>
                <a:pt x="0" y="19969"/>
              </a:moveTo>
              <a:lnTo>
                <a:pt x="611729" y="19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780638" y="4734032"/>
        <a:ext cx="30586" cy="30586"/>
      </dsp:txXfrm>
    </dsp:sp>
    <dsp:sp modelId="{74CB17E7-E318-4623-8E74-763871C27B30}">
      <dsp:nvSpPr>
        <dsp:cNvPr id="0" name=""/>
        <dsp:cNvSpPr/>
      </dsp:nvSpPr>
      <dsp:spPr>
        <a:xfrm>
          <a:off x="2005402" y="4803030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DB</a:t>
          </a:r>
          <a:endParaRPr lang="en-US" sz="2300" kern="1200" dirty="0"/>
        </a:p>
      </dsp:txBody>
      <dsp:txXfrm>
        <a:off x="2302531" y="5100159"/>
        <a:ext cx="1434664" cy="1434664"/>
      </dsp:txXfrm>
    </dsp:sp>
    <dsp:sp modelId="{F93D49BA-D0EC-43BF-8390-0143A6F5267B}">
      <dsp:nvSpPr>
        <dsp:cNvPr id="0" name=""/>
        <dsp:cNvSpPr/>
      </dsp:nvSpPr>
      <dsp:spPr>
        <a:xfrm rot="11880000">
          <a:off x="3010430" y="3253186"/>
          <a:ext cx="611729" cy="39939"/>
        </a:xfrm>
        <a:custGeom>
          <a:avLst/>
          <a:gdLst/>
          <a:ahLst/>
          <a:cxnLst/>
          <a:rect l="0" t="0" r="0" b="0"/>
          <a:pathLst>
            <a:path>
              <a:moveTo>
                <a:pt x="0" y="19969"/>
              </a:moveTo>
              <a:lnTo>
                <a:pt x="611729" y="19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301002" y="3257863"/>
        <a:ext cx="30586" cy="30586"/>
      </dsp:txXfrm>
    </dsp:sp>
    <dsp:sp modelId="{2C9BA6A6-A522-49DA-B214-87D51E7EDF27}">
      <dsp:nvSpPr>
        <dsp:cNvPr id="0" name=""/>
        <dsp:cNvSpPr/>
      </dsp:nvSpPr>
      <dsp:spPr>
        <a:xfrm>
          <a:off x="1046129" y="1850692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Neutron Server (WSGI?)</a:t>
          </a:r>
          <a:endParaRPr lang="en-US" sz="2300" kern="1200" dirty="0"/>
        </a:p>
      </dsp:txBody>
      <dsp:txXfrm>
        <a:off x="1343258" y="2147821"/>
        <a:ext cx="1434664" cy="1434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03AA-BCEE-446B-9BD2-43E765B5DBA4}" type="datetimeFigureOut">
              <a:rPr lang="en-US" smtClean="0"/>
              <a:t>8/7/15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2A3B1-7AE3-4101-8B0E-728D3A0F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# REVISIT(</a:t>
            </a:r>
            <a:r>
              <a:rPr lang="en-US" dirty="0" err="1" smtClean="0"/>
              <a:t>rkukura</a:t>
            </a:r>
            <a:r>
              <a:rPr lang="en-US" dirty="0" smtClean="0"/>
              <a:t>) The super(Ml2Plugin, self).</a:t>
            </a:r>
            <a:r>
              <a:rPr lang="en-US" dirty="0" err="1" smtClean="0"/>
              <a:t>delete_network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# function is not used because it auto-deletes ports and</a:t>
            </a:r>
          </a:p>
          <a:p>
            <a:r>
              <a:rPr lang="en-US" dirty="0" smtClean="0"/>
              <a:t>        # subnets from the DB without invoking the derived class's</a:t>
            </a:r>
          </a:p>
          <a:p>
            <a:r>
              <a:rPr lang="en-US" dirty="0" smtClean="0"/>
              <a:t>        # </a:t>
            </a:r>
            <a:r>
              <a:rPr lang="en-US" dirty="0" err="1" smtClean="0"/>
              <a:t>delete_port</a:t>
            </a:r>
            <a:r>
              <a:rPr lang="en-US" dirty="0" smtClean="0"/>
              <a:t>() or </a:t>
            </a:r>
            <a:r>
              <a:rPr lang="en-US" dirty="0" err="1" smtClean="0"/>
              <a:t>delete_subnet</a:t>
            </a:r>
            <a:r>
              <a:rPr lang="en-US" dirty="0" smtClean="0"/>
              <a:t>(), preventing mechanism</a:t>
            </a:r>
          </a:p>
          <a:p>
            <a:r>
              <a:rPr lang="en-US" dirty="0" smtClean="0"/>
              <a:t>        # drivers from being called. This approach should be revisited</a:t>
            </a:r>
          </a:p>
          <a:p>
            <a:r>
              <a:rPr lang="en-US" dirty="0" smtClean="0"/>
              <a:t>        # when the API layer is reworked during icehouse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A3B1-7AE3-4101-8B0E-728D3A0FAB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86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REVISIT(</a:t>
            </a:r>
            <a:r>
              <a:rPr lang="en-US" dirty="0" err="1" smtClean="0"/>
              <a:t>rkukura</a:t>
            </a:r>
            <a:r>
              <a:rPr lang="en-US" dirty="0" smtClean="0"/>
              <a:t>) The super(Ml2Plugin, self).</a:t>
            </a:r>
            <a:r>
              <a:rPr lang="en-US" dirty="0" err="1" smtClean="0"/>
              <a:t>delete_subnet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# function is not used because it </a:t>
            </a:r>
            <a:r>
              <a:rPr lang="en-US" dirty="0" err="1" smtClean="0"/>
              <a:t>deallocates</a:t>
            </a:r>
            <a:r>
              <a:rPr lang="en-US" dirty="0" smtClean="0"/>
              <a:t> the subnet's addresses</a:t>
            </a:r>
          </a:p>
          <a:p>
            <a:r>
              <a:rPr lang="en-US" dirty="0" smtClean="0"/>
              <a:t>        # from ports in the DB without invoking the derived class's</a:t>
            </a:r>
          </a:p>
          <a:p>
            <a:r>
              <a:rPr lang="en-US" dirty="0" smtClean="0"/>
              <a:t>        # </a:t>
            </a:r>
            <a:r>
              <a:rPr lang="en-US" dirty="0" err="1" smtClean="0"/>
              <a:t>update_port</a:t>
            </a:r>
            <a:r>
              <a:rPr lang="en-US" dirty="0" smtClean="0"/>
              <a:t>(), preventing mechanism drivers from being called.</a:t>
            </a:r>
          </a:p>
          <a:p>
            <a:r>
              <a:rPr lang="en-US" dirty="0" smtClean="0"/>
              <a:t>        # This approach should be revisited when the API layer is reworked</a:t>
            </a:r>
          </a:p>
          <a:p>
            <a:r>
              <a:rPr lang="en-US" dirty="0" smtClean="0"/>
              <a:t>        # during icehouse.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A3B1-7AE3-4101-8B0E-728D3A0FAB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A3B1-7AE3-4101-8B0E-728D3A0FAB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ream_タイトル スライド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276475"/>
            <a:ext cx="8642350" cy="1873250"/>
          </a:xfrm>
        </p:spPr>
        <p:txBody>
          <a:bodyPr lIns="91440" rIns="91440"/>
          <a:lstStyle>
            <a:lvl1pPr algn="ctr">
              <a:defRPr sz="3600"/>
            </a:lvl1pPr>
          </a:lstStyle>
          <a:p>
            <a:pPr lvl="0"/>
            <a:r>
              <a:rPr lang="en-US" altLang="ja-JP" noProof="0" smtClean="0"/>
              <a:t>Click to edit Master title style</a:t>
            </a:r>
            <a:endParaRPr lang="ja-JP" altLang="en-US" noProof="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92600"/>
            <a:ext cx="864235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buFont typeface="Arial" charset="0"/>
              <a:buNone/>
              <a:defRPr sz="2000"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  <a:endParaRPr lang="ja-JP" alt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55C5-C387-4D31-BD66-5AC751BA4401}" type="datetime1">
              <a:rPr lang="en-IN" smtClean="0"/>
              <a:t>07/08/15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8528-4F09-47AB-BE77-44F6F5791C08}" type="datetime1">
              <a:rPr lang="en-IN" smtClean="0"/>
              <a:t>07/08/15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9" name="Rectangle 8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72623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0F7-3FCC-433C-A5BA-F3B5882BD405}" type="datetime1">
              <a:rPr lang="en-IN" smtClean="0"/>
              <a:t>07/08/15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" name="Rectangle 9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11" name="Rectangle 10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00541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2C0-58EB-4E88-AAF3-88A299B12D88}" type="datetime1">
              <a:rPr lang="en-IN" smtClean="0"/>
              <a:t>07/08/15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7" name="Rectangle 6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424321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550F-B621-4F67-9E84-A31E9C7D8FC5}" type="datetime1">
              <a:rPr lang="en-IN" smtClean="0"/>
              <a:t>07/08/15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85730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D84-5420-4D2C-ACA0-31D7C6570893}" type="datetime1">
              <a:rPr lang="en-IN" smtClean="0"/>
              <a:t>07/08/15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357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 smtClean="0"/>
              <a:t>Drag picture to placeholder or click icon to add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5E61-C30E-4F7A-A443-BAD8C8A83ACC}" type="datetime1">
              <a:rPr lang="en-IN" smtClean="0"/>
              <a:t>07/08/15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730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E182-D118-40E7-91F0-94AD1BB9491A}" type="datetime1">
              <a:rPr lang="en-IN" smtClean="0"/>
              <a:t>07/08/15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9302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F7E5-3025-47D0-ACC7-80A0B6527DA6}" type="datetime1">
              <a:rPr lang="en-IN" smtClean="0"/>
              <a:t>07/08/15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72701" y="274636"/>
            <a:ext cx="8951100" cy="66815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72701" y="942632"/>
            <a:ext cx="8951100" cy="56253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4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000"/>
            </a:lvl6pPr>
            <a:lvl7pPr>
              <a:spcBef>
                <a:spcPts val="0"/>
              </a:spcBef>
              <a:buSzPct val="100000"/>
              <a:defRPr sz="1000"/>
            </a:lvl7pPr>
            <a:lvl8pPr>
              <a:spcBef>
                <a:spcPts val="0"/>
              </a:spcBef>
              <a:buSzPct val="100000"/>
              <a:defRPr sz="1000"/>
            </a:lvl8pPr>
            <a:lvl9pPr>
              <a:spcBef>
                <a:spcPts val="0"/>
              </a:spcBef>
              <a:buSzPct val="100000"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3" y="6333137"/>
            <a:ext cx="548699" cy="52451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8" name="Rectangle 7"/>
          <p:cNvSpPr/>
          <p:nvPr/>
        </p:nvSpPr>
        <p:spPr>
          <a:xfrm rot="10800000" flipV="1">
            <a:off x="107507" y="881187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Wave_タイトル スライド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250825" y="1736812"/>
            <a:ext cx="8642350" cy="1873796"/>
          </a:xfrm>
        </p:spPr>
        <p:txBody>
          <a:bodyPr lIns="91440" rIns="91440"/>
          <a:lstStyle>
            <a:lvl1pPr algn="ctr">
              <a:defRPr sz="3600"/>
            </a:lvl1pPr>
          </a:lstStyle>
          <a:p>
            <a:pPr lvl="0"/>
            <a:r>
              <a:rPr lang="en-US" altLang="ja-JP" noProof="0" smtClean="0"/>
              <a:t>Click to edit Master title style</a:t>
            </a:r>
            <a:endParaRPr lang="ja-JP" altLang="en-US" noProof="0" smtClean="0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753483"/>
            <a:ext cx="864235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buFont typeface="Arial" charset="0"/>
              <a:buNone/>
              <a:defRPr sz="2000"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882008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077913" indent="-268288">
              <a:defRPr/>
            </a:lvl3pPr>
            <a:lvl5pPr marL="1524000" indent="-176213"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pic>
        <p:nvPicPr>
          <p:cNvPr id="4" name="Picture 2" descr="PPT_7th_0707_スライド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2"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フッター プレースホルダー 4"/>
          <p:cNvSpPr txBox="1">
            <a:spLocks/>
          </p:cNvSpPr>
          <p:nvPr/>
        </p:nvSpPr>
        <p:spPr bwMode="auto">
          <a:xfrm>
            <a:off x="3586590" y="6523200"/>
            <a:ext cx="195751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algn="ctr"/>
            <a:r>
              <a:rPr lang="en-US" altLang="ja-JP" dirty="0" smtClean="0"/>
              <a:t>NEC Group Internal</a:t>
            </a:r>
            <a:r>
              <a:rPr lang="en-US" altLang="ja-JP" baseline="0" dirty="0" smtClean="0"/>
              <a:t> Use Only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5660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pic>
        <p:nvPicPr>
          <p:cNvPr id="3" name="Picture 2" descr="PPT_7th_0707_スライド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2"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803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" y="981075"/>
            <a:ext cx="4343400" cy="5256213"/>
          </a:xfrm>
        </p:spPr>
        <p:txBody>
          <a:bodyPr/>
          <a:lstStyle>
            <a:lvl1pPr>
              <a:defRPr sz="2000"/>
            </a:lvl1pPr>
            <a:lvl2pPr marL="620713" indent="-257175">
              <a:defRPr sz="1800"/>
            </a:lvl2pPr>
            <a:lvl3pPr marL="903288" indent="-188913">
              <a:defRPr sz="1600"/>
            </a:lvl3pPr>
            <a:lvl4pPr marL="1160463" indent="-176213">
              <a:defRPr sz="1400"/>
            </a:lvl4pPr>
            <a:lvl5pPr marL="1430338" indent="-176213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343400" cy="5256213"/>
          </a:xfrm>
        </p:spPr>
        <p:txBody>
          <a:bodyPr/>
          <a:lstStyle>
            <a:lvl1pPr>
              <a:defRPr sz="2000"/>
            </a:lvl1pPr>
            <a:lvl2pPr marL="620713" indent="-257175">
              <a:defRPr sz="1800"/>
            </a:lvl2pPr>
            <a:lvl3pPr marL="903288" indent="-188913">
              <a:defRPr sz="1600"/>
            </a:lvl3pPr>
            <a:lvl4pPr marL="1160463" indent="-176213">
              <a:defRPr sz="1400"/>
            </a:lvl4pPr>
            <a:lvl5pPr marL="1430338" indent="-176213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pic>
        <p:nvPicPr>
          <p:cNvPr id="5" name="Picture 2" descr="PPT_7th_0707_スライド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2"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17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120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14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DCC0-9900-4B1E-A8CE-EA8D84B7A17F}" type="datetime1">
              <a:rPr lang="en-IN" smtClean="0"/>
              <a:t>07/08/15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</p:spTree>
    <p:extLst>
      <p:ext uri="{BB962C8B-B14F-4D97-AF65-F5344CB8AC3E}">
        <p14:creationId xmlns:p14="http://schemas.microsoft.com/office/powerpoint/2010/main" val="93359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764704"/>
            <a:ext cx="8928992" cy="55446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00" y="6469087"/>
            <a:ext cx="2133600" cy="365125"/>
          </a:xfrm>
        </p:spPr>
        <p:txBody>
          <a:bodyPr/>
          <a:lstStyle/>
          <a:p>
            <a:fld id="{F63C2629-B126-4F37-BADF-9AA3FDC912F8}" type="datetime1">
              <a:rPr lang="en-IN" smtClean="0"/>
              <a:t>07/08/15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0450" y="6469087"/>
            <a:ext cx="28956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3400" y="6480350"/>
            <a:ext cx="21336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9" name="Rectangle 8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67440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5888"/>
            <a:ext cx="8839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81075"/>
            <a:ext cx="88392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6000" y="6523200"/>
            <a:ext cx="811213" cy="334800"/>
          </a:xfrm>
          <a:prstGeom prst="rect">
            <a:avLst/>
          </a:prstGeom>
          <a:noFill/>
        </p:spPr>
        <p:txBody>
          <a:bodyPr wrap="square" lIns="9000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HGP創英角ｺﾞｼｯｸUB" pitchFamily="50" charset="-128"/>
                <a:cs typeface="+mn-cs"/>
              </a:rPr>
              <a:t>Page </a:t>
            </a:r>
            <a:fld id="{8BB99341-3773-4AA0-9F9D-94F83AE5E06F}" type="slidenum">
              <a:rPr kumimoji="1" lang="en-US" altLang="ja-JP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HGP創英角ｺﾞｼｯｸUB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GP創英角ｺﾞｼｯｸUB" pitchFamily="50" charset="-128"/>
              <a:cs typeface="+mn-cs"/>
            </a:endParaRPr>
          </a:p>
        </p:txBody>
      </p:sp>
      <p:sp>
        <p:nvSpPr>
          <p:cNvPr id="8" name="フッター プレースホルダー 4"/>
          <p:cNvSpPr txBox="1">
            <a:spLocks/>
          </p:cNvSpPr>
          <p:nvPr/>
        </p:nvSpPr>
        <p:spPr bwMode="auto">
          <a:xfrm>
            <a:off x="1258888" y="6523200"/>
            <a:ext cx="2159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dirty="0" smtClean="0"/>
              <a:t>© NEC Technologies India Ltd. 2014</a:t>
            </a:r>
            <a:endParaRPr lang="en-US" altLang="ja-JP" dirty="0"/>
          </a:p>
        </p:txBody>
      </p:sp>
      <p:pic>
        <p:nvPicPr>
          <p:cNvPr id="6" name="Picture 2" descr="PPT_7th_0707_スライド_0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2"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9pPr>
    </p:titleStyle>
    <p:bodyStyle>
      <a:lvl1pPr marL="269875" indent="-269875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Arial" charset="0"/>
        <a:buChar char="▌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984250" indent="-174625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254125" indent="-176213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Tahoma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5" y="116633"/>
            <a:ext cx="892899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5" y="764704"/>
            <a:ext cx="892899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88" y="64690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398CD-D333-41D1-B0FA-0A11BA458922}" type="datetime1">
              <a:rPr lang="en-IN" smtClean="0"/>
              <a:t>07/08/15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7325" y="64690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3577" y="64740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366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761970" rtl="0" eaLnBrk="1" latinLnBrk="0" hangingPunct="1">
        <a:spcBef>
          <a:spcPct val="0"/>
        </a:spcBef>
        <a:buNone/>
        <a:defRPr sz="2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»"/>
        <a:defRPr sz="11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specs.openstack.org/openstack/neutron-specs/specs/kilo/ml2-hierarchical-port-binding.html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Openstack Neutron: ML2- Plugin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0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00432" y="1908360"/>
            <a:ext cx="7391400" cy="1295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381000"/>
            <a:ext cx="7391400" cy="8842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265" y="809294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allocate_dynamic_segment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9672" y="2273412"/>
            <a:ext cx="275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allocate_dynamic_segment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0600" y="3810000"/>
            <a:ext cx="73914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82245" y="4082534"/>
            <a:ext cx="271702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reserve_provider_segment</a:t>
            </a:r>
            <a:endParaRPr lang="en-US" dirty="0"/>
          </a:p>
        </p:txBody>
      </p:sp>
      <p:cxnSp>
        <p:nvCxnSpPr>
          <p:cNvPr id="12" name="Elbow Connector 11"/>
          <p:cNvCxnSpPr>
            <a:stCxn id="6" idx="2"/>
            <a:endCxn id="7" idx="0"/>
          </p:cNvCxnSpPr>
          <p:nvPr/>
        </p:nvCxnSpPr>
        <p:spPr>
          <a:xfrm rot="5400000">
            <a:off x="2643161" y="1111156"/>
            <a:ext cx="1094786" cy="12297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4196422" y="2642743"/>
            <a:ext cx="1213777" cy="5198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</a:t>
            </a:r>
            <a:endParaRPr lang="en-US" dirty="0"/>
          </a:p>
        </p:txBody>
      </p:sp>
      <p:cxnSp>
        <p:nvCxnSpPr>
          <p:cNvPr id="16" name="Elbow Connector 15"/>
          <p:cNvCxnSpPr>
            <a:stCxn id="7" idx="2"/>
            <a:endCxn id="10" idx="0"/>
          </p:cNvCxnSpPr>
          <p:nvPr/>
        </p:nvCxnSpPr>
        <p:spPr>
          <a:xfrm rot="16200000" flipH="1">
            <a:off x="1888329" y="3330105"/>
            <a:ext cx="1439790" cy="650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14" idx="2"/>
          </p:cNvCxnSpPr>
          <p:nvPr/>
        </p:nvCxnSpPr>
        <p:spPr>
          <a:xfrm>
            <a:off x="3951707" y="2458078"/>
            <a:ext cx="244715" cy="44460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86400" y="82314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release_dynamic_segment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0329" y="2249899"/>
            <a:ext cx="269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release_dynamic_segment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4958" y="381000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Mechanism </a:t>
            </a:r>
            <a:r>
              <a:rPr lang="en-US" dirty="0" err="1">
                <a:solidFill>
                  <a:schemeClr val="bg1"/>
                </a:solidFill>
              </a:rPr>
              <a:t>Context:PortContext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Elbow Connector 31"/>
          <p:cNvCxnSpPr>
            <a:stCxn id="28" idx="2"/>
            <a:endCxn id="29" idx="0"/>
          </p:cNvCxnSpPr>
          <p:nvPr/>
        </p:nvCxnSpPr>
        <p:spPr>
          <a:xfrm rot="16200000" flipH="1">
            <a:off x="6479172" y="1670615"/>
            <a:ext cx="1057427" cy="1011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96000" y="4082534"/>
            <a:ext cx="178734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release_segment</a:t>
            </a:r>
            <a:endParaRPr lang="en-US" dirty="0"/>
          </a:p>
        </p:txBody>
      </p:sp>
      <p:cxnSp>
        <p:nvCxnSpPr>
          <p:cNvPr id="38" name="Elbow Connector 37"/>
          <p:cNvCxnSpPr>
            <a:stCxn id="29" idx="2"/>
            <a:endCxn id="36" idx="0"/>
          </p:cNvCxnSpPr>
          <p:nvPr/>
        </p:nvCxnSpPr>
        <p:spPr>
          <a:xfrm rot="5400000">
            <a:off x="6292414" y="3316492"/>
            <a:ext cx="1463303" cy="687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9" idx="1"/>
            <a:endCxn id="14" idx="4"/>
          </p:cNvCxnSpPr>
          <p:nvPr/>
        </p:nvCxnSpPr>
        <p:spPr>
          <a:xfrm rot="10800000" flipV="1">
            <a:off x="5410199" y="2434565"/>
            <a:ext cx="300130" cy="46811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2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TypeDriverHelper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ML2-Plugin and mechanism Manager/Driver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4448" y="841938"/>
            <a:ext cx="793551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initialize</a:t>
            </a:r>
            <a:r>
              <a:rPr lang="en-US" sz="1200" dirty="0"/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2971800" y="145955"/>
            <a:ext cx="105092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__</a:t>
            </a:r>
            <a:r>
              <a:rPr lang="en-US" sz="1200" dirty="0" err="1"/>
              <a:t>init</a:t>
            </a:r>
            <a:r>
              <a:rPr lang="en-US" sz="1200" dirty="0"/>
              <a:t>__(self):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0218" y="841937"/>
            <a:ext cx="89639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bind_port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594801" y="145956"/>
            <a:ext cx="187743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 smtClean="0"/>
              <a:t>bind_port</a:t>
            </a:r>
            <a:r>
              <a:rPr lang="en-US" sz="1200" dirty="0" smtClean="0"/>
              <a:t>()</a:t>
            </a:r>
          </a:p>
          <a:p>
            <a:r>
              <a:rPr lang="en-US" sz="1200" dirty="0" err="1"/>
              <a:t>update_dvr_port_binding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16932" y="2135088"/>
            <a:ext cx="194046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create_network_precommit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6408" y="1525488"/>
            <a:ext cx="149015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create_network_db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264151" y="2142670"/>
            <a:ext cx="200304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create_network_postcommit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707774" y="1518633"/>
            <a:ext cx="117596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create_network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648200" y="2135088"/>
            <a:ext cx="204998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update_network_precommit</a:t>
            </a:r>
            <a:endParaRPr lang="en-US" sz="1200" dirty="0" smtClean="0"/>
          </a:p>
          <a:p>
            <a:r>
              <a:rPr lang="en-US" sz="1200" dirty="0" err="1" smtClean="0"/>
              <a:t>update_network_postcommit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108325" y="1525488"/>
            <a:ext cx="122289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update_network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086600" y="2135087"/>
            <a:ext cx="200567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delete_network_precommit</a:t>
            </a:r>
            <a:endParaRPr lang="en-US" sz="1200" dirty="0" smtClean="0"/>
          </a:p>
          <a:p>
            <a:r>
              <a:rPr lang="en-US" sz="1200" dirty="0" err="1"/>
              <a:t>delete_network_postcommit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618970" y="1525487"/>
            <a:ext cx="117859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delete_network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52400" y="3660606"/>
            <a:ext cx="1847301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create_subnet_precommit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357318" y="3660605"/>
            <a:ext cx="190988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create_subnet_postcommit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88164" y="3051006"/>
            <a:ext cx="139698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create_subnet_db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946358" y="3051005"/>
            <a:ext cx="1082797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create_subnet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672582" y="3660606"/>
            <a:ext cx="195681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update_subnet_precommit</a:t>
            </a:r>
            <a:endParaRPr lang="en-US" sz="1200" dirty="0" smtClean="0"/>
          </a:p>
          <a:p>
            <a:r>
              <a:rPr lang="en-US" sz="1200" dirty="0" err="1" smtClean="0"/>
              <a:t>update_subnet_postcommit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855698" y="3051006"/>
            <a:ext cx="112973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update_subnet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094439" y="3660391"/>
            <a:ext cx="197336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delete_subnet_precommit</a:t>
            </a:r>
            <a:endParaRPr lang="en-US" sz="1200" dirty="0" smtClean="0"/>
          </a:p>
          <a:p>
            <a:r>
              <a:rPr lang="en-US" sz="1200" dirty="0" err="1" smtClean="0"/>
              <a:t>delete_subnet_postcommit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7516250" y="3051004"/>
            <a:ext cx="108542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delete_subnet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34665" y="5481936"/>
            <a:ext cx="168462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create_port_precommit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443790" y="5481935"/>
            <a:ext cx="174721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create_port_postcommit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470429" y="4648200"/>
            <a:ext cx="123431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 smtClean="0"/>
              <a:t>create_port_db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032830" y="4648199"/>
            <a:ext cx="92012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create_port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573316" y="5481935"/>
            <a:ext cx="195681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update_port_precommit</a:t>
            </a:r>
            <a:endParaRPr lang="en-US" sz="1200" dirty="0" smtClean="0"/>
          </a:p>
          <a:p>
            <a:r>
              <a:rPr lang="en-US" sz="1200" dirty="0" err="1" smtClean="0"/>
              <a:t>update_subnet_postcommit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4705980" y="4463530"/>
            <a:ext cx="169148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update_port</a:t>
            </a:r>
            <a:endParaRPr lang="en-US" sz="1200" dirty="0" smtClean="0"/>
          </a:p>
          <a:p>
            <a:r>
              <a:rPr lang="en-US" sz="1200" dirty="0" err="1" smtClean="0"/>
              <a:t>update_port_status</a:t>
            </a:r>
            <a:endParaRPr lang="en-US" sz="1200" dirty="0" smtClean="0"/>
          </a:p>
          <a:p>
            <a:r>
              <a:rPr lang="en-US" sz="1200" dirty="0"/>
              <a:t>_</a:t>
            </a:r>
            <a:r>
              <a:rPr lang="en-US" sz="1200" dirty="0" err="1"/>
              <a:t>commit_port_binding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7165562" y="5481720"/>
            <a:ext cx="174983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delete_port_precommit</a:t>
            </a:r>
            <a:endParaRPr lang="en-US" sz="1200" dirty="0" smtClean="0"/>
          </a:p>
          <a:p>
            <a:r>
              <a:rPr lang="en-US" sz="1200" dirty="0" err="1" smtClean="0"/>
              <a:t>delete_port_postcommit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7587373" y="4648197"/>
            <a:ext cx="92275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delete_port</a:t>
            </a:r>
            <a:endParaRPr lang="en-US" sz="12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01992" y="1371600"/>
            <a:ext cx="0" cy="510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35739" y="1371600"/>
            <a:ext cx="0" cy="510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57400" y="61076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5302" y="61076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38060" y="61076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63638" y="6477000"/>
            <a:ext cx="1875977" cy="381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Plugin</a:t>
            </a:r>
            <a:endParaRPr kumimoji="1"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883737" y="6477000"/>
            <a:ext cx="1942943" cy="38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MECHANISM</a:t>
            </a:r>
            <a:endParaRPr kumimoji="1" lang="en-US" dirty="0"/>
          </a:p>
        </p:txBody>
      </p:sp>
      <p:cxnSp>
        <p:nvCxnSpPr>
          <p:cNvPr id="7" name="Straight Arrow Connector 6"/>
          <p:cNvCxnSpPr>
            <a:stCxn id="9" idx="2"/>
            <a:endCxn id="8" idx="0"/>
          </p:cNvCxnSpPr>
          <p:nvPr/>
        </p:nvCxnSpPr>
        <p:spPr>
          <a:xfrm flipH="1">
            <a:off x="1087166" y="1802487"/>
            <a:ext cx="104318" cy="332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0" idx="0"/>
          </p:cNvCxnSpPr>
          <p:nvPr/>
        </p:nvCxnSpPr>
        <p:spPr>
          <a:xfrm flipH="1">
            <a:off x="3265676" y="1795632"/>
            <a:ext cx="30080" cy="347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2"/>
            <a:endCxn id="12" idx="0"/>
          </p:cNvCxnSpPr>
          <p:nvPr/>
        </p:nvCxnSpPr>
        <p:spPr>
          <a:xfrm rot="5400000">
            <a:off x="5530184" y="1945496"/>
            <a:ext cx="332601" cy="465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2"/>
            <a:endCxn id="14" idx="0"/>
          </p:cNvCxnSpPr>
          <p:nvPr/>
        </p:nvCxnSpPr>
        <p:spPr>
          <a:xfrm rot="5400000">
            <a:off x="7982553" y="1909373"/>
            <a:ext cx="332601" cy="11882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" idx="2"/>
            <a:endCxn id="2" idx="0"/>
          </p:cNvCxnSpPr>
          <p:nvPr/>
        </p:nvCxnSpPr>
        <p:spPr>
          <a:xfrm rot="16200000" flipH="1">
            <a:off x="3319752" y="600466"/>
            <a:ext cx="418984" cy="639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2"/>
            <a:endCxn id="4" idx="0"/>
          </p:cNvCxnSpPr>
          <p:nvPr/>
        </p:nvCxnSpPr>
        <p:spPr>
          <a:xfrm rot="5400000">
            <a:off x="5228811" y="537228"/>
            <a:ext cx="234316" cy="3751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8" idx="2"/>
            <a:endCxn id="16" idx="0"/>
          </p:cNvCxnSpPr>
          <p:nvPr/>
        </p:nvCxnSpPr>
        <p:spPr>
          <a:xfrm rot="5400000">
            <a:off x="965054" y="3439002"/>
            <a:ext cx="332601" cy="11060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9" idx="2"/>
            <a:endCxn id="17" idx="0"/>
          </p:cNvCxnSpPr>
          <p:nvPr/>
        </p:nvCxnSpPr>
        <p:spPr>
          <a:xfrm rot="5400000">
            <a:off x="3233708" y="3406555"/>
            <a:ext cx="332601" cy="17549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2" idx="2"/>
            <a:endCxn id="21" idx="0"/>
          </p:cNvCxnSpPr>
          <p:nvPr/>
        </p:nvCxnSpPr>
        <p:spPr>
          <a:xfrm rot="16200000" flipH="1">
            <a:off x="5369478" y="3379092"/>
            <a:ext cx="332601" cy="23042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1" idx="1"/>
            <a:endCxn id="9" idx="3"/>
          </p:cNvCxnSpPr>
          <p:nvPr/>
        </p:nvCxnSpPr>
        <p:spPr>
          <a:xfrm rot="10800000" flipV="1">
            <a:off x="1936560" y="1657132"/>
            <a:ext cx="771214" cy="685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9" idx="1"/>
            <a:endCxn id="18" idx="3"/>
          </p:cNvCxnSpPr>
          <p:nvPr/>
        </p:nvCxnSpPr>
        <p:spPr>
          <a:xfrm rot="10800000" flipV="1">
            <a:off x="1885150" y="3189504"/>
            <a:ext cx="1061209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8" idx="1"/>
            <a:endCxn id="27" idx="3"/>
          </p:cNvCxnSpPr>
          <p:nvPr/>
        </p:nvCxnSpPr>
        <p:spPr>
          <a:xfrm rot="10800000" flipV="1">
            <a:off x="1704742" y="4786698"/>
            <a:ext cx="1328089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7" idx="2"/>
            <a:endCxn id="25" idx="0"/>
          </p:cNvCxnSpPr>
          <p:nvPr/>
        </p:nvCxnSpPr>
        <p:spPr>
          <a:xfrm rot="5400000">
            <a:off x="753914" y="5148264"/>
            <a:ext cx="556737" cy="11060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8" idx="2"/>
            <a:endCxn id="26" idx="0"/>
          </p:cNvCxnSpPr>
          <p:nvPr/>
        </p:nvCxnSpPr>
        <p:spPr>
          <a:xfrm rot="5400000">
            <a:off x="3126776" y="5115818"/>
            <a:ext cx="556737" cy="17549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4" idx="2"/>
            <a:endCxn id="23" idx="0"/>
          </p:cNvCxnSpPr>
          <p:nvPr/>
        </p:nvCxnSpPr>
        <p:spPr>
          <a:xfrm rot="16200000" flipH="1">
            <a:off x="7903847" y="3483118"/>
            <a:ext cx="332388" cy="221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2" idx="2"/>
            <a:endCxn id="31" idx="0"/>
          </p:cNvCxnSpPr>
          <p:nvPr/>
        </p:nvCxnSpPr>
        <p:spPr>
          <a:xfrm rot="5400000">
            <a:off x="7766354" y="5199324"/>
            <a:ext cx="556524" cy="826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0" idx="2"/>
            <a:endCxn id="29" idx="0"/>
          </p:cNvCxnSpPr>
          <p:nvPr/>
        </p:nvCxnSpPr>
        <p:spPr>
          <a:xfrm rot="5400000">
            <a:off x="5365688" y="5295898"/>
            <a:ext cx="372074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98022"/>
              </p:ext>
            </p:extLst>
          </p:nvPr>
        </p:nvGraphicFramePr>
        <p:xfrm>
          <a:off x="457200" y="838200"/>
          <a:ext cx="8229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572"/>
                <a:gridCol w="51080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ML2-Plugin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Mechanism-Manager/Driver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calls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Initialize()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Create, Update and Delete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Both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precommit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postcommit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calls. Ex: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update_network_precommit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update_network_postcommit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 Create, Update and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Both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precommit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postcommit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calls. Ex: 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create_subnet_precommit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create_subnet_postcommit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34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Create, Update and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Both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precommit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postcommit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calls. Ex: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delete_port_precommit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delete_port_postcommit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Port-Binding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bind_port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56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4267200"/>
            <a:ext cx="61722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  <a:p>
            <a:pPr algn="ctr"/>
            <a:r>
              <a:rPr kumimoji="1" lang="en-US" dirty="0" smtClean="0"/>
              <a:t>Ordered List of Mechanism Drivers</a:t>
            </a:r>
            <a:endParaRPr kumimoji="1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219200"/>
            <a:ext cx="6172200" cy="952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ML2-Plugin</a:t>
            </a:r>
          </a:p>
          <a:p>
            <a:pPr algn="ctr"/>
            <a:r>
              <a:rPr kumimoji="1" lang="en-US" sz="1600" dirty="0" smtClean="0"/>
              <a:t>[</a:t>
            </a:r>
            <a:r>
              <a:rPr lang="en-US" sz="1600" dirty="0" smtClean="0"/>
              <a:t>Create/Update/</a:t>
            </a:r>
            <a:r>
              <a:rPr lang="en-US" sz="1600" dirty="0" err="1" smtClean="0"/>
              <a:t>Delete_Network</a:t>
            </a:r>
            <a:r>
              <a:rPr lang="en-US" sz="1600" dirty="0" smtClean="0"/>
              <a:t>/Subnet/</a:t>
            </a:r>
            <a:r>
              <a:rPr lang="en-US" sz="1600" dirty="0" err="1" smtClean="0"/>
              <a:t>Port_Pre</a:t>
            </a:r>
            <a:r>
              <a:rPr lang="en-US" sz="1600" dirty="0" smtClean="0"/>
              <a:t>/</a:t>
            </a:r>
            <a:r>
              <a:rPr lang="en-US" sz="1600" dirty="0" err="1" smtClean="0"/>
              <a:t>PostCommit</a:t>
            </a:r>
            <a:r>
              <a:rPr lang="en-US" sz="1600" dirty="0" smtClean="0"/>
              <a:t>]</a:t>
            </a:r>
            <a:endParaRPr kumimoji="1"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600" y="2590800"/>
            <a:ext cx="6172200" cy="1295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Mechanism-Manager</a:t>
            </a:r>
          </a:p>
          <a:p>
            <a:pPr algn="ctr"/>
            <a:r>
              <a:rPr kumimoji="1" lang="en-US" sz="1600" dirty="0" smtClean="0"/>
              <a:t>[</a:t>
            </a:r>
            <a:r>
              <a:rPr lang="en-US" sz="1600" dirty="0"/>
              <a:t>Create/Update/</a:t>
            </a:r>
            <a:r>
              <a:rPr lang="en-US" sz="1600" dirty="0" err="1"/>
              <a:t>Delete_Network</a:t>
            </a:r>
            <a:r>
              <a:rPr lang="en-US" sz="1600" dirty="0"/>
              <a:t>/Subnet/</a:t>
            </a:r>
            <a:r>
              <a:rPr lang="en-US" sz="1600" dirty="0" err="1"/>
              <a:t>Port_Pre</a:t>
            </a:r>
            <a:r>
              <a:rPr lang="en-US" sz="1600" dirty="0"/>
              <a:t>/</a:t>
            </a:r>
            <a:r>
              <a:rPr lang="en-US" sz="1600" dirty="0" err="1"/>
              <a:t>PostCommit</a:t>
            </a:r>
            <a:r>
              <a:rPr lang="en-US" sz="1600" dirty="0" smtClean="0"/>
              <a:t>]</a:t>
            </a:r>
          </a:p>
          <a:p>
            <a:pPr algn="ctr"/>
            <a:endParaRPr kumimoji="1" lang="en-US" sz="1600" dirty="0" smtClean="0"/>
          </a:p>
          <a:p>
            <a:pPr algn="ctr"/>
            <a:endParaRPr kumimoji="1" lang="en-US" dirty="0"/>
          </a:p>
        </p:txBody>
      </p:sp>
      <p:sp>
        <p:nvSpPr>
          <p:cNvPr id="5" name="Oval 4"/>
          <p:cNvSpPr/>
          <p:nvPr/>
        </p:nvSpPr>
        <p:spPr>
          <a:xfrm>
            <a:off x="990600" y="4495800"/>
            <a:ext cx="1676400" cy="838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Mechanism-Driver-1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15653" y="4495800"/>
            <a:ext cx="1676400" cy="838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Mechanism-Driver-2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44716" y="4495800"/>
            <a:ext cx="1676400" cy="838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Mechanism-Driver-N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3362980"/>
            <a:ext cx="575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each driver in the </a:t>
            </a:r>
            <a:r>
              <a:rPr lang="en-US" sz="1400" dirty="0" err="1" smtClean="0"/>
              <a:t>ordered_list_of_mechanism_Drivers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		Call appropriate function in each driver.</a:t>
            </a:r>
            <a:endParaRPr lang="en-US" sz="1400" dirty="0"/>
          </a:p>
        </p:txBody>
      </p:sp>
      <p:sp>
        <p:nvSpPr>
          <p:cNvPr id="11" name="Down Arrow 10"/>
          <p:cNvSpPr/>
          <p:nvPr/>
        </p:nvSpPr>
        <p:spPr>
          <a:xfrm>
            <a:off x="2915653" y="2171700"/>
            <a:ext cx="1427747" cy="419100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2" name="Down Arrow 11"/>
          <p:cNvSpPr/>
          <p:nvPr/>
        </p:nvSpPr>
        <p:spPr>
          <a:xfrm>
            <a:off x="2915653" y="3886200"/>
            <a:ext cx="1427747" cy="381000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41575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Manager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267670"/>
            <a:ext cx="65325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Create/Update/</a:t>
            </a:r>
            <a:r>
              <a:rPr lang="en-US" dirty="0" err="1" smtClean="0"/>
              <a:t>Delete_Network</a:t>
            </a:r>
            <a:r>
              <a:rPr lang="en-US" dirty="0" smtClean="0"/>
              <a:t>/Subnet/</a:t>
            </a:r>
            <a:r>
              <a:rPr lang="en-US" dirty="0" err="1" smtClean="0"/>
              <a:t>Port_Pre</a:t>
            </a:r>
            <a:r>
              <a:rPr lang="en-US" dirty="0" smtClean="0"/>
              <a:t>/</a:t>
            </a:r>
            <a:r>
              <a:rPr lang="en-US" dirty="0" err="1" smtClean="0"/>
              <a:t>PostCommit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4105870"/>
            <a:ext cx="535281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 smtClean="0"/>
              <a:t>call_on_drivers</a:t>
            </a:r>
            <a:r>
              <a:rPr lang="en-US" dirty="0" smtClean="0"/>
              <a:t>()</a:t>
            </a:r>
          </a:p>
          <a:p>
            <a:r>
              <a:rPr lang="en-US" dirty="0"/>
              <a:t>for driver in </a:t>
            </a:r>
            <a:r>
              <a:rPr lang="en-US" dirty="0" err="1"/>
              <a:t>self.ordered_mech_drivers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getattr</a:t>
            </a:r>
            <a:r>
              <a:rPr lang="en-US" dirty="0"/>
              <a:t>(driver.obj, </a:t>
            </a:r>
            <a:r>
              <a:rPr lang="en-US" dirty="0" err="1"/>
              <a:t>method_name</a:t>
            </a:r>
            <a:r>
              <a:rPr lang="en-US" dirty="0"/>
              <a:t>)(context)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477470"/>
            <a:ext cx="4198585" cy="9233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bind_port</a:t>
            </a:r>
            <a:r>
              <a:rPr lang="en-US" dirty="0" smtClean="0"/>
              <a:t>:</a:t>
            </a:r>
          </a:p>
          <a:p>
            <a:r>
              <a:rPr lang="en-US" dirty="0"/>
              <a:t>for driver in </a:t>
            </a:r>
            <a:r>
              <a:rPr lang="en-US" dirty="0" err="1"/>
              <a:t>self.ordered_mech_drivers</a:t>
            </a:r>
            <a:r>
              <a:rPr lang="en-US" dirty="0" smtClean="0"/>
              <a:t>:</a:t>
            </a:r>
          </a:p>
          <a:p>
            <a:r>
              <a:rPr lang="en-US" dirty="0"/>
              <a:t>	 </a:t>
            </a:r>
            <a:r>
              <a:rPr lang="en-US" dirty="0" err="1"/>
              <a:t>driver.obj.bind_port</a:t>
            </a:r>
            <a:r>
              <a:rPr lang="en-US" dirty="0"/>
              <a:t>(context)</a:t>
            </a:r>
          </a:p>
        </p:txBody>
      </p:sp>
      <p:cxnSp>
        <p:nvCxnSpPr>
          <p:cNvPr id="7" name="Elbow Connector 6"/>
          <p:cNvCxnSpPr>
            <a:stCxn id="3" idx="2"/>
            <a:endCxn id="4" idx="0"/>
          </p:cNvCxnSpPr>
          <p:nvPr/>
        </p:nvCxnSpPr>
        <p:spPr>
          <a:xfrm rot="16200000" flipH="1">
            <a:off x="4184708" y="3175772"/>
            <a:ext cx="468868" cy="139132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990600"/>
            <a:ext cx="99257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962511"/>
            <a:ext cx="423705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register_mechanisms</a:t>
            </a:r>
            <a:r>
              <a:rPr lang="en-US" dirty="0" smtClean="0"/>
              <a:t>()</a:t>
            </a:r>
          </a:p>
          <a:p>
            <a:r>
              <a:rPr lang="en-US" dirty="0"/>
              <a:t>This method should only be called </a:t>
            </a:r>
            <a:r>
              <a:rPr lang="en-US" dirty="0" smtClean="0"/>
              <a:t>once</a:t>
            </a:r>
          </a:p>
          <a:p>
            <a:r>
              <a:rPr lang="en-US" dirty="0"/>
              <a:t>Register all mechanism </a:t>
            </a:r>
            <a:r>
              <a:rPr lang="en-US" dirty="0" smtClean="0"/>
              <a:t>drivers via </a:t>
            </a:r>
          </a:p>
          <a:p>
            <a:r>
              <a:rPr lang="en-US" b="1" dirty="0" err="1" smtClean="0"/>
              <a:t>NamedExtensionManager</a:t>
            </a:r>
            <a:r>
              <a:rPr lang="en-US" b="1" dirty="0" smtClean="0"/>
              <a:t>!!!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1800" y="1175266"/>
            <a:ext cx="215963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initialize(self</a:t>
            </a:r>
            <a:r>
              <a:rPr lang="en-US" dirty="0" smtClean="0"/>
              <a:t>):</a:t>
            </a:r>
          </a:p>
          <a:p>
            <a:r>
              <a:rPr lang="en-US" dirty="0" err="1"/>
              <a:t>driver.obj.initialize</a:t>
            </a:r>
            <a:r>
              <a:rPr lang="en-US" dirty="0"/>
              <a:t>()</a:t>
            </a:r>
          </a:p>
        </p:txBody>
      </p:sp>
      <p:cxnSp>
        <p:nvCxnSpPr>
          <p:cNvPr id="12" name="Elbow Connector 11"/>
          <p:cNvCxnSpPr>
            <a:stCxn id="8" idx="2"/>
            <a:endCxn id="9" idx="0"/>
          </p:cNvCxnSpPr>
          <p:nvPr/>
        </p:nvCxnSpPr>
        <p:spPr>
          <a:xfrm rot="16200000" flipH="1">
            <a:off x="1463320" y="850101"/>
            <a:ext cx="602579" cy="162223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1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plugin does before </a:t>
            </a:r>
            <a:r>
              <a:rPr lang="en-US" dirty="0" err="1" smtClean="0"/>
              <a:t>Precommit</a:t>
            </a:r>
            <a:r>
              <a:rPr lang="en-US" dirty="0" smtClean="0"/>
              <a:t> call to mechanism?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256213"/>
          </a:xfrm>
        </p:spPr>
        <p:txBody>
          <a:bodyPr/>
          <a:lstStyle/>
          <a:p>
            <a:r>
              <a:rPr lang="en-US" dirty="0" smtClean="0"/>
              <a:t>Network: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Subnet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Port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767194"/>
              </p:ext>
            </p:extLst>
          </p:nvPr>
        </p:nvGraphicFramePr>
        <p:xfrm>
          <a:off x="228600" y="1264920"/>
          <a:ext cx="87630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  <a:gridCol w="2921000"/>
                <a:gridCol w="29210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NETWORK_DELETE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ensure default SG.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 for create.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Calls to Type-Manager.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calls for  get and update network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Calls to Type-Manager.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Get Ports and Subnets via SQL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64753"/>
              </p:ext>
            </p:extLst>
          </p:nvPr>
        </p:nvGraphicFramePr>
        <p:xfrm>
          <a:off x="228600" y="2971800"/>
          <a:ext cx="8686800" cy="107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SUBNET_CREATE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SUBNET_UPDATE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SUBNET_DELETE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 for create.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calls for  get and update subnet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Subnet from the DB-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PluginVs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Remove IP allocations.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Once the IP allocations are correctly removed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30180"/>
              </p:ext>
            </p:extLst>
          </p:nvPr>
        </p:nvGraphicFramePr>
        <p:xfrm>
          <a:off x="228600" y="4495800"/>
          <a:ext cx="86868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PORT_CREATE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PORT_UPDATE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PORT_DELETE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Ensure default security group.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any configured security groups for the port.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create_port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extension manager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create_port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security groups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get_network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add the port binding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mechanism driver context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port binding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address-pairs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extra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dhcp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Port and 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update_port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extension_manager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process_port_update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address pairs on port if needed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security group on port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extra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dhcp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options.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the port binding.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the driver context.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port.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Network from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If device-owner on that port in DVR, then get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port bindings and create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dvrContext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and 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precommit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Else Delete the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-namespaces.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Port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Context.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4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74350"/>
              </p:ext>
            </p:extLst>
          </p:nvPr>
        </p:nvGraphicFramePr>
        <p:xfrm>
          <a:off x="228600" y="1264920"/>
          <a:ext cx="86868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NETWORK_DELETE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ensure default SG.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 for create.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Process-L3-create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Calls to Type-Manager.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calls for  get and update network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Process-L3-update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Calls to Type-Manager.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Process-L3-delete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Get Ports and Subnets via SQL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8821"/>
              </p:ext>
            </p:extLst>
          </p:nvPr>
        </p:nvGraphicFramePr>
        <p:xfrm>
          <a:off x="228600" y="2514600"/>
          <a:ext cx="8686800" cy="107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SUBNET_CREATE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SUBNET_UPDATE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SUBNET_DELETE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 for create.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calls for  get and update subnet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Subnet from the DB-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PluginVs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Remove IP allocations.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Once the IP allocations are correctly removed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721"/>
              </p:ext>
            </p:extLst>
          </p:nvPr>
        </p:nvGraphicFramePr>
        <p:xfrm>
          <a:off x="228600" y="3581400"/>
          <a:ext cx="86868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PORT_CREATE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PORT_UPDATE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PORT_DELETE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Ensure default security group.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any configured security groups for the port.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create_port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extension manager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create_port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security groups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get_network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add the port binding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mechanism driver context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port binding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address-pairs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extra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dhcp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Port and 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update_port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extension_manager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process_port_update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address pairs on port if needed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security group on port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extra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dhcp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options.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the port binding.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the driver context.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port.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Network from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If device-owner on that port in DVR, then get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port bindings and create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dvrContext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and 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precommit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Else Delete the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-namespaces.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Port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Context.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39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plugin does before </a:t>
            </a:r>
            <a:r>
              <a:rPr lang="en-US" dirty="0" err="1" smtClean="0"/>
              <a:t>postcommit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Network: </a:t>
            </a:r>
          </a:p>
          <a:p>
            <a:pPr lvl="1"/>
            <a:r>
              <a:rPr lang="en-US" sz="1800" dirty="0" smtClean="0"/>
              <a:t>C: Nothing happens after </a:t>
            </a:r>
            <a:r>
              <a:rPr lang="en-US" sz="1800" dirty="0" err="1" smtClean="0"/>
              <a:t>precommit</a:t>
            </a:r>
            <a:r>
              <a:rPr lang="en-US" sz="1800" dirty="0" smtClean="0"/>
              <a:t> and before </a:t>
            </a:r>
            <a:r>
              <a:rPr lang="en-US" sz="1800" dirty="0" err="1" smtClean="0"/>
              <a:t>postcommit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U: </a:t>
            </a:r>
            <a:r>
              <a:rPr lang="en-US" sz="1800" dirty="0"/>
              <a:t>Nothing happens after </a:t>
            </a:r>
            <a:r>
              <a:rPr lang="en-US" sz="1800" dirty="0" err="1"/>
              <a:t>precommit</a:t>
            </a:r>
            <a:r>
              <a:rPr lang="en-US" sz="1800" dirty="0"/>
              <a:t> and before </a:t>
            </a:r>
            <a:r>
              <a:rPr lang="en-US" sz="1800" dirty="0" err="1"/>
              <a:t>postcommit</a:t>
            </a:r>
            <a:r>
              <a:rPr lang="en-US" sz="1800" dirty="0"/>
              <a:t> </a:t>
            </a:r>
            <a:endParaRPr lang="en-US" sz="1800" dirty="0" smtClean="0"/>
          </a:p>
          <a:p>
            <a:pPr lvl="1"/>
            <a:r>
              <a:rPr lang="en-US" sz="1800" dirty="0" smtClean="0"/>
              <a:t>D: Gets the network, ports and subnets from the </a:t>
            </a:r>
            <a:r>
              <a:rPr lang="en-US" sz="1800" dirty="0" err="1" smtClean="0"/>
              <a:t>NeutronDbPlugin</a:t>
            </a:r>
            <a:r>
              <a:rPr lang="en-US" sz="1800" dirty="0" smtClean="0"/>
              <a:t> and deletes it.</a:t>
            </a:r>
          </a:p>
          <a:p>
            <a:r>
              <a:rPr lang="en-US" sz="2000" dirty="0" smtClean="0"/>
              <a:t>Subnet</a:t>
            </a:r>
          </a:p>
          <a:p>
            <a:pPr lvl="1"/>
            <a:r>
              <a:rPr lang="en-US" sz="1800" dirty="0" smtClean="0"/>
              <a:t>C: Nothing </a:t>
            </a:r>
            <a:r>
              <a:rPr lang="en-US" sz="1800" dirty="0"/>
              <a:t>happens after </a:t>
            </a:r>
            <a:r>
              <a:rPr lang="en-US" sz="1800" dirty="0" err="1"/>
              <a:t>precommit</a:t>
            </a:r>
            <a:r>
              <a:rPr lang="en-US" sz="1800" dirty="0"/>
              <a:t> and before </a:t>
            </a:r>
            <a:r>
              <a:rPr lang="en-US" sz="1800" dirty="0" err="1"/>
              <a:t>postcommit</a:t>
            </a:r>
            <a:r>
              <a:rPr lang="en-US" sz="1800" dirty="0"/>
              <a:t> </a:t>
            </a:r>
            <a:endParaRPr lang="en-US" sz="1800" dirty="0" smtClean="0"/>
          </a:p>
          <a:p>
            <a:pPr lvl="1"/>
            <a:r>
              <a:rPr lang="en-US" sz="1800" dirty="0"/>
              <a:t>U: Nothing happens after </a:t>
            </a:r>
            <a:r>
              <a:rPr lang="en-US" sz="1800" dirty="0" err="1"/>
              <a:t>precommit</a:t>
            </a:r>
            <a:r>
              <a:rPr lang="en-US" sz="1800" dirty="0"/>
              <a:t> and before </a:t>
            </a:r>
            <a:r>
              <a:rPr lang="en-US" sz="1800" dirty="0" err="1"/>
              <a:t>postcommit</a:t>
            </a:r>
            <a:r>
              <a:rPr lang="en-US" sz="1800" dirty="0"/>
              <a:t> </a:t>
            </a:r>
            <a:endParaRPr lang="en-US" sz="1800" dirty="0" smtClean="0"/>
          </a:p>
          <a:p>
            <a:pPr lvl="1"/>
            <a:r>
              <a:rPr lang="en-US" sz="1800" dirty="0" smtClean="0"/>
              <a:t>D: Get the subnets </a:t>
            </a:r>
            <a:r>
              <a:rPr lang="en-US" sz="1800" dirty="0"/>
              <a:t>from the </a:t>
            </a:r>
            <a:r>
              <a:rPr lang="en-US" sz="1800" dirty="0" err="1"/>
              <a:t>NeutronDbPlugin</a:t>
            </a:r>
            <a:r>
              <a:rPr lang="en-US" sz="1800" dirty="0"/>
              <a:t> and deletes </a:t>
            </a:r>
            <a:r>
              <a:rPr lang="en-US" sz="1800" dirty="0" smtClean="0"/>
              <a:t>it</a:t>
            </a:r>
            <a:r>
              <a:rPr lang="en-US" sz="1800" dirty="0"/>
              <a:t>. </a:t>
            </a:r>
            <a:r>
              <a:rPr lang="en-US" sz="1800" dirty="0" smtClean="0"/>
              <a:t>call </a:t>
            </a:r>
            <a:r>
              <a:rPr lang="en-US" sz="1800" dirty="0" err="1" smtClean="0"/>
              <a:t>update_port</a:t>
            </a:r>
            <a:r>
              <a:rPr lang="en-US" sz="1800" dirty="0"/>
              <a:t>() for each </a:t>
            </a:r>
            <a:r>
              <a:rPr lang="en-US" sz="1800" dirty="0" smtClean="0"/>
              <a:t>IP allocation.</a:t>
            </a:r>
          </a:p>
          <a:p>
            <a:r>
              <a:rPr lang="en-US" sz="2000" dirty="0" smtClean="0"/>
              <a:t>Port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: Invoke </a:t>
            </a:r>
            <a:r>
              <a:rPr lang="en-US" sz="1800" dirty="0"/>
              <a:t>_</a:t>
            </a:r>
            <a:r>
              <a:rPr lang="en-US" sz="1800" dirty="0" smtClean="0"/>
              <a:t>notify_l3_agent_new_port()</a:t>
            </a:r>
          </a:p>
          <a:p>
            <a:pPr lvl="1"/>
            <a:r>
              <a:rPr lang="en-US" sz="1800" dirty="0"/>
              <a:t>U:  Invoke _notify_l3_agent_new_port</a:t>
            </a:r>
            <a:r>
              <a:rPr lang="en-US" sz="1800" dirty="0" smtClean="0"/>
              <a:t>() </a:t>
            </a:r>
          </a:p>
          <a:p>
            <a:pPr lvl="1"/>
            <a:r>
              <a:rPr lang="en-US" sz="1800" dirty="0" smtClean="0"/>
              <a:t>D: </a:t>
            </a:r>
            <a:r>
              <a:rPr lang="en-US" sz="1800" dirty="0"/>
              <a:t>Delete port on </a:t>
            </a:r>
            <a:r>
              <a:rPr lang="en-US" sz="1800" dirty="0" err="1" smtClean="0"/>
              <a:t>NeutronDbPlugin</a:t>
            </a:r>
            <a:r>
              <a:rPr lang="en-US" sz="1800" dirty="0" smtClean="0"/>
              <a:t>. If L3Plugin {disassociate </a:t>
            </a:r>
            <a:r>
              <a:rPr lang="en-US" sz="1800" dirty="0"/>
              <a:t>floating IPs, </a:t>
            </a:r>
            <a:r>
              <a:rPr lang="en-US" sz="1800" dirty="0" smtClean="0"/>
              <a:t>if </a:t>
            </a:r>
            <a:r>
              <a:rPr lang="en-US" sz="1800" dirty="0" err="1"/>
              <a:t>dvr_enabled</a:t>
            </a:r>
            <a:r>
              <a:rPr lang="en-US" sz="1800" dirty="0"/>
              <a:t> then update </a:t>
            </a:r>
            <a:r>
              <a:rPr lang="en-US" sz="1800" dirty="0" err="1"/>
              <a:t>vmarp_table,and</a:t>
            </a:r>
            <a:r>
              <a:rPr lang="en-US" sz="1800" dirty="0"/>
              <a:t> notify routers updated. </a:t>
            </a:r>
            <a:r>
              <a:rPr lang="en-US" sz="1800" dirty="0" smtClean="0"/>
              <a:t>For </a:t>
            </a:r>
            <a:r>
              <a:rPr lang="en-US" sz="1800" dirty="0"/>
              <a:t>each of the removed routers, call l3_plugin's </a:t>
            </a:r>
            <a:r>
              <a:rPr lang="en-US" sz="1800" dirty="0" smtClean="0"/>
              <a:t>remove_router_from_l3agent}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1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openstackatlanta2014tucker-140512173450-phpapp01/95/openstack-and-the-transformation-of-the-data-center-lew-tucker-18-638.jpg?cb=1399916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43" y="124672"/>
            <a:ext cx="9007643" cy="55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228600" y="381000"/>
            <a:ext cx="2209800" cy="5943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" name="Oval 2"/>
          <p:cNvSpPr/>
          <p:nvPr/>
        </p:nvSpPr>
        <p:spPr>
          <a:xfrm>
            <a:off x="3962400" y="1524000"/>
            <a:ext cx="1981200" cy="29718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00" y="6090700"/>
            <a:ext cx="4859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http://www.slideshare.net/lewtucker/open-stack-atlanta-2014tucker</a:t>
            </a:r>
          </a:p>
        </p:txBody>
      </p:sp>
    </p:spTree>
    <p:extLst>
      <p:ext uri="{BB962C8B-B14F-4D97-AF65-F5344CB8AC3E}">
        <p14:creationId xmlns:p14="http://schemas.microsoft.com/office/powerpoint/2010/main" val="244743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plugin does after </a:t>
            </a:r>
            <a:r>
              <a:rPr lang="en-US" dirty="0" err="1" smtClean="0"/>
              <a:t>postcommit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C: Return a </a:t>
            </a:r>
            <a:r>
              <a:rPr lang="en-US" dirty="0"/>
              <a:t>created network: </a:t>
            </a:r>
            <a:r>
              <a:rPr lang="en-US" dirty="0" err="1" smtClean="0"/>
              <a:t>network_dict</a:t>
            </a:r>
            <a:r>
              <a:rPr lang="en-US" dirty="0" smtClean="0"/>
              <a:t> returned by the </a:t>
            </a:r>
            <a:r>
              <a:rPr lang="en-US" dirty="0" err="1" smtClean="0"/>
              <a:t>NeutronDBBasePlugin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U: Return an updated network: Again a network dictionary.</a:t>
            </a:r>
          </a:p>
          <a:p>
            <a:pPr lvl="1"/>
            <a:r>
              <a:rPr lang="en-US" dirty="0" smtClean="0"/>
              <a:t>D: Notification of Deletion.</a:t>
            </a:r>
          </a:p>
          <a:p>
            <a:r>
              <a:rPr lang="en-US" dirty="0" smtClean="0"/>
              <a:t>Subnet</a:t>
            </a:r>
          </a:p>
          <a:p>
            <a:pPr lvl="1"/>
            <a:r>
              <a:rPr lang="en-US" dirty="0" smtClean="0"/>
              <a:t>C:</a:t>
            </a:r>
            <a:r>
              <a:rPr lang="en-US" dirty="0"/>
              <a:t> : Return a created network: </a:t>
            </a:r>
            <a:r>
              <a:rPr lang="en-US" dirty="0" err="1" smtClean="0"/>
              <a:t>subnet_dict</a:t>
            </a:r>
            <a:r>
              <a:rPr lang="en-US" dirty="0" smtClean="0"/>
              <a:t> </a:t>
            </a:r>
            <a:r>
              <a:rPr lang="en-US" dirty="0"/>
              <a:t>returned by the </a:t>
            </a:r>
            <a:r>
              <a:rPr lang="en-US" dirty="0" err="1"/>
              <a:t>NeutronDBBasePlugin</a:t>
            </a:r>
            <a:endParaRPr lang="en-US" dirty="0" smtClean="0"/>
          </a:p>
          <a:p>
            <a:pPr lvl="1"/>
            <a:r>
              <a:rPr lang="en-US" dirty="0" smtClean="0"/>
              <a:t>U: Return an updated subnet – again a subnet dictionary.</a:t>
            </a:r>
          </a:p>
          <a:p>
            <a:pPr lvl="1"/>
            <a:r>
              <a:rPr lang="en-US" dirty="0" smtClean="0"/>
              <a:t>D: Nothing.</a:t>
            </a:r>
          </a:p>
          <a:p>
            <a:r>
              <a:rPr lang="en-US" dirty="0" smtClean="0"/>
              <a:t>Port</a:t>
            </a:r>
          </a:p>
          <a:p>
            <a:pPr lvl="1"/>
            <a:r>
              <a:rPr lang="en-US" dirty="0"/>
              <a:t>C:notify </a:t>
            </a:r>
            <a:r>
              <a:rPr lang="en-US" dirty="0" err="1"/>
              <a:t>updation</a:t>
            </a:r>
            <a:r>
              <a:rPr lang="en-US" dirty="0"/>
              <a:t> of security </a:t>
            </a:r>
            <a:r>
              <a:rPr lang="en-US" dirty="0" smtClean="0"/>
              <a:t>groups,  bind </a:t>
            </a:r>
            <a:r>
              <a:rPr lang="en-US" dirty="0"/>
              <a:t>port if </a:t>
            </a:r>
            <a:r>
              <a:rPr lang="en-US" dirty="0" smtClean="0"/>
              <a:t>needed and return </a:t>
            </a:r>
            <a:r>
              <a:rPr lang="en-US" dirty="0"/>
              <a:t>the bounded-port.</a:t>
            </a:r>
            <a:endParaRPr lang="en-US" dirty="0" smtClean="0"/>
          </a:p>
          <a:p>
            <a:pPr lvl="1"/>
            <a:r>
              <a:rPr lang="en-US" dirty="0" smtClean="0"/>
              <a:t>U: If </a:t>
            </a:r>
            <a:r>
              <a:rPr lang="en-US" dirty="0" err="1" smtClean="0"/>
              <a:t>dvr</a:t>
            </a:r>
            <a:r>
              <a:rPr lang="en-US" dirty="0"/>
              <a:t> </a:t>
            </a:r>
            <a:r>
              <a:rPr lang="en-US" dirty="0" smtClean="0"/>
              <a:t>call </a:t>
            </a:r>
            <a:r>
              <a:rPr lang="en-US" dirty="0" err="1" smtClean="0"/>
              <a:t>db.delete_dvr_port_binding_if_stale</a:t>
            </a:r>
            <a:r>
              <a:rPr lang="en-US" dirty="0" smtClean="0"/>
              <a:t>. Return port.</a:t>
            </a:r>
          </a:p>
          <a:p>
            <a:pPr lvl="1"/>
            <a:r>
              <a:rPr lang="en-US" dirty="0" smtClean="0"/>
              <a:t>D</a:t>
            </a:r>
            <a:r>
              <a:rPr lang="en-US" dirty="0"/>
              <a:t>: Invoke </a:t>
            </a:r>
            <a:r>
              <a:rPr lang="en-US" dirty="0" err="1" smtClean="0"/>
              <a:t>notify_security_groups_member_updated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Ml2-db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55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NetworkSegment</a:t>
            </a:r>
            <a:endParaRPr lang="en-US" dirty="0" smtClean="0"/>
          </a:p>
          <a:p>
            <a:pPr lvl="1"/>
            <a:r>
              <a:rPr lang="en-US" dirty="0" smtClean="0"/>
              <a:t>Represent </a:t>
            </a:r>
            <a:r>
              <a:rPr lang="en-US" dirty="0"/>
              <a:t>persistent state of a network </a:t>
            </a:r>
            <a:r>
              <a:rPr lang="en-US" dirty="0" smtClean="0"/>
              <a:t>segment. A </a:t>
            </a:r>
            <a:r>
              <a:rPr lang="en-US" dirty="0"/>
              <a:t>network segment is a portion of a neutron network with </a:t>
            </a:r>
            <a:r>
              <a:rPr lang="en-US" dirty="0" smtClean="0"/>
              <a:t>a </a:t>
            </a:r>
            <a:r>
              <a:rPr lang="en-US" dirty="0"/>
              <a:t>specific physical realization. A neutron network can consist </a:t>
            </a:r>
            <a:r>
              <a:rPr lang="en-US" dirty="0" smtClean="0"/>
              <a:t>of </a:t>
            </a:r>
            <a:r>
              <a:rPr lang="en-US" dirty="0"/>
              <a:t>one or more segments.</a:t>
            </a:r>
            <a:endParaRPr lang="en-US" dirty="0" smtClean="0"/>
          </a:p>
          <a:p>
            <a:r>
              <a:rPr lang="en-US" dirty="0" err="1" smtClean="0"/>
              <a:t>PortBinding</a:t>
            </a:r>
            <a:endParaRPr lang="en-US" dirty="0" smtClean="0"/>
          </a:p>
          <a:p>
            <a:pPr lvl="1"/>
            <a:r>
              <a:rPr lang="en-US" dirty="0"/>
              <a:t>Represent binding-related state of a port</a:t>
            </a:r>
            <a:r>
              <a:rPr lang="en-US" dirty="0" smtClean="0"/>
              <a:t>. A </a:t>
            </a:r>
            <a:r>
              <a:rPr lang="en-US" dirty="0"/>
              <a:t>port binding stores the port attributes required for </a:t>
            </a:r>
            <a:r>
              <a:rPr lang="en-US" dirty="0" smtClean="0"/>
              <a:t>the </a:t>
            </a:r>
            <a:r>
              <a:rPr lang="en-US" dirty="0" err="1" smtClean="0"/>
              <a:t>portbindings</a:t>
            </a:r>
            <a:r>
              <a:rPr lang="en-US" dirty="0" smtClean="0"/>
              <a:t> </a:t>
            </a:r>
            <a:r>
              <a:rPr lang="en-US" dirty="0"/>
              <a:t>extension, as well as internal ml2 state such </a:t>
            </a:r>
            <a:r>
              <a:rPr lang="en-US" dirty="0" smtClean="0"/>
              <a:t>as which </a:t>
            </a:r>
            <a:r>
              <a:rPr lang="en-US" dirty="0" err="1"/>
              <a:t>MechanismDriver</a:t>
            </a:r>
            <a:r>
              <a:rPr lang="en-US" dirty="0"/>
              <a:t> and which segment are used by the </a:t>
            </a:r>
            <a:r>
              <a:rPr lang="en-US" dirty="0" smtClean="0"/>
              <a:t>port binding.</a:t>
            </a:r>
          </a:p>
          <a:p>
            <a:r>
              <a:rPr lang="en-US" dirty="0" err="1" smtClean="0"/>
              <a:t>DVRPortBinding</a:t>
            </a:r>
            <a:endParaRPr lang="en-US" dirty="0" smtClean="0"/>
          </a:p>
          <a:p>
            <a:pPr lvl="1"/>
            <a:r>
              <a:rPr lang="en-US" dirty="0"/>
              <a:t>Represent binding-related state of a DVR port</a:t>
            </a:r>
            <a:r>
              <a:rPr lang="en-US" dirty="0" smtClean="0"/>
              <a:t>. </a:t>
            </a:r>
            <a:r>
              <a:rPr lang="en-US" dirty="0"/>
              <a:t>Port binding for all the ports associated to a DVR identified by </a:t>
            </a:r>
            <a:r>
              <a:rPr lang="en-US" dirty="0" err="1"/>
              <a:t>router_id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50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105"/>
            <a:ext cx="4457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add_network_segment</a:t>
            </a:r>
            <a:endParaRPr lang="en-US" dirty="0" smtClean="0"/>
          </a:p>
          <a:p>
            <a:r>
              <a:rPr lang="en-US" dirty="0" err="1"/>
              <a:t>get_network_segments</a:t>
            </a:r>
            <a:endParaRPr lang="en-US" dirty="0"/>
          </a:p>
          <a:p>
            <a:r>
              <a:rPr lang="en-US" dirty="0" err="1"/>
              <a:t>delete_network_segment</a:t>
            </a:r>
            <a:endParaRPr lang="en-US" dirty="0"/>
          </a:p>
          <a:p>
            <a:r>
              <a:rPr lang="en-US" dirty="0" err="1"/>
              <a:t>get_segment_by_id</a:t>
            </a:r>
            <a:endParaRPr lang="en-US" dirty="0"/>
          </a:p>
          <a:p>
            <a:r>
              <a:rPr lang="en-US" dirty="0" err="1" smtClean="0"/>
              <a:t>get_dynamic_segment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delete_dvr_port_binding</a:t>
            </a:r>
            <a:endParaRPr lang="en-US" dirty="0"/>
          </a:p>
          <a:p>
            <a:r>
              <a:rPr lang="en-US" dirty="0" err="1"/>
              <a:t>delete_dvr_port_binding_if_stale</a:t>
            </a:r>
            <a:endParaRPr lang="en-US" dirty="0"/>
          </a:p>
          <a:p>
            <a:r>
              <a:rPr lang="en-US" dirty="0" err="1" smtClean="0"/>
              <a:t>ensure_dvr_port_binding</a:t>
            </a:r>
            <a:endParaRPr lang="en-US" dirty="0"/>
          </a:p>
          <a:p>
            <a:r>
              <a:rPr lang="en-US" dirty="0" err="1"/>
              <a:t>generate_dvr_port_status</a:t>
            </a:r>
            <a:endParaRPr lang="en-US" dirty="0"/>
          </a:p>
          <a:p>
            <a:r>
              <a:rPr lang="en-US" dirty="0" err="1"/>
              <a:t>get_dvr_port_binding_by_host</a:t>
            </a:r>
            <a:endParaRPr lang="en-US" dirty="0"/>
          </a:p>
          <a:p>
            <a:r>
              <a:rPr lang="en-US" dirty="0" err="1"/>
              <a:t>get_dvr_port_bindings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add_port_binding</a:t>
            </a:r>
            <a:endParaRPr lang="en-US" dirty="0"/>
          </a:p>
          <a:p>
            <a:r>
              <a:rPr lang="en-US" dirty="0" err="1" smtClean="0"/>
              <a:t>get_locked_port_and_binding</a:t>
            </a:r>
            <a:endParaRPr lang="en-US" dirty="0"/>
          </a:p>
          <a:p>
            <a:r>
              <a:rPr lang="en-US" dirty="0" err="1" smtClean="0"/>
              <a:t>get_port</a:t>
            </a:r>
            <a:endParaRPr lang="en-US" dirty="0"/>
          </a:p>
          <a:p>
            <a:r>
              <a:rPr lang="en-US" dirty="0" err="1"/>
              <a:t>get_port_binding_host</a:t>
            </a:r>
            <a:endParaRPr lang="en-US" dirty="0"/>
          </a:p>
          <a:p>
            <a:r>
              <a:rPr lang="en-US" dirty="0" err="1"/>
              <a:t>get_port_from_device_mac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get_ports_and_sgs</a:t>
            </a:r>
            <a:endParaRPr lang="en-US" dirty="0" smtClean="0"/>
          </a:p>
          <a:p>
            <a:r>
              <a:rPr lang="en-US" dirty="0" err="1" smtClean="0"/>
              <a:t>make_port_dict_with_security_groups</a:t>
            </a:r>
            <a:endParaRPr lang="en-US" dirty="0" smtClean="0"/>
          </a:p>
          <a:p>
            <a:r>
              <a:rPr lang="en-US" dirty="0" err="1" smtClean="0"/>
              <a:t>get_sg_ids_grouped_by_port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581400" y="152400"/>
            <a:ext cx="228600" cy="1219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695700" y="1676400"/>
            <a:ext cx="114300" cy="1752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3594434" y="3581400"/>
            <a:ext cx="419100" cy="1600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816016" y="5234911"/>
            <a:ext cx="228600" cy="10932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8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720840"/>
            <a:ext cx="883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db_base_plugin_v2.NeutronDbPluginV2 </a:t>
            </a:r>
            <a:r>
              <a:rPr lang="en-US" dirty="0"/>
              <a:t>(</a:t>
            </a:r>
            <a:r>
              <a:rPr lang="en-US" dirty="0" err="1" smtClean="0"/>
              <a:t>common_db_mixin.CommonDbMixin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dvr_mac_db.DVRDbMixin</a:t>
            </a:r>
            <a:r>
              <a:rPr lang="en-US" dirty="0"/>
              <a:t>,</a:t>
            </a:r>
          </a:p>
          <a:p>
            <a:r>
              <a:rPr lang="en-US" dirty="0" err="1" smtClean="0"/>
              <a:t>external_net_db.External_net_db_mixin</a:t>
            </a:r>
            <a:r>
              <a:rPr lang="en-US" dirty="0"/>
              <a:t>,</a:t>
            </a:r>
          </a:p>
          <a:p>
            <a:r>
              <a:rPr lang="en-US" dirty="0" err="1" smtClean="0"/>
              <a:t>sg_db_rpc.SecurityGroupServerRpcMixin</a:t>
            </a:r>
            <a:r>
              <a:rPr lang="en-US" dirty="0"/>
              <a:t>,</a:t>
            </a:r>
          </a:p>
          <a:p>
            <a:r>
              <a:rPr lang="en-US" dirty="0" err="1" smtClean="0"/>
              <a:t>agentschedulers_db.DhcpAgentSchedulerDbMixin</a:t>
            </a:r>
            <a:r>
              <a:rPr lang="en-US" dirty="0"/>
              <a:t>,</a:t>
            </a:r>
          </a:p>
          <a:p>
            <a:r>
              <a:rPr lang="en-US" dirty="0" err="1" smtClean="0"/>
              <a:t>addr_pair_db.AllowedAddressPairsMixin</a:t>
            </a:r>
            <a:r>
              <a:rPr lang="en-US" dirty="0"/>
              <a:t>,</a:t>
            </a:r>
          </a:p>
          <a:p>
            <a:r>
              <a:rPr lang="en-US" dirty="0" err="1" smtClean="0"/>
              <a:t>extradhcpopt_db.ExtraDhcpOptMixin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560868"/>
            <a:ext cx="6626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Almost all these classes uses </a:t>
            </a:r>
            <a:r>
              <a:rPr lang="en-US" dirty="0" err="1" smtClean="0"/>
              <a:t>oslo.db</a:t>
            </a:r>
            <a:r>
              <a:rPr lang="en-US" dirty="0" smtClean="0"/>
              <a:t>/</a:t>
            </a:r>
            <a:r>
              <a:rPr lang="en-US" dirty="0" err="1" smtClean="0"/>
              <a:t>sqlalchemy</a:t>
            </a:r>
            <a:r>
              <a:rPr lang="en-US" dirty="0" smtClean="0"/>
              <a:t> (</a:t>
            </a:r>
            <a:r>
              <a:rPr lang="en-US" dirty="0"/>
              <a:t>SQL </a:t>
            </a:r>
            <a:r>
              <a:rPr lang="en-US" dirty="0" smtClean="0"/>
              <a:t>toolkit) </a:t>
            </a:r>
          </a:p>
          <a:p>
            <a:r>
              <a:rPr lang="en-US" dirty="0" smtClean="0"/>
              <a:t>for database interactions.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535" y="381000"/>
            <a:ext cx="2929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Mixin</a:t>
            </a:r>
            <a:r>
              <a:rPr lang="en-US" sz="3600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395778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PLEASE provide </a:t>
            </a:r>
            <a:r>
              <a:rPr lang="en-US" dirty="0"/>
              <a:t>E</a:t>
            </a:r>
            <a:r>
              <a:rPr lang="en-US" dirty="0" smtClean="0"/>
              <a:t>nglish description of the these classes and how it is used by the plugin.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8181" y="4081943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process_port_create_extra_dhcp_opts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8181" y="3396143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create_port_db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181" y="531312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update_extra_dhcp_opts_on_port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2601" y="4767743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update_port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447800"/>
            <a:ext cx="8915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Represent a generic concept of extra options associated to a port</a:t>
            </a:r>
            <a:r>
              <a:rPr lang="en-US" sz="1400" dirty="0" smtClean="0"/>
              <a:t>. </a:t>
            </a:r>
            <a:r>
              <a:rPr lang="en-US" sz="1400" dirty="0"/>
              <a:t>Each port may have none to many </a:t>
            </a:r>
            <a:r>
              <a:rPr lang="en-US" sz="1400" dirty="0" err="1"/>
              <a:t>dhcp</a:t>
            </a:r>
            <a:r>
              <a:rPr lang="en-US" sz="1400" dirty="0"/>
              <a:t> opts associated to it that </a:t>
            </a:r>
            <a:r>
              <a:rPr lang="en-US" sz="1400" dirty="0" smtClean="0"/>
              <a:t>can define </a:t>
            </a:r>
            <a:r>
              <a:rPr lang="en-US" sz="1400" dirty="0"/>
              <a:t>specifically different or extra options to DHCP </a:t>
            </a:r>
            <a:r>
              <a:rPr lang="en-US" sz="1400" dirty="0" smtClean="0"/>
              <a:t>clients. These </a:t>
            </a:r>
            <a:r>
              <a:rPr lang="en-US" sz="1400" dirty="0"/>
              <a:t>will be written to the &lt;</a:t>
            </a:r>
            <a:r>
              <a:rPr lang="en-US" sz="1400" dirty="0" err="1"/>
              <a:t>network_id</a:t>
            </a:r>
            <a:r>
              <a:rPr lang="en-US" sz="1400" dirty="0"/>
              <a:t>&gt;/opts files, and each </a:t>
            </a:r>
            <a:r>
              <a:rPr lang="en-US" sz="1400" dirty="0" smtClean="0"/>
              <a:t>option's </a:t>
            </a:r>
            <a:r>
              <a:rPr lang="en-US" sz="1400" dirty="0"/>
              <a:t>tag will be referenced in the &lt;</a:t>
            </a:r>
            <a:r>
              <a:rPr lang="en-US" sz="1400" dirty="0" err="1"/>
              <a:t>network_id</a:t>
            </a:r>
            <a:r>
              <a:rPr lang="en-US" sz="1400" dirty="0"/>
              <a:t>&gt;/host file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Mixin</a:t>
            </a:r>
            <a:r>
              <a:rPr lang="en-US" sz="1400" dirty="0"/>
              <a:t> class </a:t>
            </a:r>
            <a:r>
              <a:rPr lang="en-US" sz="1400" dirty="0" smtClean="0"/>
              <a:t>is provided to </a:t>
            </a:r>
            <a:r>
              <a:rPr lang="en-US" sz="1400" dirty="0"/>
              <a:t>add extra options to the DHCP opts </a:t>
            </a:r>
            <a:r>
              <a:rPr lang="en-US" sz="1400" dirty="0" smtClean="0"/>
              <a:t>file and </a:t>
            </a:r>
            <a:r>
              <a:rPr lang="en-US" sz="1400" dirty="0"/>
              <a:t>associate them to a </a:t>
            </a:r>
            <a:r>
              <a:rPr lang="en-US" sz="1400" dirty="0" smtClean="0"/>
              <a:t>port. There are two main functions, that are called from plugin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0" y="805934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Ex: </a:t>
            </a:r>
            <a:r>
              <a:rPr lang="en-US" dirty="0" err="1" smtClean="0"/>
              <a:t>extradhcp</a:t>
            </a:r>
            <a:r>
              <a:rPr lang="en-US" dirty="0" smtClean="0"/>
              <a:t> </a:t>
            </a:r>
            <a:r>
              <a:rPr lang="en-US" dirty="0" err="1" smtClean="0"/>
              <a:t>mixin</a:t>
            </a:r>
            <a:endParaRPr lang="en-US" dirty="0"/>
          </a:p>
        </p:txBody>
      </p:sp>
      <p:cxnSp>
        <p:nvCxnSpPr>
          <p:cNvPr id="10" name="Elbow Connector 9"/>
          <p:cNvCxnSpPr>
            <a:stCxn id="4" idx="2"/>
            <a:endCxn id="3" idx="0"/>
          </p:cNvCxnSpPr>
          <p:nvPr/>
        </p:nvCxnSpPr>
        <p:spPr>
          <a:xfrm rot="16200000" flipH="1">
            <a:off x="1678571" y="3327392"/>
            <a:ext cx="316468" cy="119263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2"/>
            <a:endCxn id="5" idx="0"/>
          </p:cNvCxnSpPr>
          <p:nvPr/>
        </p:nvCxnSpPr>
        <p:spPr>
          <a:xfrm rot="16200000" flipH="1">
            <a:off x="1626953" y="4750609"/>
            <a:ext cx="176047" cy="94897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4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db_base_plugin_v2.NeutronDbPluginV2 [*************]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49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agentschedulers_db.DhcpAgentSchedulerDbMixin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4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common_db_mixin.CommonDbMixin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26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external_net_db.External_net_db_mixin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7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Perspective-1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Organizing via ML2’s interaction with other ‘components’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8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sg_db_rpc.SecurityGroupServerRpcMixin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9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addr_pair_db.AllowedAddressPairsMixin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16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dvr_mac_db.DVRDbMixin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45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Ml2-WSGI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1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7727" y="2209800"/>
            <a:ext cx="588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refer to description of WSGI – URL Handling process, Controllers,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01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Ml2-extension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70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ML2Plugin’s Extension Manager Calls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797602" y="835223"/>
            <a:ext cx="288066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self.extension_manager.initialize</a:t>
            </a:r>
            <a:r>
              <a:rPr lang="en-US" sz="1400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38200"/>
            <a:ext cx="125867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</p:txBody>
      </p:sp>
      <p:sp>
        <p:nvSpPr>
          <p:cNvPr id="5" name="Rectangle 4"/>
          <p:cNvSpPr/>
          <p:nvPr/>
        </p:nvSpPr>
        <p:spPr>
          <a:xfrm>
            <a:off x="634071" y="2069068"/>
            <a:ext cx="182614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extend_network_dict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577581" y="2069068"/>
            <a:ext cx="150714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extend_port_dict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577671" y="2069068"/>
            <a:ext cx="173637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extend_subnet_dict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039062" y="1371600"/>
            <a:ext cx="257153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_ml2_md_extend_subnet_dict</a:t>
            </a:r>
          </a:p>
        </p:txBody>
      </p:sp>
      <p:sp>
        <p:nvSpPr>
          <p:cNvPr id="9" name="Rectangle 8"/>
          <p:cNvSpPr/>
          <p:nvPr/>
        </p:nvSpPr>
        <p:spPr>
          <a:xfrm>
            <a:off x="3071583" y="1401408"/>
            <a:ext cx="23423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_ml2_md_extend_port_dict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207" y="1401408"/>
            <a:ext cx="266130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_ml2_md_extend_network_dict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4665" y="3456661"/>
            <a:ext cx="213391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process_create_network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91293" y="2694661"/>
            <a:ext cx="18053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create_network_db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584080" y="3456972"/>
            <a:ext cx="218361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process_update_network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039583" y="2694661"/>
            <a:ext cx="145745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update_network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51371" y="4012807"/>
            <a:ext cx="171553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create_subnet_db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37405" y="4806140"/>
            <a:ext cx="204414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process_create_subnet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709655" y="4806140"/>
            <a:ext cx="209384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process_update_subnet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765278" y="4059511"/>
            <a:ext cx="136768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update_subnet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841539" y="6248400"/>
            <a:ext cx="181492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process_create_port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56880" y="5562600"/>
            <a:ext cx="148630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create_port_db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620951" y="6186845"/>
            <a:ext cx="186461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process_update_port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765278" y="5531822"/>
            <a:ext cx="113845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update_port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-76200" y="1161348"/>
            <a:ext cx="9220200" cy="153331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6" name="Rectangle 25"/>
          <p:cNvSpPr/>
          <p:nvPr/>
        </p:nvSpPr>
        <p:spPr>
          <a:xfrm>
            <a:off x="6324600" y="3120255"/>
            <a:ext cx="281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Register extend </a:t>
            </a:r>
            <a:r>
              <a:rPr lang="en-US" sz="1200" dirty="0" err="1"/>
              <a:t>dict</a:t>
            </a:r>
            <a:r>
              <a:rPr lang="en-US" sz="1200" dirty="0"/>
              <a:t> methods (extend_*_</a:t>
            </a:r>
            <a:r>
              <a:rPr lang="en-US" sz="1200" dirty="0" err="1"/>
              <a:t>dict</a:t>
            </a:r>
            <a:r>
              <a:rPr lang="en-US" sz="1200" dirty="0"/>
              <a:t>) for network and port resources. Each mechanism driver that supports extend attribute for the resources can add those attribute to the result</a:t>
            </a:r>
          </a:p>
        </p:txBody>
      </p:sp>
      <p:cxnSp>
        <p:nvCxnSpPr>
          <p:cNvPr id="28" name="Straight Arrow Connector 27"/>
          <p:cNvCxnSpPr>
            <a:stCxn id="24" idx="5"/>
            <a:endCxn id="26" idx="0"/>
          </p:cNvCxnSpPr>
          <p:nvPr/>
        </p:nvCxnSpPr>
        <p:spPr>
          <a:xfrm flipH="1">
            <a:off x="7734300" y="2470113"/>
            <a:ext cx="59433" cy="650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3" idx="1"/>
          </p:cNvCxnSpPr>
          <p:nvPr/>
        </p:nvCxnSpPr>
        <p:spPr>
          <a:xfrm flipV="1">
            <a:off x="1258678" y="989112"/>
            <a:ext cx="1538924" cy="2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>
            <a:off x="6039062" y="2795184"/>
            <a:ext cx="285538" cy="37609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16216" y="520865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Depends on the extension driver implementation.</a:t>
            </a:r>
            <a:endParaRPr lang="en-US" dirty="0"/>
          </a:p>
        </p:txBody>
      </p:sp>
      <p:cxnSp>
        <p:nvCxnSpPr>
          <p:cNvPr id="36" name="Elbow Connector 35"/>
          <p:cNvCxnSpPr>
            <a:endCxn id="34" idx="0"/>
          </p:cNvCxnSpPr>
          <p:nvPr/>
        </p:nvCxnSpPr>
        <p:spPr>
          <a:xfrm>
            <a:off x="6181830" y="4320584"/>
            <a:ext cx="1582186" cy="8880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50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136339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_</a:t>
            </a:r>
            <a:r>
              <a:rPr lang="en-US" dirty="0" err="1"/>
              <a:t>supported_extension_aliases</a:t>
            </a:r>
            <a:r>
              <a:rPr lang="en-US" dirty="0"/>
              <a:t> = ["provider", "external-net", "binding",</a:t>
            </a:r>
          </a:p>
          <a:p>
            <a:r>
              <a:rPr lang="en-US" dirty="0"/>
              <a:t>                                    "quotas", "security-group", "agent",</a:t>
            </a:r>
          </a:p>
          <a:p>
            <a:r>
              <a:rPr lang="en-US" dirty="0"/>
              <a:t>                                    "</a:t>
            </a:r>
            <a:r>
              <a:rPr lang="en-US" dirty="0" err="1"/>
              <a:t>dhcp_agent_scheduler</a:t>
            </a:r>
            <a:r>
              <a:rPr lang="en-US" dirty="0"/>
              <a:t>",</a:t>
            </a:r>
          </a:p>
          <a:p>
            <a:r>
              <a:rPr lang="en-US" dirty="0"/>
              <a:t>                                    "multi-provider", "allowed-address-pairs",</a:t>
            </a:r>
          </a:p>
          <a:p>
            <a:r>
              <a:rPr lang="en-US" dirty="0"/>
              <a:t>                                    "</a:t>
            </a:r>
            <a:r>
              <a:rPr lang="en-US" dirty="0" err="1"/>
              <a:t>extra_dhcp_opt</a:t>
            </a:r>
            <a:r>
              <a:rPr lang="en-US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148210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Perspective-2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Organizing by Functionalities and functions.</a:t>
            </a:r>
          </a:p>
          <a:p>
            <a:r>
              <a:rPr lang="en-US" dirty="0" smtClean="0"/>
              <a:t>Initialization, Handling APIs, Handing Agent Interactions (if any).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93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8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9707825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886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716" y="1547192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 smtClean="0"/>
              <a:t>__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7718" y="3739263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TypeManager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718" y="427266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ExtensionManager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718" y="480606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MechanismManager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83082" y="300442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NeutronDbPluginV2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8800" y="2370602"/>
            <a:ext cx="298190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_</a:t>
            </a:r>
            <a:r>
              <a:rPr lang="en-US" sz="1600" dirty="0" err="1"/>
              <a:t>setup_rpc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Initialize </a:t>
            </a:r>
            <a:r>
              <a:rPr lang="en-US" sz="1600" dirty="0" err="1" smtClean="0"/>
              <a:t>Notifier</a:t>
            </a:r>
            <a:r>
              <a:rPr lang="en-US" sz="1600" dirty="0" smtClean="0"/>
              <a:t> (topic=‘agent’)</a:t>
            </a:r>
          </a:p>
          <a:p>
            <a:r>
              <a:rPr lang="en-US" sz="1600" dirty="0" smtClean="0"/>
              <a:t>And </a:t>
            </a:r>
            <a:r>
              <a:rPr lang="en-US" sz="1600" dirty="0" err="1" smtClean="0"/>
              <a:t>agentNotifier</a:t>
            </a:r>
            <a:r>
              <a:rPr lang="en-US" sz="1600" dirty="0" smtClean="0"/>
              <a:t>[DHCP]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904361" y="1177860"/>
            <a:ext cx="25462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network_scheduler</a:t>
            </a:r>
            <a:endParaRPr lang="en-US" dirty="0" smtClean="0"/>
          </a:p>
          <a:p>
            <a:r>
              <a:rPr lang="en-US" sz="1200" b="1" dirty="0" err="1"/>
              <a:t>neutron.scheduler.dhcp_agent_scheduler.ChanceScheduler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425116" y="3570094"/>
            <a:ext cx="2503582" cy="1828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5" name="Elbow Connector 14"/>
          <p:cNvCxnSpPr>
            <a:stCxn id="2" idx="2"/>
            <a:endCxn id="12" idx="0"/>
          </p:cNvCxnSpPr>
          <p:nvPr/>
        </p:nvCxnSpPr>
        <p:spPr>
          <a:xfrm rot="5400000">
            <a:off x="871927" y="2721505"/>
            <a:ext cx="1653570" cy="4360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" idx="2"/>
            <a:endCxn id="7" idx="0"/>
          </p:cNvCxnSpPr>
          <p:nvPr/>
        </p:nvCxnSpPr>
        <p:spPr>
          <a:xfrm rot="16200000" flipH="1">
            <a:off x="2063768" y="1573271"/>
            <a:ext cx="1087904" cy="177440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83082" y="191652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39150" y="304785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</a:t>
            </a:r>
            <a:endParaRPr lang="en-US" dirty="0"/>
          </a:p>
        </p:txBody>
      </p:sp>
      <p:cxnSp>
        <p:nvCxnSpPr>
          <p:cNvPr id="21" name="Elbow Connector 20"/>
          <p:cNvCxnSpPr>
            <a:stCxn id="2" idx="3"/>
            <a:endCxn id="9" idx="1"/>
          </p:cNvCxnSpPr>
          <p:nvPr/>
        </p:nvCxnSpPr>
        <p:spPr>
          <a:xfrm flipV="1">
            <a:off x="2787316" y="1547192"/>
            <a:ext cx="2117045" cy="1846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" idx="3"/>
            <a:endCxn id="8" idx="1"/>
          </p:cNvCxnSpPr>
          <p:nvPr/>
        </p:nvCxnSpPr>
        <p:spPr>
          <a:xfrm>
            <a:off x="2787316" y="1731858"/>
            <a:ext cx="2851484" cy="10696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1933" y="117786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13058" y="3570094"/>
            <a:ext cx="4702342" cy="22973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2" name="Rectangle 41"/>
          <p:cNvSpPr/>
          <p:nvPr/>
        </p:nvSpPr>
        <p:spPr>
          <a:xfrm>
            <a:off x="4294866" y="3739263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notify_nova_on_port_status_changes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343400" y="4344398"/>
            <a:ext cx="441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Configure event </a:t>
            </a:r>
            <a:r>
              <a:rPr lang="en-US" dirty="0"/>
              <a:t>listeners </a:t>
            </a:r>
            <a:r>
              <a:rPr lang="en-US" dirty="0" smtClean="0"/>
              <a:t>to </a:t>
            </a:r>
            <a:r>
              <a:rPr lang="en-US" dirty="0"/>
              <a:t>hook into when</a:t>
            </a:r>
          </a:p>
          <a:p>
            <a:r>
              <a:rPr lang="en-US" dirty="0" smtClean="0"/>
              <a:t>port </a:t>
            </a:r>
            <a:r>
              <a:rPr lang="en-US" dirty="0"/>
              <a:t>status changes and notify nova about their change.</a:t>
            </a:r>
          </a:p>
        </p:txBody>
      </p:sp>
      <p:cxnSp>
        <p:nvCxnSpPr>
          <p:cNvPr id="45" name="Elbow Connector 44"/>
          <p:cNvCxnSpPr>
            <a:stCxn id="7" idx="2"/>
            <a:endCxn id="41" idx="1"/>
          </p:cNvCxnSpPr>
          <p:nvPr/>
        </p:nvCxnSpPr>
        <p:spPr>
          <a:xfrm rot="16200000" flipH="1">
            <a:off x="3181498" y="3687186"/>
            <a:ext cx="1344987" cy="7181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62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to the REST-API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73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3916" y="1319281"/>
            <a:ext cx="21453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create_network_db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06614" y="5793371"/>
            <a:ext cx="2514600" cy="4308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err="1" smtClean="0"/>
              <a:t>mechanism_manager.create_network_precommit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57691" y="838017"/>
            <a:ext cx="16709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create_network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01698" y="1971057"/>
            <a:ext cx="2514600" cy="9027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Obtain the network information (attributes).</a:t>
            </a:r>
          </a:p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Get the </a:t>
            </a:r>
            <a:r>
              <a:rPr kumimoji="1" lang="en-US" sz="1400" dirty="0" err="1" smtClean="0">
                <a:solidFill>
                  <a:schemeClr val="tx1"/>
                </a:solidFill>
              </a:rPr>
              <a:t>tenant_id</a:t>
            </a:r>
            <a:r>
              <a:rPr kumimoji="1" lang="en-US" sz="1400" dirty="0" smtClean="0">
                <a:solidFill>
                  <a:schemeClr val="tx1"/>
                </a:solidFill>
              </a:rPr>
              <a:t> from context.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9600" y="3059668"/>
            <a:ext cx="2743200" cy="3188732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100"/>
          </a:p>
        </p:txBody>
      </p:sp>
      <p:sp>
        <p:nvSpPr>
          <p:cNvPr id="9" name="Rectangle 8"/>
          <p:cNvSpPr/>
          <p:nvPr/>
        </p:nvSpPr>
        <p:spPr>
          <a:xfrm>
            <a:off x="4487934" y="3144306"/>
            <a:ext cx="2523448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_</a:t>
            </a:r>
            <a:r>
              <a:rPr lang="en-US" sz="1100" dirty="0" err="1"/>
              <a:t>ensure_default_security_group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01698" y="3490555"/>
            <a:ext cx="2499852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NeutronDbPluginV2. </a:t>
            </a:r>
            <a:r>
              <a:rPr lang="en-US" sz="1100" dirty="0" err="1" smtClean="0"/>
              <a:t>create_network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4486950" y="3880350"/>
            <a:ext cx="2514600" cy="4308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err="1"/>
              <a:t>extension_manager.process_create_network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4486950" y="4413750"/>
            <a:ext cx="2499852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_process_l3_create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86950" y="4808599"/>
            <a:ext cx="2499852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Calls to </a:t>
            </a:r>
            <a:r>
              <a:rPr lang="en-US" sz="1100" dirty="0" err="1" smtClean="0"/>
              <a:t>type_manager</a:t>
            </a:r>
            <a:r>
              <a:rPr lang="en-US" sz="1100" dirty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3400" y="1828800"/>
            <a:ext cx="2971800" cy="45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" name="Rectangle 15"/>
          <p:cNvSpPr/>
          <p:nvPr/>
        </p:nvSpPr>
        <p:spPr>
          <a:xfrm>
            <a:off x="257691" y="4691401"/>
            <a:ext cx="394519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mechanism_manager.create_network_postcommit</a:t>
            </a:r>
            <a:endParaRPr lang="en-US" dirty="0"/>
          </a:p>
        </p:txBody>
      </p:sp>
      <p:cxnSp>
        <p:nvCxnSpPr>
          <p:cNvPr id="18" name="Elbow Connector 17"/>
          <p:cNvCxnSpPr>
            <a:stCxn id="6" idx="3"/>
            <a:endCxn id="4" idx="0"/>
          </p:cNvCxnSpPr>
          <p:nvPr/>
        </p:nvCxnSpPr>
        <p:spPr>
          <a:xfrm>
            <a:off x="1928598" y="1022683"/>
            <a:ext cx="2578016" cy="29659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16" idx="0"/>
          </p:cNvCxnSpPr>
          <p:nvPr/>
        </p:nvCxnSpPr>
        <p:spPr>
          <a:xfrm rot="16200000" flipH="1">
            <a:off x="-80310" y="2380803"/>
            <a:ext cx="3484052" cy="11371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15024" y="5337732"/>
            <a:ext cx="2506190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Create mechanism context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90074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Bulk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1752600"/>
            <a:ext cx="689163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smtClean="0"/>
              <a:t>create_bulk_ml2 [common function for network, subnet and port]</a:t>
            </a:r>
          </a:p>
          <a:p>
            <a:r>
              <a:rPr lang="en-US" dirty="0" smtClean="0"/>
              <a:t>Inputs: </a:t>
            </a:r>
          </a:p>
          <a:p>
            <a:r>
              <a:rPr lang="en-US" dirty="0" smtClean="0"/>
              <a:t>Resource name [network, subnet or port]</a:t>
            </a:r>
          </a:p>
          <a:p>
            <a:r>
              <a:rPr lang="en-US" dirty="0"/>
              <a:t>Plugin context </a:t>
            </a:r>
          </a:p>
          <a:p>
            <a:r>
              <a:rPr lang="en-US" dirty="0" err="1" smtClean="0"/>
              <a:t>request_items</a:t>
            </a:r>
            <a:r>
              <a:rPr lang="en-US" dirty="0" smtClean="0"/>
              <a:t>: list of networks/subnets/ports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76863" y="914400"/>
            <a:ext cx="23134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create_network_bulk</a:t>
            </a:r>
            <a:endParaRPr lang="en-US" dirty="0"/>
          </a:p>
        </p:txBody>
      </p:sp>
      <p:cxnSp>
        <p:nvCxnSpPr>
          <p:cNvPr id="6" name="Elbow Connector 5"/>
          <p:cNvCxnSpPr>
            <a:stCxn id="4" idx="2"/>
            <a:endCxn id="3" idx="0"/>
          </p:cNvCxnSpPr>
          <p:nvPr/>
        </p:nvCxnSpPr>
        <p:spPr>
          <a:xfrm rot="16200000" flipH="1">
            <a:off x="4479168" y="1338153"/>
            <a:ext cx="468868" cy="36002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74883" y="3886200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item in items: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8485" y="4255532"/>
            <a:ext cx="4156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Invoke _create</a:t>
            </a:r>
            <a:r>
              <a:rPr lang="en-US" dirty="0"/>
              <a:t>_%</a:t>
            </a:r>
            <a:r>
              <a:rPr lang="en-US" dirty="0" err="1" smtClean="0"/>
              <a:t>s_db</a:t>
            </a:r>
            <a:endParaRPr lang="en-US" dirty="0" smtClean="0"/>
          </a:p>
          <a:p>
            <a:r>
              <a:rPr lang="en-US" dirty="0" smtClean="0"/>
              <a:t>And obtain the mechanism context</a:t>
            </a:r>
          </a:p>
          <a:p>
            <a:r>
              <a:rPr lang="en-US" dirty="0" smtClean="0"/>
              <a:t>Put the result and </a:t>
            </a:r>
            <a:r>
              <a:rPr lang="en-US" dirty="0" err="1" smtClean="0"/>
              <a:t>mech</a:t>
            </a:r>
            <a:r>
              <a:rPr lang="en-US" dirty="0" smtClean="0"/>
              <a:t>-context and attributes into an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9248" y="5619929"/>
            <a:ext cx="4532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obj</a:t>
            </a:r>
            <a:r>
              <a:rPr lang="en-US" dirty="0"/>
              <a:t> in objects</a:t>
            </a:r>
            <a:r>
              <a:rPr lang="en-US" dirty="0" smtClean="0"/>
              <a:t>: {that was created above}</a:t>
            </a:r>
          </a:p>
          <a:p>
            <a:r>
              <a:rPr lang="en-US" dirty="0"/>
              <a:t>	Invoke create_%</a:t>
            </a:r>
            <a:r>
              <a:rPr lang="en-US" dirty="0" err="1"/>
              <a:t>s_postcommit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76600" y="3733800"/>
            <a:ext cx="5410200" cy="27432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Down Arrow 10"/>
          <p:cNvSpPr/>
          <p:nvPr/>
        </p:nvSpPr>
        <p:spPr>
          <a:xfrm>
            <a:off x="6195253" y="3229928"/>
            <a:ext cx="510347" cy="503872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022421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1777118"/>
            <a:ext cx="4580021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type_manager._</a:t>
            </a:r>
            <a:r>
              <a:rPr lang="en-US" sz="1400" dirty="0" err="1"/>
              <a:t>extend_network_dict_provider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132221" y="1261371"/>
            <a:ext cx="457200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NeutronDbPluginV2.get_network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124200" y="2362200"/>
            <a:ext cx="4580021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Return the dictionary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04800" y="1018035"/>
            <a:ext cx="1890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get_network</a:t>
            </a:r>
            <a:r>
              <a:rPr lang="en-US" dirty="0"/>
              <a:t> </a:t>
            </a:r>
            <a:r>
              <a:rPr lang="en-US" dirty="0" smtClean="0"/>
              <a:t>and</a:t>
            </a:r>
          </a:p>
          <a:p>
            <a:r>
              <a:rPr lang="en-US" dirty="0" err="1" smtClean="0"/>
              <a:t>get_networks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83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14300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update_network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676400"/>
            <a:ext cx="4953000" cy="41910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/>
          </a:p>
        </p:txBody>
      </p:sp>
      <p:sp>
        <p:nvSpPr>
          <p:cNvPr id="6" name="Rectangle 5"/>
          <p:cNvSpPr/>
          <p:nvPr/>
        </p:nvSpPr>
        <p:spPr>
          <a:xfrm>
            <a:off x="2362200" y="1816821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NeutronDbPluginV2.get_network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362200" y="2329934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NeutronDbPluginV2.</a:t>
            </a:r>
            <a:r>
              <a:rPr lang="en-US" sz="1400" dirty="0" smtClean="0"/>
              <a:t>update_network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362200" y="28194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extension_manager.process_update_network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362200" y="33528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_process_l3_update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2200" y="3884711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/>
              <a:t>type_manager._</a:t>
            </a:r>
            <a:r>
              <a:rPr lang="en-US" sz="1400" dirty="0" err="1"/>
              <a:t>extend_network_dict_provider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44196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Create mechanism context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362200" y="48768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err="1"/>
              <a:t>mechanism_manager.update_network_precommit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362200" y="54102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err="1"/>
              <a:t>mechanism_manager.update_network_postcommit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6018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delete_network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51419" y="1474112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_process_l3_delete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1419" y="2137247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Get ports to </a:t>
            </a:r>
            <a:r>
              <a:rPr lang="en-US" sz="1400" dirty="0" smtClean="0"/>
              <a:t>auto-delete – </a:t>
            </a:r>
            <a:r>
              <a:rPr lang="en-US" sz="1400" dirty="0" err="1" smtClean="0"/>
              <a:t>sql</a:t>
            </a:r>
            <a:r>
              <a:rPr lang="en-US" sz="1400" dirty="0" smtClean="0"/>
              <a:t> query.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251419" y="2825568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Get </a:t>
            </a:r>
            <a:r>
              <a:rPr lang="en-US" sz="1400" dirty="0" smtClean="0"/>
              <a:t>subnets to auto-delete – </a:t>
            </a:r>
            <a:r>
              <a:rPr lang="en-US" sz="1400" dirty="0" err="1" smtClean="0"/>
              <a:t>sql</a:t>
            </a:r>
            <a:r>
              <a:rPr lang="en-US" sz="1400" dirty="0" smtClean="0"/>
              <a:t> query.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51419" y="3349823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Create mechanism context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251419" y="3883223"/>
            <a:ext cx="427392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mechanism_manager.delete_network_precommit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251419" y="4416623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_NeutronDbPluginV2.get_network and delete it.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251418" y="4950023"/>
            <a:ext cx="427392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 delete ports and subnet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251419" y="5407223"/>
            <a:ext cx="427392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mechanism_manager.delete_network_postcommit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251419" y="6016823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notifier.network_delete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7625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to the REST-API </a:t>
            </a:r>
            <a:r>
              <a:rPr lang="en-US" dirty="0" smtClean="0"/>
              <a:t>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94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9800" y="1828800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create_subnet_db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106680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create_subnet</a:t>
            </a:r>
            <a:endParaRPr lang="en-US" dirty="0"/>
          </a:p>
        </p:txBody>
      </p:sp>
      <p:cxnSp>
        <p:nvCxnSpPr>
          <p:cNvPr id="17" name="Elbow Connector 16"/>
          <p:cNvCxnSpPr>
            <a:stCxn id="15" idx="2"/>
            <a:endCxn id="14" idx="0"/>
          </p:cNvCxnSpPr>
          <p:nvPr/>
        </p:nvCxnSpPr>
        <p:spPr>
          <a:xfrm rot="16200000" flipH="1">
            <a:off x="2012509" y="551726"/>
            <a:ext cx="392668" cy="2161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05200" y="882134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mechanism_manager.create_subnet_postcommit</a:t>
            </a:r>
            <a:endParaRPr lang="en-US" dirty="0"/>
          </a:p>
        </p:txBody>
      </p:sp>
      <p:cxnSp>
        <p:nvCxnSpPr>
          <p:cNvPr id="21" name="Elbow Connector 20"/>
          <p:cNvCxnSpPr>
            <a:stCxn id="15" idx="3"/>
            <a:endCxn id="19" idx="1"/>
          </p:cNvCxnSpPr>
          <p:nvPr/>
        </p:nvCxnSpPr>
        <p:spPr>
          <a:xfrm flipV="1">
            <a:off x="1951405" y="1066800"/>
            <a:ext cx="1553795" cy="1846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51405" y="1828800"/>
            <a:ext cx="4982795" cy="3276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3" name="Rectangle 22"/>
          <p:cNvSpPr/>
          <p:nvPr/>
        </p:nvSpPr>
        <p:spPr>
          <a:xfrm>
            <a:off x="2362200" y="2362200"/>
            <a:ext cx="4191000" cy="24384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4" name="Rectangle 23"/>
          <p:cNvSpPr/>
          <p:nvPr/>
        </p:nvSpPr>
        <p:spPr>
          <a:xfrm>
            <a:off x="2589796" y="2667000"/>
            <a:ext cx="3735805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NeutronDbPluginV2. </a:t>
            </a:r>
            <a:r>
              <a:rPr lang="en-US" sz="1100" dirty="0" err="1" smtClean="0"/>
              <a:t>create_subnet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2589797" y="3135869"/>
            <a:ext cx="373580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extension_manager.process_create_subnet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589795" y="3657600"/>
            <a:ext cx="3735805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Create mechanism context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2589797" y="4267200"/>
            <a:ext cx="3735803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mechanism_manager.create_subnet_precommit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522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816821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NeutronDbPluginV2.get_subnet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362200" y="2329934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NeutronDbPluginV2.update_subnet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33600" y="1600200"/>
            <a:ext cx="4953000" cy="32766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" name="Rectangle 6"/>
          <p:cNvSpPr/>
          <p:nvPr/>
        </p:nvSpPr>
        <p:spPr>
          <a:xfrm>
            <a:off x="2362200" y="28194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 smtClean="0"/>
              <a:t>extension_manager.process_update_subnet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3404937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Create mechanism context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362200" y="3862137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err="1" smtClean="0"/>
              <a:t>mechanism_manager.update_subnet_precommit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62200" y="4395537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err="1" smtClean="0"/>
              <a:t>mechanism_manager.update_subnet_postcommit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31422" y="1066800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update_subnet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8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ML2-Plugin and Type-Manager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27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343724"/>
            <a:ext cx="299152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Get subnet from </a:t>
            </a:r>
            <a:r>
              <a:rPr lang="en-US" sz="1400" dirty="0" err="1" smtClean="0"/>
              <a:t>NeutronDBPlugin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1785048"/>
            <a:ext cx="322549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Create a query for finding IP allocation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85800" y="2309981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/>
              <a:t>Delete all the </a:t>
            </a:r>
            <a:r>
              <a:rPr lang="en-US" sz="1400" dirty="0" err="1"/>
              <a:t>IPAllocation</a:t>
            </a:r>
            <a:r>
              <a:rPr lang="en-US" sz="1400" dirty="0"/>
              <a:t> that can be auto-deleted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2816423"/>
            <a:ext cx="338746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Check if there are tenant owned </a:t>
            </a:r>
            <a:r>
              <a:rPr lang="en-US" sz="1400" dirty="0" smtClean="0"/>
              <a:t>ports</a:t>
            </a:r>
          </a:p>
          <a:p>
            <a:r>
              <a:rPr lang="en-US" sz="1400" dirty="0" smtClean="0"/>
              <a:t>If so, raise an </a:t>
            </a:r>
            <a:r>
              <a:rPr lang="en-US" sz="1400" dirty="0" err="1" smtClean="0"/>
              <a:t>expection</a:t>
            </a:r>
            <a:r>
              <a:rPr lang="en-US" sz="1400" dirty="0" smtClean="0"/>
              <a:t> – subnet in use.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6781798" y="1059448"/>
            <a:ext cx="2362201" cy="876328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Query </a:t>
            </a:r>
            <a:r>
              <a:rPr kumimoji="1" lang="en-US" sz="1400" dirty="0">
                <a:solidFill>
                  <a:schemeClr val="tx1"/>
                </a:solidFill>
              </a:rPr>
              <a:t>may differ for IPv6 addresses which were automatically generated</a:t>
            </a:r>
          </a:p>
        </p:txBody>
      </p:sp>
      <p:cxnSp>
        <p:nvCxnSpPr>
          <p:cNvPr id="18" name="Straight Connector 17"/>
          <p:cNvCxnSpPr>
            <a:stCxn id="13" idx="3"/>
            <a:endCxn id="16" idx="1"/>
          </p:cNvCxnSpPr>
          <p:nvPr/>
        </p:nvCxnSpPr>
        <p:spPr>
          <a:xfrm flipV="1">
            <a:off x="3911298" y="1497612"/>
            <a:ext cx="2870500" cy="441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781799" y="2621769"/>
            <a:ext cx="2338137" cy="65884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>
                <a:solidFill>
                  <a:schemeClr val="tx1"/>
                </a:solidFill>
              </a:rPr>
              <a:t>SQL-Query</a:t>
            </a:r>
            <a:endParaRPr kumimoji="1" lang="en-US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15" idx="3"/>
            <a:endCxn id="22" idx="1"/>
          </p:cNvCxnSpPr>
          <p:nvPr/>
        </p:nvCxnSpPr>
        <p:spPr>
          <a:xfrm flipV="1">
            <a:off x="4073266" y="2951190"/>
            <a:ext cx="2708533" cy="12684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85800" y="3613485"/>
            <a:ext cx="5715000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IF all </a:t>
            </a:r>
            <a:r>
              <a:rPr lang="en-US" sz="1400" dirty="0"/>
              <a:t>the </a:t>
            </a:r>
            <a:r>
              <a:rPr lang="en-US" sz="1400" dirty="0" err="1"/>
              <a:t>IPAllocation</a:t>
            </a:r>
            <a:r>
              <a:rPr lang="en-US" sz="1400" dirty="0"/>
              <a:t> </a:t>
            </a:r>
            <a:r>
              <a:rPr lang="en-US" sz="1400" dirty="0" smtClean="0"/>
              <a:t>were correctly deleted, then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Create Mechanism Driver Context and make the commit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mechanism_manager.delete_subnet_precommit</a:t>
            </a:r>
            <a:endParaRPr lang="en-US" sz="1400" dirty="0" smtClean="0"/>
          </a:p>
          <a:p>
            <a:r>
              <a:rPr lang="en-US" sz="1400" dirty="0" smtClean="0"/>
              <a:t>	Delete </a:t>
            </a:r>
            <a:r>
              <a:rPr lang="en-US" sz="1400" dirty="0"/>
              <a:t>subnet </a:t>
            </a:r>
            <a:r>
              <a:rPr lang="en-US" sz="1400" dirty="0" smtClean="0"/>
              <a:t>record</a:t>
            </a:r>
          </a:p>
          <a:p>
            <a:r>
              <a:rPr lang="en-US" sz="1400" dirty="0" smtClean="0"/>
              <a:t>Else call </a:t>
            </a:r>
            <a:r>
              <a:rPr lang="en-US" sz="1400" dirty="0" err="1"/>
              <a:t>update_port</a:t>
            </a:r>
            <a:r>
              <a:rPr lang="en-US" sz="1400" dirty="0"/>
              <a:t>() for each allocation to remove the IP from the port</a:t>
            </a:r>
          </a:p>
          <a:p>
            <a:r>
              <a:rPr lang="en-US" sz="1400" dirty="0" smtClean="0"/>
              <a:t>   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685800" y="5515367"/>
            <a:ext cx="50292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/>
              <a:t>mechanism_manager.delete_subnet_postcommit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2032" y="742254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delete_subnet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3400" y="1111586"/>
            <a:ext cx="6019800" cy="506061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581572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to the REST-API </a:t>
            </a:r>
            <a:r>
              <a:rPr lang="en-US" dirty="0" smtClean="0"/>
              <a:t>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800600" y="1143000"/>
            <a:ext cx="4191000" cy="5486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808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._</a:t>
            </a:r>
            <a:r>
              <a:rPr lang="en-US" sz="1200" dirty="0" err="1" smtClean="0"/>
              <a:t>ensure_default_security_group_on_port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105400" y="2189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._</a:t>
            </a:r>
            <a:r>
              <a:rPr lang="en-US" sz="1200" dirty="0" err="1" smtClean="0"/>
              <a:t>get_security_groups_on_port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570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NeutronDBPluginV2.create_port()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105400" y="2951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extension_manager.process_create_port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105400" y="3332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process_port_create_security_group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3713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NeutronDBPluginV2.get_network()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105400" y="4094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 smtClean="0"/>
              <a:t>db.add_port_binding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4475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Create Mechanism Driver Context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105400" y="4856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._</a:t>
            </a:r>
            <a:r>
              <a:rPr lang="en-US" sz="1200" dirty="0" err="1"/>
              <a:t>process_port_binding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105400" y="5237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._</a:t>
            </a:r>
            <a:r>
              <a:rPr lang="en-US" sz="1200" dirty="0" err="1"/>
              <a:t>process_create_allowed_address_pairs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105400" y="5666601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._</a:t>
            </a:r>
            <a:r>
              <a:rPr lang="en-US" sz="1200" dirty="0" err="1"/>
              <a:t>process_port_create_extra_dhcp_opts</a:t>
            </a:r>
            <a:r>
              <a:rPr lang="en-US" sz="1200" dirty="0"/>
              <a:t>(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53000" y="1676400"/>
            <a:ext cx="3810000" cy="48006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" name="Rectangle 16"/>
          <p:cNvSpPr/>
          <p:nvPr/>
        </p:nvSpPr>
        <p:spPr>
          <a:xfrm>
            <a:off x="5105400" y="6047601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mechanism_manager.create_port_precommit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117772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create_port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41916" y="1177728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create_port_db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5800" y="2143035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get_host_port_if_changed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85800" y="2681393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_notify_l3_agent_new_port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4414" y="3228201"/>
            <a:ext cx="350381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mechanism_manager.create_port_postcommit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85800" y="3724870"/>
            <a:ext cx="35024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notify_security_groups_member_updated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75981" y="4263857"/>
            <a:ext cx="351224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 smtClean="0"/>
              <a:t>bind_port_if_needed</a:t>
            </a:r>
            <a:r>
              <a:rPr lang="en-US" sz="1200" dirty="0" smtClean="0"/>
              <a:t>***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85800" y="4818177"/>
            <a:ext cx="35024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return </a:t>
            </a:r>
            <a:r>
              <a:rPr lang="en-US" sz="1200" dirty="0" err="1"/>
              <a:t>bound_context._port</a:t>
            </a:r>
            <a:endParaRPr lang="en-US" sz="1200" dirty="0"/>
          </a:p>
        </p:txBody>
      </p:sp>
      <p:cxnSp>
        <p:nvCxnSpPr>
          <p:cNvPr id="28" name="Elbow Connector 27"/>
          <p:cNvCxnSpPr>
            <a:stCxn id="19" idx="3"/>
            <a:endCxn id="20" idx="1"/>
          </p:cNvCxnSpPr>
          <p:nvPr/>
        </p:nvCxnSpPr>
        <p:spPr>
          <a:xfrm>
            <a:off x="1962740" y="1362394"/>
            <a:ext cx="2979176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1"/>
            <a:endCxn id="21" idx="1"/>
          </p:cNvCxnSpPr>
          <p:nvPr/>
        </p:nvCxnSpPr>
        <p:spPr>
          <a:xfrm rot="10800000" flipH="1" flipV="1">
            <a:off x="457200" y="1362393"/>
            <a:ext cx="228600" cy="919141"/>
          </a:xfrm>
          <a:prstGeom prst="bentConnector3">
            <a:avLst>
              <a:gd name="adj1" fmla="val -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22" idx="1"/>
          </p:cNvCxnSpPr>
          <p:nvPr/>
        </p:nvCxnSpPr>
        <p:spPr>
          <a:xfrm rot="10800000" flipH="1" flipV="1">
            <a:off x="457200" y="1362393"/>
            <a:ext cx="228600" cy="1457499"/>
          </a:xfrm>
          <a:prstGeom prst="bentConnector3">
            <a:avLst>
              <a:gd name="adj1" fmla="val -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1"/>
            <a:endCxn id="23" idx="1"/>
          </p:cNvCxnSpPr>
          <p:nvPr/>
        </p:nvCxnSpPr>
        <p:spPr>
          <a:xfrm rot="10800000" flipH="1" flipV="1">
            <a:off x="457200" y="1362393"/>
            <a:ext cx="227214" cy="2004307"/>
          </a:xfrm>
          <a:prstGeom prst="bentConnector3">
            <a:avLst>
              <a:gd name="adj1" fmla="val -10061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9" idx="1"/>
            <a:endCxn id="24" idx="1"/>
          </p:cNvCxnSpPr>
          <p:nvPr/>
        </p:nvCxnSpPr>
        <p:spPr>
          <a:xfrm rot="10800000" flipH="1" flipV="1">
            <a:off x="457200" y="1362394"/>
            <a:ext cx="228600" cy="2500976"/>
          </a:xfrm>
          <a:prstGeom prst="bentConnector3">
            <a:avLst>
              <a:gd name="adj1" fmla="val -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9" idx="1"/>
            <a:endCxn id="25" idx="1"/>
          </p:cNvCxnSpPr>
          <p:nvPr/>
        </p:nvCxnSpPr>
        <p:spPr>
          <a:xfrm rot="10800000" flipH="1" flipV="1">
            <a:off x="457199" y="1362393"/>
            <a:ext cx="218781" cy="3039963"/>
          </a:xfrm>
          <a:prstGeom prst="bentConnector3">
            <a:avLst>
              <a:gd name="adj1" fmla="val -1044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9" idx="1"/>
            <a:endCxn id="26" idx="1"/>
          </p:cNvCxnSpPr>
          <p:nvPr/>
        </p:nvCxnSpPr>
        <p:spPr>
          <a:xfrm rot="10800000" flipH="1" flipV="1">
            <a:off x="457200" y="1362393"/>
            <a:ext cx="228600" cy="3594283"/>
          </a:xfrm>
          <a:prstGeom prst="bentConnector3">
            <a:avLst>
              <a:gd name="adj1" fmla="val -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63235" y="1005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4343400" y="2143035"/>
            <a:ext cx="228600" cy="32326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1962740" y="5514200"/>
            <a:ext cx="1489588" cy="886599"/>
          </a:xfrm>
          <a:prstGeom prst="wedgeRectCallout">
            <a:avLst>
              <a:gd name="adj1" fmla="val 118093"/>
              <a:gd name="adj2" fmla="val -8235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b="1" dirty="0" smtClean="0">
                <a:solidFill>
                  <a:srgbClr val="FF0000"/>
                </a:solidFill>
              </a:rPr>
              <a:t>TODO</a:t>
            </a:r>
            <a:r>
              <a:rPr kumimoji="1" lang="en-US" sz="1400" dirty="0" smtClean="0">
                <a:solidFill>
                  <a:schemeClr val="tx1"/>
                </a:solidFill>
              </a:rPr>
              <a:t>: Details of these functions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dirty="0" err="1" smtClean="0"/>
              <a:t>bind_port_if_needed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751344"/>
            <a:ext cx="8839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Since </a:t>
            </a:r>
            <a:r>
              <a:rPr lang="en-US" sz="1400" dirty="0"/>
              <a:t>the mechanism driver </a:t>
            </a:r>
            <a:r>
              <a:rPr lang="en-US" sz="1400" dirty="0" err="1"/>
              <a:t>bind_port</a:t>
            </a:r>
            <a:r>
              <a:rPr lang="en-US" sz="1400" dirty="0"/>
              <a:t>() calls must be </a:t>
            </a:r>
            <a:r>
              <a:rPr lang="en-US" sz="1400" dirty="0" smtClean="0"/>
              <a:t>made outside </a:t>
            </a:r>
            <a:r>
              <a:rPr lang="en-US" sz="1400" dirty="0"/>
              <a:t>a DB transaction locking the port state, it </a:t>
            </a:r>
            <a:r>
              <a:rPr lang="en-US" sz="1400" dirty="0" smtClean="0"/>
              <a:t>is </a:t>
            </a:r>
            <a:r>
              <a:rPr lang="en-US" sz="1400" dirty="0"/>
              <a:t>possible (but unlikely) that the port's state could </a:t>
            </a:r>
            <a:r>
              <a:rPr lang="en-US" sz="1400" dirty="0" smtClean="0"/>
              <a:t>change concurrently </a:t>
            </a:r>
            <a:r>
              <a:rPr lang="en-US" sz="1400" dirty="0"/>
              <a:t>while these calls are being made. If </a:t>
            </a:r>
            <a:r>
              <a:rPr lang="en-US" sz="1400" dirty="0" smtClean="0"/>
              <a:t>another </a:t>
            </a:r>
            <a:r>
              <a:rPr lang="en-US" sz="1400" dirty="0"/>
              <a:t>thread or process succeeds in binding the port before </a:t>
            </a:r>
            <a:r>
              <a:rPr lang="en-US" sz="1400" dirty="0" smtClean="0"/>
              <a:t>this </a:t>
            </a:r>
            <a:r>
              <a:rPr lang="en-US" sz="1400" dirty="0"/>
              <a:t>thread commits its results, the already committed results </a:t>
            </a:r>
            <a:r>
              <a:rPr lang="en-US" sz="1400" dirty="0" smtClean="0"/>
              <a:t>are </a:t>
            </a:r>
            <a:r>
              <a:rPr lang="en-US" sz="1400" dirty="0"/>
              <a:t>used. If attributes such as </a:t>
            </a:r>
            <a:r>
              <a:rPr lang="en-US" sz="1400" dirty="0" err="1"/>
              <a:t>binding:host_id</a:t>
            </a:r>
            <a:r>
              <a:rPr lang="en-US" sz="1400" dirty="0" smtClean="0"/>
              <a:t>, </a:t>
            </a:r>
            <a:r>
              <a:rPr lang="en-US" sz="1400" dirty="0" err="1" smtClean="0"/>
              <a:t>binding:profile</a:t>
            </a:r>
            <a:r>
              <a:rPr lang="en-US" sz="1400" dirty="0"/>
              <a:t>, or </a:t>
            </a:r>
            <a:r>
              <a:rPr lang="en-US" sz="1400" dirty="0" err="1"/>
              <a:t>binding:vnic_type</a:t>
            </a:r>
            <a:r>
              <a:rPr lang="en-US" sz="1400" dirty="0"/>
              <a:t> are </a:t>
            </a:r>
            <a:r>
              <a:rPr lang="en-US" sz="1400" dirty="0" smtClean="0"/>
              <a:t>updated </a:t>
            </a:r>
            <a:r>
              <a:rPr lang="en-US" sz="1400" dirty="0"/>
              <a:t>concurrently, this loop retries binding using the </a:t>
            </a:r>
            <a:r>
              <a:rPr lang="en-US" sz="1400" dirty="0" smtClean="0"/>
              <a:t>new </a:t>
            </a:r>
            <a:r>
              <a:rPr lang="en-US" sz="1400" dirty="0"/>
              <a:t>values.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2347" y="2075788"/>
            <a:ext cx="2362200" cy="1147465"/>
            <a:chOff x="1780674" y="2716767"/>
            <a:chExt cx="2362200" cy="1147465"/>
          </a:xfrm>
        </p:grpSpPr>
        <p:sp>
          <p:nvSpPr>
            <p:cNvPr id="3" name="Rectangle 2"/>
            <p:cNvSpPr/>
            <p:nvPr/>
          </p:nvSpPr>
          <p:spPr>
            <a:xfrm>
              <a:off x="2286000" y="2967335"/>
              <a:ext cx="1828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binding.vif_type</a:t>
              </a:r>
              <a:r>
                <a:rPr lang="en-US" sz="1200" dirty="0"/>
                <a:t> </a:t>
              </a:r>
              <a:r>
                <a:rPr lang="en-US" sz="1200" dirty="0" smtClean="0"/>
                <a:t>!= VIF_TYPE_UNBOUND or ! </a:t>
              </a:r>
              <a:r>
                <a:rPr lang="en-US" sz="1200" dirty="0" err="1"/>
                <a:t>binding.host</a:t>
              </a:r>
              <a:endParaRPr lang="en-US" sz="1200" dirty="0"/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1780674" y="2716767"/>
              <a:ext cx="2362200" cy="1147465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6324600" y="2511021"/>
            <a:ext cx="172675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 smtClean="0"/>
              <a:t>notify_port_updated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352800" y="2237369"/>
            <a:ext cx="1828800" cy="824301"/>
            <a:chOff x="4800600" y="3290499"/>
            <a:chExt cx="1828800" cy="824301"/>
          </a:xfrm>
        </p:grpSpPr>
        <p:sp>
          <p:nvSpPr>
            <p:cNvPr id="7" name="Rectangle 6"/>
            <p:cNvSpPr/>
            <p:nvPr/>
          </p:nvSpPr>
          <p:spPr>
            <a:xfrm>
              <a:off x="5091115" y="3429000"/>
              <a:ext cx="1385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if </a:t>
              </a:r>
              <a:r>
                <a:rPr lang="en-US" sz="1200" dirty="0" err="1"/>
                <a:t>allow_notify</a:t>
              </a:r>
              <a:r>
                <a:rPr lang="en-US" sz="1200" dirty="0"/>
                <a:t> and </a:t>
              </a:r>
              <a:r>
                <a:rPr lang="en-US" sz="1200" dirty="0" err="1"/>
                <a:t>need_notify</a:t>
              </a:r>
              <a:r>
                <a:rPr lang="en-US" sz="1200" dirty="0"/>
                <a:t>:</a:t>
              </a: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4800600" y="3290499"/>
              <a:ext cx="1828800" cy="824301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12" name="Straight Arrow Connector 11"/>
          <p:cNvCxnSpPr>
            <a:stCxn id="3" idx="3"/>
            <a:endCxn id="8" idx="1"/>
          </p:cNvCxnSpPr>
          <p:nvPr/>
        </p:nvCxnSpPr>
        <p:spPr>
          <a:xfrm flipV="1">
            <a:off x="2466473" y="2649520"/>
            <a:ext cx="88632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6" idx="1"/>
          </p:cNvCxnSpPr>
          <p:nvPr/>
        </p:nvCxnSpPr>
        <p:spPr>
          <a:xfrm>
            <a:off x="5181600" y="2649520"/>
            <a:ext cx="11430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4358" y="3607894"/>
            <a:ext cx="1277914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eturn context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22" idx="3"/>
            <a:endCxn id="16" idx="1"/>
          </p:cNvCxnSpPr>
          <p:nvPr/>
        </p:nvCxnSpPr>
        <p:spPr>
          <a:xfrm flipV="1">
            <a:off x="2133600" y="3761783"/>
            <a:ext cx="870758" cy="172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7673" y="4765992"/>
            <a:ext cx="150554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_</a:t>
            </a:r>
            <a:r>
              <a:rPr lang="en-US" sz="1200" dirty="0" err="1" smtClean="0"/>
              <a:t>bind_port</a:t>
            </a:r>
            <a:r>
              <a:rPr lang="en-US" sz="1200" dirty="0" smtClean="0"/>
              <a:t>(context</a:t>
            </a:r>
            <a:r>
              <a:rPr lang="en-US" sz="1200" dirty="0"/>
              <a:t>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1000" y="3525434"/>
            <a:ext cx="1752600" cy="817966"/>
            <a:chOff x="262689" y="3352800"/>
            <a:chExt cx="1752600" cy="817966"/>
          </a:xfrm>
        </p:grpSpPr>
        <p:sp>
          <p:nvSpPr>
            <p:cNvPr id="15" name="Rectangle 14"/>
            <p:cNvSpPr/>
            <p:nvPr/>
          </p:nvSpPr>
          <p:spPr>
            <a:xfrm>
              <a:off x="678627" y="3449234"/>
              <a:ext cx="13288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count </a:t>
              </a:r>
              <a:r>
                <a:rPr lang="en-US" sz="1200" dirty="0"/>
                <a:t>&gt; MAX_BIND_TRIES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62689" y="3352800"/>
              <a:ext cx="1752600" cy="817966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27" name="Elbow Connector 26"/>
          <p:cNvCxnSpPr>
            <a:stCxn id="5" idx="2"/>
            <a:endCxn id="22" idx="0"/>
          </p:cNvCxnSpPr>
          <p:nvPr/>
        </p:nvCxnSpPr>
        <p:spPr>
          <a:xfrm rot="5400000">
            <a:off x="1134284" y="3346270"/>
            <a:ext cx="302181" cy="5614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2" idx="2"/>
            <a:endCxn id="19" idx="0"/>
          </p:cNvCxnSpPr>
          <p:nvPr/>
        </p:nvCxnSpPr>
        <p:spPr>
          <a:xfrm rot="16200000" flipH="1">
            <a:off x="1112575" y="4488124"/>
            <a:ext cx="422592" cy="13314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55272" y="4268199"/>
            <a:ext cx="179408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 smtClean="0"/>
              <a:t>commit_port_binding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36" name="Elbow Connector 35"/>
          <p:cNvCxnSpPr>
            <a:stCxn id="32" idx="0"/>
            <a:endCxn id="16" idx="2"/>
          </p:cNvCxnSpPr>
          <p:nvPr/>
        </p:nvCxnSpPr>
        <p:spPr>
          <a:xfrm rot="16200000" flipV="1">
            <a:off x="4121550" y="3437436"/>
            <a:ext cx="352528" cy="130899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2400" y="5486400"/>
            <a:ext cx="280852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 smtClean="0"/>
              <a:t>update_port_dict_binding</a:t>
            </a:r>
            <a:endParaRPr lang="en-US" sz="1400" dirty="0" smtClean="0"/>
          </a:p>
          <a:p>
            <a:r>
              <a:rPr lang="en-US" sz="1400" dirty="0"/>
              <a:t>Construct a new </a:t>
            </a:r>
            <a:r>
              <a:rPr lang="en-US" sz="1400" dirty="0" err="1" smtClean="0"/>
              <a:t>PortContext</a:t>
            </a:r>
            <a:endParaRPr lang="en-US" sz="1400" dirty="0" smtClean="0"/>
          </a:p>
          <a:p>
            <a:r>
              <a:rPr lang="en-US" sz="1400" dirty="0" err="1" smtClean="0"/>
              <a:t>mechanism_manager.bind_port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41" name="Elbow Connector 40"/>
          <p:cNvCxnSpPr>
            <a:stCxn id="19" idx="3"/>
            <a:endCxn id="32" idx="1"/>
          </p:cNvCxnSpPr>
          <p:nvPr/>
        </p:nvCxnSpPr>
        <p:spPr>
          <a:xfrm flipV="1">
            <a:off x="2143213" y="4406699"/>
            <a:ext cx="1912059" cy="49779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52401" y="5042991"/>
            <a:ext cx="485272" cy="443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143213" y="5042991"/>
            <a:ext cx="817713" cy="443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1" y="122946"/>
            <a:ext cx="419100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Get the Port: </a:t>
            </a:r>
            <a:r>
              <a:rPr lang="en-US" sz="1200" dirty="0" err="1" smtClean="0"/>
              <a:t>db.get_locked_port_and_binding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438401" y="503946"/>
            <a:ext cx="419100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Update the port by calling </a:t>
            </a:r>
            <a:r>
              <a:rPr lang="en-US" sz="1200" dirty="0" err="1" smtClean="0"/>
              <a:t>update_port</a:t>
            </a:r>
            <a:r>
              <a:rPr lang="en-US" sz="1200" dirty="0" smtClean="0"/>
              <a:t> in </a:t>
            </a:r>
            <a:r>
              <a:rPr lang="en-US" sz="1200" dirty="0" err="1" smtClean="0"/>
              <a:t>NeutrondbPlugin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438401" y="961146"/>
            <a:ext cx="419100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extension_manager.process_update_port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438400" y="1418346"/>
            <a:ext cx="419100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addr_pair.ADDRESS_PAIRS</a:t>
            </a:r>
            <a:r>
              <a:rPr lang="en-US" sz="1200" dirty="0" smtClean="0"/>
              <a:t> </a:t>
            </a:r>
            <a:r>
              <a:rPr lang="en-US" sz="1200" dirty="0"/>
              <a:t>in port['port</a:t>
            </a:r>
            <a:r>
              <a:rPr lang="en-US" sz="1200" dirty="0" smtClean="0"/>
              <a:t>']: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update_address_pairs_on_port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438400" y="2104146"/>
            <a:ext cx="41910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update_security_group_on_port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438400" y="2637546"/>
            <a:ext cx="41910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update_extra_dhcp_opts_on_port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438400" y="3094746"/>
            <a:ext cx="41910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Get the network from </a:t>
            </a:r>
            <a:r>
              <a:rPr lang="en-US" sz="1200" dirty="0" err="1"/>
              <a:t>NeutrondbPlugin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25575" y="3551946"/>
            <a:ext cx="420279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Create Mechanism Driver Context 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438401" y="3932946"/>
            <a:ext cx="41910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process_port_binding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425575" y="4390146"/>
            <a:ext cx="420279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mechanism_manager.update_port_precommit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209800" y="46746"/>
            <a:ext cx="5029200" cy="47244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" name="Rectangle 14"/>
          <p:cNvSpPr/>
          <p:nvPr/>
        </p:nvSpPr>
        <p:spPr>
          <a:xfrm>
            <a:off x="2438401" y="4923546"/>
            <a:ext cx="41910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_notify_l3_agent_new_port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425575" y="5285601"/>
            <a:ext cx="420279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mechanism_manager.update_port_postcommit</a:t>
            </a:r>
            <a:r>
              <a:rPr lang="en-US" sz="1200" dirty="0"/>
              <a:t>(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25575" y="5715000"/>
            <a:ext cx="420278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is_security_group_member_updated</a:t>
            </a:r>
            <a:r>
              <a:rPr lang="en-US" sz="1200" dirty="0"/>
              <a:t>(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38400" y="6123801"/>
            <a:ext cx="41910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bind_port_if_needed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781800" y="6093023"/>
            <a:ext cx="206178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return </a:t>
            </a:r>
            <a:r>
              <a:rPr lang="en-US" sz="1400" dirty="0" err="1"/>
              <a:t>bound_port._port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-70589" y="780945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update_port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28800" y="0"/>
            <a:ext cx="6951806" cy="6629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9086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6999" y="408801"/>
            <a:ext cx="5150319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db.get_locked_port_and_binding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667000" y="838200"/>
            <a:ext cx="5150319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 smtClean="0"/>
              <a:t>get_network</a:t>
            </a:r>
            <a:r>
              <a:rPr lang="en-US" sz="1200" dirty="0" smtClean="0"/>
              <a:t> from </a:t>
            </a:r>
            <a:r>
              <a:rPr lang="en-US" sz="1200" dirty="0" err="1" smtClean="0"/>
              <a:t>NeutronDbPlugin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667000" y="1219200"/>
            <a:ext cx="515032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device_owner</a:t>
            </a:r>
            <a:r>
              <a:rPr lang="en-US" sz="1200" dirty="0" smtClean="0"/>
              <a:t> is </a:t>
            </a:r>
            <a:r>
              <a:rPr lang="en-US" sz="1200" dirty="0" err="1" smtClean="0"/>
              <a:t>dvr</a:t>
            </a:r>
            <a:r>
              <a:rPr lang="en-US" sz="1200" dirty="0" smtClean="0"/>
              <a:t>-interface.</a:t>
            </a:r>
          </a:p>
          <a:p>
            <a:r>
              <a:rPr lang="en-US" sz="1200" dirty="0"/>
              <a:t>	 </a:t>
            </a:r>
            <a:r>
              <a:rPr lang="en-US" sz="1200" dirty="0" err="1" smtClean="0"/>
              <a:t>db.get_dvr_port_bindings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for each of the port bindings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create </a:t>
            </a:r>
            <a:r>
              <a:rPr lang="en-US" sz="1200" dirty="0" err="1" smtClean="0"/>
              <a:t>dvrPortCOntext</a:t>
            </a:r>
            <a:r>
              <a:rPr lang="en-US" sz="1200" dirty="0" smtClean="0"/>
              <a:t> and call</a:t>
            </a:r>
          </a:p>
          <a:p>
            <a:r>
              <a:rPr lang="en-US" sz="1200" dirty="0"/>
              <a:t>		 </a:t>
            </a:r>
            <a:r>
              <a:rPr lang="en-US" sz="1200" dirty="0" err="1" smtClean="0"/>
              <a:t>mechanism_manager.delete_port_precommit</a:t>
            </a:r>
            <a:endParaRPr lang="en-US" sz="1200" dirty="0" smtClean="0"/>
          </a:p>
          <a:p>
            <a:r>
              <a:rPr lang="en-US" sz="1200" dirty="0"/>
              <a:t>		 </a:t>
            </a:r>
            <a:r>
              <a:rPr lang="en-US" sz="1200" dirty="0" err="1"/>
              <a:t>bound_mech_contexts.append</a:t>
            </a:r>
            <a:r>
              <a:rPr lang="en-US" sz="1200" dirty="0"/>
              <a:t>(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6999" y="2590800"/>
            <a:ext cx="51503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Else, create </a:t>
            </a:r>
            <a:r>
              <a:rPr lang="en-US" sz="1200" dirty="0" err="1" smtClean="0"/>
              <a:t>PortCotext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Get </a:t>
            </a:r>
            <a:r>
              <a:rPr lang="en-US" sz="1200" dirty="0" err="1" smtClean="0"/>
              <a:t>removed_routers</a:t>
            </a:r>
            <a:r>
              <a:rPr lang="en-US" sz="1200" dirty="0" smtClean="0"/>
              <a:t> </a:t>
            </a:r>
            <a:r>
              <a:rPr lang="en-US" sz="1200" dirty="0"/>
              <a:t>= l3plugin.dvr_deletens_if_no_port</a:t>
            </a:r>
            <a:r>
              <a:rPr lang="en-US" sz="1200" dirty="0" smtClean="0"/>
              <a:t>() (</a:t>
            </a:r>
            <a:r>
              <a:rPr lang="en-US" sz="1200" dirty="0" err="1" smtClean="0"/>
              <a:t>dvr</a:t>
            </a:r>
            <a:r>
              <a:rPr lang="en-US" sz="1200" dirty="0" smtClean="0"/>
              <a:t> </a:t>
            </a:r>
            <a:r>
              <a:rPr lang="en-US" sz="1200" dirty="0" err="1" smtClean="0"/>
              <a:t>NameSp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dirty="0" smtClean="0"/>
              <a:t>Call </a:t>
            </a:r>
            <a:r>
              <a:rPr lang="en-US" sz="1200" dirty="0" err="1" smtClean="0"/>
              <a:t>mechanism_manager.delete_port_precommit</a:t>
            </a:r>
            <a:endParaRPr lang="en-US" sz="1200" dirty="0" smtClean="0"/>
          </a:p>
          <a:p>
            <a:r>
              <a:rPr lang="en-US" sz="1200" dirty="0" err="1"/>
              <a:t>bound_mech_contexts.append</a:t>
            </a:r>
            <a:r>
              <a:rPr lang="en-US" sz="1200" dirty="0"/>
              <a:t>(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578" y="3581400"/>
            <a:ext cx="51497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smtClean="0"/>
              <a:t>l3plugin, then call </a:t>
            </a:r>
            <a:r>
              <a:rPr lang="en-US" sz="1200" dirty="0"/>
              <a:t>l3plugin.disassociate_floatingips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3556" y="3962400"/>
            <a:ext cx="512376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Call </a:t>
            </a:r>
            <a:r>
              <a:rPr lang="en-US" sz="1200" dirty="0" err="1" smtClean="0"/>
              <a:t>delete_port</a:t>
            </a:r>
            <a:r>
              <a:rPr lang="en-US" sz="1200" dirty="0" smtClean="0"/>
              <a:t> on </a:t>
            </a:r>
            <a:r>
              <a:rPr lang="en-US" sz="1200" dirty="0" err="1" smtClean="0"/>
              <a:t>NeutronDbPlugin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438400" y="228600"/>
            <a:ext cx="5562600" cy="41148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Rectangle 10"/>
          <p:cNvSpPr/>
          <p:nvPr/>
        </p:nvSpPr>
        <p:spPr>
          <a:xfrm>
            <a:off x="2666998" y="5562600"/>
            <a:ext cx="5150319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for </a:t>
            </a:r>
            <a:r>
              <a:rPr lang="en-US" sz="1200" dirty="0" err="1"/>
              <a:t>mech_context</a:t>
            </a:r>
            <a:r>
              <a:rPr lang="en-US" sz="1200" dirty="0"/>
              <a:t> in </a:t>
            </a:r>
            <a:r>
              <a:rPr lang="en-US" sz="1200" dirty="0" err="1" smtClean="0"/>
              <a:t>bound_mech_contexts</a:t>
            </a:r>
            <a:endParaRPr lang="en-US" sz="1200" dirty="0" smtClean="0"/>
          </a:p>
          <a:p>
            <a:r>
              <a:rPr lang="en-US" sz="1200" dirty="0"/>
              <a:t>	 </a:t>
            </a:r>
            <a:r>
              <a:rPr lang="en-US" sz="1200" dirty="0" err="1"/>
              <a:t>mechanism_manager.delete_port_postcommit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667000" y="6123801"/>
            <a:ext cx="512376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/>
              <a:t>notify_security_groups_member_updated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667000" y="4419600"/>
            <a:ext cx="5149743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smtClean="0"/>
              <a:t>l3plugin</a:t>
            </a:r>
          </a:p>
          <a:p>
            <a:r>
              <a:rPr lang="en-US" sz="1200" dirty="0" smtClean="0"/>
              <a:t>	</a:t>
            </a:r>
            <a:r>
              <a:rPr lang="en-US" sz="1200" dirty="0"/>
              <a:t>if </a:t>
            </a:r>
            <a:r>
              <a:rPr lang="en-US" sz="1200" dirty="0" err="1" smtClean="0"/>
              <a:t>is_dvr_enabled</a:t>
            </a:r>
            <a:r>
              <a:rPr lang="en-US" sz="1200" dirty="0"/>
              <a:t>, then </a:t>
            </a:r>
            <a:r>
              <a:rPr lang="en-US" sz="1200" dirty="0" err="1" smtClean="0"/>
              <a:t>dvr_vmarp_table_update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notify_routers_updated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For each of the removed routers, </a:t>
            </a:r>
          </a:p>
          <a:p>
            <a:r>
              <a:rPr lang="en-US" sz="1200" dirty="0"/>
              <a:t>		</a:t>
            </a:r>
            <a:r>
              <a:rPr lang="en-US" sz="1200" dirty="0" smtClean="0"/>
              <a:t>l3plugin.remove_router_from_l3_agent()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286000" y="0"/>
            <a:ext cx="5943600" cy="6553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" name="Rectangle 14"/>
          <p:cNvSpPr/>
          <p:nvPr/>
        </p:nvSpPr>
        <p:spPr>
          <a:xfrm>
            <a:off x="533400" y="9305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delete_port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45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38856" y="3284607"/>
            <a:ext cx="2568733" cy="13849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_port,  _</a:t>
            </a:r>
            <a:r>
              <a:rPr lang="en-US" sz="1400" dirty="0" err="1" smtClean="0"/>
              <a:t>original_port</a:t>
            </a:r>
            <a:endParaRPr lang="en-US" sz="1400" dirty="0" smtClean="0"/>
          </a:p>
          <a:p>
            <a:r>
              <a:rPr lang="en-US" sz="1400" dirty="0"/>
              <a:t>_</a:t>
            </a:r>
            <a:r>
              <a:rPr lang="en-US" sz="1400" dirty="0" err="1" smtClean="0"/>
              <a:t>network_context,_binding</a:t>
            </a:r>
            <a:endParaRPr lang="en-US" sz="1400" dirty="0" smtClean="0"/>
          </a:p>
          <a:p>
            <a:r>
              <a:rPr lang="en-US" sz="1400" dirty="0"/>
              <a:t>_</a:t>
            </a:r>
            <a:r>
              <a:rPr lang="en-US" sz="1400" dirty="0" err="1" smtClean="0"/>
              <a:t>original_bound_segment_id</a:t>
            </a:r>
            <a:r>
              <a:rPr lang="en-US" sz="1400" dirty="0" smtClean="0"/>
              <a:t> &amp; driver, _</a:t>
            </a:r>
            <a:r>
              <a:rPr lang="en-US" sz="1400" dirty="0" err="1"/>
              <a:t>new_port_status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3276603"/>
            <a:ext cx="1840511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_network</a:t>
            </a:r>
          </a:p>
          <a:p>
            <a:r>
              <a:rPr lang="en-US" sz="1400" dirty="0"/>
              <a:t>_</a:t>
            </a:r>
            <a:r>
              <a:rPr lang="en-US" sz="1400" dirty="0" smtClean="0"/>
              <a:t>segments</a:t>
            </a:r>
          </a:p>
          <a:p>
            <a:r>
              <a:rPr lang="en-US" sz="1400" dirty="0"/>
              <a:t>_</a:t>
            </a:r>
            <a:r>
              <a:rPr lang="en-US" sz="1400" dirty="0" err="1" smtClean="0"/>
              <a:t>original_network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43001" y="1108904"/>
            <a:ext cx="3866511" cy="1676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  <a:p>
            <a:pPr algn="ctr"/>
            <a:endParaRPr kumimoji="1" lang="en-US" dirty="0" smtClean="0"/>
          </a:p>
          <a:p>
            <a:pPr algn="ctr"/>
            <a:endParaRPr kumimoji="1" lang="en-US" b="1" dirty="0" smtClean="0"/>
          </a:p>
          <a:p>
            <a:pPr algn="ctr"/>
            <a:endParaRPr kumimoji="1" lang="en-US" b="1" dirty="0"/>
          </a:p>
          <a:p>
            <a:pPr algn="ctr"/>
            <a:r>
              <a:rPr kumimoji="1" lang="en-US" b="1" dirty="0" err="1" smtClean="0"/>
              <a:t>MechanismDriverContext</a:t>
            </a:r>
            <a:endParaRPr kumimoji="1" lang="en-US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2841539" y="1188188"/>
            <a:ext cx="1806662" cy="11740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33852" y="1192648"/>
            <a:ext cx="18667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PLUGIN </a:t>
            </a:r>
            <a:r>
              <a:rPr lang="en-US" sz="1400" dirty="0" smtClean="0"/>
              <a:t>CONTEXT</a:t>
            </a:r>
          </a:p>
          <a:p>
            <a:r>
              <a:rPr lang="en-US" sz="1400" dirty="0" smtClean="0"/>
              <a:t>session</a:t>
            </a:r>
          </a:p>
          <a:p>
            <a:r>
              <a:rPr lang="en-US" sz="1400" dirty="0" err="1" smtClean="0"/>
              <a:t>is_admin</a:t>
            </a:r>
            <a:endParaRPr lang="en-US" sz="1400" dirty="0" smtClean="0"/>
          </a:p>
          <a:p>
            <a:r>
              <a:rPr lang="en-US" sz="1400" dirty="0" err="1" smtClean="0"/>
              <a:t>is_advsvc</a:t>
            </a:r>
            <a:endParaRPr lang="en-US" sz="1400" dirty="0" smtClean="0"/>
          </a:p>
          <a:p>
            <a:r>
              <a:rPr lang="en-US" sz="1400" dirty="0" err="1"/>
              <a:t>tenant_id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76857" y="1192648"/>
            <a:ext cx="1333698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_</a:t>
            </a:r>
            <a:r>
              <a:rPr lang="en-US" dirty="0" smtClean="0"/>
              <a:t>plugin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383826" y="3276600"/>
            <a:ext cx="1654774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_subnet</a:t>
            </a:r>
          </a:p>
          <a:p>
            <a:r>
              <a:rPr lang="en-US" sz="1400" dirty="0"/>
              <a:t>_</a:t>
            </a:r>
            <a:r>
              <a:rPr lang="en-US" sz="1400" dirty="0" err="1" smtClean="0"/>
              <a:t>original_subnet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17301" y="0"/>
            <a:ext cx="1899879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CONTEXT</a:t>
            </a:r>
            <a:endParaRPr lang="en-US" sz="2800" dirty="0"/>
          </a:p>
        </p:txBody>
      </p:sp>
      <p:cxnSp>
        <p:nvCxnSpPr>
          <p:cNvPr id="17" name="Elbow Connector 16"/>
          <p:cNvCxnSpPr>
            <a:stCxn id="11" idx="0"/>
            <a:endCxn id="4" idx="2"/>
          </p:cNvCxnSpPr>
          <p:nvPr/>
        </p:nvCxnSpPr>
        <p:spPr>
          <a:xfrm rot="16200000" flipV="1">
            <a:off x="4050089" y="1811473"/>
            <a:ext cx="499303" cy="24469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0"/>
            <a:endCxn id="4" idx="2"/>
          </p:cNvCxnSpPr>
          <p:nvPr/>
        </p:nvCxnSpPr>
        <p:spPr>
          <a:xfrm rot="5400000" flipH="1" flipV="1">
            <a:off x="1943107" y="2143454"/>
            <a:ext cx="491299" cy="17750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0"/>
            <a:endCxn id="4" idx="2"/>
          </p:cNvCxnSpPr>
          <p:nvPr/>
        </p:nvCxnSpPr>
        <p:spPr>
          <a:xfrm rot="16200000" flipV="1">
            <a:off x="2898087" y="2963474"/>
            <a:ext cx="491296" cy="13495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141394" y="4085685"/>
            <a:ext cx="1862191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7169982" y="416262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DvrPortContext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308038" y="3326741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PortContext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38856" y="4923934"/>
            <a:ext cx="2568732" cy="5334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err="1" smtClean="0"/>
              <a:t>api.PortContext</a:t>
            </a:r>
            <a:endParaRPr kumimoji="1" lang="en-US" sz="1400" dirty="0"/>
          </a:p>
        </p:txBody>
      </p:sp>
      <p:cxnSp>
        <p:nvCxnSpPr>
          <p:cNvPr id="46" name="Elbow Connector 45"/>
          <p:cNvCxnSpPr>
            <a:stCxn id="11" idx="2"/>
            <a:endCxn id="44" idx="0"/>
          </p:cNvCxnSpPr>
          <p:nvPr/>
        </p:nvCxnSpPr>
        <p:spPr>
          <a:xfrm rot="5400000">
            <a:off x="5396057" y="4796768"/>
            <a:ext cx="254332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3" idx="2"/>
            <a:endCxn id="44" idx="3"/>
          </p:cNvCxnSpPr>
          <p:nvPr/>
        </p:nvCxnSpPr>
        <p:spPr>
          <a:xfrm rot="5400000">
            <a:off x="7149175" y="4267318"/>
            <a:ext cx="581729" cy="126490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383826" y="4914921"/>
            <a:ext cx="1654774" cy="533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err="1" smtClean="0"/>
              <a:t>api.SubnetContext</a:t>
            </a:r>
            <a:endParaRPr kumimoji="1"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81000" y="4876800"/>
            <a:ext cx="1840511" cy="5334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err="1" smtClean="0"/>
              <a:t>api.NetworkContext</a:t>
            </a:r>
            <a:endParaRPr kumimoji="1" lang="en-US" sz="1400" dirty="0"/>
          </a:p>
        </p:txBody>
      </p:sp>
      <p:cxnSp>
        <p:nvCxnSpPr>
          <p:cNvPr id="58" name="Straight Arrow Connector 57"/>
          <p:cNvCxnSpPr>
            <a:stCxn id="13" idx="2"/>
            <a:endCxn id="54" idx="0"/>
          </p:cNvCxnSpPr>
          <p:nvPr/>
        </p:nvCxnSpPr>
        <p:spPr>
          <a:xfrm>
            <a:off x="1301256" y="4661598"/>
            <a:ext cx="0" cy="215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327875" y="3288800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SubnetContext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81000" y="3244334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NetworkContext</a:t>
            </a:r>
            <a:endParaRPr lang="en-US" dirty="0"/>
          </a:p>
        </p:txBody>
      </p:sp>
      <p:sp>
        <p:nvSpPr>
          <p:cNvPr id="65" name="Left Brace 64"/>
          <p:cNvSpPr/>
          <p:nvPr/>
        </p:nvSpPr>
        <p:spPr>
          <a:xfrm rot="16200000">
            <a:off x="3402278" y="2259276"/>
            <a:ext cx="490591" cy="65732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841539" y="554590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Abstract-Class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527235" y="13000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cxnSp>
        <p:nvCxnSpPr>
          <p:cNvPr id="38" name="Elbow Connector 37"/>
          <p:cNvCxnSpPr>
            <a:stCxn id="15" idx="2"/>
            <a:endCxn id="53" idx="0"/>
          </p:cNvCxnSpPr>
          <p:nvPr/>
        </p:nvCxnSpPr>
        <p:spPr>
          <a:xfrm rot="5400000">
            <a:off x="3084550" y="4788258"/>
            <a:ext cx="253326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88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Contexts- Member functions…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853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1371599"/>
            <a:ext cx="1905000" cy="22860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" name="Rectangle 3"/>
          <p:cNvSpPr/>
          <p:nvPr/>
        </p:nvSpPr>
        <p:spPr>
          <a:xfrm>
            <a:off x="793345" y="1513856"/>
            <a:ext cx="124906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segment</a:t>
            </a:r>
          </a:p>
          <a:p>
            <a:r>
              <a:rPr lang="en-US" dirty="0" err="1" smtClean="0"/>
              <a:t>vif_type</a:t>
            </a:r>
            <a:endParaRPr lang="en-US" dirty="0" smtClean="0"/>
          </a:p>
          <a:p>
            <a:r>
              <a:rPr lang="en-US" dirty="0" err="1" smtClean="0"/>
              <a:t>vif_details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nic_type</a:t>
            </a:r>
            <a:endParaRPr lang="en-US" dirty="0" smtClean="0"/>
          </a:p>
          <a:p>
            <a:r>
              <a:rPr lang="en-US" dirty="0" smtClean="0"/>
              <a:t>host</a:t>
            </a:r>
          </a:p>
          <a:p>
            <a:r>
              <a:rPr lang="en-US" dirty="0" smtClean="0"/>
              <a:t>driver</a:t>
            </a:r>
          </a:p>
          <a:p>
            <a:r>
              <a:rPr lang="en-US" dirty="0"/>
              <a:t>profile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1386660"/>
            <a:ext cx="240322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type_manager</a:t>
            </a:r>
            <a:endParaRPr lang="en-US" dirty="0" smtClean="0"/>
          </a:p>
          <a:p>
            <a:r>
              <a:rPr lang="en-US" dirty="0" err="1" smtClean="0"/>
              <a:t>extension_manager</a:t>
            </a:r>
            <a:endParaRPr lang="en-US" dirty="0" smtClean="0"/>
          </a:p>
          <a:p>
            <a:r>
              <a:rPr lang="en-US" dirty="0" err="1" smtClean="0"/>
              <a:t>mechanism_manager</a:t>
            </a:r>
            <a:endParaRPr lang="en-US" dirty="0" smtClean="0"/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916" y="1017328"/>
            <a:ext cx="9284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1482749"/>
            <a:ext cx="31242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segment['</a:t>
            </a:r>
            <a:r>
              <a:rPr lang="en-US" dirty="0" err="1"/>
              <a:t>network_type</a:t>
            </a:r>
            <a:r>
              <a:rPr lang="en-US" dirty="0"/>
              <a:t>'],                             segment['</a:t>
            </a:r>
            <a:r>
              <a:rPr lang="en-US" dirty="0" err="1"/>
              <a:t>segmentation_id</a:t>
            </a:r>
            <a:r>
              <a:rPr lang="en-US" dirty="0"/>
              <a:t>'],</a:t>
            </a:r>
          </a:p>
          <a:p>
            <a:r>
              <a:rPr lang="en-US" dirty="0"/>
              <a:t>segment['</a:t>
            </a:r>
            <a:r>
              <a:rPr lang="en-US" dirty="0" err="1"/>
              <a:t>physical_network</a:t>
            </a:r>
            <a:r>
              <a:rPr lang="en-US" dirty="0"/>
              <a:t>'])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1113417"/>
            <a:ext cx="10695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segment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8284" y="1002268"/>
            <a:ext cx="80021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6503" y="3898471"/>
            <a:ext cx="1524000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'device‘,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network_id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port_id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mac_address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admin_state_up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network_type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segmentation_id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physical_network</a:t>
            </a:r>
            <a:r>
              <a:rPr lang="en-US" sz="1200" dirty="0" smtClean="0"/>
              <a:t>’,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fixed_ips</a:t>
            </a:r>
            <a:r>
              <a:rPr lang="en-US" sz="1200" dirty="0" smtClean="0"/>
              <a:t>':,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device_owner</a:t>
            </a:r>
            <a:r>
              <a:rPr lang="en-US" sz="1200" dirty="0"/>
              <a:t>': </a:t>
            </a:r>
            <a:r>
              <a:rPr lang="en-US" sz="1200" dirty="0" smtClean="0"/>
              <a:t>,</a:t>
            </a:r>
            <a:endParaRPr lang="en-US" sz="1200" dirty="0"/>
          </a:p>
          <a:p>
            <a:r>
              <a:rPr lang="en-US" sz="1200" dirty="0" smtClean="0"/>
              <a:t>'profile':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6503" y="3529139"/>
            <a:ext cx="10952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41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OVS Mechanism Driver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specs.openstack.org/openstack/neutron-specs/specs/kilo/ml2-hierarchical-port-binding.html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5281" y="4927432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OpenvswitchMechanismDriver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3860632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SimpleAgentMechanismDriverBase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1461" y="2826098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AgentMechanismDriverBase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5718" y="1738700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MechanismDriver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0"/>
            <a:endCxn id="3" idx="2"/>
          </p:cNvCxnSpPr>
          <p:nvPr/>
        </p:nvCxnSpPr>
        <p:spPr>
          <a:xfrm flipV="1">
            <a:off x="3735733" y="4229964"/>
            <a:ext cx="0" cy="697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0"/>
            <a:endCxn id="4" idx="2"/>
          </p:cNvCxnSpPr>
          <p:nvPr/>
        </p:nvCxnSpPr>
        <p:spPr>
          <a:xfrm flipV="1">
            <a:off x="3735733" y="3195430"/>
            <a:ext cx="0" cy="665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  <a:endCxn id="5" idx="2"/>
          </p:cNvCxnSpPr>
          <p:nvPr/>
        </p:nvCxnSpPr>
        <p:spPr>
          <a:xfrm flipV="1">
            <a:off x="3735733" y="2108032"/>
            <a:ext cx="0" cy="718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42665" y="1600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 class with Virtual functions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954933" y="1738700"/>
            <a:ext cx="687732" cy="369332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0251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AgentMechanismDriverBase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751344"/>
            <a:ext cx="9144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"""Base class for drivers that attach to networks using an L2 agent.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The </a:t>
            </a:r>
            <a:r>
              <a:rPr lang="en-US" sz="1400" dirty="0" err="1"/>
              <a:t>AgentMechanismDriverBase</a:t>
            </a:r>
            <a:r>
              <a:rPr lang="en-US" sz="1400" dirty="0"/>
              <a:t> provides common code for </a:t>
            </a:r>
            <a:r>
              <a:rPr lang="en-US" sz="1400" dirty="0" smtClean="0"/>
              <a:t>mechanism drivers </a:t>
            </a:r>
            <a:r>
              <a:rPr lang="en-US" sz="1400" dirty="0"/>
              <a:t>that integrate the ml2 plugin with L2 agents. Port </a:t>
            </a:r>
            <a:r>
              <a:rPr lang="en-US" sz="1400" dirty="0" smtClean="0"/>
              <a:t>binding with </a:t>
            </a:r>
            <a:r>
              <a:rPr lang="en-US" sz="1400" dirty="0"/>
              <a:t>this driver requires the driver's associated agent to </a:t>
            </a:r>
            <a:r>
              <a:rPr lang="en-US" sz="1400" dirty="0" smtClean="0"/>
              <a:t>be running </a:t>
            </a:r>
            <a:r>
              <a:rPr lang="en-US" sz="1400" dirty="0"/>
              <a:t>on the port's host, and that agent to have connectivity </a:t>
            </a:r>
            <a:r>
              <a:rPr lang="en-US" sz="1400" dirty="0" smtClean="0"/>
              <a:t>to at </a:t>
            </a:r>
            <a:r>
              <a:rPr lang="en-US" sz="1400" dirty="0"/>
              <a:t>least one segment of the port's network.</a:t>
            </a:r>
          </a:p>
          <a:p>
            <a:r>
              <a:rPr lang="en-US" sz="1400" dirty="0" smtClean="0"/>
              <a:t>    </a:t>
            </a:r>
            <a:r>
              <a:rPr lang="en-US" sz="1400" dirty="0" err="1"/>
              <a:t>MechanismDrivers</a:t>
            </a:r>
            <a:r>
              <a:rPr lang="en-US" sz="1400" dirty="0"/>
              <a:t> using this base class must pass the agent type </a:t>
            </a:r>
            <a:r>
              <a:rPr lang="en-US" sz="1400" dirty="0" smtClean="0"/>
              <a:t>to 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__(), and must implement </a:t>
            </a:r>
            <a:r>
              <a:rPr lang="en-US" sz="1400" dirty="0" err="1"/>
              <a:t>try_to_bind_segment_for_agent</a:t>
            </a:r>
            <a:r>
              <a:rPr lang="en-US" sz="1400" dirty="0"/>
              <a:t>().</a:t>
            </a:r>
          </a:p>
          <a:p>
            <a:r>
              <a:rPr lang="en-US" sz="1400" dirty="0"/>
              <a:t>    """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667000"/>
            <a:ext cx="7543800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 smtClean="0"/>
              <a:t>bind_port</a:t>
            </a:r>
            <a:r>
              <a:rPr lang="en-US" sz="1600" dirty="0" smtClean="0"/>
              <a:t>()</a:t>
            </a:r>
          </a:p>
          <a:p>
            <a:r>
              <a:rPr lang="en-US" sz="1600" dirty="0"/>
              <a:t>Ensure </a:t>
            </a:r>
            <a:r>
              <a:rPr lang="en-US" sz="1600" dirty="0" err="1" smtClean="0"/>
              <a:t>vnic_type</a:t>
            </a:r>
            <a:r>
              <a:rPr lang="en-US" sz="1600" dirty="0" smtClean="0"/>
              <a:t> is supported.</a:t>
            </a:r>
          </a:p>
          <a:p>
            <a:r>
              <a:rPr lang="en-US" sz="1600" dirty="0"/>
              <a:t>for agent in </a:t>
            </a:r>
            <a:r>
              <a:rPr lang="en-US" sz="1600" dirty="0" err="1" smtClean="0"/>
              <a:t>context.host_agents</a:t>
            </a:r>
            <a:r>
              <a:rPr lang="en-US" sz="1600" dirty="0" smtClean="0"/>
              <a:t>()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If agent is alive.</a:t>
            </a:r>
          </a:p>
          <a:p>
            <a:r>
              <a:rPr lang="en-US" sz="1600" dirty="0"/>
              <a:t>		for segment in </a:t>
            </a:r>
            <a:r>
              <a:rPr lang="en-US" sz="1600" dirty="0" err="1" smtClean="0"/>
              <a:t>context.network.network_segments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invoke </a:t>
            </a:r>
            <a:r>
              <a:rPr lang="en-US" sz="1600" dirty="0" err="1" smtClean="0"/>
              <a:t>try_to_bind_segment_for_agent</a:t>
            </a: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0" y="5105400"/>
            <a:ext cx="35814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Abstract-method</a:t>
            </a:r>
            <a:endParaRPr lang="en-US" sz="1600" dirty="0"/>
          </a:p>
          <a:p>
            <a:r>
              <a:rPr lang="en-US" sz="1600" dirty="0" err="1" smtClean="0"/>
              <a:t>try_to_bind_segment_for_agent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cxnSp>
        <p:nvCxnSpPr>
          <p:cNvPr id="7" name="Elbow Connector 6"/>
          <p:cNvCxnSpPr>
            <a:endCxn id="5" idx="0"/>
          </p:cNvCxnSpPr>
          <p:nvPr/>
        </p:nvCxnSpPr>
        <p:spPr>
          <a:xfrm rot="16200000" flipH="1">
            <a:off x="5353050" y="4095750"/>
            <a:ext cx="1066800" cy="9525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SimpleAgentMechanismDriverBase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06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MechanismDrivers</a:t>
            </a:r>
            <a:r>
              <a:rPr lang="en-US" sz="1400" dirty="0"/>
              <a:t> using this base class must pass the agent </a:t>
            </a:r>
            <a:r>
              <a:rPr lang="en-US" sz="1400" dirty="0" smtClean="0"/>
              <a:t>type and </a:t>
            </a:r>
            <a:r>
              <a:rPr lang="en-US" sz="1400" dirty="0"/>
              <a:t>the values for </a:t>
            </a:r>
            <a:r>
              <a:rPr lang="en-US" sz="1400" dirty="0" err="1"/>
              <a:t>binding:vif_type</a:t>
            </a:r>
            <a:r>
              <a:rPr lang="en-US" sz="1400" dirty="0"/>
              <a:t> and </a:t>
            </a:r>
            <a:r>
              <a:rPr lang="en-US" sz="1400" dirty="0" err="1"/>
              <a:t>binding:vif_details</a:t>
            </a:r>
            <a:r>
              <a:rPr lang="en-US" sz="1400" dirty="0"/>
              <a:t> </a:t>
            </a:r>
            <a:r>
              <a:rPr lang="en-US" sz="1400" dirty="0" smtClean="0"/>
              <a:t>to 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__(), and must implement </a:t>
            </a:r>
            <a:r>
              <a:rPr lang="en-US" sz="1400" dirty="0" err="1"/>
              <a:t>check_segment_for_agent</a:t>
            </a:r>
            <a:r>
              <a:rPr lang="en-US" sz="1400" dirty="0" smtClean="0"/>
              <a:t>(). </a:t>
            </a:r>
            <a:r>
              <a:rPr lang="en-US" sz="1400" dirty="0"/>
              <a:t>"""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394466"/>
            <a:ext cx="321915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 smtClean="0"/>
              <a:t>try_to_bind_segment_for_agent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795211" y="2689791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3276600"/>
            <a:ext cx="5340025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/>
              <a:t>check_segment_for_agent</a:t>
            </a:r>
            <a:r>
              <a:rPr lang="en-US" sz="1400" b="1" dirty="0" smtClean="0"/>
              <a:t>()</a:t>
            </a:r>
          </a:p>
          <a:p>
            <a:r>
              <a:rPr lang="en-US" sz="1400" b="1" dirty="0" smtClean="0"/>
              <a:t>Check if segment can be bound for agent:</a:t>
            </a:r>
          </a:p>
          <a:p>
            <a:r>
              <a:rPr lang="en-US" sz="1400" dirty="0" smtClean="0"/>
              <a:t>mappings = </a:t>
            </a:r>
            <a:r>
              <a:rPr lang="en-US" sz="1400" dirty="0" err="1" smtClean="0"/>
              <a:t>get_mappings</a:t>
            </a:r>
            <a:r>
              <a:rPr lang="en-US" sz="1400" dirty="0" smtClean="0"/>
              <a:t>(agent)</a:t>
            </a:r>
          </a:p>
          <a:p>
            <a:r>
              <a:rPr lang="en-US" sz="1400" dirty="0" err="1" smtClean="0"/>
              <a:t>allowed_network_types</a:t>
            </a:r>
            <a:r>
              <a:rPr lang="en-US" sz="1400" dirty="0" smtClean="0"/>
              <a:t> = </a:t>
            </a:r>
            <a:r>
              <a:rPr lang="en-US" sz="1400" dirty="0" err="1" smtClean="0"/>
              <a:t>get_allowed_network_types</a:t>
            </a:r>
            <a:r>
              <a:rPr lang="en-US" sz="1400" dirty="0" smtClean="0"/>
              <a:t>(agent)</a:t>
            </a:r>
          </a:p>
          <a:p>
            <a:endParaRPr lang="en-US" sz="1400" dirty="0" smtClean="0"/>
          </a:p>
          <a:p>
            <a:r>
              <a:rPr lang="en-US" sz="1400" dirty="0" smtClean="0"/>
              <a:t>RETURN FALSE IF:</a:t>
            </a:r>
          </a:p>
          <a:p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if requested </a:t>
            </a:r>
            <a:r>
              <a:rPr lang="en-US" sz="1400" dirty="0" err="1" smtClean="0"/>
              <a:t>network_type</a:t>
            </a:r>
            <a:r>
              <a:rPr lang="en-US" sz="1400" dirty="0" smtClean="0"/>
              <a:t> not in </a:t>
            </a:r>
            <a:r>
              <a:rPr lang="en-US" sz="1400" dirty="0" err="1" smtClean="0"/>
              <a:t>allowed_network_types</a:t>
            </a:r>
            <a:r>
              <a:rPr lang="en-US" sz="1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If </a:t>
            </a:r>
            <a:r>
              <a:rPr lang="en-US" sz="1400" dirty="0" err="1" smtClean="0"/>
              <a:t>network_type</a:t>
            </a:r>
            <a:r>
              <a:rPr lang="en-US" sz="1400" dirty="0" smtClean="0"/>
              <a:t> is either FLAT or VLAN, but </a:t>
            </a:r>
            <a:r>
              <a:rPr lang="en-US" sz="1400" dirty="0" err="1" smtClean="0"/>
              <a:t>physical_network</a:t>
            </a:r>
            <a:r>
              <a:rPr lang="en-US" sz="1400" dirty="0" smtClean="0"/>
              <a:t> is not in Mappings.</a:t>
            </a:r>
          </a:p>
          <a:p>
            <a:endParaRPr lang="en-US" sz="1400" dirty="0" smtClean="0"/>
          </a:p>
          <a:p>
            <a:r>
              <a:rPr lang="en-US" sz="1400" dirty="0" smtClean="0"/>
              <a:t>ELSE, RETURN TRUE.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955651" y="4050268"/>
            <a:ext cx="303159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get_allowed_network_types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55651" y="3440668"/>
            <a:ext cx="16337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get_mappings</a:t>
            </a:r>
            <a:endParaRPr lang="en-US" dirty="0"/>
          </a:p>
        </p:txBody>
      </p:sp>
      <p:cxnSp>
        <p:nvCxnSpPr>
          <p:cNvPr id="11" name="Elbow Connector 10"/>
          <p:cNvCxnSpPr>
            <a:endCxn id="9" idx="1"/>
          </p:cNvCxnSpPr>
          <p:nvPr/>
        </p:nvCxnSpPr>
        <p:spPr>
          <a:xfrm flipV="1">
            <a:off x="2907651" y="3625334"/>
            <a:ext cx="3048000" cy="1846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8" idx="1"/>
          </p:cNvCxnSpPr>
          <p:nvPr/>
        </p:nvCxnSpPr>
        <p:spPr>
          <a:xfrm>
            <a:off x="5029200" y="4050268"/>
            <a:ext cx="926451" cy="1846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91200" y="2733020"/>
            <a:ext cx="3352800" cy="191518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7" name="Elbow Connector 16"/>
          <p:cNvCxnSpPr>
            <a:stCxn id="4" idx="2"/>
            <a:endCxn id="7" idx="0"/>
          </p:cNvCxnSpPr>
          <p:nvPr/>
        </p:nvCxnSpPr>
        <p:spPr>
          <a:xfrm rot="16200000" flipH="1">
            <a:off x="2210904" y="2665091"/>
            <a:ext cx="543580" cy="67943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OpenvswitchMechanismDriver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"""Attach to networks using </a:t>
            </a:r>
            <a:r>
              <a:rPr lang="en-US" sz="1600" dirty="0" err="1"/>
              <a:t>openvswitch</a:t>
            </a:r>
            <a:r>
              <a:rPr lang="en-US" sz="1600" dirty="0"/>
              <a:t> L2 agent.</a:t>
            </a:r>
          </a:p>
          <a:p>
            <a:r>
              <a:rPr lang="en-US" sz="1600" dirty="0" smtClean="0"/>
              <a:t>    </a:t>
            </a:r>
            <a:r>
              <a:rPr lang="en-US" sz="1600" dirty="0"/>
              <a:t>The </a:t>
            </a:r>
            <a:r>
              <a:rPr lang="en-US" sz="1600" dirty="0" err="1"/>
              <a:t>OpenvswitchMechanismDriver</a:t>
            </a:r>
            <a:r>
              <a:rPr lang="en-US" sz="1600" dirty="0"/>
              <a:t> integrates the ml2 plugin with </a:t>
            </a:r>
            <a:r>
              <a:rPr lang="en-US" sz="1600" dirty="0" smtClean="0"/>
              <a:t>the </a:t>
            </a:r>
            <a:r>
              <a:rPr lang="en-US" sz="1600" dirty="0" err="1"/>
              <a:t>openvswitch</a:t>
            </a:r>
            <a:r>
              <a:rPr lang="en-US" sz="1600" dirty="0"/>
              <a:t> L2 agent. Port binding with this driver requires </a:t>
            </a:r>
            <a:r>
              <a:rPr lang="en-US" sz="1600" dirty="0" smtClean="0"/>
              <a:t>the </a:t>
            </a:r>
            <a:r>
              <a:rPr lang="en-US" sz="1600" dirty="0" err="1" smtClean="0"/>
              <a:t>openvswitch</a:t>
            </a:r>
            <a:r>
              <a:rPr lang="en-US" sz="1600" dirty="0" smtClean="0"/>
              <a:t> </a:t>
            </a:r>
            <a:r>
              <a:rPr lang="en-US" sz="1600" dirty="0"/>
              <a:t>agent to be running on the port's host, and that </a:t>
            </a:r>
            <a:r>
              <a:rPr lang="en-US" sz="1600" dirty="0" smtClean="0"/>
              <a:t>agent to </a:t>
            </a:r>
            <a:r>
              <a:rPr lang="en-US" sz="1600" dirty="0"/>
              <a:t>have connectivity to at least one segment of the </a:t>
            </a:r>
            <a:r>
              <a:rPr lang="en-US" sz="1600" dirty="0" smtClean="0"/>
              <a:t>port's  </a:t>
            </a:r>
            <a:r>
              <a:rPr lang="en-US" sz="1600" dirty="0"/>
              <a:t>network.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590800"/>
            <a:ext cx="16337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get_mappings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590800"/>
            <a:ext cx="303159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get_allowed_network_types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3625334"/>
            <a:ext cx="435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</a:t>
            </a:r>
            <a:r>
              <a:rPr lang="en-US" dirty="0" err="1" smtClean="0"/>
              <a:t>tunnel_types+Local+VLAN+FLAT</a:t>
            </a:r>
            <a:endParaRPr lang="en-US" dirty="0"/>
          </a:p>
        </p:txBody>
      </p:sp>
      <p:cxnSp>
        <p:nvCxnSpPr>
          <p:cNvPr id="8" name="Elbow Connector 7"/>
          <p:cNvCxnSpPr>
            <a:stCxn id="6" idx="2"/>
            <a:endCxn id="3" idx="0"/>
          </p:cNvCxnSpPr>
          <p:nvPr/>
        </p:nvCxnSpPr>
        <p:spPr>
          <a:xfrm rot="5400000">
            <a:off x="6543147" y="3166281"/>
            <a:ext cx="665202" cy="2529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3486834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Return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bridge_mappings</a:t>
            </a:r>
            <a:r>
              <a:rPr lang="en-US" dirty="0" smtClean="0"/>
              <a:t>',</a:t>
            </a:r>
            <a:endParaRPr lang="en-US" dirty="0"/>
          </a:p>
        </p:txBody>
      </p:sp>
      <p:cxnSp>
        <p:nvCxnSpPr>
          <p:cNvPr id="11" name="Elbow Connector 10"/>
          <p:cNvCxnSpPr>
            <a:stCxn id="5" idx="2"/>
            <a:endCxn id="9" idx="0"/>
          </p:cNvCxnSpPr>
          <p:nvPr/>
        </p:nvCxnSpPr>
        <p:spPr>
          <a:xfrm rot="16200000" flipH="1">
            <a:off x="1440494" y="3098528"/>
            <a:ext cx="526702" cy="24990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16200000">
            <a:off x="4191000" y="275139"/>
            <a:ext cx="762000" cy="85455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21485" y="4928934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rely on the agent configurations.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Port binding: </a:t>
            </a:r>
            <a:r>
              <a:rPr lang="en-US" sz="2000" dirty="0"/>
              <a:t>In simple terms to fill the binding-structure’s fields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0710" y="3505200"/>
            <a:ext cx="8648698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VIF_TYPES = [VIF_TYPE_UNBOUND, VIF_TYPE_BINDING_FAILED, VIF_TYPE_OVS,</a:t>
            </a:r>
          </a:p>
          <a:p>
            <a:r>
              <a:rPr lang="en-US" sz="1200" dirty="0"/>
              <a:t>             VIF_TYPE_IVS, VIF_TYPE_BRIDGE, VIF_TYPE_802_QBG,</a:t>
            </a:r>
          </a:p>
          <a:p>
            <a:r>
              <a:rPr lang="en-US" sz="1200" dirty="0"/>
              <a:t>             VIF_TYPE_802_QBH, VIF_TYPE_HYPERV, VIF_TYPE_MIDONET,</a:t>
            </a:r>
          </a:p>
          <a:p>
            <a:r>
              <a:rPr lang="en-US" sz="1200" dirty="0"/>
              <a:t>             VIF_TYPE_MLNX_DIRECT, VIF_TYPE_MLNX_HOSTDEV, VIF_TYPE_HW_VEB,</a:t>
            </a:r>
          </a:p>
          <a:p>
            <a:r>
              <a:rPr lang="en-US" sz="1200" dirty="0"/>
              <a:t>             VIF_TYPE_DVS, VIF_TYPE_OTHER, VIF_TYPE_DISTRIBUTED,</a:t>
            </a:r>
          </a:p>
          <a:p>
            <a:r>
              <a:rPr lang="en-US" sz="1200" dirty="0"/>
              <a:t>             VIF_TYPE_VROUTER]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1" y="4828401"/>
            <a:ext cx="8648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VNIC_TYPES = [VNIC_NORMAL, VNIC_DIRECT, VNIC_MACVTAP]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0299" y="838200"/>
            <a:ext cx="6515099" cy="24929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# The type of </a:t>
            </a:r>
            <a:r>
              <a:rPr lang="en-US" sz="1200" dirty="0" err="1"/>
              <a:t>vnic</a:t>
            </a:r>
            <a:r>
              <a:rPr lang="en-US" sz="1200" dirty="0"/>
              <a:t> that this port should be attached to</a:t>
            </a:r>
          </a:p>
          <a:p>
            <a:r>
              <a:rPr lang="en-US" sz="1200" dirty="0"/>
              <a:t>VNIC_TYPE = '</a:t>
            </a:r>
            <a:r>
              <a:rPr lang="en-US" sz="1200" dirty="0" err="1"/>
              <a:t>binding:vnic_type</a:t>
            </a:r>
            <a:r>
              <a:rPr lang="en-US" sz="1200" dirty="0"/>
              <a:t>'</a:t>
            </a:r>
          </a:p>
          <a:p>
            <a:r>
              <a:rPr lang="en-US" sz="1200" dirty="0"/>
              <a:t># The service will return the </a:t>
            </a:r>
            <a:r>
              <a:rPr lang="en-US" sz="1200" dirty="0" err="1"/>
              <a:t>vif</a:t>
            </a:r>
            <a:r>
              <a:rPr lang="en-US" sz="1200" dirty="0"/>
              <a:t> type for the specific port.</a:t>
            </a:r>
          </a:p>
          <a:p>
            <a:r>
              <a:rPr lang="en-US" sz="1200" dirty="0"/>
              <a:t>VIF_TYPE = '</a:t>
            </a:r>
            <a:r>
              <a:rPr lang="en-US" sz="1200" dirty="0" err="1"/>
              <a:t>binding:vif_type</a:t>
            </a:r>
            <a:r>
              <a:rPr lang="en-US" sz="1200" dirty="0"/>
              <a:t>'</a:t>
            </a:r>
          </a:p>
          <a:p>
            <a:r>
              <a:rPr lang="en-US" sz="1200" dirty="0"/>
              <a:t># The service may return a dictionary containing </a:t>
            </a:r>
            <a:r>
              <a:rPr lang="en-US" sz="1200" dirty="0" err="1" smtClean="0"/>
              <a:t>additionalinformation</a:t>
            </a:r>
            <a:r>
              <a:rPr lang="en-US" sz="1200" dirty="0" smtClean="0"/>
              <a:t> </a:t>
            </a:r>
            <a:r>
              <a:rPr lang="en-US" sz="1200" dirty="0"/>
              <a:t>needed by the interface driver. The set of </a:t>
            </a:r>
            <a:r>
              <a:rPr lang="en-US" sz="1200" dirty="0" smtClean="0"/>
              <a:t>items returned </a:t>
            </a:r>
            <a:r>
              <a:rPr lang="en-US" sz="1200" dirty="0"/>
              <a:t>may depend on the value of VIF_TYPE.</a:t>
            </a:r>
          </a:p>
          <a:p>
            <a:r>
              <a:rPr lang="en-US" sz="1200" dirty="0"/>
              <a:t>VIF_DETAILS = '</a:t>
            </a:r>
            <a:r>
              <a:rPr lang="en-US" sz="1200" dirty="0" err="1"/>
              <a:t>binding:vif_details</a:t>
            </a:r>
            <a:r>
              <a:rPr lang="en-US" sz="1200" dirty="0"/>
              <a:t>'</a:t>
            </a:r>
          </a:p>
          <a:p>
            <a:r>
              <a:rPr lang="en-US" sz="1200" dirty="0"/>
              <a:t># In some cases different implementations may be run on different hosts</a:t>
            </a:r>
            <a:r>
              <a:rPr lang="en-US" sz="1200" dirty="0" smtClean="0"/>
              <a:t>. </a:t>
            </a:r>
            <a:r>
              <a:rPr lang="en-US" sz="1200" dirty="0"/>
              <a:t>The host on which the port will be allocated.</a:t>
            </a:r>
          </a:p>
          <a:p>
            <a:r>
              <a:rPr lang="en-US" sz="1200" dirty="0"/>
              <a:t>HOST_ID = '</a:t>
            </a:r>
            <a:r>
              <a:rPr lang="en-US" sz="1200" dirty="0" err="1"/>
              <a:t>binding:host_id</a:t>
            </a:r>
            <a:r>
              <a:rPr lang="en-US" sz="1200" dirty="0"/>
              <a:t>'</a:t>
            </a:r>
          </a:p>
          <a:p>
            <a:r>
              <a:rPr lang="en-US" sz="1200" dirty="0"/>
              <a:t># The profile will be a dictionary that enables the application </a:t>
            </a:r>
            <a:r>
              <a:rPr lang="en-US" sz="1200" dirty="0" smtClean="0"/>
              <a:t>running </a:t>
            </a:r>
            <a:r>
              <a:rPr lang="en-US" sz="1200" dirty="0"/>
              <a:t>on the specific host to pass and receive </a:t>
            </a:r>
            <a:r>
              <a:rPr lang="en-US" sz="1200" dirty="0" err="1"/>
              <a:t>vif</a:t>
            </a:r>
            <a:r>
              <a:rPr lang="en-US" sz="1200" dirty="0"/>
              <a:t> port specific information </a:t>
            </a:r>
            <a:r>
              <a:rPr lang="en-US" sz="1200" dirty="0" smtClean="0"/>
              <a:t>to and from  </a:t>
            </a:r>
            <a:r>
              <a:rPr lang="en-US" sz="1200" dirty="0"/>
              <a:t>the plugin.</a:t>
            </a:r>
          </a:p>
          <a:p>
            <a:r>
              <a:rPr lang="en-US" sz="1200" dirty="0"/>
              <a:t>PROFILE = '</a:t>
            </a:r>
            <a:r>
              <a:rPr lang="en-US" sz="1200" dirty="0" err="1"/>
              <a:t>binding:profile</a:t>
            </a:r>
            <a:r>
              <a:rPr lang="en-US" sz="1200" dirty="0"/>
              <a:t>'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710" y="5200471"/>
            <a:ext cx="864468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set of VIF security details to be used </a:t>
            </a:r>
            <a:r>
              <a:rPr lang="en-US" sz="1200" dirty="0" smtClean="0"/>
              <a:t>in </a:t>
            </a:r>
            <a:r>
              <a:rPr lang="en-US" sz="1200" dirty="0"/>
              <a:t>the VIF_DETAILS </a:t>
            </a:r>
            <a:r>
              <a:rPr lang="en-US" sz="1200" dirty="0" smtClean="0"/>
              <a:t>attribute: </a:t>
            </a:r>
          </a:p>
          <a:p>
            <a:r>
              <a:rPr lang="en-US" sz="1200" dirty="0"/>
              <a:t>CAP_PORT_FILTER = </a:t>
            </a:r>
            <a:r>
              <a:rPr lang="en-US" sz="1200" dirty="0" smtClean="0"/>
              <a:t>'</a:t>
            </a:r>
            <a:r>
              <a:rPr lang="en-US" sz="1200" dirty="0" err="1" smtClean="0"/>
              <a:t>port_filter</a:t>
            </a:r>
            <a:r>
              <a:rPr lang="en-US" sz="1200" dirty="0"/>
              <a:t>‘ {Boolean value indicating Neutron provides port </a:t>
            </a:r>
            <a:r>
              <a:rPr lang="en-US" sz="1200" dirty="0" smtClean="0"/>
              <a:t>filtering </a:t>
            </a:r>
            <a:r>
              <a:rPr lang="en-US" sz="1200" dirty="0"/>
              <a:t>features such as security group and anti MAC/IP </a:t>
            </a:r>
            <a:r>
              <a:rPr lang="en-US" sz="1200" dirty="0" smtClean="0"/>
              <a:t>spoofing}</a:t>
            </a:r>
          </a:p>
          <a:p>
            <a:r>
              <a:rPr lang="en-US" sz="1200" dirty="0"/>
              <a:t>OVS_HYBRID_PLUG = </a:t>
            </a:r>
            <a:r>
              <a:rPr lang="en-US" sz="1200" dirty="0" smtClean="0"/>
              <a:t>'</a:t>
            </a:r>
            <a:r>
              <a:rPr lang="en-US" sz="1200" dirty="0" err="1" smtClean="0"/>
              <a:t>ovs_hybrid_plug</a:t>
            </a:r>
            <a:r>
              <a:rPr lang="en-US" sz="1200" dirty="0"/>
              <a:t>‘ {Boolean used to inform Nova that the hybrid </a:t>
            </a:r>
            <a:r>
              <a:rPr lang="en-US" sz="1200" dirty="0" smtClean="0"/>
              <a:t>plugging strategy </a:t>
            </a:r>
            <a:r>
              <a:rPr lang="en-US" sz="1200" dirty="0"/>
              <a:t>for OVS should be </a:t>
            </a:r>
            <a:r>
              <a:rPr lang="en-US" sz="1200" dirty="0" smtClean="0"/>
              <a:t>used }</a:t>
            </a:r>
          </a:p>
          <a:p>
            <a:r>
              <a:rPr lang="en-US" sz="1200" dirty="0"/>
              <a:t>VIF_DETAILS_VLAN = </a:t>
            </a:r>
            <a:r>
              <a:rPr lang="en-US" sz="1200" dirty="0" smtClean="0"/>
              <a:t>'</a:t>
            </a:r>
            <a:r>
              <a:rPr lang="en-US" sz="1200" dirty="0" err="1" smtClean="0"/>
              <a:t>vlan</a:t>
            </a:r>
            <a:r>
              <a:rPr lang="en-US" sz="1200" dirty="0" smtClean="0"/>
              <a:t>‘. 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04800" y="1066800"/>
            <a:ext cx="1905000" cy="22860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Binding:</a:t>
            </a:r>
          </a:p>
          <a:p>
            <a:pPr algn="ctr"/>
            <a:endParaRPr kumimoji="1" lang="en-US" dirty="0"/>
          </a:p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7145" y="1515308"/>
            <a:ext cx="109517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segment</a:t>
            </a:r>
          </a:p>
          <a:p>
            <a:r>
              <a:rPr lang="en-US" sz="1600" dirty="0" err="1" smtClean="0"/>
              <a:t>vif_type</a:t>
            </a:r>
            <a:endParaRPr lang="en-US" sz="1600" dirty="0" smtClean="0"/>
          </a:p>
          <a:p>
            <a:r>
              <a:rPr lang="en-US" sz="1600" dirty="0" err="1" smtClean="0"/>
              <a:t>vif_details</a:t>
            </a:r>
            <a:endParaRPr lang="en-US" sz="1600" dirty="0" smtClean="0"/>
          </a:p>
          <a:p>
            <a:r>
              <a:rPr lang="en-US" sz="1600" dirty="0" err="1"/>
              <a:t>v</a:t>
            </a:r>
            <a:r>
              <a:rPr lang="en-US" sz="1600" dirty="0" err="1" smtClean="0"/>
              <a:t>nic_type</a:t>
            </a:r>
            <a:endParaRPr lang="en-US" sz="1600" dirty="0" smtClean="0"/>
          </a:p>
          <a:p>
            <a:r>
              <a:rPr lang="en-US" sz="1600" dirty="0" smtClean="0"/>
              <a:t>host</a:t>
            </a:r>
          </a:p>
          <a:p>
            <a:r>
              <a:rPr lang="en-US" sz="1600" dirty="0" smtClean="0"/>
              <a:t>driver</a:t>
            </a:r>
          </a:p>
          <a:p>
            <a:r>
              <a:rPr lang="en-US" sz="1600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7089163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handling and notifications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385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084" y="198375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self.agent_notifiers</a:t>
            </a:r>
            <a:r>
              <a:rPr lang="en-US" dirty="0"/>
              <a:t>[</a:t>
            </a:r>
            <a:r>
              <a:rPr lang="en-US" dirty="0" err="1"/>
              <a:t>const.AGENT_TYPE_DHCP</a:t>
            </a:r>
            <a:r>
              <a:rPr lang="en-US" dirty="0"/>
              <a:t>] = (</a:t>
            </a:r>
          </a:p>
          <a:p>
            <a:r>
              <a:rPr lang="en-US" dirty="0"/>
              <a:t>            </a:t>
            </a:r>
            <a:r>
              <a:rPr lang="en-US" dirty="0" err="1"/>
              <a:t>dhcp_rpc_agent_api.DhcpAgentNotifyAPI</a:t>
            </a:r>
            <a:r>
              <a:rPr lang="en-US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-32084" y="733926"/>
            <a:ext cx="2743200" cy="5614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47552"/>
              </p:ext>
            </p:extLst>
          </p:nvPr>
        </p:nvGraphicFramePr>
        <p:xfrm>
          <a:off x="3013911" y="7391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Agent-Side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ml2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port_update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_</a:t>
                      </a:r>
                      <a:r>
                        <a:rPr lang="en-US" dirty="0" err="1" smtClean="0"/>
                        <a:t>notify_port_updated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network_delete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delete_network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505200" y="2933976"/>
            <a:ext cx="24160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bind_port_if_needed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2924451"/>
            <a:ext cx="235192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notify_port_updated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9602" y="4286616"/>
            <a:ext cx="17491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port_update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0509" y="2693619"/>
            <a:ext cx="267252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create_port</a:t>
            </a:r>
            <a:endParaRPr lang="en-US" dirty="0" smtClean="0"/>
          </a:p>
          <a:p>
            <a:r>
              <a:rPr lang="en-US" dirty="0" err="1" smtClean="0"/>
              <a:t>create_port_bulk</a:t>
            </a:r>
            <a:endParaRPr lang="en-US" dirty="0" smtClean="0"/>
          </a:p>
          <a:p>
            <a:r>
              <a:rPr lang="en-US" dirty="0" err="1"/>
              <a:t>update_port</a:t>
            </a:r>
            <a:endParaRPr lang="en-US" dirty="0" smtClean="0"/>
          </a:p>
          <a:p>
            <a:r>
              <a:rPr lang="en-US" dirty="0" err="1"/>
              <a:t>get_bound_port_context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495800"/>
            <a:ext cx="174919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delete_network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9603" y="4888468"/>
            <a:ext cx="17491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network_delete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05200" y="3962400"/>
            <a:ext cx="2438400" cy="1371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7" name="Elbow Connector 16"/>
          <p:cNvCxnSpPr>
            <a:stCxn id="12" idx="3"/>
            <a:endCxn id="9" idx="1"/>
          </p:cNvCxnSpPr>
          <p:nvPr/>
        </p:nvCxnSpPr>
        <p:spPr>
          <a:xfrm flipV="1">
            <a:off x="2793035" y="3118642"/>
            <a:ext cx="712165" cy="1751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2"/>
            <a:endCxn id="10" idx="1"/>
          </p:cNvCxnSpPr>
          <p:nvPr/>
        </p:nvCxnSpPr>
        <p:spPr>
          <a:xfrm rot="5400000" flipH="1" flipV="1">
            <a:off x="5459915" y="2362424"/>
            <a:ext cx="194191" cy="1687577"/>
          </a:xfrm>
          <a:prstGeom prst="bentConnector4">
            <a:avLst>
              <a:gd name="adj1" fmla="val -117719"/>
              <a:gd name="adj2" fmla="val 8579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2"/>
            <a:endCxn id="11" idx="3"/>
          </p:cNvCxnSpPr>
          <p:nvPr/>
        </p:nvCxnSpPr>
        <p:spPr>
          <a:xfrm rot="5400000">
            <a:off x="6019032" y="2913550"/>
            <a:ext cx="1177499" cy="19379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3"/>
            <a:endCxn id="14" idx="1"/>
          </p:cNvCxnSpPr>
          <p:nvPr/>
        </p:nvCxnSpPr>
        <p:spPr>
          <a:xfrm>
            <a:off x="1977797" y="4680466"/>
            <a:ext cx="1911806" cy="39266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498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443841"/>
            <a:ext cx="769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self.endpoints</a:t>
            </a:r>
            <a:r>
              <a:rPr lang="en-US" dirty="0"/>
              <a:t> = [</a:t>
            </a:r>
            <a:r>
              <a:rPr lang="en-US" dirty="0" err="1"/>
              <a:t>rpc.RpcCallbacks</a:t>
            </a:r>
            <a:r>
              <a:rPr lang="en-US" dirty="0"/>
              <a:t>(</a:t>
            </a:r>
            <a:r>
              <a:rPr lang="en-US" dirty="0" err="1"/>
              <a:t>self.notifier</a:t>
            </a:r>
            <a:r>
              <a:rPr lang="en-US" dirty="0"/>
              <a:t>, </a:t>
            </a:r>
            <a:r>
              <a:rPr lang="en-US" dirty="0" err="1"/>
              <a:t>self.type_manager</a:t>
            </a:r>
            <a:r>
              <a:rPr lang="en-US" dirty="0"/>
              <a:t>),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securitygroups_rpc.SecurityGroupServerRpcCallback</a:t>
            </a:r>
            <a:r>
              <a:rPr lang="en-US" dirty="0"/>
              <a:t>(),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dvr_rpc.DVRServerRpcCallback</a:t>
            </a:r>
            <a:r>
              <a:rPr lang="en-US" dirty="0"/>
              <a:t>(),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dhcp_rpc.DhcpRpcCallback</a:t>
            </a:r>
            <a:r>
              <a:rPr lang="en-US" dirty="0"/>
              <a:t>(),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agents_db.AgentExtRpcCallback</a:t>
            </a:r>
            <a:r>
              <a:rPr lang="en-US" dirty="0"/>
              <a:t>(),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metadata_rpc.MetadataRpcCallback</a:t>
            </a:r>
            <a:r>
              <a:rPr lang="en-US" dirty="0"/>
              <a:t>()]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4876800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plugin = </a:t>
            </a:r>
            <a:r>
              <a:rPr lang="en-US" dirty="0" err="1"/>
              <a:t>manager.NeutronManager.get_plugin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Plugin.*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05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ML2-Plugin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84858"/>
              </p:ext>
            </p:extLst>
          </p:nvPr>
        </p:nvGraphicFramePr>
        <p:xfrm>
          <a:off x="381000" y="1397000"/>
          <a:ext cx="82296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Ml2\</a:t>
                      </a:r>
                      <a:r>
                        <a:rPr lang="en-US" dirty="0" err="1" smtClean="0"/>
                        <a:t>rpc</a:t>
                      </a:r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RpcCallbacks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get_device_details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get_devices_details_list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</a:t>
                      </a:r>
                      <a:r>
                        <a:rPr lang="en-US" dirty="0" err="1" smtClean="0"/>
                        <a:t>device_to_port_id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get_bound_port_context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update_port_status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update_device_down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update_device_up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</a:t>
                      </a:r>
                      <a:r>
                        <a:rPr lang="en-US" dirty="0" err="1" smtClean="0"/>
                        <a:t>device_to_port_id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port_bound_to_host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update_port_status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2782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23420"/>
              </p:ext>
            </p:extLst>
          </p:nvPr>
        </p:nvGraphicFramePr>
        <p:xfrm>
          <a:off x="381000" y="1397000"/>
          <a:ext cx="8458200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825"/>
                <a:gridCol w="5286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</a:t>
                      </a:r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agents_db</a:t>
                      </a:r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err="1" smtClean="0"/>
                        <a:t>AgentExtRpcCallback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report_state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create_or_update_agent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88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pecs.openstack.org/openstack/neutron-specs/_images/seqdiag-b176386219a8dcc3b9f8e2f8b064af331f1313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98584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7895" y="6675120"/>
            <a:ext cx="49149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42987"/>
              </p:ext>
            </p:extLst>
          </p:nvPr>
        </p:nvGraphicFramePr>
        <p:xfrm>
          <a:off x="252663" y="838200"/>
          <a:ext cx="8638674" cy="496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37"/>
                <a:gridCol w="5005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DhcpRpcCallback</a:t>
                      </a:r>
                      <a:r>
                        <a:rPr lang="en-US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get_active_networks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auto_schedule_networks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list_active_networks_on_active_dhcp_agent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get_networks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get_active_networks_info</a:t>
                      </a:r>
                      <a:endParaRPr lang="en-US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get_network_info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get_subnets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get_dhcp_port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get_subnets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get_ports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update_port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update_dhcp_port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update_port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create_dhcp_port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create_port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release_dhcp_por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delete_ports_by_device_id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release_port_fixed_ip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update_port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update_lease_expiration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7082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dvr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33094"/>
              </p:ext>
            </p:extLst>
          </p:nvPr>
        </p:nvGraphicFramePr>
        <p:xfrm>
          <a:off x="228600" y="1143000"/>
          <a:ext cx="8610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DVRServerRpcCallback</a:t>
                      </a:r>
                      <a:r>
                        <a:rPr lang="en-IN" b="1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get_dvr_mac_address_list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get_dvr_mac_address_list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get_dvr_mac_address_by_host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get_dvr_mac_address_by_host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get_ports_on_host_by_subnet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get_ports_on_host_by_subnet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get_subnet_for_dvr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get_subnet_for_dvr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1248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41175"/>
              </p:ext>
            </p:extLst>
          </p:nvPr>
        </p:nvGraphicFramePr>
        <p:xfrm>
          <a:off x="381000" y="1600200"/>
          <a:ext cx="84582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SecurityGroupServerRpcCallback</a:t>
                      </a:r>
                      <a:r>
                        <a:rPr lang="en-US" dirty="0" smtClean="0"/>
                        <a:t>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security_group_rules_for_devices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get_ports_from_devices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security_group_rules_for_ports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security_group_info_for_devices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get_ports_from_devices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security_group_info_for_ports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950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19389"/>
              </p:ext>
            </p:extLst>
          </p:nvPr>
        </p:nvGraphicFramePr>
        <p:xfrm>
          <a:off x="304800" y="1295400"/>
          <a:ext cx="8534400" cy="108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MetadataRpcCallback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get_ports</a:t>
                      </a:r>
                      <a:r>
                        <a:rPr lang="en-US" b="1" dirty="0" smtClean="0"/>
                        <a:t>(self, context, filters):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43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133600"/>
            <a:ext cx="3200400" cy="11107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685800"/>
            <a:ext cx="32004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04862" y="1022555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115" y="2504301"/>
            <a:ext cx="960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</a:t>
            </a:r>
          </a:p>
        </p:txBody>
      </p:sp>
      <p:sp>
        <p:nvSpPr>
          <p:cNvPr id="6" name="Rectangle 5"/>
          <p:cNvSpPr/>
          <p:nvPr/>
        </p:nvSpPr>
        <p:spPr>
          <a:xfrm>
            <a:off x="856375" y="4003564"/>
            <a:ext cx="96013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initialize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810000"/>
            <a:ext cx="32004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416" y="5181600"/>
            <a:ext cx="24767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sync_vlan_allocations</a:t>
            </a:r>
            <a:r>
              <a:rPr lang="en-US" dirty="0"/>
              <a:t>()</a:t>
            </a:r>
          </a:p>
        </p:txBody>
      </p:sp>
      <p:cxnSp>
        <p:nvCxnSpPr>
          <p:cNvPr id="10" name="Elbow Connector 9"/>
          <p:cNvCxnSpPr>
            <a:stCxn id="6" idx="2"/>
            <a:endCxn id="8" idx="0"/>
          </p:cNvCxnSpPr>
          <p:nvPr/>
        </p:nvCxnSpPr>
        <p:spPr>
          <a:xfrm rot="16200000" flipH="1">
            <a:off x="1178269" y="4531069"/>
            <a:ext cx="808704" cy="49235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6" idx="0"/>
          </p:cNvCxnSpPr>
          <p:nvPr/>
        </p:nvCxnSpPr>
        <p:spPr>
          <a:xfrm rot="5400000">
            <a:off x="1015348" y="3194728"/>
            <a:ext cx="1129931" cy="4877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2"/>
            <a:endCxn id="4" idx="0"/>
          </p:cNvCxnSpPr>
          <p:nvPr/>
        </p:nvCxnSpPr>
        <p:spPr>
          <a:xfrm rot="16200000" flipH="1">
            <a:off x="1146041" y="1826159"/>
            <a:ext cx="1112414" cy="2438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6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931" y="1330435"/>
            <a:ext cx="7241458" cy="2523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4191000"/>
            <a:ext cx="8305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76200"/>
            <a:ext cx="5285368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7081" y="792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496" y="1219200"/>
            <a:ext cx="15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Manager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9347" y="6230260"/>
            <a:ext cx="113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Type_vlan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021" y="4343865"/>
            <a:ext cx="1599049" cy="10663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validate_provider_segment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2333" y="4382434"/>
            <a:ext cx="1707835" cy="10167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allocate_tenant_segment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41762" y="4371373"/>
            <a:ext cx="1854172" cy="1038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extend_network_dict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9097" y="609289"/>
            <a:ext cx="1670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create_network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78277" y="594229"/>
            <a:ext cx="214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create_network_db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20893" y="1506171"/>
            <a:ext cx="268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create_network_segments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46564" y="1562426"/>
            <a:ext cx="3217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extend_network_dict_provider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41678" y="2184597"/>
            <a:ext cx="2625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process_provider_create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61578" y="1875503"/>
            <a:ext cx="1096044" cy="16090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55847" y="2843063"/>
            <a:ext cx="284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process_provider_segment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01276" y="3484602"/>
            <a:ext cx="2757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validate_provider_segment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77924" y="2524432"/>
            <a:ext cx="1727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allocate_tenant_segment</a:t>
            </a:r>
            <a:endParaRPr lang="en-US" dirty="0"/>
          </a:p>
        </p:txBody>
      </p:sp>
      <p:cxnSp>
        <p:nvCxnSpPr>
          <p:cNvPr id="21" name="Elbow Connector 20"/>
          <p:cNvCxnSpPr>
            <a:stCxn id="13" idx="2"/>
            <a:endCxn id="15" idx="0"/>
          </p:cNvCxnSpPr>
          <p:nvPr/>
        </p:nvCxnSpPr>
        <p:spPr>
          <a:xfrm rot="16200000" flipH="1">
            <a:off x="3004907" y="1934838"/>
            <a:ext cx="309094" cy="1904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2"/>
            <a:endCxn id="16" idx="0"/>
          </p:cNvCxnSpPr>
          <p:nvPr/>
        </p:nvCxnSpPr>
        <p:spPr>
          <a:xfrm rot="5400000">
            <a:off x="1699916" y="785187"/>
            <a:ext cx="274011" cy="2454642"/>
          </a:xfrm>
          <a:prstGeom prst="bentConnector5">
            <a:avLst>
              <a:gd name="adj1" fmla="val 83427"/>
              <a:gd name="adj2" fmla="val 66200"/>
              <a:gd name="adj3" fmla="val 165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3"/>
            <a:endCxn id="19" idx="1"/>
          </p:cNvCxnSpPr>
          <p:nvPr/>
        </p:nvCxnSpPr>
        <p:spPr>
          <a:xfrm>
            <a:off x="4407591" y="1690837"/>
            <a:ext cx="570333" cy="11567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54665" y="1875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45385" y="1815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76238" y="1819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2" name="Elbow Connector 31"/>
          <p:cNvCxnSpPr>
            <a:stCxn id="18" idx="2"/>
            <a:endCxn id="8" idx="0"/>
          </p:cNvCxnSpPr>
          <p:nvPr/>
        </p:nvCxnSpPr>
        <p:spPr>
          <a:xfrm rot="5400000">
            <a:off x="1968706" y="3232775"/>
            <a:ext cx="489931" cy="173224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2"/>
            <a:endCxn id="9" idx="0"/>
          </p:cNvCxnSpPr>
          <p:nvPr/>
        </p:nvCxnSpPr>
        <p:spPr>
          <a:xfrm rot="5400000">
            <a:off x="4683172" y="3223843"/>
            <a:ext cx="1211671" cy="11055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" idx="3"/>
            <a:endCxn id="12" idx="1"/>
          </p:cNvCxnSpPr>
          <p:nvPr/>
        </p:nvCxnSpPr>
        <p:spPr>
          <a:xfrm flipV="1">
            <a:off x="2310004" y="778895"/>
            <a:ext cx="868273" cy="150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2"/>
            <a:endCxn id="13" idx="0"/>
          </p:cNvCxnSpPr>
          <p:nvPr/>
        </p:nvCxnSpPr>
        <p:spPr>
          <a:xfrm rot="5400000">
            <a:off x="3386304" y="641500"/>
            <a:ext cx="542610" cy="11867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2"/>
            <a:endCxn id="17" idx="0"/>
          </p:cNvCxnSpPr>
          <p:nvPr/>
        </p:nvCxnSpPr>
        <p:spPr>
          <a:xfrm rot="5400000">
            <a:off x="3022664" y="2611061"/>
            <a:ext cx="289134" cy="17487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7" idx="2"/>
            <a:endCxn id="18" idx="0"/>
          </p:cNvCxnSpPr>
          <p:nvPr/>
        </p:nvCxnSpPr>
        <p:spPr>
          <a:xfrm rot="5400000">
            <a:off x="2943692" y="3348498"/>
            <a:ext cx="272207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715000" y="79280"/>
            <a:ext cx="3124389" cy="8842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Mechanism Context: Network/Port/Subnet</a:t>
            </a:r>
            <a:endParaRPr lang="en-US" dirty="0"/>
          </a:p>
        </p:txBody>
      </p:sp>
      <p:sp>
        <p:nvSpPr>
          <p:cNvPr id="44" name="Up-Down Arrow 43"/>
          <p:cNvSpPr/>
          <p:nvPr/>
        </p:nvSpPr>
        <p:spPr>
          <a:xfrm>
            <a:off x="7266573" y="978621"/>
            <a:ext cx="265548" cy="3518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12" idx="2"/>
            <a:endCxn id="14" idx="0"/>
          </p:cNvCxnSpPr>
          <p:nvPr/>
        </p:nvCxnSpPr>
        <p:spPr>
          <a:xfrm rot="16200000" flipH="1">
            <a:off x="5403596" y="-189061"/>
            <a:ext cx="598865" cy="290410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4" idx="2"/>
            <a:endCxn id="10" idx="0"/>
          </p:cNvCxnSpPr>
          <p:nvPr/>
        </p:nvCxnSpPr>
        <p:spPr>
          <a:xfrm rot="5400000">
            <a:off x="5742158" y="2958448"/>
            <a:ext cx="2439615" cy="3862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-NTI">
  <a:themeElements>
    <a:clrScheme name="NEC_20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D200"/>
      </a:accent1>
      <a:accent2>
        <a:srgbClr val="E62D00"/>
      </a:accent2>
      <a:accent3>
        <a:srgbClr val="69B43C"/>
      </a:accent3>
      <a:accent4>
        <a:srgbClr val="00B4A0"/>
      </a:accent4>
      <a:accent5>
        <a:srgbClr val="1414A0"/>
      </a:accent5>
      <a:accent6>
        <a:srgbClr val="009682"/>
      </a:accent6>
      <a:hlink>
        <a:srgbClr val="00B4A0"/>
      </a:hlink>
      <a:folHlink>
        <a:srgbClr val="69B43C"/>
      </a:folHlink>
    </a:clrScheme>
    <a:fontScheme name="NEC_2010">
      <a:majorFont>
        <a:latin typeface="Arial"/>
        <a:ea typeface="HGP創英角ｺﾞｼｯｸUB"/>
        <a:cs typeface=""/>
      </a:majorFont>
      <a:minorFont>
        <a:latin typeface="Arial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impleOrangeLine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OrangeLinePPT" id="{B850F300-3A6F-5E44-B2B2-B19B4711B10F}" vid="{8B58572D-2C56-6F41-98C0-684C2D82D46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</TotalTime>
  <Words>2927</Words>
  <Application>Microsoft Macintosh PowerPoint</Application>
  <PresentationFormat>On-screen Show (4:3)</PresentationFormat>
  <Paragraphs>828</Paragraphs>
  <Slides>73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Calibri</vt:lpstr>
      <vt:lpstr>HGP創英角ｺﾞｼｯｸUB</vt:lpstr>
      <vt:lpstr>ＭＳ Ｐゴシック</vt:lpstr>
      <vt:lpstr>Tahoma</vt:lpstr>
      <vt:lpstr>Times New Roman</vt:lpstr>
      <vt:lpstr>Wingdings</vt:lpstr>
      <vt:lpstr>Arial</vt:lpstr>
      <vt:lpstr>NEC-NTI</vt:lpstr>
      <vt:lpstr>SimpleOrangeLinePPT</vt:lpstr>
      <vt:lpstr>Openstack Neutron: ML2- Plugin</vt:lpstr>
      <vt:lpstr>PowerPoint Presentation</vt:lpstr>
      <vt:lpstr>Perspective-1</vt:lpstr>
      <vt:lpstr>PowerPoint Presentation</vt:lpstr>
      <vt:lpstr>ML2-Plugin and Type-Manager</vt:lpstr>
      <vt:lpstr>Links</vt:lpstr>
      <vt:lpstr>PowerPoint Presentation</vt:lpstr>
      <vt:lpstr>PowerPoint Presentation</vt:lpstr>
      <vt:lpstr>PowerPoint Presentation</vt:lpstr>
      <vt:lpstr>PowerPoint Presentation</vt:lpstr>
      <vt:lpstr>TypeDriverHelper</vt:lpstr>
      <vt:lpstr>ML2-Plugin and mechanism Manager/Driver</vt:lpstr>
      <vt:lpstr>PowerPoint Presentation</vt:lpstr>
      <vt:lpstr>PowerPoint Presentation</vt:lpstr>
      <vt:lpstr>Mechanism Manager</vt:lpstr>
      <vt:lpstr>Mechanism Manager</vt:lpstr>
      <vt:lpstr>What plugin does before Precommit call to mechanism?</vt:lpstr>
      <vt:lpstr>PowerPoint Presentation</vt:lpstr>
      <vt:lpstr>What plugin does before postcommit?</vt:lpstr>
      <vt:lpstr>What plugin does after postcommit</vt:lpstr>
      <vt:lpstr>Ml2-db</vt:lpstr>
      <vt:lpstr>Models</vt:lpstr>
      <vt:lpstr>PowerPoint Presentation</vt:lpstr>
      <vt:lpstr>PowerPoint Presentation</vt:lpstr>
      <vt:lpstr>PLEASE provide English description of the these classes and how it is used by the plugin. </vt:lpstr>
      <vt:lpstr>db_base_plugin_v2.NeutronDbPluginV2 [*************]</vt:lpstr>
      <vt:lpstr>agentschedulers_db.DhcpAgentSchedulerDbMixin</vt:lpstr>
      <vt:lpstr>common_db_mixin.CommonDbMixin</vt:lpstr>
      <vt:lpstr>external_net_db.External_net_db_mixin,</vt:lpstr>
      <vt:lpstr>sg_db_rpc.SecurityGroupServerRpcMixin,</vt:lpstr>
      <vt:lpstr>addr_pair_db.AllowedAddressPairsMixin</vt:lpstr>
      <vt:lpstr>dvr_mac_db.DVRDbMixin</vt:lpstr>
      <vt:lpstr>Ml2-WSGI</vt:lpstr>
      <vt:lpstr>PowerPoint Presentation</vt:lpstr>
      <vt:lpstr>Ml2-extension</vt:lpstr>
      <vt:lpstr>ML2Plugin’s Extension Manager Calls</vt:lpstr>
      <vt:lpstr>PowerPoint Presentation</vt:lpstr>
      <vt:lpstr>Perspective-2</vt:lpstr>
      <vt:lpstr>initialization</vt:lpstr>
      <vt:lpstr>Initialization</vt:lpstr>
      <vt:lpstr>Network APIs</vt:lpstr>
      <vt:lpstr>Create</vt:lpstr>
      <vt:lpstr>Create Bulk</vt:lpstr>
      <vt:lpstr>Read</vt:lpstr>
      <vt:lpstr>Update</vt:lpstr>
      <vt:lpstr>Delete</vt:lpstr>
      <vt:lpstr>Subnet APIs</vt:lpstr>
      <vt:lpstr>Create</vt:lpstr>
      <vt:lpstr>Update</vt:lpstr>
      <vt:lpstr>Delete</vt:lpstr>
      <vt:lpstr>Port APIs</vt:lpstr>
      <vt:lpstr>Create</vt:lpstr>
      <vt:lpstr>_bind_port_if_needed</vt:lpstr>
      <vt:lpstr>Update</vt:lpstr>
      <vt:lpstr>Delete</vt:lpstr>
      <vt:lpstr>PowerPoint Presentation</vt:lpstr>
      <vt:lpstr>Contexts- Member functions…</vt:lpstr>
      <vt:lpstr>PowerPoint Presentation</vt:lpstr>
      <vt:lpstr>OVS Mechanism Driver</vt:lpstr>
      <vt:lpstr>PowerPoint Presentation</vt:lpstr>
      <vt:lpstr>AgentMechanismDriverBase</vt:lpstr>
      <vt:lpstr>SimpleAgentMechanismDriverBase</vt:lpstr>
      <vt:lpstr>OpenvswitchMechanismDriver</vt:lpstr>
      <vt:lpstr>Port binding: In simple terms to fill the binding-structure’s fields.</vt:lpstr>
      <vt:lpstr>RPC handling and notifications</vt:lpstr>
      <vt:lpstr>Notification</vt:lpstr>
      <vt:lpstr>PowerPoint Presentation</vt:lpstr>
      <vt:lpstr>ML2-Plugin</vt:lpstr>
      <vt:lpstr>PowerPoint Presentation</vt:lpstr>
      <vt:lpstr>DHCP</vt:lpstr>
      <vt:lpstr>dvr</vt:lpstr>
      <vt:lpstr>Security Groups</vt:lpstr>
      <vt:lpstr>Metadata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Shreyansh Jain</cp:lastModifiedBy>
  <cp:revision>241</cp:revision>
  <dcterms:created xsi:type="dcterms:W3CDTF">2006-08-16T00:00:00Z</dcterms:created>
  <dcterms:modified xsi:type="dcterms:W3CDTF">2015-08-07T17:41:22Z</dcterms:modified>
</cp:coreProperties>
</file>