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1" r:id="rId3"/>
    <p:sldId id="286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85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F686B-45A8-4FBF-9B46-7D37A21D489D}" v="52" dt="2023-06-02T01:47:20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구 수진" userId="544999df43079ecf" providerId="LiveId" clId="{AF9F686B-45A8-4FBF-9B46-7D37A21D489D}"/>
    <pc:docChg chg="undo custSel addSld delSld modSld">
      <pc:chgData name="구 수진" userId="544999df43079ecf" providerId="LiveId" clId="{AF9F686B-45A8-4FBF-9B46-7D37A21D489D}" dt="2023-06-02T01:49:39.843" v="598" actId="14734"/>
      <pc:docMkLst>
        <pc:docMk/>
      </pc:docMkLst>
      <pc:sldChg chg="addSp modSp mod">
        <pc:chgData name="구 수진" userId="544999df43079ecf" providerId="LiveId" clId="{AF9F686B-45A8-4FBF-9B46-7D37A21D489D}" dt="2023-06-01T12:29:27.146" v="300" actId="20577"/>
        <pc:sldMkLst>
          <pc:docMk/>
          <pc:sldMk cId="3621200712" sldId="256"/>
        </pc:sldMkLst>
        <pc:graphicFrameChg chg="mod modGraphic">
          <ac:chgData name="구 수진" userId="544999df43079ecf" providerId="LiveId" clId="{AF9F686B-45A8-4FBF-9B46-7D37A21D489D}" dt="2023-06-01T12:29:27.146" v="300" actId="20577"/>
          <ac:graphicFrameMkLst>
            <pc:docMk/>
            <pc:sldMk cId="3621200712" sldId="256"/>
            <ac:graphicFrameMk id="4" creationId="{9E007CDB-436E-6559-3C21-E92B22A24645}"/>
          </ac:graphicFrameMkLst>
        </pc:graphicFrameChg>
        <pc:graphicFrameChg chg="add mod modGraphic">
          <ac:chgData name="구 수진" userId="544999df43079ecf" providerId="LiveId" clId="{AF9F686B-45A8-4FBF-9B46-7D37A21D489D}" dt="2023-06-01T12:29:03.521" v="260" actId="14100"/>
          <ac:graphicFrameMkLst>
            <pc:docMk/>
            <pc:sldMk cId="3621200712" sldId="256"/>
            <ac:graphicFrameMk id="5" creationId="{038EB698-C380-0C8A-52A2-FAF211229425}"/>
          </ac:graphicFrameMkLst>
        </pc:graphicFrameChg>
      </pc:sldChg>
      <pc:sldChg chg="addSp delSp modSp add del mod">
        <pc:chgData name="구 수진" userId="544999df43079ecf" providerId="LiveId" clId="{AF9F686B-45A8-4FBF-9B46-7D37A21D489D}" dt="2023-06-02T01:46:28.486" v="580" actId="47"/>
        <pc:sldMkLst>
          <pc:docMk/>
          <pc:sldMk cId="1507328457" sldId="257"/>
        </pc:sldMkLst>
        <pc:graphicFrameChg chg="add mod modGraphic">
          <ac:chgData name="구 수진" userId="544999df43079ecf" providerId="LiveId" clId="{AF9F686B-45A8-4FBF-9B46-7D37A21D489D}" dt="2023-06-02T01:46:24.866" v="579" actId="1076"/>
          <ac:graphicFrameMkLst>
            <pc:docMk/>
            <pc:sldMk cId="1507328457" sldId="257"/>
            <ac:graphicFrameMk id="2" creationId="{8A3E4C4E-A8C5-2ED2-B5E3-C8F072DC23F3}"/>
          </ac:graphicFrameMkLst>
        </pc:graphicFrameChg>
        <pc:graphicFrameChg chg="add del mod">
          <ac:chgData name="구 수진" userId="544999df43079ecf" providerId="LiveId" clId="{AF9F686B-45A8-4FBF-9B46-7D37A21D489D}" dt="2023-06-01T12:31:06.643" v="500" actId="478"/>
          <ac:graphicFrameMkLst>
            <pc:docMk/>
            <pc:sldMk cId="1507328457" sldId="257"/>
            <ac:graphicFrameMk id="3" creationId="{3BDD6491-03D4-0BA2-AB9B-F8CFE7E43954}"/>
          </ac:graphicFrameMkLst>
        </pc:graphicFrameChg>
        <pc:graphicFrameChg chg="del">
          <ac:chgData name="구 수진" userId="544999df43079ecf" providerId="LiveId" clId="{AF9F686B-45A8-4FBF-9B46-7D37A21D489D}" dt="2023-06-01T12:20:30.644" v="1" actId="478"/>
          <ac:graphicFrameMkLst>
            <pc:docMk/>
            <pc:sldMk cId="1507328457" sldId="257"/>
            <ac:graphicFrameMk id="4" creationId="{9E007CDB-436E-6559-3C21-E92B22A24645}"/>
          </ac:graphicFrameMkLst>
        </pc:graphicFrameChg>
        <pc:graphicFrameChg chg="add mod modGraphic">
          <ac:chgData name="구 수진" userId="544999df43079ecf" providerId="LiveId" clId="{AF9F686B-45A8-4FBF-9B46-7D37A21D489D}" dt="2023-06-01T12:31:15.840" v="503" actId="1076"/>
          <ac:graphicFrameMkLst>
            <pc:docMk/>
            <pc:sldMk cId="1507328457" sldId="257"/>
            <ac:graphicFrameMk id="5" creationId="{F6F9FB6F-6368-F990-A536-A54DD3B993F8}"/>
          </ac:graphicFrameMkLst>
        </pc:graphicFrameChg>
      </pc:sldChg>
      <pc:sldChg chg="addSp delSp modSp add mod">
        <pc:chgData name="구 수진" userId="544999df43079ecf" providerId="LiveId" clId="{AF9F686B-45A8-4FBF-9B46-7D37A21D489D}" dt="2023-06-02T01:49:39.843" v="598" actId="14734"/>
        <pc:sldMkLst>
          <pc:docMk/>
          <pc:sldMk cId="2543789565" sldId="258"/>
        </pc:sldMkLst>
        <pc:graphicFrameChg chg="add mod modGraphic">
          <ac:chgData name="구 수진" userId="544999df43079ecf" providerId="LiveId" clId="{AF9F686B-45A8-4FBF-9B46-7D37A21D489D}" dt="2023-06-02T01:49:39.843" v="598" actId="14734"/>
          <ac:graphicFrameMkLst>
            <pc:docMk/>
            <pc:sldMk cId="2543789565" sldId="258"/>
            <ac:graphicFrameMk id="2" creationId="{6B12489C-A280-188E-9B1B-3A1AA5A1ECC5}"/>
          </ac:graphicFrameMkLst>
        </pc:graphicFrameChg>
        <pc:graphicFrameChg chg="mod modGraphic">
          <ac:chgData name="구 수진" userId="544999df43079ecf" providerId="LiveId" clId="{AF9F686B-45A8-4FBF-9B46-7D37A21D489D}" dt="2023-06-02T01:47:17.789" v="591" actId="20577"/>
          <ac:graphicFrameMkLst>
            <pc:docMk/>
            <pc:sldMk cId="2543789565" sldId="258"/>
            <ac:graphicFrameMk id="4" creationId="{9E007CDB-436E-6559-3C21-E92B22A24645}"/>
          </ac:graphicFrameMkLst>
        </pc:graphicFrameChg>
        <pc:graphicFrameChg chg="del">
          <ac:chgData name="구 수진" userId="544999df43079ecf" providerId="LiveId" clId="{AF9F686B-45A8-4FBF-9B46-7D37A21D489D}" dt="2023-06-01T12:31:34.763" v="505" actId="478"/>
          <ac:graphicFrameMkLst>
            <pc:docMk/>
            <pc:sldMk cId="2543789565" sldId="258"/>
            <ac:graphicFrameMk id="5" creationId="{038EB698-C380-0C8A-52A2-FAF211229425}"/>
          </ac:graphicFrameMkLst>
        </pc:graphicFrameChg>
      </pc:sldChg>
      <pc:sldChg chg="add">
        <pc:chgData name="구 수진" userId="544999df43079ecf" providerId="LiveId" clId="{AF9F686B-45A8-4FBF-9B46-7D37A21D489D}" dt="2023-06-02T01:46:35.880" v="581"/>
        <pc:sldMkLst>
          <pc:docMk/>
          <pc:sldMk cId="111026025" sldId="259"/>
        </pc:sldMkLst>
      </pc:sldChg>
      <pc:sldChg chg="modSp add del mod">
        <pc:chgData name="구 수진" userId="544999df43079ecf" providerId="LiveId" clId="{AF9F686B-45A8-4FBF-9B46-7D37A21D489D}" dt="2023-06-02T01:45:25.187" v="556" actId="47"/>
        <pc:sldMkLst>
          <pc:docMk/>
          <pc:sldMk cId="1452964574" sldId="259"/>
        </pc:sldMkLst>
        <pc:graphicFrameChg chg="mod modGraphic">
          <ac:chgData name="구 수진" userId="544999df43079ecf" providerId="LiveId" clId="{AF9F686B-45A8-4FBF-9B46-7D37A21D489D}" dt="2023-06-01T12:30:34.368" v="494" actId="14100"/>
          <ac:graphicFrameMkLst>
            <pc:docMk/>
            <pc:sldMk cId="1452964574" sldId="259"/>
            <ac:graphicFrameMk id="2" creationId="{8A3E4C4E-A8C5-2ED2-B5E3-C8F072DC23F3}"/>
          </ac:graphicFrameMkLst>
        </pc:graphicFrameChg>
      </pc:sldChg>
      <pc:sldChg chg="add del">
        <pc:chgData name="구 수진" userId="544999df43079ecf" providerId="LiveId" clId="{AF9F686B-45A8-4FBF-9B46-7D37A21D489D}" dt="2023-06-02T01:45:21.340" v="555" actId="47"/>
        <pc:sldMkLst>
          <pc:docMk/>
          <pc:sldMk cId="1805573853" sldId="260"/>
        </pc:sldMkLst>
      </pc:sldChg>
      <pc:sldChg chg="add del">
        <pc:chgData name="구 수진" userId="544999df43079ecf" providerId="LiveId" clId="{AF9F686B-45A8-4FBF-9B46-7D37A21D489D}" dt="2023-06-01T12:31:37.153" v="507"/>
        <pc:sldMkLst>
          <pc:docMk/>
          <pc:sldMk cId="2384953901" sldId="261"/>
        </pc:sldMkLst>
      </pc:sldChg>
      <pc:sldChg chg="delSp add del mod">
        <pc:chgData name="구 수진" userId="544999df43079ecf" providerId="LiveId" clId="{AF9F686B-45A8-4FBF-9B46-7D37A21D489D}" dt="2023-06-01T12:31:51.064" v="511" actId="47"/>
        <pc:sldMkLst>
          <pc:docMk/>
          <pc:sldMk cId="4052904038" sldId="261"/>
        </pc:sldMkLst>
        <pc:graphicFrameChg chg="del">
          <ac:chgData name="구 수진" userId="544999df43079ecf" providerId="LiveId" clId="{AF9F686B-45A8-4FBF-9B46-7D37A21D489D}" dt="2023-06-01T12:31:47.786" v="509" actId="21"/>
          <ac:graphicFrameMkLst>
            <pc:docMk/>
            <pc:sldMk cId="4052904038" sldId="261"/>
            <ac:graphicFrameMk id="2" creationId="{8A3E4C4E-A8C5-2ED2-B5E3-C8F072DC23F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806DB-0BF3-0052-FAF3-3DABC9905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271A2-1BA9-FE43-2C1A-E8D6ADDEE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33927-827F-CDA9-8E05-15DCD69D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39C2D-D736-44B2-461B-5EF720C0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4EA3F-8AD2-CDEA-5630-48E5BF7F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5B887-EE3F-C376-94FB-BA882B12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51CCF-802C-A12D-9CF1-1EDDB273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EF4E3-8265-1FAF-04B7-7712E129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3E503-A153-104A-B93F-1A242AF6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05D82-E3DE-6AC5-A4E2-46253C7F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7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B9C86-9EC3-B412-43D7-68BF06D5C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0180D-EC5F-6D40-D22F-CFCB8158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0D3F0-DF97-66F4-54A4-A8F5CA40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B3F37-098F-E9D5-7E00-0F0331C7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191CE-97A2-D0AA-296F-5345AA35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6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A75AC-5E72-EA52-9694-B8899147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F0D64-33A9-3434-9C2A-6427E39C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C4A68-C84D-F7C2-9CB6-3BDFC9FA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E1BC6-B98E-B929-92AE-D4579260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A8956-01F4-5F23-3F7D-D42DF98A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6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78BB-7956-E75E-6C4C-D306D80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6E814-CB89-7990-2A4F-036D49EB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AD41F-3552-9F8C-0995-2200523B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F76C1-5D07-C025-7614-46C00968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06408-6E61-3AF1-1D63-F2BFB255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4260F-F57F-8638-5B2E-81BCCB98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BACD6-4A6E-5393-B063-22D2B3734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6BE1B-653F-5A68-79A9-09E3B2B9C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8C6FD-6404-EFD7-64A9-CFA86A74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F9FE7-B93D-8EE1-F133-FBFB0C3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15B53-16D6-790D-706A-A20CFA0A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C88DE-990E-F4FA-B77B-6C144C4F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E62D8-E4EA-9F14-111F-BA4B6255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34FA7-A62D-8783-40FC-F64EE3140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1B9CA5-B3BC-D14D-0C74-648F9716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2BAD1-87EC-3689-075F-6454609A8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0558A4-C83B-2AF3-088E-01CD9468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7D6B28-1177-6E4B-403F-5E8B23E3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96A935-13BC-B788-D1B2-94DDD2BE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861B-7668-D03A-13FE-98A13FD4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D5971B-9F24-9B3B-4EAF-2A8003D6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B0149-A12B-823E-0636-C70ADB4C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CB9F21-EDE3-BF20-FFC1-48688E2D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0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5608A6-2E01-2CE5-0644-F8EEF8D0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251F5C-05BC-402C-0EA1-1F315FED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BC947-385A-B4B5-9E2D-7A9AA5FF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2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9078-1151-C551-D6C9-EA9E030A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8FE21-4600-C229-A38A-A15B39FF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ED5DC-AC74-8A6E-6393-FE7A5001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2DE48-755F-28D5-5C52-EDA68FD6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ACEAA-B6FD-7A34-F927-F938A209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8FF86-E257-5966-D6C7-333F7344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86912-D93F-D1B7-9640-2F8D2D9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B965E-629D-446E-8763-59A42790E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6F8AE-651B-D45C-1081-29A8909D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F45D5-6C26-7E59-7D58-46F952D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D8F83-4AAE-C0EC-67B5-8530A4FB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6404FF-904E-E33B-9598-D4482AD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1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0858AC-D4A0-D37F-5BAA-7095F9A3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8F027-2092-4853-CE88-AED4DD06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CED3B-3AF8-D865-D033-AB6665F3F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0C21-3B8B-4ECC-97BA-A6461FC63DE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13E7E-C629-501A-5B8E-F92289910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4C0D-CD20-6107-2E6F-17A5C3DF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4A0D-1D99-4FCC-A5EF-E01333A14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0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</a:t>
            </a:r>
            <a:r>
              <a:rPr lang="en-US" altLang="ko-KR" b="1" dirty="0" smtClean="0"/>
              <a:t>#1 (</a:t>
            </a:r>
            <a:r>
              <a:rPr lang="ko-KR" altLang="en-US" b="1" dirty="0" smtClean="0"/>
              <a:t>메인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38363"/>
              </p:ext>
            </p:extLst>
          </p:nvPr>
        </p:nvGraphicFramePr>
        <p:xfrm>
          <a:off x="74562" y="702478"/>
          <a:ext cx="11902900" cy="602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05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도구</a:t>
                      </a:r>
                      <a:r>
                        <a:rPr lang="en-US" altLang="ko-KR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1, </a:t>
                      </a:r>
                      <a:r>
                        <a:rPr lang="ko-KR" alt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도구</a:t>
                      </a:r>
                      <a:r>
                        <a:rPr lang="en-US" altLang="ko-KR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71058"/>
                  </a:ext>
                </a:extLst>
              </a:tr>
              <a:tr h="505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코드생성</a:t>
                      </a:r>
                      <a:r>
                        <a:rPr lang="en-US" altLang="ko-KR" i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i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코드리뷰</a:t>
                      </a:r>
                      <a:r>
                        <a:rPr lang="en-US" altLang="ko-KR" i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i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결함분석</a:t>
                      </a:r>
                      <a:r>
                        <a:rPr lang="en-US" altLang="ko-KR" i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i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구조분석</a:t>
                      </a:r>
                      <a:r>
                        <a:rPr lang="en-US" altLang="ko-KR" i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TC </a:t>
                      </a:r>
                      <a:r>
                        <a:rPr lang="ko-KR" altLang="en-US" i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생성</a:t>
                      </a:r>
                      <a:endParaRPr lang="en-US" altLang="ko-KR" i="1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18323"/>
                  </a:ext>
                </a:extLst>
              </a:tr>
              <a:tr h="2963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Prompt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204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종합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</a:t>
            </a:r>
            <a:r>
              <a:rPr lang="en-US" altLang="ko-KR" b="1" dirty="0" smtClean="0"/>
              <a:t>#2 (</a:t>
            </a:r>
            <a:r>
              <a:rPr lang="ko-KR" altLang="en-US" b="1" dirty="0" smtClean="0"/>
              <a:t>상세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도구</a:t>
            </a:r>
            <a:r>
              <a:rPr lang="en-US" altLang="ko-KR" b="1" dirty="0" smtClean="0"/>
              <a:t>2)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97194"/>
              </p:ext>
            </p:extLst>
          </p:nvPr>
        </p:nvGraphicFramePr>
        <p:xfrm>
          <a:off x="116127" y="602728"/>
          <a:ext cx="11902900" cy="616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50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Tabnine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6789"/>
                  </a:ext>
                </a:extLst>
              </a:tr>
              <a:tr h="424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136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(Optional)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Tabnine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의 경우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한줄만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생성이 되었습니다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08" y="1990552"/>
            <a:ext cx="8753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065" y="249318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Day3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99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</a:t>
            </a:r>
            <a:r>
              <a:rPr lang="en-US" altLang="ko-KR" b="1" dirty="0" smtClean="0"/>
              <a:t>#1 (</a:t>
            </a:r>
            <a:r>
              <a:rPr lang="ko-KR" altLang="en-US" b="1" dirty="0" smtClean="0"/>
              <a:t>메인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12046"/>
              </p:ext>
            </p:extLst>
          </p:nvPr>
        </p:nvGraphicFramePr>
        <p:xfrm>
          <a:off x="74562" y="702478"/>
          <a:ext cx="11902900" cy="602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05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dirty="0" err="1" smtClean="0">
                          <a:solidFill>
                            <a:schemeClr val="tx1"/>
                          </a:solidFill>
                        </a:rPr>
                        <a:t>ChatGPT</a:t>
                      </a:r>
                      <a:r>
                        <a:rPr lang="en-US" altLang="ko-KR" i="0" dirty="0" smtClean="0">
                          <a:solidFill>
                            <a:schemeClr val="tx1"/>
                          </a:solidFill>
                        </a:rPr>
                        <a:t>, Bard</a:t>
                      </a:r>
                      <a:endParaRPr lang="ko-KR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71058"/>
                  </a:ext>
                </a:extLst>
              </a:tr>
              <a:tr h="505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구조분석 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(Refactoring)</a:t>
                      </a:r>
                      <a:endParaRPr lang="en-US" altLang="ko-KR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18323"/>
                  </a:ext>
                </a:extLst>
              </a:tr>
              <a:tr h="2963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Prompt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Source Code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Could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you refactoring the code? 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204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종합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Bard</a:t>
                      </a:r>
                      <a:r>
                        <a:rPr lang="ko-KR" altLang="en-US" sz="1600" dirty="0" smtClean="0"/>
                        <a:t>의 경우 </a:t>
                      </a:r>
                      <a:r>
                        <a:rPr lang="en-US" altLang="ko-KR" sz="1600" dirty="0" smtClean="0"/>
                        <a:t>Refactoring </a:t>
                      </a:r>
                      <a:r>
                        <a:rPr lang="ko-KR" altLang="en-US" sz="1600" dirty="0" smtClean="0"/>
                        <a:t>코드를 제안한 후 참고한 코드 출처를 명시해주어 도움이 되었습니다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600" dirty="0" err="1" smtClean="0"/>
                        <a:t>ChatGPT</a:t>
                      </a:r>
                      <a:r>
                        <a:rPr lang="ko-KR" altLang="en-US" sz="1600" dirty="0" smtClean="0"/>
                        <a:t>의 경우 </a:t>
                      </a:r>
                      <a:r>
                        <a:rPr lang="en-US" altLang="ko-KR" sz="1600" dirty="0" smtClean="0"/>
                        <a:t>Refactoring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코드 제안 및 상세한 설명이 도움이 되었습니다</a:t>
                      </a:r>
                      <a:r>
                        <a:rPr lang="en-US" altLang="ko-KR" sz="1600" baseline="0" dirty="0" smtClean="0"/>
                        <a:t>. </a:t>
                      </a:r>
                    </a:p>
                    <a:p>
                      <a:pPr algn="l" latinLnBrk="1"/>
                      <a:endParaRPr lang="en-US" altLang="ko-KR" sz="16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두 도구에서 각각 제안한 코드를 보았을 때는 다음과 같은 이유로 </a:t>
                      </a:r>
                      <a:r>
                        <a:rPr lang="en-US" altLang="ko-KR" sz="1600" baseline="0" dirty="0" err="1" smtClean="0"/>
                        <a:t>ChatGPT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코드를 </a:t>
                      </a:r>
                      <a:r>
                        <a:rPr lang="en-US" altLang="ko-KR" sz="1600" baseline="0" dirty="0" smtClean="0"/>
                        <a:t>Accept</a:t>
                      </a:r>
                      <a:r>
                        <a:rPr lang="ko-KR" altLang="en-US" sz="1600" baseline="0" dirty="0" smtClean="0"/>
                        <a:t>할 것 같습니다</a:t>
                      </a:r>
                      <a:r>
                        <a:rPr lang="en-US" altLang="ko-KR" sz="1600" baseline="0" dirty="0" smtClean="0"/>
                        <a:t>. </a:t>
                      </a:r>
                    </a:p>
                    <a:p>
                      <a:pPr algn="l" latinLnBrk="1"/>
                      <a:r>
                        <a:rPr lang="ko-KR" altLang="en-US" sz="1600" baseline="0" dirty="0" smtClean="0"/>
                        <a:t>① 변수 명 </a:t>
                      </a:r>
                      <a:r>
                        <a:rPr lang="en-US" altLang="ko-KR" sz="1600" baseline="0" dirty="0" smtClean="0"/>
                        <a:t>~~ </a:t>
                      </a:r>
                    </a:p>
                    <a:p>
                      <a:pPr algn="l" latinLnBrk="1"/>
                      <a:r>
                        <a:rPr lang="ko-KR" altLang="en-US" sz="1600" baseline="0" dirty="0" smtClean="0"/>
                        <a:t>②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함수 구조 </a:t>
                      </a:r>
                      <a:r>
                        <a:rPr lang="en-US" altLang="ko-KR" sz="1600" baseline="0" dirty="0" smtClean="0"/>
                        <a:t>~~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6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#</a:t>
            </a:r>
            <a:r>
              <a:rPr lang="en-US" altLang="ko-KR" b="1" dirty="0" smtClean="0"/>
              <a:t>1 (</a:t>
            </a:r>
            <a:r>
              <a:rPr lang="ko-KR" altLang="en-US" b="1" dirty="0" smtClean="0"/>
              <a:t>상세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도구</a:t>
            </a:r>
            <a:r>
              <a:rPr lang="en-US" altLang="ko-KR" b="1" dirty="0" smtClean="0"/>
              <a:t>1)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67774"/>
              </p:ext>
            </p:extLst>
          </p:nvPr>
        </p:nvGraphicFramePr>
        <p:xfrm>
          <a:off x="74562" y="640080"/>
          <a:ext cx="11902900" cy="615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Bard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6789"/>
                  </a:ext>
                </a:extLst>
              </a:tr>
              <a:tr h="424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136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(Optional)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Bard</a:t>
                      </a:r>
                      <a:r>
                        <a:rPr lang="ko-KR" altLang="en-US" sz="1600" dirty="0" smtClean="0"/>
                        <a:t>의 경우 </a:t>
                      </a:r>
                      <a:r>
                        <a:rPr lang="en-US" altLang="ko-KR" sz="1600" dirty="0" smtClean="0"/>
                        <a:t>Refactoring </a:t>
                      </a:r>
                      <a:r>
                        <a:rPr lang="ko-KR" altLang="en-US" sz="1600" dirty="0" smtClean="0"/>
                        <a:t>코드를 제안한 후 참고한 출처 코드를 명시해주어 도움이 되었습니다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9C9FAD-2B67-D7FD-20A9-C680C3B8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59" y="1762453"/>
            <a:ext cx="5841581" cy="2290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72E4E2-9A7B-A1A3-1BCD-23D9B13E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59" y="4052454"/>
            <a:ext cx="5835985" cy="683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64DCAC-BCE8-66FE-EE90-B1CD4D0BF804}"/>
              </a:ext>
            </a:extLst>
          </p:cNvPr>
          <p:cNvSpPr txBox="1"/>
          <p:nvPr/>
        </p:nvSpPr>
        <p:spPr>
          <a:xfrm>
            <a:off x="3078709" y="4352909"/>
            <a:ext cx="351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출처 </a:t>
            </a:r>
            <a:r>
              <a:rPr lang="ko-KR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동일하게 발견</a:t>
            </a:r>
          </a:p>
        </p:txBody>
      </p:sp>
    </p:spTree>
    <p:extLst>
      <p:ext uri="{BB962C8B-B14F-4D97-AF65-F5344CB8AC3E}">
        <p14:creationId xmlns:p14="http://schemas.microsoft.com/office/powerpoint/2010/main" val="350803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#</a:t>
            </a:r>
            <a:r>
              <a:rPr lang="en-US" altLang="ko-KR" b="1" dirty="0" smtClean="0"/>
              <a:t>1 (</a:t>
            </a:r>
            <a:r>
              <a:rPr lang="ko-KR" altLang="en-US" b="1" dirty="0" smtClean="0"/>
              <a:t>상세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도구</a:t>
            </a:r>
            <a:r>
              <a:rPr lang="en-US" altLang="ko-KR" b="1" dirty="0" smtClean="0"/>
              <a:t>2)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03475"/>
              </p:ext>
            </p:extLst>
          </p:nvPr>
        </p:nvGraphicFramePr>
        <p:xfrm>
          <a:off x="116127" y="602728"/>
          <a:ext cx="11902900" cy="616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50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ChatGPT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6789"/>
                  </a:ext>
                </a:extLst>
              </a:tr>
              <a:tr h="424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136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(Optional)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ChatGPT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의 경우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Refactoring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코드 제안 및 상세한 설명이 도움이 되었습니다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CDA89C-2D14-14AD-B369-F50554A1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1" y="1454728"/>
            <a:ext cx="5151706" cy="39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#</a:t>
            </a:r>
            <a:r>
              <a:rPr lang="en-US" altLang="ko-KR" b="1" dirty="0" smtClean="0"/>
              <a:t>1 (</a:t>
            </a:r>
            <a:r>
              <a:rPr lang="ko-KR" altLang="en-US" b="1" dirty="0" smtClean="0"/>
              <a:t>상세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도구</a:t>
            </a:r>
            <a:r>
              <a:rPr lang="en-US" altLang="ko-KR" b="1" dirty="0" smtClean="0"/>
              <a:t>1)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90320"/>
              </p:ext>
            </p:extLst>
          </p:nvPr>
        </p:nvGraphicFramePr>
        <p:xfrm>
          <a:off x="149377" y="611040"/>
          <a:ext cx="11902900" cy="616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50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도구</a:t>
                      </a:r>
                      <a:r>
                        <a:rPr lang="en-US" altLang="ko-KR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6789"/>
                  </a:ext>
                </a:extLst>
              </a:tr>
              <a:tr h="424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136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(Optional)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2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#</a:t>
            </a:r>
            <a:r>
              <a:rPr lang="en-US" altLang="ko-KR" b="1" dirty="0" smtClean="0"/>
              <a:t>1 (</a:t>
            </a:r>
            <a:r>
              <a:rPr lang="ko-KR" altLang="en-US" b="1" dirty="0" smtClean="0"/>
              <a:t>상세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도구</a:t>
            </a:r>
            <a:r>
              <a:rPr lang="en-US" altLang="ko-KR" b="1" dirty="0" smtClean="0"/>
              <a:t>2)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51771"/>
              </p:ext>
            </p:extLst>
          </p:nvPr>
        </p:nvGraphicFramePr>
        <p:xfrm>
          <a:off x="149376" y="586102"/>
          <a:ext cx="11902900" cy="616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50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도구</a:t>
                      </a:r>
                      <a:r>
                        <a:rPr lang="en-US" altLang="ko-KR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6789"/>
                  </a:ext>
                </a:extLst>
              </a:tr>
              <a:tr h="424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136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(Optional)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7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065" y="249318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Day2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48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</a:t>
            </a:r>
            <a:r>
              <a:rPr lang="en-US" altLang="ko-KR" b="1" dirty="0" smtClean="0"/>
              <a:t>#1 (</a:t>
            </a:r>
            <a:r>
              <a:rPr lang="ko-KR" altLang="en-US" b="1" dirty="0" smtClean="0"/>
              <a:t>메인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29681"/>
              </p:ext>
            </p:extLst>
          </p:nvPr>
        </p:nvGraphicFramePr>
        <p:xfrm>
          <a:off x="74562" y="702478"/>
          <a:ext cx="11902900" cy="602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05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dirty="0" smtClean="0">
                          <a:solidFill>
                            <a:schemeClr val="tx1"/>
                          </a:solidFill>
                        </a:rPr>
                        <a:t>Copilot,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i="0" baseline="0" dirty="0" err="1" smtClean="0">
                          <a:solidFill>
                            <a:schemeClr val="tx1"/>
                          </a:solidFill>
                        </a:rPr>
                        <a:t>Tabnine</a:t>
                      </a:r>
                      <a:endParaRPr lang="ko-KR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71058"/>
                  </a:ext>
                </a:extLst>
              </a:tr>
              <a:tr h="505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baseline="0" smtClean="0">
                          <a:solidFill>
                            <a:schemeClr val="tx1"/>
                          </a:solidFill>
                        </a:rPr>
                        <a:t>Gstreamer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오픈소스 코드에서 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set property</a:t>
                      </a:r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 작성 이후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get property </a:t>
                      </a:r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생성 비교</a:t>
                      </a:r>
                      <a:endParaRPr lang="en-US" altLang="ko-KR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18323"/>
                  </a:ext>
                </a:extLst>
              </a:tr>
              <a:tr h="2963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Prompt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에서 아래와 같이 입력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204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종합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err="1" smtClean="0"/>
                        <a:t>get_property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함수를 생성하는데 있어서</a:t>
                      </a:r>
                      <a:r>
                        <a:rPr lang="en-US" altLang="ko-KR" sz="1600" baseline="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600" baseline="0" dirty="0" smtClean="0"/>
                        <a:t>Copilot</a:t>
                      </a:r>
                      <a:r>
                        <a:rPr lang="ko-KR" altLang="en-US" sz="1600" baseline="0" dirty="0" smtClean="0"/>
                        <a:t>의 경우 코드 일부만 입력했는데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여러줄을</a:t>
                      </a:r>
                      <a:r>
                        <a:rPr lang="ko-KR" altLang="en-US" sz="1600" baseline="0" dirty="0" smtClean="0"/>
                        <a:t> 한번에 완성해주었고</a:t>
                      </a:r>
                      <a:r>
                        <a:rPr lang="en-US" altLang="ko-KR" sz="1600" baseline="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600" baseline="0" dirty="0" err="1" smtClean="0"/>
                        <a:t>Tabnine</a:t>
                      </a:r>
                      <a:r>
                        <a:rPr lang="ko-KR" altLang="en-US" sz="1600" baseline="0" dirty="0" smtClean="0"/>
                        <a:t>은 </a:t>
                      </a:r>
                      <a:r>
                        <a:rPr lang="ko-KR" altLang="en-US" sz="1600" baseline="0" dirty="0" err="1" smtClean="0"/>
                        <a:t>한줄씩</a:t>
                      </a:r>
                      <a:r>
                        <a:rPr lang="ko-KR" altLang="en-US" sz="1600" baseline="0" dirty="0" smtClean="0"/>
                        <a:t> 추천이 되어서 완성하는 구조였습니다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6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두 도구 모두 </a:t>
                      </a:r>
                      <a:r>
                        <a:rPr lang="en-US" altLang="ko-KR" sz="1600" baseline="0" dirty="0" smtClean="0"/>
                        <a:t>set</a:t>
                      </a:r>
                      <a:r>
                        <a:rPr lang="ko-KR" altLang="en-US" sz="1600" baseline="0" dirty="0" smtClean="0"/>
                        <a:t>함수에서는 불필요한 </a:t>
                      </a:r>
                      <a:r>
                        <a:rPr lang="en-US" altLang="ko-KR" sz="1600" baseline="0" dirty="0" err="1" smtClean="0"/>
                        <a:t>mutex</a:t>
                      </a:r>
                      <a:r>
                        <a:rPr lang="en-US" altLang="ko-KR" sz="1600" baseline="0" dirty="0" smtClean="0"/>
                        <a:t> lock</a:t>
                      </a:r>
                      <a:r>
                        <a:rPr lang="ko-KR" altLang="en-US" sz="1600" baseline="0" dirty="0" smtClean="0"/>
                        <a:t>을 추천해주었습니다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600" baseline="0" dirty="0" smtClean="0"/>
                    </a:p>
                    <a:p>
                      <a:pPr algn="l" latinLnBrk="1"/>
                      <a:r>
                        <a:rPr lang="en-US" altLang="ko-KR" sz="1600" baseline="0" dirty="0" smtClean="0"/>
                        <a:t>Copilot</a:t>
                      </a:r>
                      <a:r>
                        <a:rPr lang="ko-KR" altLang="en-US" sz="1600" baseline="0" dirty="0" smtClean="0"/>
                        <a:t>은 전체 함수가 추천이 한번에 되고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정확도도 비교적 높았기 때문에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더 우세하다고 판단했습니다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6" y="2333711"/>
            <a:ext cx="2824162" cy="22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#</a:t>
            </a:r>
            <a:r>
              <a:rPr lang="en-US" altLang="ko-KR" b="1" dirty="0" smtClean="0"/>
              <a:t>1 (</a:t>
            </a:r>
            <a:r>
              <a:rPr lang="ko-KR" altLang="en-US" b="1" dirty="0" smtClean="0"/>
              <a:t>상세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도구</a:t>
            </a:r>
            <a:r>
              <a:rPr lang="en-US" altLang="ko-KR" b="1" dirty="0" smtClean="0"/>
              <a:t>1)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3348"/>
              </p:ext>
            </p:extLst>
          </p:nvPr>
        </p:nvGraphicFramePr>
        <p:xfrm>
          <a:off x="74562" y="640080"/>
          <a:ext cx="11902900" cy="615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Copilot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6789"/>
                  </a:ext>
                </a:extLst>
              </a:tr>
              <a:tr h="424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136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(Optional)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Copilot</a:t>
                      </a:r>
                      <a:r>
                        <a:rPr lang="ko-KR" altLang="en-US" sz="1600" dirty="0" smtClean="0"/>
                        <a:t>의 경우 여러 줄을 한번에 추천했습니다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7588" t="42264" r="49796" b="13245"/>
          <a:stretch/>
        </p:blipFill>
        <p:spPr>
          <a:xfrm>
            <a:off x="1197033" y="1512916"/>
            <a:ext cx="4511370" cy="33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6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#</a:t>
            </a:r>
            <a:r>
              <a:rPr lang="en-US" altLang="ko-KR" b="1" dirty="0" smtClean="0"/>
              <a:t>1 (</a:t>
            </a:r>
            <a:r>
              <a:rPr lang="ko-KR" altLang="en-US" b="1" dirty="0" smtClean="0"/>
              <a:t>상세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도구</a:t>
            </a:r>
            <a:r>
              <a:rPr lang="en-US" altLang="ko-KR" b="1" dirty="0" smtClean="0"/>
              <a:t>2)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01044"/>
              </p:ext>
            </p:extLst>
          </p:nvPr>
        </p:nvGraphicFramePr>
        <p:xfrm>
          <a:off x="116127" y="602728"/>
          <a:ext cx="11902900" cy="616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50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Tabnine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6789"/>
                  </a:ext>
                </a:extLst>
              </a:tr>
              <a:tr h="424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136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(Optional)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Tabnine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의 경우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한줄씩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완성해주는 형태였습니다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생성한 코드의 정확도는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Copilot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과 유사합니다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7543" t="41286" r="50840" b="37795"/>
          <a:stretch/>
        </p:blipFill>
        <p:spPr>
          <a:xfrm>
            <a:off x="1197033" y="1787236"/>
            <a:ext cx="2876204" cy="10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8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</a:t>
            </a:r>
            <a:r>
              <a:rPr lang="en-US" altLang="ko-KR" b="1" dirty="0" smtClean="0"/>
              <a:t>#2 (</a:t>
            </a:r>
            <a:r>
              <a:rPr lang="ko-KR" altLang="en-US" b="1" dirty="0" smtClean="0"/>
              <a:t>메인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65040"/>
              </p:ext>
            </p:extLst>
          </p:nvPr>
        </p:nvGraphicFramePr>
        <p:xfrm>
          <a:off x="74562" y="702478"/>
          <a:ext cx="11902900" cy="602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05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dirty="0" smtClean="0">
                          <a:solidFill>
                            <a:schemeClr val="tx1"/>
                          </a:solidFill>
                        </a:rPr>
                        <a:t>Copilot,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i="0" baseline="0" dirty="0" err="1" smtClean="0">
                          <a:solidFill>
                            <a:schemeClr val="tx1"/>
                          </a:solidFill>
                        </a:rPr>
                        <a:t>Tabnine</a:t>
                      </a:r>
                      <a:endParaRPr lang="ko-KR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71058"/>
                  </a:ext>
                </a:extLst>
              </a:tr>
              <a:tr h="505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도메인 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i="0" baseline="0" dirty="0" err="1" smtClean="0">
                          <a:solidFill>
                            <a:schemeClr val="tx1"/>
                          </a:solidFill>
                        </a:rPr>
                        <a:t>Gstreamer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오픈소스 코드에서 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set property</a:t>
                      </a:r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 작성 이후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i="0" baseline="0" dirty="0" smtClean="0">
                          <a:solidFill>
                            <a:schemeClr val="tx1"/>
                          </a:solidFill>
                        </a:rPr>
                        <a:t>get property </a:t>
                      </a:r>
                      <a:r>
                        <a:rPr lang="ko-KR" altLang="en-US" i="0" baseline="0" dirty="0" smtClean="0">
                          <a:solidFill>
                            <a:schemeClr val="tx1"/>
                          </a:solidFill>
                        </a:rPr>
                        <a:t>생성 비교</a:t>
                      </a:r>
                      <a:endParaRPr lang="en-US" altLang="ko-KR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18323"/>
                  </a:ext>
                </a:extLst>
              </a:tr>
              <a:tr h="2963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Prompt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에서 아래와 같은 자연어 입력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204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종합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동일한 자연어를 입력했을 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aseline="0" dirty="0" err="1" smtClean="0"/>
                        <a:t>Tabnine</a:t>
                      </a:r>
                      <a:r>
                        <a:rPr lang="en-US" altLang="ko-KR" sz="1600" baseline="0" dirty="0" smtClean="0"/>
                        <a:t>, Copilot </a:t>
                      </a:r>
                      <a:r>
                        <a:rPr lang="ko-KR" altLang="en-US" sz="1600" baseline="0" dirty="0" smtClean="0"/>
                        <a:t>모두 </a:t>
                      </a:r>
                      <a:r>
                        <a:rPr lang="ko-KR" altLang="en-US" sz="1600" baseline="0" dirty="0" err="1" smtClean="0"/>
                        <a:t>의미없는</a:t>
                      </a:r>
                      <a:r>
                        <a:rPr lang="ko-KR" altLang="en-US" sz="1600" baseline="0" dirty="0" smtClean="0"/>
                        <a:t> 함수를 생성했지만</a:t>
                      </a:r>
                      <a:r>
                        <a:rPr lang="en-US" altLang="ko-KR" sz="1600" baseline="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600" baseline="0" dirty="0" smtClean="0"/>
                        <a:t>Copilot</a:t>
                      </a:r>
                      <a:r>
                        <a:rPr lang="ko-KR" altLang="en-US" sz="1600" baseline="0" dirty="0" smtClean="0"/>
                        <a:t>이 코드 생성 </a:t>
                      </a:r>
                      <a:r>
                        <a:rPr lang="ko-KR" altLang="en-US" sz="1600" baseline="0" dirty="0" err="1" smtClean="0"/>
                        <a:t>라인수도</a:t>
                      </a:r>
                      <a:r>
                        <a:rPr lang="ko-KR" altLang="en-US" sz="1600" baseline="0" dirty="0" smtClean="0"/>
                        <a:t> 많고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자연어의 문맥을 더 잘 이해 한 것 같습니다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64" y="2665442"/>
            <a:ext cx="6486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2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208"/>
            <a:ext cx="39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Report </a:t>
            </a:r>
            <a:r>
              <a:rPr lang="en-US" altLang="ko-KR" b="1" dirty="0" smtClean="0"/>
              <a:t>#2 (</a:t>
            </a:r>
            <a:r>
              <a:rPr lang="ko-KR" altLang="en-US" b="1" dirty="0" smtClean="0"/>
              <a:t>상세 페이지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도구</a:t>
            </a:r>
            <a:r>
              <a:rPr lang="en-US" altLang="ko-KR" b="1" dirty="0" smtClean="0"/>
              <a:t>1)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96089"/>
              </p:ext>
            </p:extLst>
          </p:nvPr>
        </p:nvGraphicFramePr>
        <p:xfrm>
          <a:off x="74562" y="640080"/>
          <a:ext cx="11902900" cy="615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914">
                  <a:extLst>
                    <a:ext uri="{9D8B030D-6E8A-4147-A177-3AD203B41FA5}">
                      <a16:colId xmlns:a16="http://schemas.microsoft.com/office/drawing/2014/main" val="716533553"/>
                    </a:ext>
                  </a:extLst>
                </a:gridCol>
                <a:gridCol w="11066986">
                  <a:extLst>
                    <a:ext uri="{9D8B030D-6E8A-4147-A177-3AD203B41FA5}">
                      <a16:colId xmlns:a16="http://schemas.microsoft.com/office/drawing/2014/main" val="3535318766"/>
                    </a:ext>
                  </a:extLst>
                </a:gridCol>
              </a:tblGrid>
              <a:tr h="5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Copilot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6789"/>
                  </a:ext>
                </a:extLst>
              </a:tr>
              <a:tr h="424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7406"/>
                  </a:ext>
                </a:extLst>
              </a:tr>
              <a:tr h="136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의견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effectLst/>
                        </a:rPr>
                        <a:t>(Optional)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Copilot</a:t>
                      </a:r>
                      <a:r>
                        <a:rPr lang="ko-KR" altLang="en-US" sz="1600" dirty="0" smtClean="0"/>
                        <a:t>의 경우 여러 줄을 한번에 추천했고</a:t>
                      </a:r>
                      <a:r>
                        <a:rPr lang="en-US" altLang="ko-KR" sz="1600" dirty="0" smtClean="0"/>
                        <a:t>, case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문은 </a:t>
                      </a:r>
                      <a:r>
                        <a:rPr lang="ko-KR" altLang="en-US" sz="1600" baseline="0" dirty="0" err="1" smtClean="0"/>
                        <a:t>부정확했지만</a:t>
                      </a:r>
                      <a:r>
                        <a:rPr lang="ko-KR" altLang="en-US" sz="1600" baseline="0" dirty="0" smtClean="0"/>
                        <a:t> 정답과 비교적 유사한 코드를 추천했습니다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913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3736-C60E-2BC5-D5FA-C85D30CD8347}"/>
              </a:ext>
            </a:extLst>
          </p:cNvPr>
          <p:cNvSpPr/>
          <p:nvPr/>
        </p:nvSpPr>
        <p:spPr>
          <a:xfrm>
            <a:off x="0" y="439540"/>
            <a:ext cx="493272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64" y="1624965"/>
            <a:ext cx="5425354" cy="32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475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Day2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Day3 예시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수진</dc:creator>
  <cp:lastModifiedBy>구수진/SE Lab(VD)/삼성전자</cp:lastModifiedBy>
  <cp:revision>31</cp:revision>
  <dcterms:created xsi:type="dcterms:W3CDTF">2023-06-01T12:20:06Z</dcterms:created>
  <dcterms:modified xsi:type="dcterms:W3CDTF">2023-06-05T07:26:49Z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