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2"/>
    <p:restoredTop sz="94654"/>
  </p:normalViewPr>
  <p:slideViewPr>
    <p:cSldViewPr snapToGrid="0" snapToObjects="1">
      <p:cViewPr>
        <p:scale>
          <a:sx n="120" d="100"/>
          <a:sy n="120" d="100"/>
        </p:scale>
        <p:origin x="144"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DE9938-FF7A-3D40-8BFD-F77DCA5E8EEA}" type="datetimeFigureOut">
              <a:rPr lang="en-US" smtClean="0"/>
              <a:t>12/10/21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8019D-9DB5-D048-947A-22C3C17C3936}" type="slidenum">
              <a:rPr lang="en-US" smtClean="0"/>
              <a:t>‹#›</a:t>
            </a:fld>
            <a:endParaRPr lang="en-US"/>
          </a:p>
        </p:txBody>
      </p:sp>
    </p:spTree>
    <p:extLst>
      <p:ext uri="{BB962C8B-B14F-4D97-AF65-F5344CB8AC3E}">
        <p14:creationId xmlns:p14="http://schemas.microsoft.com/office/powerpoint/2010/main" val="2181530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8019D-9DB5-D048-947A-22C3C17C3936}" type="slidenum">
              <a:rPr lang="en-US" smtClean="0"/>
              <a:t>6</a:t>
            </a:fld>
            <a:endParaRPr lang="en-US"/>
          </a:p>
        </p:txBody>
      </p:sp>
    </p:spTree>
    <p:extLst>
      <p:ext uri="{BB962C8B-B14F-4D97-AF65-F5344CB8AC3E}">
        <p14:creationId xmlns:p14="http://schemas.microsoft.com/office/powerpoint/2010/main" val="2556236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60385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7039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42667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65710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1763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072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7943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20845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67647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095971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73028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12/10/21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8865827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1" r:id="rId6"/>
    <p:sldLayoutId id="2147483716" r:id="rId7"/>
    <p:sldLayoutId id="2147483717" r:id="rId8"/>
    <p:sldLayoutId id="2147483718" r:id="rId9"/>
    <p:sldLayoutId id="2147483719" r:id="rId10"/>
    <p:sldLayoutId id="2147483720"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t.wikipedia.org/wiki/Major_League_Baseball_Most_Valuable_Player_Award" TargetMode="External"/><Relationship Id="rId2" Type="http://schemas.openxmlformats.org/officeDocument/2006/relationships/image" Target="../media/image3.jpg"/><Relationship Id="rId1" Type="http://schemas.openxmlformats.org/officeDocument/2006/relationships/slideLayout" Target="../slideLayouts/slideLayout8.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localhost:8889/notebooks/Thinkful%20Data%20Science%20Projects/Supervised%20Learning/fangraphs.com" TargetMode="External"/><Relationship Id="rId2" Type="http://schemas.openxmlformats.org/officeDocument/2006/relationships/hyperlink" Target="http://localhost:8889/notebooks/Thinkful%20Data%20Science%20Projects/Supervised%20Learning/baseball-referenc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3">
            <a:extLst>
              <a:ext uri="{FF2B5EF4-FFF2-40B4-BE49-F238E27FC236}">
                <a16:creationId xmlns:a16="http://schemas.microsoft.com/office/drawing/2014/main" id="{54A54EB5-B05D-45A4-97C2-05BE48BF43B3}"/>
              </a:ext>
            </a:extLst>
          </p:cNvPr>
          <p:cNvPicPr>
            <a:picLocks noChangeAspect="1"/>
          </p:cNvPicPr>
          <p:nvPr/>
        </p:nvPicPr>
        <p:blipFill rotWithShape="1">
          <a:blip r:embed="rId2"/>
          <a:srcRect b="6250"/>
          <a:stretch/>
        </p:blipFill>
        <p:spPr>
          <a:xfrm>
            <a:off x="1" y="10"/>
            <a:ext cx="12191999" cy="6857989"/>
          </a:xfrm>
          <a:prstGeom prst="rect">
            <a:avLst/>
          </a:prstGeom>
        </p:spPr>
      </p:pic>
      <p:sp useBgFill="1">
        <p:nvSpPr>
          <p:cNvPr id="30" name="Rectangle 29">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2" name="Rectangle 31">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9FEF207-B549-B642-9658-38DD6B612FCD}"/>
              </a:ext>
            </a:extLst>
          </p:cNvPr>
          <p:cNvSpPr>
            <a:spLocks noGrp="1"/>
          </p:cNvSpPr>
          <p:nvPr>
            <p:ph type="ctrTitle"/>
          </p:nvPr>
        </p:nvSpPr>
        <p:spPr>
          <a:xfrm>
            <a:off x="1771132" y="2091263"/>
            <a:ext cx="8649738" cy="2590800"/>
          </a:xfrm>
        </p:spPr>
        <p:txBody>
          <a:bodyPr>
            <a:normAutofit/>
          </a:bodyPr>
          <a:lstStyle/>
          <a:p>
            <a:r>
              <a:rPr lang="en-US" sz="6300"/>
              <a:t>Predicting MLB’s Top 10 MVP Nominee </a:t>
            </a:r>
          </a:p>
        </p:txBody>
      </p:sp>
      <p:sp>
        <p:nvSpPr>
          <p:cNvPr id="3" name="Subtitle 2">
            <a:extLst>
              <a:ext uri="{FF2B5EF4-FFF2-40B4-BE49-F238E27FC236}">
                <a16:creationId xmlns:a16="http://schemas.microsoft.com/office/drawing/2014/main" id="{EC3D65DB-F3CA-104A-9CE6-AAD61F9BCB46}"/>
              </a:ext>
            </a:extLst>
          </p:cNvPr>
          <p:cNvSpPr>
            <a:spLocks noGrp="1"/>
          </p:cNvSpPr>
          <p:nvPr>
            <p:ph type="subTitle" idx="1"/>
          </p:nvPr>
        </p:nvSpPr>
        <p:spPr>
          <a:xfrm>
            <a:off x="1771130" y="4682062"/>
            <a:ext cx="8652788" cy="457201"/>
          </a:xfrm>
        </p:spPr>
        <p:txBody>
          <a:bodyPr>
            <a:normAutofit/>
          </a:bodyPr>
          <a:lstStyle/>
          <a:p>
            <a:pPr>
              <a:lnSpc>
                <a:spcPct val="90000"/>
              </a:lnSpc>
              <a:spcAft>
                <a:spcPts val="600"/>
              </a:spcAft>
            </a:pPr>
            <a:r>
              <a:rPr lang="en-US" sz="1000"/>
              <a:t>December 10, 2021</a:t>
            </a:r>
          </a:p>
          <a:p>
            <a:pPr>
              <a:lnSpc>
                <a:spcPct val="90000"/>
              </a:lnSpc>
              <a:spcAft>
                <a:spcPts val="600"/>
              </a:spcAft>
            </a:pPr>
            <a:r>
              <a:rPr lang="en-US" sz="1000"/>
              <a:t>Create by </a:t>
            </a:r>
            <a:r>
              <a:rPr lang="en-US" sz="1000" err="1"/>
              <a:t>Sooji</a:t>
            </a:r>
            <a:r>
              <a:rPr lang="en-US" sz="1000"/>
              <a:t> Rhodes</a:t>
            </a:r>
          </a:p>
        </p:txBody>
      </p:sp>
      <p:sp>
        <p:nvSpPr>
          <p:cNvPr id="34" name="Rectangle 33">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35">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57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994A5-F32A-6044-986A-D80DF0A30883}"/>
              </a:ext>
            </a:extLst>
          </p:cNvPr>
          <p:cNvSpPr>
            <a:spLocks noGrp="1"/>
          </p:cNvSpPr>
          <p:nvPr>
            <p:ph type="title"/>
          </p:nvPr>
        </p:nvSpPr>
        <p:spPr/>
        <p:txBody>
          <a:bodyPr anchor="t"/>
          <a:lstStyle/>
          <a:p>
            <a:r>
              <a:rPr lang="en-US" dirty="0"/>
              <a:t>Introduction</a:t>
            </a:r>
          </a:p>
        </p:txBody>
      </p:sp>
      <p:pic>
        <p:nvPicPr>
          <p:cNvPr id="6" name="Content Placeholder 5" descr="Arrow&#10;&#10;Description automatically generated with medium confidence">
            <a:extLst>
              <a:ext uri="{FF2B5EF4-FFF2-40B4-BE49-F238E27FC236}">
                <a16:creationId xmlns:a16="http://schemas.microsoft.com/office/drawing/2014/main" id="{0F5A6289-96F4-BF4D-9F1E-36BC1688D837}"/>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1541813" y="609600"/>
            <a:ext cx="5145974" cy="5334000"/>
          </a:xfrm>
        </p:spPr>
      </p:pic>
      <p:sp>
        <p:nvSpPr>
          <p:cNvPr id="4" name="Text Placeholder 3">
            <a:extLst>
              <a:ext uri="{FF2B5EF4-FFF2-40B4-BE49-F238E27FC236}">
                <a16:creationId xmlns:a16="http://schemas.microsoft.com/office/drawing/2014/main" id="{581AF86A-F1DA-884E-8822-BB7360564B51}"/>
              </a:ext>
            </a:extLst>
          </p:cNvPr>
          <p:cNvSpPr>
            <a:spLocks noGrp="1"/>
          </p:cNvSpPr>
          <p:nvPr>
            <p:ph type="body" sz="half" idx="2"/>
          </p:nvPr>
        </p:nvSpPr>
        <p:spPr/>
        <p:txBody>
          <a:bodyPr>
            <a:normAutofit fontScale="92500" lnSpcReduction="10000"/>
          </a:bodyPr>
          <a:lstStyle/>
          <a:p>
            <a:r>
              <a:rPr lang="en-US" dirty="0"/>
              <a:t>At the end of each season, a randomly selected group of sports writers in the Baseball Writers Association of America (BBWAA) receive a blank ballot for the Most Valuable Player (MVP) nomination for each league (American and National). The ballots are then consolidated and aggregated (weighted by the rank), and the Major League Baseball (MLB) posts the top 20 players from each league.</a:t>
            </a:r>
          </a:p>
          <a:p>
            <a:endParaRPr lang="en-US" dirty="0"/>
          </a:p>
        </p:txBody>
      </p:sp>
      <p:sp>
        <p:nvSpPr>
          <p:cNvPr id="7" name="TextBox 6">
            <a:extLst>
              <a:ext uri="{FF2B5EF4-FFF2-40B4-BE49-F238E27FC236}">
                <a16:creationId xmlns:a16="http://schemas.microsoft.com/office/drawing/2014/main" id="{3C3D9809-1A1C-BF48-BE4B-8E8BB76C8200}"/>
              </a:ext>
            </a:extLst>
          </p:cNvPr>
          <p:cNvSpPr txBox="1"/>
          <p:nvPr/>
        </p:nvSpPr>
        <p:spPr>
          <a:xfrm>
            <a:off x="1541813" y="5943600"/>
            <a:ext cx="5145974" cy="230832"/>
          </a:xfrm>
          <a:prstGeom prst="rect">
            <a:avLst/>
          </a:prstGeom>
          <a:noFill/>
        </p:spPr>
        <p:txBody>
          <a:bodyPr wrap="square" rtlCol="0">
            <a:spAutoFit/>
          </a:bodyPr>
          <a:lstStyle/>
          <a:p>
            <a:r>
              <a:rPr lang="en-US" sz="900">
                <a:hlinkClick r:id="rId3" tooltip="https://it.wikipedia.org/wiki/Major_League_Baseball_Most_Valuable_Player_Award"/>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4090284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5AF77-062F-0D4B-B413-9B0F05A992C4}"/>
              </a:ext>
            </a:extLst>
          </p:cNvPr>
          <p:cNvSpPr>
            <a:spLocks noGrp="1"/>
          </p:cNvSpPr>
          <p:nvPr>
            <p:ph type="title"/>
          </p:nvPr>
        </p:nvSpPr>
        <p:spPr/>
        <p:txBody>
          <a:bodyPr/>
          <a:lstStyle/>
          <a:p>
            <a:r>
              <a:rPr lang="en-US" dirty="0"/>
              <a:t>Assumptions and considerations</a:t>
            </a:r>
          </a:p>
        </p:txBody>
      </p:sp>
      <p:sp>
        <p:nvSpPr>
          <p:cNvPr id="5" name="Content Placeholder 4">
            <a:extLst>
              <a:ext uri="{FF2B5EF4-FFF2-40B4-BE49-F238E27FC236}">
                <a16:creationId xmlns:a16="http://schemas.microsoft.com/office/drawing/2014/main" id="{5421F181-4778-B841-A5B4-826F74305E57}"/>
              </a:ext>
            </a:extLst>
          </p:cNvPr>
          <p:cNvSpPr>
            <a:spLocks noGrp="1"/>
          </p:cNvSpPr>
          <p:nvPr>
            <p:ph idx="1"/>
          </p:nvPr>
        </p:nvSpPr>
        <p:spPr/>
        <p:txBody>
          <a:bodyPr>
            <a:normAutofit/>
          </a:bodyPr>
          <a:lstStyle/>
          <a:p>
            <a:r>
              <a:rPr lang="en-US" dirty="0"/>
              <a:t>Eligible players must have at least 502 plate appearance, in order to weed out any outliers. </a:t>
            </a:r>
          </a:p>
          <a:p>
            <a:r>
              <a:rPr lang="en-US" dirty="0"/>
              <a:t>The training data will be the statistics between 2013 and 2019, and the test data will be the statistics for 2021. </a:t>
            </a:r>
          </a:p>
          <a:p>
            <a:r>
              <a:rPr lang="en-US" dirty="0"/>
              <a:t>I am only considering top 10. Hence, considering both leagues, 20 out of all players will be considered nominated as the MVP.</a:t>
            </a:r>
          </a:p>
          <a:p>
            <a:r>
              <a:rPr lang="en-US" dirty="0"/>
              <a:t>Because I intend to look at only hitting records, pitchers will not be considered in my dataset. Only batters, including catchers, will be considered.</a:t>
            </a:r>
          </a:p>
          <a:p>
            <a:r>
              <a:rPr lang="en-US" dirty="0"/>
              <a:t>The data will come from </a:t>
            </a:r>
            <a:r>
              <a:rPr lang="en-US" u="sng" dirty="0">
                <a:hlinkClick r:id="rId2"/>
              </a:rPr>
              <a:t>Baseball Reference</a:t>
            </a:r>
            <a:r>
              <a:rPr lang="en-US" dirty="0"/>
              <a:t> website for the MVP nomination and </a:t>
            </a:r>
            <a:r>
              <a:rPr lang="en-US" u="sng" dirty="0">
                <a:hlinkClick r:id="rId3"/>
              </a:rPr>
              <a:t>FanGraphs</a:t>
            </a:r>
            <a:r>
              <a:rPr lang="en-US" dirty="0"/>
              <a:t> for the player statistics.</a:t>
            </a:r>
          </a:p>
          <a:p>
            <a:pPr marL="0" indent="0">
              <a:buNone/>
            </a:pPr>
            <a:br>
              <a:rPr lang="en-US" dirty="0"/>
            </a:br>
            <a:endParaRPr lang="en-US" dirty="0"/>
          </a:p>
        </p:txBody>
      </p:sp>
    </p:spTree>
    <p:extLst>
      <p:ext uri="{BB962C8B-B14F-4D97-AF65-F5344CB8AC3E}">
        <p14:creationId xmlns:p14="http://schemas.microsoft.com/office/powerpoint/2010/main" val="780351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DD8F-1CA1-364A-A382-4A5E2C35D1C1}"/>
              </a:ext>
            </a:extLst>
          </p:cNvPr>
          <p:cNvSpPr>
            <a:spLocks noGrp="1"/>
          </p:cNvSpPr>
          <p:nvPr>
            <p:ph type="title"/>
          </p:nvPr>
        </p:nvSpPr>
        <p:spPr/>
        <p:txBody>
          <a:bodyPr anchor="t">
            <a:normAutofit fontScale="90000"/>
          </a:bodyPr>
          <a:lstStyle/>
          <a:p>
            <a:r>
              <a:rPr lang="en-US" dirty="0"/>
              <a:t>Exploratory Data Analysis – Data Cleaning</a:t>
            </a:r>
          </a:p>
        </p:txBody>
      </p:sp>
      <p:pic>
        <p:nvPicPr>
          <p:cNvPr id="6" name="Content Placeholder 5" descr="Table&#10;&#10;Description automatically generated">
            <a:extLst>
              <a:ext uri="{FF2B5EF4-FFF2-40B4-BE49-F238E27FC236}">
                <a16:creationId xmlns:a16="http://schemas.microsoft.com/office/drawing/2014/main" id="{21C0D366-95DD-AA43-87F6-6553A86A5C8C}"/>
              </a:ext>
            </a:extLst>
          </p:cNvPr>
          <p:cNvPicPr>
            <a:picLocks noGrp="1" noChangeAspect="1"/>
          </p:cNvPicPr>
          <p:nvPr>
            <p:ph sz="half" idx="1"/>
          </p:nvPr>
        </p:nvPicPr>
        <p:blipFill rotWithShape="1">
          <a:blip r:embed="rId2"/>
          <a:srcRect l="9379" t="752" r="3730" b="4529"/>
          <a:stretch/>
        </p:blipFill>
        <p:spPr>
          <a:xfrm>
            <a:off x="2017050" y="1609855"/>
            <a:ext cx="2987341" cy="4605552"/>
          </a:xfrm>
        </p:spPr>
      </p:pic>
      <p:pic>
        <p:nvPicPr>
          <p:cNvPr id="12" name="Content Placeholder 11" descr="Table&#10;&#10;Description automatically generated">
            <a:extLst>
              <a:ext uri="{FF2B5EF4-FFF2-40B4-BE49-F238E27FC236}">
                <a16:creationId xmlns:a16="http://schemas.microsoft.com/office/drawing/2014/main" id="{0DDBBA45-9074-D341-94BB-4A4F75E96E4F}"/>
              </a:ext>
            </a:extLst>
          </p:cNvPr>
          <p:cNvPicPr>
            <a:picLocks noGrp="1" noChangeAspect="1"/>
          </p:cNvPicPr>
          <p:nvPr>
            <p:ph sz="half" idx="2"/>
          </p:nvPr>
        </p:nvPicPr>
        <p:blipFill rotWithShape="1">
          <a:blip r:embed="rId3"/>
          <a:srcRect l="7004" t="1221" r="8164" b="5877"/>
          <a:stretch/>
        </p:blipFill>
        <p:spPr>
          <a:xfrm>
            <a:off x="6999770" y="1609855"/>
            <a:ext cx="2987341" cy="4605551"/>
          </a:xfrm>
        </p:spPr>
      </p:pic>
      <p:sp>
        <p:nvSpPr>
          <p:cNvPr id="13" name="Notched Right Arrow 12">
            <a:extLst>
              <a:ext uri="{FF2B5EF4-FFF2-40B4-BE49-F238E27FC236}">
                <a16:creationId xmlns:a16="http://schemas.microsoft.com/office/drawing/2014/main" id="{E710E07B-7324-ED4D-993E-CFE4BEB4CD1B}"/>
              </a:ext>
            </a:extLst>
          </p:cNvPr>
          <p:cNvSpPr/>
          <p:nvPr/>
        </p:nvSpPr>
        <p:spPr>
          <a:xfrm>
            <a:off x="5146159" y="3165505"/>
            <a:ext cx="1711842" cy="119084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F56B848F-68C6-4449-8530-11A57E552779}"/>
              </a:ext>
            </a:extLst>
          </p:cNvPr>
          <p:cNvSpPr/>
          <p:nvPr/>
        </p:nvSpPr>
        <p:spPr>
          <a:xfrm>
            <a:off x="4242391" y="5550195"/>
            <a:ext cx="616688" cy="255182"/>
          </a:xfrm>
          <a:prstGeom prst="roundRect">
            <a:avLst/>
          </a:prstGeom>
          <a:solidFill>
            <a:schemeClr val="accent1">
              <a:alpha val="2998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3ED94A93-EA15-6E48-BCE1-B837F2C68BEE}"/>
              </a:ext>
            </a:extLst>
          </p:cNvPr>
          <p:cNvSpPr/>
          <p:nvPr/>
        </p:nvSpPr>
        <p:spPr>
          <a:xfrm>
            <a:off x="9275135" y="5507663"/>
            <a:ext cx="616688" cy="255182"/>
          </a:xfrm>
          <a:prstGeom prst="roundRect">
            <a:avLst/>
          </a:prstGeom>
          <a:solidFill>
            <a:schemeClr val="accent1">
              <a:alpha val="2998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70828A80-1CA7-9448-936C-405878C68563}"/>
              </a:ext>
            </a:extLst>
          </p:cNvPr>
          <p:cNvSpPr/>
          <p:nvPr/>
        </p:nvSpPr>
        <p:spPr>
          <a:xfrm>
            <a:off x="4316818" y="5140164"/>
            <a:ext cx="472947" cy="107981"/>
          </a:xfrm>
          <a:prstGeom prst="roundRect">
            <a:avLst/>
          </a:prstGeom>
          <a:solidFill>
            <a:schemeClr val="accent1">
              <a:alpha val="2998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7DB2B20A-1E4B-DE43-B503-FE35E8A2E6CC}"/>
              </a:ext>
            </a:extLst>
          </p:cNvPr>
          <p:cNvSpPr/>
          <p:nvPr/>
        </p:nvSpPr>
        <p:spPr>
          <a:xfrm>
            <a:off x="9269616" y="4934038"/>
            <a:ext cx="472947" cy="107981"/>
          </a:xfrm>
          <a:prstGeom prst="roundRect">
            <a:avLst/>
          </a:prstGeom>
          <a:solidFill>
            <a:schemeClr val="accent1">
              <a:alpha val="2998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90CF5C00-E0A8-A545-816D-3F337E6D614C}"/>
              </a:ext>
            </a:extLst>
          </p:cNvPr>
          <p:cNvSpPr/>
          <p:nvPr/>
        </p:nvSpPr>
        <p:spPr>
          <a:xfrm>
            <a:off x="3200399" y="5380074"/>
            <a:ext cx="287079" cy="701749"/>
          </a:xfrm>
          <a:prstGeom prst="roundRect">
            <a:avLst/>
          </a:prstGeom>
          <a:solidFill>
            <a:schemeClr val="accent1">
              <a:alpha val="2998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64749270-055C-C640-B522-F9824153D884}"/>
              </a:ext>
            </a:extLst>
          </p:cNvPr>
          <p:cNvSpPr/>
          <p:nvPr/>
        </p:nvSpPr>
        <p:spPr>
          <a:xfrm>
            <a:off x="8144537" y="5326911"/>
            <a:ext cx="287079" cy="701749"/>
          </a:xfrm>
          <a:prstGeom prst="roundRect">
            <a:avLst/>
          </a:prstGeom>
          <a:solidFill>
            <a:schemeClr val="accent1">
              <a:alpha val="2998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9224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1758-21E0-0147-BDF1-F956DF51DE89}"/>
              </a:ext>
            </a:extLst>
          </p:cNvPr>
          <p:cNvSpPr>
            <a:spLocks noGrp="1"/>
          </p:cNvSpPr>
          <p:nvPr>
            <p:ph type="title"/>
          </p:nvPr>
        </p:nvSpPr>
        <p:spPr/>
        <p:txBody>
          <a:bodyPr anchor="t">
            <a:normAutofit fontScale="90000"/>
          </a:bodyPr>
          <a:lstStyle/>
          <a:p>
            <a:r>
              <a:rPr lang="en-US"/>
              <a:t>Exploratory Data Analysis – Data Exploration</a:t>
            </a:r>
            <a:endParaRPr lang="en-US" dirty="0"/>
          </a:p>
        </p:txBody>
      </p:sp>
      <p:pic>
        <p:nvPicPr>
          <p:cNvPr id="4" name="Picture 3">
            <a:extLst>
              <a:ext uri="{FF2B5EF4-FFF2-40B4-BE49-F238E27FC236}">
                <a16:creationId xmlns:a16="http://schemas.microsoft.com/office/drawing/2014/main" id="{1B23CE09-55C7-9846-9E83-8559E9D43FF4}"/>
              </a:ext>
            </a:extLst>
          </p:cNvPr>
          <p:cNvPicPr>
            <a:picLocks noChangeAspect="1"/>
          </p:cNvPicPr>
          <p:nvPr/>
        </p:nvPicPr>
        <p:blipFill>
          <a:blip r:embed="rId2"/>
          <a:stretch>
            <a:fillRect/>
          </a:stretch>
        </p:blipFill>
        <p:spPr>
          <a:xfrm>
            <a:off x="428881" y="1231900"/>
            <a:ext cx="5667119" cy="4178300"/>
          </a:xfrm>
          <a:prstGeom prst="rect">
            <a:avLst/>
          </a:prstGeom>
        </p:spPr>
      </p:pic>
      <p:pic>
        <p:nvPicPr>
          <p:cNvPr id="6" name="Picture 5" descr="Chart, box and whisker chart&#10;&#10;Description automatically generated">
            <a:extLst>
              <a:ext uri="{FF2B5EF4-FFF2-40B4-BE49-F238E27FC236}">
                <a16:creationId xmlns:a16="http://schemas.microsoft.com/office/drawing/2014/main" id="{684B6416-3BC7-7143-AC4A-8DC1EE6F3295}"/>
              </a:ext>
            </a:extLst>
          </p:cNvPr>
          <p:cNvPicPr>
            <a:picLocks noChangeAspect="1"/>
          </p:cNvPicPr>
          <p:nvPr/>
        </p:nvPicPr>
        <p:blipFill>
          <a:blip r:embed="rId3"/>
          <a:stretch>
            <a:fillRect/>
          </a:stretch>
        </p:blipFill>
        <p:spPr>
          <a:xfrm>
            <a:off x="876300" y="3012246"/>
            <a:ext cx="6032500" cy="3344103"/>
          </a:xfrm>
          <a:prstGeom prst="rect">
            <a:avLst/>
          </a:prstGeom>
        </p:spPr>
      </p:pic>
      <p:pic>
        <p:nvPicPr>
          <p:cNvPr id="8" name="Picture 7" descr="Table&#10;&#10;Description automatically generated">
            <a:extLst>
              <a:ext uri="{FF2B5EF4-FFF2-40B4-BE49-F238E27FC236}">
                <a16:creationId xmlns:a16="http://schemas.microsoft.com/office/drawing/2014/main" id="{AA853754-4448-524E-A927-78148F1137D8}"/>
              </a:ext>
            </a:extLst>
          </p:cNvPr>
          <p:cNvPicPr>
            <a:picLocks noChangeAspect="1"/>
          </p:cNvPicPr>
          <p:nvPr/>
        </p:nvPicPr>
        <p:blipFill rotWithShape="1">
          <a:blip r:embed="rId4"/>
          <a:srcRect t="9727" b="8115"/>
          <a:stretch/>
        </p:blipFill>
        <p:spPr>
          <a:xfrm>
            <a:off x="7315039" y="1497996"/>
            <a:ext cx="4000661" cy="4717410"/>
          </a:xfrm>
          <a:prstGeom prst="rect">
            <a:avLst/>
          </a:prstGeom>
        </p:spPr>
      </p:pic>
      <p:sp>
        <p:nvSpPr>
          <p:cNvPr id="25" name="Rounded Rectangle 24">
            <a:extLst>
              <a:ext uri="{FF2B5EF4-FFF2-40B4-BE49-F238E27FC236}">
                <a16:creationId xmlns:a16="http://schemas.microsoft.com/office/drawing/2014/main" id="{FBBF0968-BA84-B54F-A536-3CDE8F4540A8}"/>
              </a:ext>
            </a:extLst>
          </p:cNvPr>
          <p:cNvSpPr/>
          <p:nvPr/>
        </p:nvSpPr>
        <p:spPr>
          <a:xfrm>
            <a:off x="7594599" y="5513657"/>
            <a:ext cx="3340101" cy="701749"/>
          </a:xfrm>
          <a:prstGeom prst="roundRect">
            <a:avLst/>
          </a:prstGeom>
          <a:solidFill>
            <a:schemeClr val="accent1">
              <a:alpha val="2998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700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ECCC-BEFF-0B44-838E-DF8B0D1F96CC}"/>
              </a:ext>
            </a:extLst>
          </p:cNvPr>
          <p:cNvSpPr>
            <a:spLocks noGrp="1"/>
          </p:cNvSpPr>
          <p:nvPr>
            <p:ph type="title"/>
          </p:nvPr>
        </p:nvSpPr>
        <p:spPr>
          <a:xfrm>
            <a:off x="785648" y="653105"/>
            <a:ext cx="10620703" cy="1371600"/>
          </a:xfrm>
        </p:spPr>
        <p:txBody>
          <a:bodyPr anchor="t">
            <a:normAutofit fontScale="90000"/>
          </a:bodyPr>
          <a:lstStyle/>
          <a:p>
            <a:r>
              <a:rPr lang="en-US" dirty="0"/>
              <a:t>Exploratory Data Analysis – Feature Engineering</a:t>
            </a:r>
          </a:p>
        </p:txBody>
      </p:sp>
      <p:pic>
        <p:nvPicPr>
          <p:cNvPr id="4" name="Picture 3" descr="Table&#10;&#10;Description automatically generated with medium confidence">
            <a:extLst>
              <a:ext uri="{FF2B5EF4-FFF2-40B4-BE49-F238E27FC236}">
                <a16:creationId xmlns:a16="http://schemas.microsoft.com/office/drawing/2014/main" id="{A4D2A903-3569-9C47-8B82-18433CA69F5B}"/>
              </a:ext>
            </a:extLst>
          </p:cNvPr>
          <p:cNvPicPr>
            <a:picLocks noChangeAspect="1"/>
          </p:cNvPicPr>
          <p:nvPr/>
        </p:nvPicPr>
        <p:blipFill rotWithShape="1">
          <a:blip r:embed="rId3"/>
          <a:srcRect l="1139"/>
          <a:stretch/>
        </p:blipFill>
        <p:spPr>
          <a:xfrm>
            <a:off x="1065665" y="1285740"/>
            <a:ext cx="3719366" cy="3062974"/>
          </a:xfrm>
          <a:prstGeom prst="rect">
            <a:avLst/>
          </a:prstGeom>
        </p:spPr>
      </p:pic>
      <p:pic>
        <p:nvPicPr>
          <p:cNvPr id="6" name="Picture 5" descr="Text&#10;&#10;Description automatically generated with medium confidence">
            <a:extLst>
              <a:ext uri="{FF2B5EF4-FFF2-40B4-BE49-F238E27FC236}">
                <a16:creationId xmlns:a16="http://schemas.microsoft.com/office/drawing/2014/main" id="{32982C7E-EB4F-E842-9DAF-22E44D20392E}"/>
              </a:ext>
            </a:extLst>
          </p:cNvPr>
          <p:cNvPicPr>
            <a:picLocks noChangeAspect="1"/>
          </p:cNvPicPr>
          <p:nvPr/>
        </p:nvPicPr>
        <p:blipFill rotWithShape="1">
          <a:blip r:embed="rId4"/>
          <a:srcRect r="851"/>
          <a:stretch/>
        </p:blipFill>
        <p:spPr>
          <a:xfrm>
            <a:off x="1065666" y="4348714"/>
            <a:ext cx="3719365" cy="2110711"/>
          </a:xfrm>
          <a:prstGeom prst="rect">
            <a:avLst/>
          </a:prstGeom>
        </p:spPr>
      </p:pic>
      <p:sp>
        <p:nvSpPr>
          <p:cNvPr id="7" name="Rounded Rectangle 6">
            <a:extLst>
              <a:ext uri="{FF2B5EF4-FFF2-40B4-BE49-F238E27FC236}">
                <a16:creationId xmlns:a16="http://schemas.microsoft.com/office/drawing/2014/main" id="{A72BCAFB-ADAE-0747-BF73-662F640B8DB6}"/>
              </a:ext>
            </a:extLst>
          </p:cNvPr>
          <p:cNvSpPr/>
          <p:nvPr/>
        </p:nvSpPr>
        <p:spPr>
          <a:xfrm>
            <a:off x="3965944" y="1269791"/>
            <a:ext cx="819087" cy="5189634"/>
          </a:xfrm>
          <a:prstGeom prst="roundRect">
            <a:avLst/>
          </a:prstGeom>
          <a:solidFill>
            <a:schemeClr val="accent1">
              <a:alpha val="2998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75EB1FE1-678C-A44E-A0CA-371FBB30AB45}"/>
              </a:ext>
            </a:extLst>
          </p:cNvPr>
          <p:cNvSpPr/>
          <p:nvPr/>
        </p:nvSpPr>
        <p:spPr>
          <a:xfrm>
            <a:off x="1065664" y="2838890"/>
            <a:ext cx="3719367" cy="515679"/>
          </a:xfrm>
          <a:prstGeom prst="roundRect">
            <a:avLst/>
          </a:prstGeom>
          <a:solidFill>
            <a:schemeClr val="accent1">
              <a:alpha val="2998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1FCA8187-A15E-0D42-AEEE-8CD395D1439D}"/>
              </a:ext>
            </a:extLst>
          </p:cNvPr>
          <p:cNvSpPr/>
          <p:nvPr/>
        </p:nvSpPr>
        <p:spPr>
          <a:xfrm>
            <a:off x="1065663" y="3498110"/>
            <a:ext cx="3719367" cy="180754"/>
          </a:xfrm>
          <a:prstGeom prst="roundRect">
            <a:avLst/>
          </a:prstGeom>
          <a:solidFill>
            <a:schemeClr val="accent1">
              <a:alpha val="2998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9715FD66-C595-494E-ADC1-D209888BB157}"/>
              </a:ext>
            </a:extLst>
          </p:cNvPr>
          <p:cNvSpPr/>
          <p:nvPr/>
        </p:nvSpPr>
        <p:spPr>
          <a:xfrm>
            <a:off x="1065663" y="3854300"/>
            <a:ext cx="3719367" cy="637955"/>
          </a:xfrm>
          <a:prstGeom prst="roundRect">
            <a:avLst/>
          </a:prstGeom>
          <a:solidFill>
            <a:schemeClr val="accent1">
              <a:alpha val="2998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EB93C4CB-7B00-564A-9A86-32D8AF0654F0}"/>
              </a:ext>
            </a:extLst>
          </p:cNvPr>
          <p:cNvSpPr/>
          <p:nvPr/>
        </p:nvSpPr>
        <p:spPr>
          <a:xfrm>
            <a:off x="1065662" y="4667691"/>
            <a:ext cx="3719367" cy="366823"/>
          </a:xfrm>
          <a:prstGeom prst="roundRect">
            <a:avLst/>
          </a:prstGeom>
          <a:solidFill>
            <a:schemeClr val="accent1">
              <a:alpha val="2998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3A487200-873F-2E48-B79E-1D566606D1F3}"/>
              </a:ext>
            </a:extLst>
          </p:cNvPr>
          <p:cNvSpPr/>
          <p:nvPr/>
        </p:nvSpPr>
        <p:spPr>
          <a:xfrm>
            <a:off x="1065662" y="5184239"/>
            <a:ext cx="3719367" cy="180754"/>
          </a:xfrm>
          <a:prstGeom prst="roundRect">
            <a:avLst/>
          </a:prstGeom>
          <a:solidFill>
            <a:schemeClr val="accent1">
              <a:alpha val="2998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E9CB64C0-ED4E-A243-91FB-3E3A2529334F}"/>
              </a:ext>
            </a:extLst>
          </p:cNvPr>
          <p:cNvSpPr/>
          <p:nvPr/>
        </p:nvSpPr>
        <p:spPr>
          <a:xfrm>
            <a:off x="1065661" y="6218182"/>
            <a:ext cx="3719367" cy="180754"/>
          </a:xfrm>
          <a:prstGeom prst="roundRect">
            <a:avLst/>
          </a:prstGeom>
          <a:solidFill>
            <a:schemeClr val="accent1">
              <a:alpha val="2998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screenshot of a computer&#10;&#10;Description automatically generated with medium confidence">
            <a:extLst>
              <a:ext uri="{FF2B5EF4-FFF2-40B4-BE49-F238E27FC236}">
                <a16:creationId xmlns:a16="http://schemas.microsoft.com/office/drawing/2014/main" id="{13CA9AF8-9EF9-A040-9BBA-BF594F0DCB31}"/>
              </a:ext>
            </a:extLst>
          </p:cNvPr>
          <p:cNvPicPr>
            <a:picLocks noChangeAspect="1"/>
          </p:cNvPicPr>
          <p:nvPr/>
        </p:nvPicPr>
        <p:blipFill rotWithShape="1">
          <a:blip r:embed="rId5"/>
          <a:srcRect l="16194" t="15996" r="16417" b="12532"/>
          <a:stretch/>
        </p:blipFill>
        <p:spPr>
          <a:xfrm>
            <a:off x="5602353" y="1322956"/>
            <a:ext cx="5614995" cy="5146148"/>
          </a:xfrm>
          <a:prstGeom prst="rect">
            <a:avLst/>
          </a:prstGeom>
        </p:spPr>
      </p:pic>
    </p:spTree>
    <p:extLst>
      <p:ext uri="{BB962C8B-B14F-4D97-AF65-F5344CB8AC3E}">
        <p14:creationId xmlns:p14="http://schemas.microsoft.com/office/powerpoint/2010/main" val="366261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3A0EF-D25F-AB4D-A948-07C35370F4AA}"/>
              </a:ext>
            </a:extLst>
          </p:cNvPr>
          <p:cNvSpPr>
            <a:spLocks noGrp="1"/>
          </p:cNvSpPr>
          <p:nvPr>
            <p:ph type="title"/>
          </p:nvPr>
        </p:nvSpPr>
        <p:spPr/>
        <p:txBody>
          <a:bodyPr anchor="t"/>
          <a:lstStyle/>
          <a:p>
            <a:r>
              <a:rPr lang="en-US" dirty="0"/>
              <a:t>Machine Learning </a:t>
            </a:r>
          </a:p>
        </p:txBody>
      </p:sp>
      <p:pic>
        <p:nvPicPr>
          <p:cNvPr id="9" name="Content Placeholder 8" descr="Graphical user interface, diagram, application, Teams&#10;&#10;Description automatically generated">
            <a:extLst>
              <a:ext uri="{FF2B5EF4-FFF2-40B4-BE49-F238E27FC236}">
                <a16:creationId xmlns:a16="http://schemas.microsoft.com/office/drawing/2014/main" id="{5F3CA2A4-43E6-2E43-8731-51748295CE4B}"/>
              </a:ext>
            </a:extLst>
          </p:cNvPr>
          <p:cNvPicPr>
            <a:picLocks noGrp="1" noChangeAspect="1"/>
          </p:cNvPicPr>
          <p:nvPr>
            <p:ph idx="1"/>
          </p:nvPr>
        </p:nvPicPr>
        <p:blipFill>
          <a:blip r:embed="rId2"/>
          <a:stretch>
            <a:fillRect/>
          </a:stretch>
        </p:blipFill>
        <p:spPr>
          <a:xfrm>
            <a:off x="477083" y="1328393"/>
            <a:ext cx="5857697" cy="5136201"/>
          </a:xfrm>
        </p:spPr>
      </p:pic>
      <p:pic>
        <p:nvPicPr>
          <p:cNvPr id="11" name="Picture 10" descr="Text, letter&#10;&#10;Description automatically generated">
            <a:extLst>
              <a:ext uri="{FF2B5EF4-FFF2-40B4-BE49-F238E27FC236}">
                <a16:creationId xmlns:a16="http://schemas.microsoft.com/office/drawing/2014/main" id="{73F87945-4ADB-A345-9E8E-C04AA0DFE112}"/>
              </a:ext>
            </a:extLst>
          </p:cNvPr>
          <p:cNvPicPr>
            <a:picLocks noChangeAspect="1"/>
          </p:cNvPicPr>
          <p:nvPr/>
        </p:nvPicPr>
        <p:blipFill>
          <a:blip r:embed="rId3"/>
          <a:stretch>
            <a:fillRect/>
          </a:stretch>
        </p:blipFill>
        <p:spPr>
          <a:xfrm>
            <a:off x="6334780" y="1328393"/>
            <a:ext cx="5400644" cy="5136201"/>
          </a:xfrm>
          <a:prstGeom prst="rect">
            <a:avLst/>
          </a:prstGeom>
        </p:spPr>
      </p:pic>
    </p:spTree>
    <p:extLst>
      <p:ext uri="{BB962C8B-B14F-4D97-AF65-F5344CB8AC3E}">
        <p14:creationId xmlns:p14="http://schemas.microsoft.com/office/powerpoint/2010/main" val="3444597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B562-FC89-074B-8ABC-2650BA083027}"/>
              </a:ext>
            </a:extLst>
          </p:cNvPr>
          <p:cNvSpPr>
            <a:spLocks noGrp="1"/>
          </p:cNvSpPr>
          <p:nvPr>
            <p:ph type="title"/>
          </p:nvPr>
        </p:nvSpPr>
        <p:spPr/>
        <p:txBody>
          <a:bodyPr anchor="t"/>
          <a:lstStyle/>
          <a:p>
            <a:r>
              <a:rPr lang="en-US" dirty="0"/>
              <a:t>Conclusion</a:t>
            </a:r>
          </a:p>
        </p:txBody>
      </p:sp>
      <p:pic>
        <p:nvPicPr>
          <p:cNvPr id="8" name="Content Placeholder 7" descr="Chart, bar chart&#10;&#10;Description automatically generated">
            <a:extLst>
              <a:ext uri="{FF2B5EF4-FFF2-40B4-BE49-F238E27FC236}">
                <a16:creationId xmlns:a16="http://schemas.microsoft.com/office/drawing/2014/main" id="{EE9ED3DE-C44A-8A4A-AB0A-B6688D15235E}"/>
              </a:ext>
            </a:extLst>
          </p:cNvPr>
          <p:cNvPicPr>
            <a:picLocks noGrp="1" noChangeAspect="1"/>
          </p:cNvPicPr>
          <p:nvPr>
            <p:ph sz="half" idx="1"/>
          </p:nvPr>
        </p:nvPicPr>
        <p:blipFill>
          <a:blip r:embed="rId2"/>
          <a:stretch>
            <a:fillRect/>
          </a:stretch>
        </p:blipFill>
        <p:spPr>
          <a:xfrm>
            <a:off x="1066800" y="2430158"/>
            <a:ext cx="4664075" cy="3094646"/>
          </a:xfrm>
        </p:spPr>
      </p:pic>
      <p:sp>
        <p:nvSpPr>
          <p:cNvPr id="4" name="Content Placeholder 3">
            <a:extLst>
              <a:ext uri="{FF2B5EF4-FFF2-40B4-BE49-F238E27FC236}">
                <a16:creationId xmlns:a16="http://schemas.microsoft.com/office/drawing/2014/main" id="{305D64EA-B22B-D24C-84A4-5BD6BA734262}"/>
              </a:ext>
            </a:extLst>
          </p:cNvPr>
          <p:cNvSpPr>
            <a:spLocks noGrp="1"/>
          </p:cNvSpPr>
          <p:nvPr>
            <p:ph sz="half" idx="2"/>
          </p:nvPr>
        </p:nvSpPr>
        <p:spPr/>
        <p:txBody>
          <a:bodyPr/>
          <a:lstStyle/>
          <a:p>
            <a:r>
              <a:rPr lang="en-US" dirty="0"/>
              <a:t>With 12 features that we have selected, all models performed well in predicting who will be the top 10 MVP nominee in each league. Even with the regularization, the accuracy, precision, and recall did not drastically drop. Looking at the feature importance, WAR is by far the most important feature in predicting the MVP nominee. For the next model, I will go back to feature engineering and only use SLG+, WPA, IBB, </a:t>
            </a:r>
            <a:r>
              <a:rPr lang="en-US" dirty="0" err="1"/>
              <a:t>wRC</a:t>
            </a:r>
            <a:r>
              <a:rPr lang="en-US" dirty="0"/>
              <a:t>+, RBI, and OBP+ to see if I will get the same high-performing models.</a:t>
            </a:r>
          </a:p>
        </p:txBody>
      </p:sp>
    </p:spTree>
    <p:extLst>
      <p:ext uri="{BB962C8B-B14F-4D97-AF65-F5344CB8AC3E}">
        <p14:creationId xmlns:p14="http://schemas.microsoft.com/office/powerpoint/2010/main" val="2659554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1B302C"/>
      </a:dk2>
      <a:lt2>
        <a:srgbClr val="F0F3F2"/>
      </a:lt2>
      <a:accent1>
        <a:srgbClr val="C34D6C"/>
      </a:accent1>
      <a:accent2>
        <a:srgbClr val="B13B8C"/>
      </a:accent2>
      <a:accent3>
        <a:srgbClr val="B74DC3"/>
      </a:accent3>
      <a:accent4>
        <a:srgbClr val="753DB2"/>
      </a:accent4>
      <a:accent5>
        <a:srgbClr val="554DC3"/>
      </a:accent5>
      <a:accent6>
        <a:srgbClr val="3B64B1"/>
      </a:accent6>
      <a:hlink>
        <a:srgbClr val="5D3FBF"/>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343</Words>
  <Application>Microsoft Macintosh PowerPoint</Application>
  <PresentationFormat>Widescreen</PresentationFormat>
  <Paragraphs>20</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Garamond</vt:lpstr>
      <vt:lpstr>SavonVTI</vt:lpstr>
      <vt:lpstr>Predicting MLB’s Top 10 MVP Nominee </vt:lpstr>
      <vt:lpstr>Introduction</vt:lpstr>
      <vt:lpstr>Assumptions and considerations</vt:lpstr>
      <vt:lpstr>Exploratory Data Analysis – Data Cleaning</vt:lpstr>
      <vt:lpstr>Exploratory Data Analysis – Data Exploration</vt:lpstr>
      <vt:lpstr>Exploratory Data Analysis – Feature Engineering</vt:lpstr>
      <vt:lpstr>Machine Learning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MLB’s Top 10 MVP Nominee </dc:title>
  <dc:creator>Sooji Rhodes</dc:creator>
  <cp:lastModifiedBy>Sooji Rhodes</cp:lastModifiedBy>
  <cp:revision>2</cp:revision>
  <dcterms:created xsi:type="dcterms:W3CDTF">2021-12-10T20:31:31Z</dcterms:created>
  <dcterms:modified xsi:type="dcterms:W3CDTF">2021-12-10T21:04:38Z</dcterms:modified>
</cp:coreProperties>
</file>