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479" r:id="rId4"/>
    <p:sldId id="474" r:id="rId5"/>
    <p:sldId id="475" r:id="rId6"/>
    <p:sldId id="476" r:id="rId7"/>
    <p:sldId id="478" r:id="rId8"/>
    <p:sldId id="481" r:id="rId9"/>
    <p:sldId id="488" r:id="rId10"/>
    <p:sldId id="482" r:id="rId11"/>
    <p:sldId id="483" r:id="rId12"/>
    <p:sldId id="513" r:id="rId13"/>
    <p:sldId id="514" r:id="rId14"/>
    <p:sldId id="520" r:id="rId15"/>
    <p:sldId id="515" r:id="rId16"/>
    <p:sldId id="516" r:id="rId17"/>
    <p:sldId id="517" r:id="rId18"/>
    <p:sldId id="518" r:id="rId19"/>
    <p:sldId id="487" r:id="rId20"/>
    <p:sldId id="484" r:id="rId21"/>
    <p:sldId id="485" r:id="rId22"/>
    <p:sldId id="486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480" r:id="rId36"/>
    <p:sldId id="471" r:id="rId37"/>
    <p:sldId id="501" r:id="rId38"/>
    <p:sldId id="502" r:id="rId39"/>
    <p:sldId id="503" r:id="rId40"/>
    <p:sldId id="506" r:id="rId41"/>
    <p:sldId id="507" r:id="rId42"/>
    <p:sldId id="508" r:id="rId43"/>
    <p:sldId id="51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5F5F5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5CDF6-B34D-4D21-A3E0-C2B45382ACE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ED81-56D9-4289-80F3-05CB4E09F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4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2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8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3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8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78FEF-75F4-7CF7-5387-75DBB3321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F3084-7A84-A722-E271-B564019BB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CA28A-EC87-BE6B-27C7-23FCB83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29FF8-C9AC-566E-6288-1B0F509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99B44-9B45-FE9C-00DD-72205385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7A01-CE23-6BDC-83B7-B973C9DB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B356C-E416-E2BF-857E-51E8D05C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DE97A-0B9B-1A63-0BB6-608C3A5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368B1-0F8D-481F-AFF9-69EE2DE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679CB-291D-7FF6-7D5A-59007C7B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6A21F-8F03-5F5A-3699-BA639535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BC0AB-273A-4D5D-4E69-00B120B0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B98D-F56C-CCFC-3BF2-4D03F37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700B8-B6CD-F363-277C-32C2307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CF6FF-56F5-CD3D-1D2A-47B896B4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749905" y="29657"/>
            <a:ext cx="2499063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9" indent="0">
              <a:buNone/>
              <a:defRPr sz="786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75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643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643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4064001" y="29657"/>
            <a:ext cx="5024176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3239" y="426357"/>
            <a:ext cx="2128762" cy="408214"/>
          </a:xfrm>
          <a:prstGeom prst="rect">
            <a:avLst/>
          </a:prstGeom>
        </p:spPr>
        <p:txBody>
          <a:bodyPr/>
          <a:lstStyle>
            <a:lvl1pPr>
              <a:defRPr sz="714" baseline="0"/>
            </a:lvl1pPr>
          </a:lstStyle>
          <a:p>
            <a:pPr lvl="0"/>
            <a:r>
              <a:rPr lang="ko-KR" altLang="en-US" dirty="0"/>
              <a:t>페이지 기본 설명 작성</a:t>
            </a:r>
          </a:p>
        </p:txBody>
      </p:sp>
    </p:spTree>
    <p:extLst>
      <p:ext uri="{BB962C8B-B14F-4D97-AF65-F5344CB8AC3E}">
        <p14:creationId xmlns:p14="http://schemas.microsoft.com/office/powerpoint/2010/main" val="326408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749905" y="29657"/>
            <a:ext cx="2499063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  <a:latin typeface="나눔고딕"/>
                <a:ea typeface="나눔고딕"/>
              </a:defRPr>
            </a:lvl1pPr>
            <a:lvl2pPr marL="457209" indent="0">
              <a:buNone/>
              <a:defRPr sz="786">
                <a:latin typeface="나눔고딕"/>
                <a:ea typeface="나눔고딕"/>
              </a:defRPr>
            </a:lvl2pPr>
            <a:lvl3pPr>
              <a:defRPr sz="750">
                <a:latin typeface="나눔고딕"/>
                <a:ea typeface="나눔고딕"/>
              </a:defRPr>
            </a:lvl3pPr>
            <a:lvl4pPr>
              <a:defRPr sz="643">
                <a:latin typeface="나눔고딕"/>
                <a:ea typeface="나눔고딕"/>
              </a:defRPr>
            </a:lvl4pPr>
            <a:lvl5pPr>
              <a:defRPr sz="643"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4064001" y="29657"/>
            <a:ext cx="5024176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3239" y="426357"/>
            <a:ext cx="2128762" cy="408214"/>
          </a:xfrm>
          <a:prstGeom prst="rect">
            <a:avLst/>
          </a:prstGeom>
        </p:spPr>
        <p:txBody>
          <a:bodyPr/>
          <a:lstStyle>
            <a:lvl1pPr>
              <a:defRPr sz="714" baseline="0"/>
            </a:lvl1pPr>
          </a:lstStyle>
          <a:p>
            <a:pPr lvl="0">
              <a:defRPr/>
            </a:pPr>
            <a:r>
              <a:rPr lang="ko-KR" altLang="en-US"/>
              <a:t>페이지 기본 설명 작성</a:t>
            </a:r>
          </a:p>
        </p:txBody>
      </p:sp>
    </p:spTree>
    <p:extLst>
      <p:ext uri="{BB962C8B-B14F-4D97-AF65-F5344CB8AC3E}">
        <p14:creationId xmlns:p14="http://schemas.microsoft.com/office/powerpoint/2010/main" val="2694496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749905" y="29657"/>
            <a:ext cx="2499063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  <a:latin typeface="나눔고딕"/>
                <a:ea typeface="나눔고딕"/>
              </a:defRPr>
            </a:lvl1pPr>
            <a:lvl2pPr marL="457209" indent="0">
              <a:buNone/>
              <a:defRPr sz="786">
                <a:latin typeface="나눔고딕"/>
                <a:ea typeface="나눔고딕"/>
              </a:defRPr>
            </a:lvl2pPr>
            <a:lvl3pPr>
              <a:defRPr sz="750">
                <a:latin typeface="나눔고딕"/>
                <a:ea typeface="나눔고딕"/>
              </a:defRPr>
            </a:lvl3pPr>
            <a:lvl4pPr>
              <a:defRPr sz="643">
                <a:latin typeface="나눔고딕"/>
                <a:ea typeface="나눔고딕"/>
              </a:defRPr>
            </a:lvl4pPr>
            <a:lvl5pPr>
              <a:defRPr sz="643"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4064001" y="29657"/>
            <a:ext cx="5024176" cy="249464"/>
          </a:xfrm>
          <a:prstGeom prst="rect">
            <a:avLst/>
          </a:prstGeom>
        </p:spPr>
        <p:txBody>
          <a:bodyPr anchor="ctr"/>
          <a:lstStyle>
            <a:lvl1pPr>
              <a:defRPr sz="750">
                <a:solidFill>
                  <a:srgbClr val="C0000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3239" y="426357"/>
            <a:ext cx="2128762" cy="408214"/>
          </a:xfrm>
          <a:prstGeom prst="rect">
            <a:avLst/>
          </a:prstGeom>
        </p:spPr>
        <p:txBody>
          <a:bodyPr/>
          <a:lstStyle>
            <a:lvl1pPr>
              <a:defRPr sz="714" baseline="0"/>
            </a:lvl1pPr>
          </a:lstStyle>
          <a:p>
            <a:pPr lvl="0">
              <a:defRPr/>
            </a:pPr>
            <a:r>
              <a:rPr lang="ko-KR" altLang="en-US"/>
              <a:t>페이지 기본 설명 작성</a:t>
            </a:r>
          </a:p>
        </p:txBody>
      </p:sp>
    </p:spTree>
    <p:extLst>
      <p:ext uri="{BB962C8B-B14F-4D97-AF65-F5344CB8AC3E}">
        <p14:creationId xmlns:p14="http://schemas.microsoft.com/office/powerpoint/2010/main" val="30288485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460A-6B2E-2232-ED84-DB969EDD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D49A8-7CD1-02D4-9149-4128A1CC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D9D7F-0FD3-0252-335C-F9D79F58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1EEB0-F7EE-A7A5-DB62-7C7FCD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0E8E4-6042-ECF1-285C-28284892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B3F4-CF98-D0B0-C454-D15F5EF5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D99B1-511A-EE3B-A991-CAB102FD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8B3FE-E010-67F2-F338-C408CC00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8A8A8-03D4-1589-D069-35462FE4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9C6DC-4EC3-BB67-0A4A-A86DF34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ABA5-B7AA-335D-0F84-0CA33FA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6B8A8-23DA-FDEA-3CE4-68FEA26D1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0B7C5-9BA9-3DFD-EC75-5703426F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65778-9C49-7695-2256-8690157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7F3EC-DB88-B34F-D40A-8BC9F7A4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40A4C-B59F-C2B1-46D7-A87FD99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9143-97EA-5053-7DA5-997DEC39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F0090-AB31-E040-10B1-08C3FA5D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35954-AF6D-8CC1-E555-6FE21B05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906BF-9DB4-91DB-9C0E-BBD741673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9A03EF-823B-B100-0546-B1102C99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51E45-65EF-FE77-90B1-28C56027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170153-6594-A023-1D17-BF57022F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A8356F-1B81-A975-8932-2374887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2DDF-D4AF-F505-DC90-2052261D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38F2B-F69F-F7EC-CE35-F2D8BE7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AEFE86-4080-6ED7-6A70-C9F46F9C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03B3B-68F7-28F9-4223-1763B0A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5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B4EFA8-606C-2C23-1DF1-CF6F6BB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A9C9FF-8311-5E27-BDDC-60F09328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38817-C104-1A70-FBDB-4FF6287A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04043-271C-5A1D-A015-0B836C8D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30B42-AEE9-0454-29DE-DC3BEA28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40C0D-9FBF-2687-7A6A-4D07B38E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7AAE6-541E-07E1-4844-543F64B6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FFC29-F28C-56F6-E4CC-2AEBE679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90AC0-C5D9-7AC1-B8E1-C8A61EC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7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36AF7-10BE-474F-CEB9-981A90A1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BF5E1-2CDF-8B95-2CD0-3505F8CAA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ACCB6-B0DB-98DD-F092-2C1423A13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F5864-7803-B5F8-9D16-0BE23969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39E21-8456-263F-0B05-05FE479A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2CC37-90EE-919F-A438-5CBAAA0C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242171-96C2-0EA6-5E7F-FF5C4DC0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6F1EF-5647-8014-53E3-DD0D14F9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5EE3B-18AB-5CA8-523D-01DA5C5F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B064-36BD-48C3-9D61-89208FF6A8D8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60806-23E4-9908-6874-C1185EA6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A6C5F-4A86-709B-1CAD-8927057D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1096-F89B-458E-9057-4EBDAEA28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9" Type="http://schemas.openxmlformats.org/officeDocument/2006/relationships/tags" Target="../tags/tag141.xml"/><Relationship Id="rId21" Type="http://schemas.openxmlformats.org/officeDocument/2006/relationships/tags" Target="../tags/tag123.xml"/><Relationship Id="rId34" Type="http://schemas.openxmlformats.org/officeDocument/2006/relationships/tags" Target="../tags/tag136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29" Type="http://schemas.openxmlformats.org/officeDocument/2006/relationships/tags" Target="../tags/tag131.xml"/><Relationship Id="rId41" Type="http://schemas.openxmlformats.org/officeDocument/2006/relationships/slideLayout" Target="../slideLayouts/slideLayout1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32" Type="http://schemas.openxmlformats.org/officeDocument/2006/relationships/tags" Target="../tags/tag134.xml"/><Relationship Id="rId37" Type="http://schemas.openxmlformats.org/officeDocument/2006/relationships/tags" Target="../tags/tag139.xml"/><Relationship Id="rId40" Type="http://schemas.openxmlformats.org/officeDocument/2006/relationships/tags" Target="../tags/tag142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tags" Target="../tags/tag130.xml"/><Relationship Id="rId36" Type="http://schemas.openxmlformats.org/officeDocument/2006/relationships/tags" Target="../tags/tag138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31" Type="http://schemas.openxmlformats.org/officeDocument/2006/relationships/tags" Target="../tags/tag133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tags" Target="../tags/tag129.xml"/><Relationship Id="rId30" Type="http://schemas.openxmlformats.org/officeDocument/2006/relationships/tags" Target="../tags/tag132.xml"/><Relationship Id="rId35" Type="http://schemas.openxmlformats.org/officeDocument/2006/relationships/tags" Target="../tags/tag137.xml"/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33" Type="http://schemas.openxmlformats.org/officeDocument/2006/relationships/tags" Target="../tags/tag135.xml"/><Relationship Id="rId38" Type="http://schemas.openxmlformats.org/officeDocument/2006/relationships/tags" Target="../tags/tag14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26" Type="http://schemas.openxmlformats.org/officeDocument/2006/relationships/tags" Target="../tags/tag168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5" Type="http://schemas.openxmlformats.org/officeDocument/2006/relationships/tags" Target="../tags/tag167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29" Type="http://schemas.openxmlformats.org/officeDocument/2006/relationships/tags" Target="../tags/tag171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tags" Target="../tags/tag166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tags" Target="../tags/tag165.xml"/><Relationship Id="rId28" Type="http://schemas.openxmlformats.org/officeDocument/2006/relationships/tags" Target="../tags/tag170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31" Type="http://schemas.openxmlformats.org/officeDocument/2006/relationships/slideLayout" Target="../slideLayouts/slideLayout12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Relationship Id="rId27" Type="http://schemas.openxmlformats.org/officeDocument/2006/relationships/tags" Target="../tags/tag169.xml"/><Relationship Id="rId30" Type="http://schemas.openxmlformats.org/officeDocument/2006/relationships/tags" Target="../tags/tag17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26" Type="http://schemas.openxmlformats.org/officeDocument/2006/relationships/tags" Target="../tags/tag198.xml"/><Relationship Id="rId21" Type="http://schemas.openxmlformats.org/officeDocument/2006/relationships/tags" Target="../tags/tag193.xml"/><Relationship Id="rId34" Type="http://schemas.openxmlformats.org/officeDocument/2006/relationships/tags" Target="../tags/tag206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5" Type="http://schemas.openxmlformats.org/officeDocument/2006/relationships/tags" Target="../tags/tag197.xml"/><Relationship Id="rId33" Type="http://schemas.openxmlformats.org/officeDocument/2006/relationships/tags" Target="../tags/tag205.xml"/><Relationship Id="rId38" Type="http://schemas.openxmlformats.org/officeDocument/2006/relationships/slideLayout" Target="../slideLayouts/slideLayout12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29" Type="http://schemas.openxmlformats.org/officeDocument/2006/relationships/tags" Target="../tags/tag201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24" Type="http://schemas.openxmlformats.org/officeDocument/2006/relationships/tags" Target="../tags/tag196.xml"/><Relationship Id="rId32" Type="http://schemas.openxmlformats.org/officeDocument/2006/relationships/tags" Target="../tags/tag204.xml"/><Relationship Id="rId37" Type="http://schemas.openxmlformats.org/officeDocument/2006/relationships/tags" Target="../tags/tag209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23" Type="http://schemas.openxmlformats.org/officeDocument/2006/relationships/tags" Target="../tags/tag195.xml"/><Relationship Id="rId28" Type="http://schemas.openxmlformats.org/officeDocument/2006/relationships/tags" Target="../tags/tag200.xml"/><Relationship Id="rId36" Type="http://schemas.openxmlformats.org/officeDocument/2006/relationships/tags" Target="../tags/tag208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31" Type="http://schemas.openxmlformats.org/officeDocument/2006/relationships/tags" Target="../tags/tag203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tags" Target="../tags/tag194.xml"/><Relationship Id="rId27" Type="http://schemas.openxmlformats.org/officeDocument/2006/relationships/tags" Target="../tags/tag199.xml"/><Relationship Id="rId30" Type="http://schemas.openxmlformats.org/officeDocument/2006/relationships/tags" Target="../tags/tag202.xml"/><Relationship Id="rId35" Type="http://schemas.openxmlformats.org/officeDocument/2006/relationships/tags" Target="../tags/tag207.xml"/><Relationship Id="rId8" Type="http://schemas.openxmlformats.org/officeDocument/2006/relationships/tags" Target="../tags/tag180.xml"/><Relationship Id="rId3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slideLayout" Target="../slideLayouts/slideLayout12.xml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slideLayout" Target="../slideLayouts/slideLayout12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26" Type="http://schemas.openxmlformats.org/officeDocument/2006/relationships/tags" Target="../tags/tag285.xml"/><Relationship Id="rId3" Type="http://schemas.openxmlformats.org/officeDocument/2006/relationships/tags" Target="../tags/tag262.xml"/><Relationship Id="rId21" Type="http://schemas.openxmlformats.org/officeDocument/2006/relationships/tags" Target="../tags/tag280.xml"/><Relationship Id="rId7" Type="http://schemas.openxmlformats.org/officeDocument/2006/relationships/tags" Target="../tags/tag266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20" Type="http://schemas.openxmlformats.org/officeDocument/2006/relationships/tags" Target="../tags/tag279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24" Type="http://schemas.openxmlformats.org/officeDocument/2006/relationships/tags" Target="../tags/tag283.xml"/><Relationship Id="rId5" Type="http://schemas.openxmlformats.org/officeDocument/2006/relationships/tags" Target="../tags/tag264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slideLayout" Target="../slideLayouts/slideLayout12.xml"/><Relationship Id="rId10" Type="http://schemas.openxmlformats.org/officeDocument/2006/relationships/tags" Target="../tags/tag269.xml"/><Relationship Id="rId19" Type="http://schemas.openxmlformats.org/officeDocument/2006/relationships/tags" Target="../tags/tag278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tags" Target="../tags/tag273.xml"/><Relationship Id="rId22" Type="http://schemas.openxmlformats.org/officeDocument/2006/relationships/tags" Target="../tags/tag281.xml"/><Relationship Id="rId27" Type="http://schemas.openxmlformats.org/officeDocument/2006/relationships/tags" Target="../tags/tag28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hyperlink" Target="mailto:bboro_@na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21" Type="http://schemas.openxmlformats.org/officeDocument/2006/relationships/tags" Target="../tags/tag41.xml"/><Relationship Id="rId34" Type="http://schemas.openxmlformats.org/officeDocument/2006/relationships/tags" Target="../tags/tag54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tags" Target="../tags/tag49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tags" Target="../tags/tag52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tags" Target="../tags/tag51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8" Type="http://schemas.openxmlformats.org/officeDocument/2006/relationships/tags" Target="../tags/tag28.xml"/><Relationship Id="rId3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272696" y="29640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 페이지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11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072063" y="1093949"/>
          <a:ext cx="2119937" cy="5445548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83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극단 사진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1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극단 소개</a:t>
                      </a:r>
                      <a:endParaRPr lang="en-US" altLang="ko-KR" sz="80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391904"/>
                  </a:ext>
                </a:extLst>
              </a:tr>
              <a:tr h="41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공연 이력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커리큘럼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74190"/>
                  </a:ext>
                </a:extLst>
              </a:tr>
              <a:tr h="349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공연 이미지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96134"/>
                  </a:ext>
                </a:extLst>
              </a:tr>
              <a:tr h="437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정보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공연명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수강기간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참여인원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62598"/>
                  </a:ext>
                </a:extLst>
              </a:tr>
              <a:tr h="3450173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" y="1429255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 smtClean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/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연극 학원 등록 및 공연 예매 시스템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리스트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HOME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-&gt;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극단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458485" y="1863890"/>
            <a:ext cx="2628191" cy="208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62773" y="1863889"/>
            <a:ext cx="5533226" cy="4345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58485" y="4118831"/>
            <a:ext cx="2638770" cy="209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1588864" y="193847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1587461" y="422462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4448103" y="2005612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04978" y="1916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극단 사진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842025" y="41771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극단 소개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84325" y="196367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공연 이력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커리큘럼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6" name="직사각형 55"/>
          <p:cNvSpPr/>
          <p:nvPr/>
        </p:nvSpPr>
        <p:spPr>
          <a:xfrm>
            <a:off x="4448103" y="2360241"/>
            <a:ext cx="2559830" cy="158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117648" y="4310571"/>
            <a:ext cx="2559830" cy="158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117648" y="2354755"/>
            <a:ext cx="2559830" cy="159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448103" y="4310571"/>
            <a:ext cx="2559830" cy="1588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56160" y="2434434"/>
            <a:ext cx="1618936" cy="142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93264" y="4386144"/>
            <a:ext cx="1618936" cy="142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553229" y="4394596"/>
            <a:ext cx="1618936" cy="142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93264" y="2434434"/>
            <a:ext cx="1618936" cy="142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4661119" y="248623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6214562" y="249043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74217" y="245292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공연 이미지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343083" y="24344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정보</a:t>
            </a:r>
            <a:endParaRPr lang="ko-KR" altLang="en-US" sz="14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6614952" y="2835288"/>
            <a:ext cx="905367" cy="1255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696415" y="3691533"/>
            <a:ext cx="1372177" cy="1095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34373" y="3793348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공연명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과정명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73894" y="407073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수강 기간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93341" y="43712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참여 인원</a:t>
            </a:r>
            <a:endParaRPr lang="ko-KR" altLang="en-US" sz="14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43506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ME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극단소개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인사말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6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7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72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39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67995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ME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극단소개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인사말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072063" y="1093949"/>
          <a:ext cx="2119937" cy="5445548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92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극단 대표자 사진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26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인사말</a:t>
                      </a:r>
                      <a:endParaRPr lang="en-US" altLang="ko-KR" sz="80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391904"/>
                  </a:ext>
                </a:extLst>
              </a:tr>
              <a:tr h="4426988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" y="1429255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/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연극 학원 등록 및 공연 예매 시스템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리스트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HOME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-&gt;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인사말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458485" y="1863889"/>
            <a:ext cx="2697738" cy="211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62773" y="1863889"/>
            <a:ext cx="5533226" cy="428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1588864" y="193847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4372337" y="193847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04978" y="191687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극단 대표자 사진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88451" y="19249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인사말</a:t>
            </a:r>
            <a:endParaRPr lang="ko-KR" altLang="en-US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38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39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40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8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509940" y="29640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모집공고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97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모집공고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배우지원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119"/>
          <p:cNvSpPr/>
          <p:nvPr/>
        </p:nvSpPr>
        <p:spPr>
          <a:xfrm>
            <a:off x="1422094" y="1786795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 dirty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graphicFrame>
        <p:nvGraphicFramePr>
          <p:cNvPr id="60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30432"/>
              </p:ext>
            </p:extLst>
          </p:nvPr>
        </p:nvGraphicFramePr>
        <p:xfrm>
          <a:off x="1750236" y="3103085"/>
          <a:ext cx="7259626" cy="131721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89172">
                  <a:extLst>
                    <a:ext uri="{9D8B030D-6E8A-4147-A177-3AD203B41FA5}">
                      <a16:colId xmlns:a16="http://schemas.microsoft.com/office/drawing/2014/main" val="464911299"/>
                    </a:ext>
                  </a:extLst>
                </a:gridCol>
                <a:gridCol w="1789172">
                  <a:extLst>
                    <a:ext uri="{9D8B030D-6E8A-4147-A177-3AD203B41FA5}">
                      <a16:colId xmlns:a16="http://schemas.microsoft.com/office/drawing/2014/main" val="2806431641"/>
                    </a:ext>
                  </a:extLst>
                </a:gridCol>
                <a:gridCol w="1789173">
                  <a:extLst>
                    <a:ext uri="{9D8B030D-6E8A-4147-A177-3AD203B41FA5}">
                      <a16:colId xmlns:a16="http://schemas.microsoft.com/office/drawing/2014/main" val="3025191954"/>
                    </a:ext>
                  </a:extLst>
                </a:gridCol>
                <a:gridCol w="18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1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글번호</a:t>
                      </a:r>
                      <a:endParaRPr kumimoji="0" lang="en-US" altLang="ko-KR" sz="1000" b="1" i="0" u="none" strike="noStrike" kern="1200" cap="none" normalizeH="0" baseline="0" dirty="0" smtClean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수업명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수업기간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모집상황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1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kumimoji="0" lang="ko-KR" altLang="en-US" sz="11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레미제라블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2022-08-25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~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2023-01-11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모집중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  <a:endParaRPr kumimoji="0" lang="ko-KR" altLang="en-US" sz="11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레베카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2022-09-16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~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2023-02-03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모집중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kumimoji="0" lang="ko-KR" altLang="en-US" sz="1100" b="1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맘마미아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2022-01-27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~</a:t>
                      </a:r>
                      <a:r>
                        <a:rPr kumimoji="0" lang="ko-KR" altLang="en-US" sz="1100" b="0" i="0" u="none" strike="noStrike" kern="1200" cap="none" normalizeH="0" baseline="0" dirty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2022-05-02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모집마감</a:t>
                      </a:r>
                      <a:endParaRPr kumimoji="0" lang="en-US" altLang="ko-KR" sz="1100" b="0" i="0" u="none" strike="noStrike" kern="1200" cap="none" normalizeH="0" baseline="0" dirty="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515885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750236" y="2439208"/>
            <a:ext cx="1524979" cy="493831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배우지원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94802"/>
              </p:ext>
            </p:extLst>
          </p:nvPr>
        </p:nvGraphicFramePr>
        <p:xfrm>
          <a:off x="0" y="1752928"/>
          <a:ext cx="1197033" cy="4550388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모집공고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배우지원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850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5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76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77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78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1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8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en-US" altLang="ko-KR" sz="750" b="1" i="0" u="none" strike="noStrike" cap="none" normalizeH="0" baseline="0">
                        <a:solidFill>
                          <a:schemeClr val="dk1"/>
                        </a:solidFill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지원하기 버튼을 누르면 지원서 페이지로 이동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공고 상세페이지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119"/>
          <p:cNvSpPr/>
          <p:nvPr/>
        </p:nvSpPr>
        <p:spPr>
          <a:xfrm>
            <a:off x="5523676" y="5693988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232671" y="1944403"/>
            <a:ext cx="1401277" cy="308278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지원 상세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67003"/>
              </p:ext>
            </p:extLst>
          </p:nvPr>
        </p:nvGraphicFramePr>
        <p:xfrm>
          <a:off x="0" y="1752928"/>
          <a:ext cx="1197033" cy="4550388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900" b="1">
                          <a:latin typeface="Noto Sans KR"/>
                          <a:ea typeface="Noto Sans KR"/>
                        </a:rPr>
                        <a:t>모집공고</a:t>
                      </a:r>
                      <a:endParaRPr lang="en-US" altLang="ko-KR" sz="900" b="1">
                        <a:latin typeface="Noto Sans KR"/>
                        <a:ea typeface="Noto Sans KR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750" b="0">
                          <a:latin typeface="Noto Sans KR"/>
                          <a:ea typeface="Noto Sans KR"/>
                        </a:rPr>
                        <a:t>배우지원</a:t>
                      </a:r>
                      <a:endParaRPr lang="en-US" altLang="ko-KR" sz="750" b="0">
                        <a:latin typeface="Noto Sans KR"/>
                        <a:ea typeface="Noto Sans KR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32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50" b="1" dirty="0">
                        <a:latin typeface="Noto Sans KR"/>
                        <a:ea typeface="Noto Sans KR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  <a:latin typeface="Noto Sans KR"/>
              <a:ea typeface="Noto Sans K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/>
              <a:t>footer</a:t>
            </a:r>
            <a:endParaRPr lang="ko-KR" altLang="en-US" b="1"/>
          </a:p>
        </p:txBody>
      </p:sp>
      <p:sp>
        <p:nvSpPr>
          <p:cNvPr id="52" name="TextBox 51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latin typeface="Noto Sans KR"/>
                <a:ea typeface="Noto Sans KR"/>
              </a:rPr>
              <a:t>극단정보 </a:t>
            </a:r>
            <a:r>
              <a:rPr lang="en-US" altLang="ko-KR" sz="1100" b="1">
                <a:latin typeface="Noto Sans KR"/>
                <a:ea typeface="Noto Sans KR"/>
              </a:rPr>
              <a:t>/ </a:t>
            </a:r>
            <a:r>
              <a:rPr lang="ko-KR" altLang="en-US" sz="1100" b="1">
                <a:latin typeface="Noto Sans KR"/>
                <a:ea typeface="Noto Sans KR"/>
              </a:rPr>
              <a:t>이용약관 </a:t>
            </a:r>
            <a:r>
              <a:rPr lang="en-US" altLang="ko-KR" sz="1100" b="1">
                <a:latin typeface="Noto Sans KR"/>
                <a:ea typeface="Noto Sans KR"/>
              </a:rPr>
              <a:t>/ </a:t>
            </a:r>
            <a:r>
              <a:rPr lang="ko-KR" altLang="en-US" sz="1100" b="1">
                <a:latin typeface="Noto Sans KR"/>
                <a:ea typeface="Noto Sans KR"/>
              </a:rPr>
              <a:t>개인정보취급방침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극단소개</a:t>
            </a:r>
            <a:r>
              <a:rPr lang="ko-KR" altLang="en-US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 </a:t>
            </a:r>
            <a:r>
              <a:rPr lang="en-US" altLang="ko-KR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>
                <a:solidFill>
                  <a:srgbClr val="C00000"/>
                </a:solidFill>
                <a:latin typeface="Noto Sans KR"/>
                <a:ea typeface="Noto Sans KR"/>
                <a:cs typeface="돋움"/>
                <a:sym typeface="돋움"/>
              </a:rPr>
              <a:t>모집공고</a:t>
            </a:r>
            <a:r>
              <a:rPr lang="ko-KR" altLang="en-US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 </a:t>
            </a:r>
            <a:r>
              <a:rPr lang="en-US" altLang="ko-KR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공연예매 </a:t>
            </a:r>
            <a:r>
              <a:rPr lang="en-US" altLang="ko-KR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고객센터 </a:t>
            </a:r>
            <a:r>
              <a:rPr lang="en-US" altLang="ko-KR" sz="9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>
                <a:solidFill>
                  <a:schemeClr val="tx1"/>
                </a:solidFill>
                <a:latin typeface="Noto Sans KR"/>
                <a:ea typeface="Noto Sans KR"/>
                <a:cs typeface="돋움"/>
                <a:sym typeface="돋움"/>
              </a:rPr>
              <a:t>마이페이지</a:t>
            </a:r>
            <a:endParaRPr lang="ko-KR" altLang="en-US" sz="900">
              <a:solidFill>
                <a:schemeClr val="tx1"/>
              </a:solidFill>
              <a:latin typeface="Noto Sans KR"/>
              <a:ea typeface="Noto Sans KR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Noto Sans KR"/>
                <a:ea typeface="Noto Sans KR"/>
              </a:rPr>
              <a:t>Header </a:t>
            </a:r>
            <a:endParaRPr lang="ko-KR" altLang="en-US" sz="900" b="1">
              <a:solidFill>
                <a:schemeClr val="bg1"/>
              </a:solidFill>
              <a:latin typeface="Noto Sans KR"/>
              <a:ea typeface="Noto Sans KR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700" b="1">
                <a:solidFill>
                  <a:schemeClr val="bg1"/>
                </a:solidFill>
                <a:latin typeface="Noto Sans KR"/>
                <a:ea typeface="Noto Sans KR"/>
              </a:rPr>
              <a:t>유성욱 </a:t>
            </a:r>
            <a:r>
              <a:rPr lang="ko-KR" altLang="en-US" sz="700">
                <a:solidFill>
                  <a:schemeClr val="bg1"/>
                </a:solidFill>
                <a:latin typeface="Noto Sans KR"/>
                <a:ea typeface="Noto Sans KR"/>
              </a:rPr>
              <a:t>님</a:t>
            </a:r>
          </a:p>
        </p:txBody>
      </p:sp>
      <p:sp>
        <p:nvSpPr>
          <p:cNvPr id="75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none" lIns="45720" tIns="27432" rIns="45720" bIns="27432" anchor="ctr" anchorCtr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800">
                <a:solidFill>
                  <a:srgbClr val="5F5F5F"/>
                </a:solidFill>
                <a:latin typeface="Noto Sans KR"/>
                <a:ea typeface="Noto Sans KR"/>
                <a:cs typeface="Segoe UI"/>
              </a:rPr>
              <a:t>Log out</a:t>
            </a:r>
          </a:p>
        </p:txBody>
      </p:sp>
      <p:grpSp>
        <p:nvGrpSpPr>
          <p:cNvPr id="76" name="Time Field"/>
          <p:cNvGrpSpPr/>
          <p:nvPr/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77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28600" bIns="50800" anchor="ctr" anchorCtr="0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600">
                  <a:solidFill>
                    <a:srgbClr val="5F5F5F"/>
                  </a:solidFill>
                  <a:latin typeface="Noto Sans KR"/>
                  <a:ea typeface="Noto Sans KR"/>
                  <a:cs typeface="Segoe UI"/>
                </a:rPr>
                <a:t>10:45:25 AM</a:t>
              </a:r>
            </a:p>
          </p:txBody>
        </p:sp>
        <p:sp>
          <p:nvSpPr>
            <p:cNvPr id="78" name="Time Icon"/>
            <p:cNvSpPr>
              <a:spLocks noChangeAspect="1" noEditPoints="1"/>
            </p:cNvSpPr>
            <p:nvPr/>
          </p:nvSpPr>
          <p:spPr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 sz="12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79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80" name="Placeholder"/>
            <p:cNvGrpSpPr/>
            <p:nvPr/>
          </p:nvGrpSpPr>
          <p:grpSpPr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82" name="Border"/>
              <p:cNvSpPr/>
              <p:nvPr/>
            </p:nvSpPr>
            <p:spPr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83" name="Line 2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84" name="Line 1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Noto Sans KR"/>
                  <a:ea typeface="Noto Sans KR"/>
                </a:endParaRPr>
              </a:p>
            </p:txBody>
          </p:sp>
        </p:grpSp>
        <p:sp>
          <p:nvSpPr>
            <p:cNvPr id="81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Noto Sans KR"/>
                  <a:ea typeface="Noto Sans KR"/>
                  <a:cs typeface="Segoe UI"/>
                </a:rPr>
                <a:t>ME LOGO</a:t>
              </a:r>
            </a:p>
          </p:txBody>
        </p:sp>
      </p:grpSp>
      <p:grpSp>
        <p:nvGrpSpPr>
          <p:cNvPr id="86" name="Google Shape;442;p17"/>
          <p:cNvGrpSpPr/>
          <p:nvPr/>
        </p:nvGrpSpPr>
        <p:grpSpPr>
          <a:xfrm>
            <a:off x="2245262" y="2361599"/>
            <a:ext cx="5225284" cy="3819904"/>
            <a:chOff x="514553" y="15639"/>
            <a:chExt cx="5057775" cy="4267200"/>
          </a:xfrm>
        </p:grpSpPr>
        <p:sp>
          <p:nvSpPr>
            <p:cNvPr id="87" name="Google Shape;443;p17"/>
            <p:cNvSpPr/>
            <p:nvPr/>
          </p:nvSpPr>
          <p:spPr>
            <a:xfrm>
              <a:off x="514553" y="15639"/>
              <a:ext cx="5057775" cy="4267200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446;p17"/>
            <p:cNvSpPr txBox="1"/>
            <p:nvPr/>
          </p:nvSpPr>
          <p:spPr>
            <a:xfrm>
              <a:off x="642309" y="1436036"/>
              <a:ext cx="994043" cy="1972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 수업명</a:t>
              </a:r>
            </a:p>
            <a:p>
              <a:pPr marL="0" marR="0" lvl="0" indent="0" algn="l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  <a:p>
              <a:pPr marL="0" marR="0" lvl="0" indent="0" algn="l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수업기간</a:t>
              </a:r>
            </a:p>
            <a:p>
              <a:pPr marL="0" marR="0" lvl="0" indent="0" algn="l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  <a:p>
              <a:pPr marL="0" marR="0" lvl="0" indent="0" algn="l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모집인원</a:t>
              </a:r>
            </a:p>
          </p:txBody>
        </p:sp>
      </p:grpSp>
      <p:sp>
        <p:nvSpPr>
          <p:cNvPr id="95" name="직사각형 57"/>
          <p:cNvSpPr/>
          <p:nvPr/>
        </p:nvSpPr>
        <p:spPr>
          <a:xfrm>
            <a:off x="3824369" y="3663124"/>
            <a:ext cx="2271631" cy="413955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 레미제라블</a:t>
            </a:r>
          </a:p>
        </p:txBody>
      </p:sp>
      <p:sp>
        <p:nvSpPr>
          <p:cNvPr id="96" name="직사각형 57"/>
          <p:cNvSpPr/>
          <p:nvPr/>
        </p:nvSpPr>
        <p:spPr>
          <a:xfrm>
            <a:off x="3828786" y="4337419"/>
            <a:ext cx="2267213" cy="413955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marR="0" indent="0" defTabSz="91441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Segoe UI"/>
                <a:cs typeface="Segoe UI"/>
              </a:rPr>
              <a:t>2022-08-25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Segoe UI"/>
                <a:cs typeface="Segoe UI"/>
              </a:rPr>
              <a:t>~</a:t>
            </a:r>
            <a:r>
              <a:rPr kumimoji="0" lang="ko-KR" altLang="en-US" sz="1000" b="0" i="0" u="none" strike="noStrike" kern="1200" cap="none" normalizeH="0" baseline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kumimoji="0" lang="en-US" altLang="ko-KR" sz="1000" b="0" i="0" u="none" strike="noStrike" kern="1200" cap="none" normalizeH="0" baseline="0">
                <a:solidFill>
                  <a:srgbClr val="000000"/>
                </a:solidFill>
                <a:latin typeface="Segoe UI"/>
                <a:cs typeface="Segoe UI"/>
              </a:rPr>
              <a:t>2023-01-11</a:t>
            </a:r>
            <a:endParaRPr kumimoji="0" lang="en-US" altLang="ko-KR" sz="1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57"/>
          <p:cNvSpPr/>
          <p:nvPr/>
        </p:nvSpPr>
        <p:spPr>
          <a:xfrm>
            <a:off x="3848225" y="5049762"/>
            <a:ext cx="2247774" cy="36535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~~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명</a:t>
            </a:r>
          </a:p>
        </p:txBody>
      </p:sp>
      <p:sp>
        <p:nvSpPr>
          <p:cNvPr id="100" name="직사각형 97"/>
          <p:cNvSpPr/>
          <p:nvPr/>
        </p:nvSpPr>
        <p:spPr>
          <a:xfrm>
            <a:off x="4729793" y="5707957"/>
            <a:ext cx="740892" cy="263474"/>
          </a:xfrm>
          <a:prstGeom prst="rect">
            <a:avLst/>
          </a:prstGeom>
          <a:solidFill>
            <a:srgbClr val="4472C4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지원하기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797364" y="2534815"/>
            <a:ext cx="2298635" cy="8941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이미지</a:t>
            </a:r>
          </a:p>
        </p:txBody>
      </p:sp>
      <p:sp>
        <p:nvSpPr>
          <p:cNvPr id="102" name="Google Shape;446;p17"/>
          <p:cNvSpPr txBox="1"/>
          <p:nvPr/>
        </p:nvSpPr>
        <p:spPr>
          <a:xfrm>
            <a:off x="2390114" y="2817835"/>
            <a:ext cx="1010085" cy="42418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rPr>
              <a:t> 수업사진 </a:t>
            </a:r>
          </a:p>
        </p:txBody>
      </p:sp>
    </p:spTree>
    <p:extLst>
      <p:ext uri="{BB962C8B-B14F-4D97-AF65-F5344CB8AC3E}">
        <p14:creationId xmlns:p14="http://schemas.microsoft.com/office/powerpoint/2010/main" val="2559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수업명 클릭시 비 로그인 상태이면 로그인 안내 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로그인안내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표 35"/>
          <p:cNvGraphicFramePr>
            <a:graphicFrameLocks noGrp="1"/>
          </p:cNvGraphicFramePr>
          <p:nvPr/>
        </p:nvGraphicFramePr>
        <p:xfrm>
          <a:off x="2295498" y="2721555"/>
          <a:ext cx="7306726" cy="98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0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7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수업명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수업기간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1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레미제라블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2022-08-25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~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2023-01-11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9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1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레베카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2022-09-16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~</a:t>
                      </a:r>
                      <a:r>
                        <a:rPr kumimoji="0" lang="ko-KR" altLang="en-US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2023-02-03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" name="직사각형 172"/>
          <p:cNvSpPr/>
          <p:nvPr/>
        </p:nvSpPr>
        <p:spPr>
          <a:xfrm>
            <a:off x="2295499" y="2043452"/>
            <a:ext cx="2738534" cy="493831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지원가능한 수업</a:t>
            </a:r>
          </a:p>
        </p:txBody>
      </p:sp>
      <p:sp>
        <p:nvSpPr>
          <p:cNvPr id="174" name="타원 119"/>
          <p:cNvSpPr/>
          <p:nvPr/>
        </p:nvSpPr>
        <p:spPr>
          <a:xfrm>
            <a:off x="2515737" y="3003187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1</a:t>
            </a:r>
          </a:p>
        </p:txBody>
      </p:sp>
      <p:grpSp>
        <p:nvGrpSpPr>
          <p:cNvPr id="176" name="Google Shape;817;p30"/>
          <p:cNvGrpSpPr/>
          <p:nvPr/>
        </p:nvGrpSpPr>
        <p:grpSpPr>
          <a:xfrm>
            <a:off x="5415644" y="4002057"/>
            <a:ext cx="2044492" cy="904875"/>
            <a:chOff x="5050822" y="5366020"/>
            <a:chExt cx="2208860" cy="1152128"/>
          </a:xfrm>
        </p:grpSpPr>
        <p:sp>
          <p:nvSpPr>
            <p:cNvPr id="177" name="Google Shape;818;p30"/>
            <p:cNvSpPr/>
            <p:nvPr/>
          </p:nvSpPr>
          <p:spPr>
            <a:xfrm>
              <a:off x="5050822" y="5366020"/>
              <a:ext cx="2208860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</a:p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kumimoji="0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819;p30"/>
            <p:cNvSpPr/>
            <p:nvPr/>
          </p:nvSpPr>
          <p:spPr>
            <a:xfrm>
              <a:off x="5903224" y="6154692"/>
              <a:ext cx="504056" cy="2160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1" i="0" u="none" strike="noStrike" kern="1200" cap="none" spc="0" normalizeH="0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kumimoji="0" sz="14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9" name="직선 화살표 연결선 178"/>
          <p:cNvCxnSpPr>
            <a:stCxn id="174" idx="6"/>
          </p:cNvCxnSpPr>
          <p:nvPr/>
        </p:nvCxnSpPr>
        <p:spPr>
          <a:xfrm>
            <a:off x="2731851" y="3109640"/>
            <a:ext cx="2683793" cy="116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32961"/>
              </p:ext>
            </p:extLst>
          </p:nvPr>
        </p:nvGraphicFramePr>
        <p:xfrm>
          <a:off x="0" y="1752928"/>
          <a:ext cx="1197033" cy="4550388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모집공고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배우지원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850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35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36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37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9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누락된 내용이 있으면</a:t>
                      </a:r>
                    </a:p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창 안내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제출 버튼을 누를시 수강료 결제 페이지로 이동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배우지원상세페이지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타원 119"/>
          <p:cNvSpPr/>
          <p:nvPr/>
        </p:nvSpPr>
        <p:spPr>
          <a:xfrm>
            <a:off x="4817919" y="5747358"/>
            <a:ext cx="216114" cy="212906"/>
          </a:xfrm>
          <a:prstGeom prst="ellipse">
            <a:avLst/>
          </a:prstGeom>
          <a:solidFill>
            <a:schemeClr val="dk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 defTabSz="653156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86" b="1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1</a:t>
            </a:r>
          </a:p>
        </p:txBody>
      </p:sp>
      <p:grpSp>
        <p:nvGrpSpPr>
          <p:cNvPr id="193" name="Google Shape;442;p17"/>
          <p:cNvGrpSpPr/>
          <p:nvPr/>
        </p:nvGrpSpPr>
        <p:grpSpPr>
          <a:xfrm>
            <a:off x="2972025" y="1744615"/>
            <a:ext cx="5598398" cy="4531415"/>
            <a:chOff x="647699" y="637744"/>
            <a:chExt cx="5057775" cy="4277157"/>
          </a:xfrm>
        </p:grpSpPr>
        <p:sp>
          <p:nvSpPr>
            <p:cNvPr id="194" name="Google Shape;443;p17"/>
            <p:cNvSpPr/>
            <p:nvPr/>
          </p:nvSpPr>
          <p:spPr>
            <a:xfrm>
              <a:off x="647699" y="647701"/>
              <a:ext cx="5057775" cy="4267200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444;p17"/>
            <p:cNvGrpSpPr/>
            <p:nvPr/>
          </p:nvGrpSpPr>
          <p:grpSpPr>
            <a:xfrm>
              <a:off x="681233" y="637744"/>
              <a:ext cx="3460911" cy="4071207"/>
              <a:chOff x="812839" y="633303"/>
              <a:chExt cx="3460911" cy="4071207"/>
            </a:xfrm>
          </p:grpSpPr>
          <p:sp>
            <p:nvSpPr>
              <p:cNvPr id="197" name="Google Shape;446;p17"/>
              <p:cNvSpPr txBox="1"/>
              <p:nvPr/>
            </p:nvSpPr>
            <p:spPr>
              <a:xfrm>
                <a:off x="812839" y="931807"/>
                <a:ext cx="1816003" cy="3772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신청기수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이름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성별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생년월일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본인사진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휴대폰번호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E-MAIL</a:t>
                </a: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주소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공연 경험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자기소개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</a:p>
            </p:txBody>
          </p:sp>
          <p:sp>
            <p:nvSpPr>
              <p:cNvPr id="208" name="Google Shape;458;p17"/>
              <p:cNvSpPr txBox="1"/>
              <p:nvPr/>
            </p:nvSpPr>
            <p:spPr>
              <a:xfrm>
                <a:off x="2504600" y="633303"/>
                <a:ext cx="1769150" cy="268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300" b="1" i="0" u="none" strike="noStrike" kern="1200" cap="none" spc="0" normalizeH="0" baseline="0" dirty="0" smtClean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000</a:t>
                </a:r>
                <a:r>
                  <a:rPr kumimoji="0" lang="ko-KR" altLang="en-US" sz="1300" b="1" i="0" u="none" strike="noStrike" kern="1200" cap="none" spc="0" normalizeH="0" baseline="0" dirty="0" smtClean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지원서</a:t>
                </a:r>
              </a:p>
            </p:txBody>
          </p:sp>
        </p:grpSp>
      </p:grpSp>
      <p:sp>
        <p:nvSpPr>
          <p:cNvPr id="214" name="직사각형 59"/>
          <p:cNvSpPr/>
          <p:nvPr/>
        </p:nvSpPr>
        <p:spPr>
          <a:xfrm>
            <a:off x="5034033" y="3152477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년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" name="직사각형 62"/>
          <p:cNvSpPr/>
          <p:nvPr/>
        </p:nvSpPr>
        <p:spPr>
          <a:xfrm>
            <a:off x="6548817" y="3152477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6" name="그룹 63"/>
          <p:cNvGrpSpPr/>
          <p:nvPr/>
        </p:nvGrpSpPr>
        <p:grpSpPr>
          <a:xfrm>
            <a:off x="5791425" y="3150492"/>
            <a:ext cx="638176" cy="211834"/>
            <a:chOff x="1548072" y="4131149"/>
            <a:chExt cx="638176" cy="243114"/>
          </a:xfrm>
        </p:grpSpPr>
        <p:sp>
          <p:nvSpPr>
            <p:cNvPr id="217" name="직사각형 64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월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8" name="직사각형 65"/>
            <p:cNvSpPr/>
            <p:nvPr/>
          </p:nvSpPr>
          <p:spPr>
            <a:xfrm>
              <a:off x="1928554" y="4133428"/>
              <a:ext cx="257694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9" name="이등변 삼각형 6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0" name="직사각형 60"/>
          <p:cNvSpPr/>
          <p:nvPr/>
        </p:nvSpPr>
        <p:spPr>
          <a:xfrm>
            <a:off x="6529767" y="3935382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</a:p>
        </p:txBody>
      </p:sp>
      <p:sp>
        <p:nvSpPr>
          <p:cNvPr id="221" name="직사각형 68"/>
          <p:cNvSpPr/>
          <p:nvPr/>
        </p:nvSpPr>
        <p:spPr>
          <a:xfrm>
            <a:off x="5769760" y="3932246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</a:p>
        </p:txBody>
      </p:sp>
      <p:grpSp>
        <p:nvGrpSpPr>
          <p:cNvPr id="222" name="그룹 69"/>
          <p:cNvGrpSpPr/>
          <p:nvPr/>
        </p:nvGrpSpPr>
        <p:grpSpPr>
          <a:xfrm>
            <a:off x="5020700" y="3930260"/>
            <a:ext cx="638176" cy="211834"/>
            <a:chOff x="1548072" y="4131149"/>
            <a:chExt cx="638176" cy="243114"/>
          </a:xfrm>
        </p:grpSpPr>
        <p:sp>
          <p:nvSpPr>
            <p:cNvPr id="223" name="직사각형 70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4" name="직사각형 71"/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5" name="이등변 삼각형 72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6" name="그룹 21"/>
          <p:cNvGrpSpPr/>
          <p:nvPr/>
        </p:nvGrpSpPr>
        <p:grpSpPr>
          <a:xfrm>
            <a:off x="5039750" y="2817336"/>
            <a:ext cx="638176" cy="211834"/>
            <a:chOff x="1548072" y="4131148"/>
            <a:chExt cx="638176" cy="243115"/>
          </a:xfrm>
        </p:grpSpPr>
        <p:sp>
          <p:nvSpPr>
            <p:cNvPr id="227" name="직사각형 58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남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8" name="직사각형 61"/>
            <p:cNvSpPr/>
            <p:nvPr/>
          </p:nvSpPr>
          <p:spPr>
            <a:xfrm>
              <a:off x="1928554" y="4131148"/>
              <a:ext cx="257694" cy="24311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9" name="이등변 삼각형 11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0" name="직사각형 57"/>
          <p:cNvSpPr/>
          <p:nvPr/>
        </p:nvSpPr>
        <p:spPr>
          <a:xfrm>
            <a:off x="5039750" y="2483227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직사각형 57"/>
          <p:cNvSpPr/>
          <p:nvPr/>
        </p:nvSpPr>
        <p:spPr>
          <a:xfrm>
            <a:off x="5039750" y="2168609"/>
            <a:ext cx="21603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ex) 1</a:t>
            </a:r>
            <a:r>
              <a:rPr kumimoji="0" lang="ko-KR" altLang="en-US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기 레미제라블</a:t>
            </a:r>
          </a:p>
        </p:txBody>
      </p:sp>
      <p:sp>
        <p:nvSpPr>
          <p:cNvPr id="233" name="직사각형 50"/>
          <p:cNvSpPr/>
          <p:nvPr/>
        </p:nvSpPr>
        <p:spPr>
          <a:xfrm>
            <a:off x="5035253" y="4275368"/>
            <a:ext cx="552927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5" name="그룹 73"/>
          <p:cNvGrpSpPr/>
          <p:nvPr/>
        </p:nvGrpSpPr>
        <p:grpSpPr>
          <a:xfrm>
            <a:off x="5773113" y="4274375"/>
            <a:ext cx="929603" cy="211834"/>
            <a:chOff x="1256645" y="4131149"/>
            <a:chExt cx="929603" cy="243114"/>
          </a:xfrm>
        </p:grpSpPr>
        <p:sp>
          <p:nvSpPr>
            <p:cNvPr id="236" name="직사각형 74"/>
            <p:cNvSpPr/>
            <p:nvPr/>
          </p:nvSpPr>
          <p:spPr>
            <a:xfrm>
              <a:off x="1237595" y="4131149"/>
              <a:ext cx="671908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naver.com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7" name="직사각형 75"/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8" name="이등변 삼각형 7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9" name="TextBox 28"/>
          <p:cNvSpPr txBox="1"/>
          <p:nvPr/>
        </p:nvSpPr>
        <p:spPr>
          <a:xfrm>
            <a:off x="5541835" y="4279337"/>
            <a:ext cx="236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직사각형 67"/>
          <p:cNvSpPr/>
          <p:nvPr/>
        </p:nvSpPr>
        <p:spPr>
          <a:xfrm>
            <a:off x="5034033" y="4599623"/>
            <a:ext cx="919555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우편번호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직사각형 77"/>
          <p:cNvSpPr/>
          <p:nvPr/>
        </p:nvSpPr>
        <p:spPr>
          <a:xfrm>
            <a:off x="6054715" y="4601383"/>
            <a:ext cx="391042" cy="2098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검색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직사각형 78"/>
          <p:cNvSpPr/>
          <p:nvPr/>
        </p:nvSpPr>
        <p:spPr>
          <a:xfrm>
            <a:off x="5034033" y="4893010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상세주소</a:t>
            </a:r>
          </a:p>
        </p:txBody>
      </p:sp>
      <p:sp>
        <p:nvSpPr>
          <p:cNvPr id="252" name="TextBox 26"/>
          <p:cNvSpPr txBox="1"/>
          <p:nvPr/>
        </p:nvSpPr>
        <p:spPr>
          <a:xfrm>
            <a:off x="5039750" y="5205511"/>
            <a:ext cx="319088" cy="250214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□ 유</a:t>
            </a:r>
          </a:p>
        </p:txBody>
      </p:sp>
      <p:sp>
        <p:nvSpPr>
          <p:cNvPr id="253" name="TextBox 26"/>
          <p:cNvSpPr txBox="1"/>
          <p:nvPr/>
        </p:nvSpPr>
        <p:spPr>
          <a:xfrm>
            <a:off x="5339788" y="5211794"/>
            <a:ext cx="320062" cy="243931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무</a:t>
            </a:r>
          </a:p>
        </p:txBody>
      </p:sp>
      <p:sp>
        <p:nvSpPr>
          <p:cNvPr id="254" name="직사각형 57"/>
          <p:cNvSpPr/>
          <p:nvPr/>
        </p:nvSpPr>
        <p:spPr>
          <a:xfrm>
            <a:off x="5677926" y="5205511"/>
            <a:ext cx="1522124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어디서</a:t>
            </a:r>
            <a:endParaRPr lang="en-US" altLang="ko-KR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5" name="직사각형 78"/>
          <p:cNvSpPr/>
          <p:nvPr/>
        </p:nvSpPr>
        <p:spPr>
          <a:xfrm>
            <a:off x="5044425" y="5537510"/>
            <a:ext cx="21603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자기소개</a:t>
            </a:r>
          </a:p>
        </p:txBody>
      </p:sp>
      <p:sp>
        <p:nvSpPr>
          <p:cNvPr id="256" name="직사각형 57"/>
          <p:cNvSpPr/>
          <p:nvPr/>
        </p:nvSpPr>
        <p:spPr>
          <a:xfrm>
            <a:off x="5034900" y="3505200"/>
            <a:ext cx="10611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얼굴식별가능사진</a:t>
            </a:r>
          </a:p>
        </p:txBody>
      </p:sp>
      <p:sp>
        <p:nvSpPr>
          <p:cNvPr id="257" name="직사각형 77"/>
          <p:cNvSpPr/>
          <p:nvPr/>
        </p:nvSpPr>
        <p:spPr>
          <a:xfrm>
            <a:off x="6219755" y="3505200"/>
            <a:ext cx="391042" cy="209848"/>
          </a:xfrm>
          <a:prstGeom prst="rect">
            <a:avLst/>
          </a:prstGeom>
          <a:noFill/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첨부</a:t>
            </a:r>
          </a:p>
        </p:txBody>
      </p:sp>
      <p:sp>
        <p:nvSpPr>
          <p:cNvPr id="258" name="직사각형 97"/>
          <p:cNvSpPr/>
          <p:nvPr/>
        </p:nvSpPr>
        <p:spPr>
          <a:xfrm>
            <a:off x="5050533" y="5960662"/>
            <a:ext cx="740892" cy="2634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259" name="직사각형 121"/>
          <p:cNvSpPr/>
          <p:nvPr/>
        </p:nvSpPr>
        <p:spPr>
          <a:xfrm>
            <a:off x="6365218" y="5960662"/>
            <a:ext cx="829115" cy="2634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다시 입력</a:t>
            </a:r>
          </a:p>
        </p:txBody>
      </p:sp>
      <p:sp>
        <p:nvSpPr>
          <p:cNvPr id="260" name="타원 119"/>
          <p:cNvSpPr/>
          <p:nvPr/>
        </p:nvSpPr>
        <p:spPr>
          <a:xfrm>
            <a:off x="4804586" y="601123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sp>
        <p:nvSpPr>
          <p:cNvPr id="261" name="타원 119"/>
          <p:cNvSpPr/>
          <p:nvPr/>
        </p:nvSpPr>
        <p:spPr>
          <a:xfrm>
            <a:off x="6096000" y="5985946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 dirty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3</a:t>
            </a:r>
          </a:p>
        </p:txBody>
      </p:sp>
      <p:graphicFrame>
        <p:nvGraphicFramePr>
          <p:cNvPr id="262" name="표 261"/>
          <p:cNvGraphicFramePr/>
          <p:nvPr>
            <p:extLst>
              <p:ext uri="{D42A27DB-BD31-4B8C-83A1-F6EECF244321}">
                <p14:modId xmlns:p14="http://schemas.microsoft.com/office/powerpoint/2010/main" val="493989578"/>
              </p:ext>
            </p:extLst>
          </p:nvPr>
        </p:nvGraphicFramePr>
        <p:xfrm>
          <a:off x="10068064" y="3218358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3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다시 입력을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누를시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초기화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4</a:t>
                      </a:r>
                      <a:endParaRPr kumimoji="0" lang="en-US" altLang="ko-KR" sz="750" b="1" i="0" u="none" strike="noStrike" cap="none" normalizeH="0" baseline="0" dirty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에 체크했을 경우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텍스트박스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활성화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50220"/>
                  </a:ext>
                </a:extLst>
              </a:tr>
            </a:tbl>
          </a:graphicData>
        </a:graphic>
      </p:graphicFrame>
      <p:cxnSp>
        <p:nvCxnSpPr>
          <p:cNvPr id="263" name="직선 화살표 연결선 262"/>
          <p:cNvCxnSpPr>
            <a:endCxn id="265" idx="1"/>
          </p:cNvCxnSpPr>
          <p:nvPr/>
        </p:nvCxnSpPr>
        <p:spPr>
          <a:xfrm flipV="1">
            <a:off x="4960520" y="4648924"/>
            <a:ext cx="3065138" cy="120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oogle Shape;1138;p43"/>
          <p:cNvGrpSpPr/>
          <p:nvPr/>
        </p:nvGrpSpPr>
        <p:grpSpPr>
          <a:xfrm>
            <a:off x="8025658" y="4149827"/>
            <a:ext cx="1749243" cy="998194"/>
            <a:chOff x="4427801" y="4599417"/>
            <a:chExt cx="2126018" cy="1152128"/>
          </a:xfrm>
        </p:grpSpPr>
        <p:sp>
          <p:nvSpPr>
            <p:cNvPr id="265" name="Google Shape;1139;p43"/>
            <p:cNvSpPr/>
            <p:nvPr/>
          </p:nvSpPr>
          <p:spPr>
            <a:xfrm>
              <a:off x="4427801" y="4599417"/>
              <a:ext cx="2126018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누락 된 정보가 있습니다.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 후 다시 시도해주세요.</a:t>
              </a:r>
              <a:endParaRPr dirty="0"/>
            </a:p>
          </p:txBody>
        </p:sp>
        <p:sp>
          <p:nvSpPr>
            <p:cNvPr id="266" name="Google Shape;1140;p43"/>
            <p:cNvSpPr/>
            <p:nvPr/>
          </p:nvSpPr>
          <p:spPr>
            <a:xfrm>
              <a:off x="5180082" y="5422901"/>
              <a:ext cx="647631" cy="1710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8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53834"/>
              </p:ext>
            </p:extLst>
          </p:nvPr>
        </p:nvGraphicFramePr>
        <p:xfrm>
          <a:off x="0" y="1752928"/>
          <a:ext cx="1197033" cy="4550388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모집공고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배우지원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850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70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71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72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74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76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87" name="타원 119"/>
          <p:cNvSpPr/>
          <p:nvPr/>
        </p:nvSpPr>
        <p:spPr>
          <a:xfrm>
            <a:off x="7104352" y="509866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 dirty="0" smtClean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4</a:t>
            </a:r>
            <a:endParaRPr kumimoji="1" lang="en-US" altLang="ko-KR" sz="786" b="1" i="0" u="none" strike="noStrike" kern="1200" cap="none" spc="0" normalizeH="0" baseline="0" dirty="0">
              <a:solidFill>
                <a:srgbClr val="FFFFFF"/>
              </a:solidFill>
              <a:latin typeface="나눔고딕"/>
              <a:ea typeface="나눔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2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누락된 정보가 없는 상태에서 제출 버튼을 누를시 지원서 내용을 다시 한번 확인및 수정을 할수있음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배우지원상세페이지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3" name="Google Shape;442;p17"/>
          <p:cNvGrpSpPr/>
          <p:nvPr/>
        </p:nvGrpSpPr>
        <p:grpSpPr>
          <a:xfrm>
            <a:off x="2950360" y="1744615"/>
            <a:ext cx="5544936" cy="4531415"/>
            <a:chOff x="647699" y="637744"/>
            <a:chExt cx="5057775" cy="4277157"/>
          </a:xfrm>
        </p:grpSpPr>
        <p:sp>
          <p:nvSpPr>
            <p:cNvPr id="194" name="Google Shape;443;p17"/>
            <p:cNvSpPr/>
            <p:nvPr/>
          </p:nvSpPr>
          <p:spPr>
            <a:xfrm>
              <a:off x="647699" y="647701"/>
              <a:ext cx="5057775" cy="4267200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400" b="0" i="0" u="none" strike="noStrike" kern="1200" cap="none" spc="0" normalizeH="0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444;p17"/>
            <p:cNvGrpSpPr/>
            <p:nvPr/>
          </p:nvGrpSpPr>
          <p:grpSpPr>
            <a:xfrm>
              <a:off x="681233" y="637744"/>
              <a:ext cx="3460911" cy="4071207"/>
              <a:chOff x="812839" y="633303"/>
              <a:chExt cx="3460911" cy="4071207"/>
            </a:xfrm>
          </p:grpSpPr>
          <p:sp>
            <p:nvSpPr>
              <p:cNvPr id="197" name="Google Shape;446;p17"/>
              <p:cNvSpPr txBox="1"/>
              <p:nvPr/>
            </p:nvSpPr>
            <p:spPr>
              <a:xfrm>
                <a:off x="812839" y="931807"/>
                <a:ext cx="1816003" cy="37727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신청기수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이름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성별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생년월일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본인사진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휴대폰번호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E-MAIL</a:t>
                </a: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주소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공연 경험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  <a:endParaRPr kumimoji="0" lang="ko-KR" sz="11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자기소개 </a:t>
                </a:r>
                <a:r>
                  <a:rPr kumimoji="0" lang="en-US" altLang="ko-KR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*</a:t>
                </a:r>
              </a:p>
              <a:p>
                <a:pPr marL="0" marR="0" lvl="0" indent="0" defTabSz="914400" rtl="0" eaLnBrk="1" latinLnBrk="1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</a:p>
            </p:txBody>
          </p:sp>
          <p:sp>
            <p:nvSpPr>
              <p:cNvPr id="208" name="Google Shape;458;p17"/>
              <p:cNvSpPr txBox="1"/>
              <p:nvPr/>
            </p:nvSpPr>
            <p:spPr>
              <a:xfrm>
                <a:off x="2504600" y="633303"/>
                <a:ext cx="1769150" cy="268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300" b="1" i="0" u="none" strike="noStrike" kern="1200" cap="none" spc="0" normalizeH="0" baseline="0" dirty="0" smtClean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000</a:t>
                </a:r>
                <a:r>
                  <a:rPr lang="ko-KR" altLang="en-US" sz="1300" b="1" dirty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dirty="0" smtClean="0">
                    <a:solidFill>
                      <a:srgbClr val="000000"/>
                    </a:solidFill>
                    <a:latin typeface="돋움"/>
                    <a:ea typeface="돋움"/>
                    <a:cs typeface="돋움"/>
                    <a:sym typeface="돋움"/>
                  </a:rPr>
                  <a:t>지원서</a:t>
                </a:r>
                <a:endParaRPr kumimoji="0" lang="ko-KR" altLang="en-US" sz="1300" b="1" i="0" u="none" strike="noStrike" kern="1200" cap="none" spc="0" normalizeH="0" baseline="0" dirty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endParaRPr>
              </a:p>
            </p:txBody>
          </p:sp>
        </p:grpSp>
      </p:grpSp>
      <p:sp>
        <p:nvSpPr>
          <p:cNvPr id="214" name="직사각형 59"/>
          <p:cNvSpPr/>
          <p:nvPr/>
        </p:nvSpPr>
        <p:spPr>
          <a:xfrm>
            <a:off x="5034033" y="3152477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년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" name="직사각형 62"/>
          <p:cNvSpPr/>
          <p:nvPr/>
        </p:nvSpPr>
        <p:spPr>
          <a:xfrm>
            <a:off x="6548817" y="3152477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(2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6" name="그룹 63"/>
          <p:cNvGrpSpPr/>
          <p:nvPr/>
        </p:nvGrpSpPr>
        <p:grpSpPr>
          <a:xfrm>
            <a:off x="5791425" y="3150492"/>
            <a:ext cx="638176" cy="211834"/>
            <a:chOff x="1548072" y="4131149"/>
            <a:chExt cx="638176" cy="243114"/>
          </a:xfrm>
        </p:grpSpPr>
        <p:sp>
          <p:nvSpPr>
            <p:cNvPr id="217" name="직사각형 64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월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8" name="직사각형 65"/>
            <p:cNvSpPr/>
            <p:nvPr/>
          </p:nvSpPr>
          <p:spPr>
            <a:xfrm>
              <a:off x="1928554" y="4133428"/>
              <a:ext cx="257694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9" name="이등변 삼각형 6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0" name="직사각형 60"/>
          <p:cNvSpPr/>
          <p:nvPr/>
        </p:nvSpPr>
        <p:spPr>
          <a:xfrm>
            <a:off x="6529767" y="3935382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</a:p>
        </p:txBody>
      </p:sp>
      <p:sp>
        <p:nvSpPr>
          <p:cNvPr id="221" name="직사각형 68"/>
          <p:cNvSpPr/>
          <p:nvPr/>
        </p:nvSpPr>
        <p:spPr>
          <a:xfrm>
            <a:off x="5769760" y="3932246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</a:p>
        </p:txBody>
      </p:sp>
      <p:grpSp>
        <p:nvGrpSpPr>
          <p:cNvPr id="222" name="그룹 69"/>
          <p:cNvGrpSpPr/>
          <p:nvPr/>
        </p:nvGrpSpPr>
        <p:grpSpPr>
          <a:xfrm>
            <a:off x="5020700" y="3930260"/>
            <a:ext cx="638176" cy="211834"/>
            <a:chOff x="1548072" y="4131149"/>
            <a:chExt cx="638176" cy="243114"/>
          </a:xfrm>
        </p:grpSpPr>
        <p:sp>
          <p:nvSpPr>
            <p:cNvPr id="223" name="직사각형 70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4" name="직사각형 71"/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5" name="이등변 삼각형 72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6" name="그룹 21"/>
          <p:cNvGrpSpPr/>
          <p:nvPr/>
        </p:nvGrpSpPr>
        <p:grpSpPr>
          <a:xfrm>
            <a:off x="5039750" y="2817336"/>
            <a:ext cx="638176" cy="211834"/>
            <a:chOff x="1548072" y="4131148"/>
            <a:chExt cx="638176" cy="243115"/>
          </a:xfrm>
        </p:grpSpPr>
        <p:sp>
          <p:nvSpPr>
            <p:cNvPr id="227" name="직사각형 58"/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남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8" name="직사각형 61"/>
            <p:cNvSpPr/>
            <p:nvPr/>
          </p:nvSpPr>
          <p:spPr>
            <a:xfrm>
              <a:off x="1928554" y="4131148"/>
              <a:ext cx="257694" cy="24311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9" name="이등변 삼각형 11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0" name="직사각형 57"/>
          <p:cNvSpPr/>
          <p:nvPr/>
        </p:nvSpPr>
        <p:spPr>
          <a:xfrm>
            <a:off x="5039750" y="2483227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직사각형 57"/>
          <p:cNvSpPr/>
          <p:nvPr/>
        </p:nvSpPr>
        <p:spPr>
          <a:xfrm>
            <a:off x="5039750" y="2168609"/>
            <a:ext cx="21603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ex) 1</a:t>
            </a:r>
            <a:r>
              <a:rPr kumimoji="0" lang="ko-KR" altLang="en-US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기 레미제라블</a:t>
            </a:r>
          </a:p>
        </p:txBody>
      </p:sp>
      <p:sp>
        <p:nvSpPr>
          <p:cNvPr id="233" name="직사각형 50"/>
          <p:cNvSpPr/>
          <p:nvPr/>
        </p:nvSpPr>
        <p:spPr>
          <a:xfrm>
            <a:off x="5035253" y="4275368"/>
            <a:ext cx="552927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5" name="그룹 73"/>
          <p:cNvGrpSpPr/>
          <p:nvPr/>
        </p:nvGrpSpPr>
        <p:grpSpPr>
          <a:xfrm>
            <a:off x="5773113" y="4274375"/>
            <a:ext cx="929603" cy="211834"/>
            <a:chOff x="1256645" y="4131149"/>
            <a:chExt cx="929603" cy="243114"/>
          </a:xfrm>
        </p:grpSpPr>
        <p:sp>
          <p:nvSpPr>
            <p:cNvPr id="236" name="직사각형 74"/>
            <p:cNvSpPr/>
            <p:nvPr/>
          </p:nvSpPr>
          <p:spPr>
            <a:xfrm>
              <a:off x="1237595" y="4131149"/>
              <a:ext cx="671908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naver.com</a:t>
              </a:r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7" name="직사각형 75"/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8" name="이등변 삼각형 7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9" name="TextBox 28"/>
          <p:cNvSpPr txBox="1"/>
          <p:nvPr/>
        </p:nvSpPr>
        <p:spPr>
          <a:xfrm>
            <a:off x="5541835" y="4279337"/>
            <a:ext cx="236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직사각형 67"/>
          <p:cNvSpPr/>
          <p:nvPr/>
        </p:nvSpPr>
        <p:spPr>
          <a:xfrm>
            <a:off x="5034033" y="4599623"/>
            <a:ext cx="919555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우편번호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(5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직사각형 77"/>
          <p:cNvSpPr/>
          <p:nvPr/>
        </p:nvSpPr>
        <p:spPr>
          <a:xfrm>
            <a:off x="6054715" y="4601383"/>
            <a:ext cx="391042" cy="2098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검색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직사각형 78"/>
          <p:cNvSpPr/>
          <p:nvPr/>
        </p:nvSpPr>
        <p:spPr>
          <a:xfrm>
            <a:off x="5034033" y="4893010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상세주소</a:t>
            </a:r>
          </a:p>
        </p:txBody>
      </p:sp>
      <p:sp>
        <p:nvSpPr>
          <p:cNvPr id="252" name="TextBox 26"/>
          <p:cNvSpPr txBox="1"/>
          <p:nvPr/>
        </p:nvSpPr>
        <p:spPr>
          <a:xfrm>
            <a:off x="5039750" y="5205511"/>
            <a:ext cx="319088" cy="250214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□ 유</a:t>
            </a:r>
          </a:p>
        </p:txBody>
      </p:sp>
      <p:sp>
        <p:nvSpPr>
          <p:cNvPr id="253" name="TextBox 26"/>
          <p:cNvSpPr txBox="1"/>
          <p:nvPr/>
        </p:nvSpPr>
        <p:spPr>
          <a:xfrm>
            <a:off x="5339788" y="5211794"/>
            <a:ext cx="320062" cy="243931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무</a:t>
            </a:r>
          </a:p>
        </p:txBody>
      </p:sp>
      <p:sp>
        <p:nvSpPr>
          <p:cNvPr id="254" name="직사각형 57"/>
          <p:cNvSpPr/>
          <p:nvPr/>
        </p:nvSpPr>
        <p:spPr>
          <a:xfrm>
            <a:off x="5677926" y="5205511"/>
            <a:ext cx="1522124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어디서</a:t>
            </a:r>
            <a:endParaRPr lang="en-US" altLang="ko-KR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5" name="직사각형 78"/>
          <p:cNvSpPr/>
          <p:nvPr/>
        </p:nvSpPr>
        <p:spPr>
          <a:xfrm>
            <a:off x="5044425" y="5537510"/>
            <a:ext cx="21603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자기소개</a:t>
            </a:r>
          </a:p>
        </p:txBody>
      </p:sp>
      <p:sp>
        <p:nvSpPr>
          <p:cNvPr id="256" name="직사각형 57"/>
          <p:cNvSpPr/>
          <p:nvPr/>
        </p:nvSpPr>
        <p:spPr>
          <a:xfrm>
            <a:off x="5034900" y="3505200"/>
            <a:ext cx="1061100" cy="209848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얼굴식별가능사진</a:t>
            </a:r>
          </a:p>
        </p:txBody>
      </p:sp>
      <p:sp>
        <p:nvSpPr>
          <p:cNvPr id="257" name="직사각형 77"/>
          <p:cNvSpPr/>
          <p:nvPr/>
        </p:nvSpPr>
        <p:spPr>
          <a:xfrm>
            <a:off x="6219755" y="3505200"/>
            <a:ext cx="391042" cy="209848"/>
          </a:xfrm>
          <a:prstGeom prst="rect">
            <a:avLst/>
          </a:prstGeom>
          <a:noFill/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808080"/>
                </a:solidFill>
                <a:latin typeface="Calibri"/>
                <a:ea typeface="맑은 고딕"/>
                <a:cs typeface="맑은 고딕"/>
              </a:rPr>
              <a:t>첨부</a:t>
            </a:r>
          </a:p>
        </p:txBody>
      </p:sp>
      <p:sp>
        <p:nvSpPr>
          <p:cNvPr id="267" name="직사각형 97"/>
          <p:cNvSpPr/>
          <p:nvPr/>
        </p:nvSpPr>
        <p:spPr>
          <a:xfrm>
            <a:off x="5725554" y="5960662"/>
            <a:ext cx="740892" cy="263474"/>
          </a:xfrm>
          <a:prstGeom prst="rect">
            <a:avLst/>
          </a:prstGeom>
          <a:solidFill>
            <a:srgbClr val="6182D6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수정</a:t>
            </a:r>
          </a:p>
        </p:txBody>
      </p:sp>
      <p:cxnSp>
        <p:nvCxnSpPr>
          <p:cNvPr id="268" name="직선 화살표 연결선 267"/>
          <p:cNvCxnSpPr>
            <a:stCxn id="267" idx="3"/>
            <a:endCxn id="270" idx="1"/>
          </p:cNvCxnSpPr>
          <p:nvPr/>
        </p:nvCxnSpPr>
        <p:spPr>
          <a:xfrm flipV="1">
            <a:off x="6466446" y="5121070"/>
            <a:ext cx="2943038" cy="971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oogle Shape;817;p30"/>
          <p:cNvGrpSpPr/>
          <p:nvPr/>
        </p:nvGrpSpPr>
        <p:grpSpPr>
          <a:xfrm>
            <a:off x="9409484" y="4494781"/>
            <a:ext cx="2044492" cy="1252577"/>
            <a:chOff x="5050822" y="5366020"/>
            <a:chExt cx="2208860" cy="1152128"/>
          </a:xfrm>
        </p:grpSpPr>
        <p:sp>
          <p:nvSpPr>
            <p:cNvPr id="270" name="Google Shape;818;p30"/>
            <p:cNvSpPr/>
            <p:nvPr/>
          </p:nvSpPr>
          <p:spPr>
            <a:xfrm>
              <a:off x="5050822" y="5366020"/>
              <a:ext cx="2208860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altLang="en-US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수정이 완료되었습니다</a:t>
              </a:r>
              <a:r>
                <a:rPr kumimoji="0" lang="en-US" alt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altLang="en-US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계속 수정 하시겠습니까</a:t>
              </a:r>
              <a:r>
                <a:rPr kumimoji="0" lang="en-US" alt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271" name="Google Shape;819;p30"/>
            <p:cNvSpPr/>
            <p:nvPr/>
          </p:nvSpPr>
          <p:spPr>
            <a:xfrm>
              <a:off x="5510321" y="6104760"/>
              <a:ext cx="504056" cy="2160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altLang="en-US" sz="922" b="1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</a:p>
          </p:txBody>
        </p:sp>
      </p:grpSp>
      <p:graphicFrame>
        <p:nvGraphicFramePr>
          <p:cNvPr id="272" name="표 6"/>
          <p:cNvGraphicFramePr>
            <a:graphicFrameLocks noGrp="1"/>
          </p:cNvGraphicFramePr>
          <p:nvPr/>
        </p:nvGraphicFramePr>
        <p:xfrm>
          <a:off x="10068064" y="2164571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예 버튼을 누를시 계속 수정페이지에 머물고 아니오 버튼을 누를시 수강료 결제페이지로 이동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Google Shape;819;p30"/>
          <p:cNvSpPr/>
          <p:nvPr/>
        </p:nvSpPr>
        <p:spPr>
          <a:xfrm>
            <a:off x="10541888" y="5297930"/>
            <a:ext cx="588144" cy="23485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922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</a:p>
        </p:txBody>
      </p:sp>
      <p:sp>
        <p:nvSpPr>
          <p:cNvPr id="275" name="타원 119"/>
          <p:cNvSpPr/>
          <p:nvPr/>
        </p:nvSpPr>
        <p:spPr>
          <a:xfrm>
            <a:off x="10323673" y="5333759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14262"/>
              </p:ext>
            </p:extLst>
          </p:nvPr>
        </p:nvGraphicFramePr>
        <p:xfrm>
          <a:off x="0" y="1752928"/>
          <a:ext cx="1197033" cy="4550388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모집공고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배우지원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850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7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68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69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70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72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7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결제 진행 후 확인버튼을 누르면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지원이 완료되었습니다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안내 창이 뜸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10885" y="1430290"/>
            <a:ext cx="895718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dirty="0" err="1" smtClean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 </a:t>
            </a: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/>
                <a:ea typeface="Noto Sans KR"/>
                <a:cs typeface="돋움"/>
                <a:sym typeface="돋움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 </a:t>
            </a: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 dirty="0" err="1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공연예매</a:t>
            </a: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 </a:t>
            </a: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| </a:t>
            </a:r>
            <a:r>
              <a:rPr lang="ko-KR" altLang="en-US" sz="900" b="1" i="0" u="none" strike="noStrike" cap="none" dirty="0" err="1">
                <a:solidFill>
                  <a:schemeClr val="dk1"/>
                </a:solidFill>
                <a:latin typeface="Noto Sans KR"/>
                <a:ea typeface="Noto Sans KR"/>
                <a:cs typeface="돋움"/>
                <a:sym typeface="돋움"/>
              </a:rPr>
              <a:t>마이페이지</a:t>
            </a:r>
            <a:endParaRPr lang="ko-KR" altLang="en-US" sz="900" dirty="0">
              <a:solidFill>
                <a:schemeClr val="dk1"/>
              </a:solidFill>
              <a:latin typeface="Noto Sans KR"/>
              <a:ea typeface="Noto Sans K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Noto Sans KR"/>
                <a:ea typeface="Noto Sans KR"/>
              </a:rPr>
              <a:t>Header </a:t>
            </a:r>
            <a:endParaRPr lang="ko-KR" altLang="en-US" sz="900" b="1">
              <a:solidFill>
                <a:schemeClr val="bg1"/>
              </a:solidFill>
              <a:latin typeface="Noto Sans KR"/>
              <a:ea typeface="Noto Sans KR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0" y="725267"/>
            <a:ext cx="1110885" cy="101934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/>
            <p:nvPr/>
          </p:nvGrpSpPr>
          <p:grpSpPr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/>
              <p:nvPr/>
            </p:nvSpPr>
            <p:spPr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Line 2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Line 1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31740" y="2723836"/>
              <a:ext cx="651395" cy="204222"/>
            </a:xfrm>
            <a:prstGeom prst="rect">
              <a:avLst/>
            </a:prstGeom>
            <a:grpFill/>
          </p:spPr>
          <p:txBody>
            <a:bodyPr wrap="none" lIns="73152" tIns="36576" rIns="73152" bIns="36576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900">
                  <a:solidFill>
                    <a:srgbClr val="5F5F5F"/>
                  </a:solidFill>
                  <a:latin typeface="Noto Sans KR"/>
                  <a:ea typeface="Noto Sans KR"/>
                  <a:cs typeface="Segoe UI"/>
                </a:rPr>
                <a:t>ME LOGO</a:t>
              </a:r>
            </a:p>
          </p:txBody>
        </p:sp>
      </p:grpSp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모집공고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모집공고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배우지원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모집공고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배우지원상세페이지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수강료결제페이지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3267" y="6543675"/>
            <a:ext cx="12188733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latin typeface="Noto Sans KR"/>
                <a:ea typeface="Noto Sans KR"/>
              </a:rPr>
              <a:t>footer </a:t>
            </a:r>
            <a:endParaRPr lang="ko-KR" altLang="en-US" sz="900" b="1">
              <a:solidFill>
                <a:schemeClr val="bg1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TextBox 1"/>
          <p:cNvSpPr txBox="1"/>
          <p:nvPr/>
        </p:nvSpPr>
        <p:spPr>
          <a:xfrm>
            <a:off x="2564818" y="2133867"/>
            <a:ext cx="1088855" cy="45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sz="1200">
                <a:latin typeface="Noto Sans KR"/>
                <a:ea typeface="Noto Sans KR"/>
              </a:rPr>
              <a:t>수강료 결제</a:t>
            </a:r>
          </a:p>
        </p:txBody>
      </p:sp>
      <p:sp>
        <p:nvSpPr>
          <p:cNvPr id="273" name="TextBox 26"/>
          <p:cNvSpPr txBox="1"/>
          <p:nvPr/>
        </p:nvSpPr>
        <p:spPr>
          <a:xfrm>
            <a:off x="4583280" y="2043452"/>
            <a:ext cx="2566064" cy="316648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1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개월 결제 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200.000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원</a:t>
            </a:r>
          </a:p>
        </p:txBody>
      </p:sp>
      <p:sp>
        <p:nvSpPr>
          <p:cNvPr id="274" name="TextBox 26"/>
          <p:cNvSpPr txBox="1"/>
          <p:nvPr/>
        </p:nvSpPr>
        <p:spPr>
          <a:xfrm>
            <a:off x="4583280" y="2388870"/>
            <a:ext cx="2566064" cy="314130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4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개월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(16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주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)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 결제 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760.000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원</a:t>
            </a:r>
          </a:p>
        </p:txBody>
      </p:sp>
      <p:sp>
        <p:nvSpPr>
          <p:cNvPr id="276" name="Google Shape;443;p17"/>
          <p:cNvSpPr/>
          <p:nvPr/>
        </p:nvSpPr>
        <p:spPr>
          <a:xfrm>
            <a:off x="2379894" y="1744615"/>
            <a:ext cx="6174348" cy="453141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4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직사각형 25"/>
          <p:cNvSpPr/>
          <p:nvPr/>
        </p:nvSpPr>
        <p:spPr>
          <a:xfrm>
            <a:off x="3261240" y="2825812"/>
            <a:ext cx="4036925" cy="7052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수강료 가격 정책 안내</a:t>
            </a:r>
          </a:p>
        </p:txBody>
      </p:sp>
      <p:sp>
        <p:nvSpPr>
          <p:cNvPr id="281" name="직사각형 25"/>
          <p:cNvSpPr/>
          <p:nvPr/>
        </p:nvSpPr>
        <p:spPr>
          <a:xfrm>
            <a:off x="3261240" y="3777088"/>
            <a:ext cx="4036925" cy="674857"/>
          </a:xfrm>
          <a:prstGeom prst="rect">
            <a:avLst/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수강료 환불 정책 안내</a:t>
            </a:r>
          </a:p>
        </p:txBody>
      </p:sp>
      <p:sp>
        <p:nvSpPr>
          <p:cNvPr id="282" name="TextBox 82"/>
          <p:cNvSpPr txBox="1"/>
          <p:nvPr/>
        </p:nvSpPr>
        <p:spPr>
          <a:xfrm>
            <a:off x="3261240" y="4451945"/>
            <a:ext cx="2227811" cy="257369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■ 동의합니다 </a:t>
            </a:r>
            <a:r>
              <a:rPr lang="en-US" altLang="ko-KR" sz="80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>
                <a:solidFill>
                  <a:srgbClr val="FF0000"/>
                </a:solidFill>
                <a:latin typeface="+mn-ea"/>
                <a:ea typeface="+mn-ea"/>
              </a:rPr>
              <a:t>필수</a:t>
            </a:r>
            <a:r>
              <a:rPr lang="en-US" altLang="ko-KR" sz="8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□ 동의하지 않습니다 </a:t>
            </a:r>
          </a:p>
        </p:txBody>
      </p:sp>
      <p:sp>
        <p:nvSpPr>
          <p:cNvPr id="284" name="TextBox 1"/>
          <p:cNvSpPr txBox="1"/>
          <p:nvPr/>
        </p:nvSpPr>
        <p:spPr>
          <a:xfrm>
            <a:off x="2564818" y="4797654"/>
            <a:ext cx="1392844" cy="452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수강료 결제 금액</a:t>
            </a:r>
          </a:p>
        </p:txBody>
      </p:sp>
      <p:sp>
        <p:nvSpPr>
          <p:cNvPr id="285" name="직사각형 57"/>
          <p:cNvSpPr/>
          <p:nvPr/>
        </p:nvSpPr>
        <p:spPr>
          <a:xfrm>
            <a:off x="4792629" y="4880444"/>
            <a:ext cx="1976855" cy="286886"/>
          </a:xfrm>
          <a:prstGeom prst="rect">
            <a:avLst/>
          </a:prstGeom>
          <a:solidFill>
            <a:srgbClr val="D9D9D9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200.000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원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sp>
        <p:nvSpPr>
          <p:cNvPr id="286" name="TextBox 1"/>
          <p:cNvSpPr txBox="1"/>
          <p:nvPr/>
        </p:nvSpPr>
        <p:spPr>
          <a:xfrm>
            <a:off x="2564818" y="5167331"/>
            <a:ext cx="1392844" cy="452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결제 수단 선택</a:t>
            </a:r>
          </a:p>
        </p:txBody>
      </p:sp>
      <p:sp>
        <p:nvSpPr>
          <p:cNvPr id="287" name="TextBox 26"/>
          <p:cNvSpPr txBox="1"/>
          <p:nvPr/>
        </p:nvSpPr>
        <p:spPr>
          <a:xfrm>
            <a:off x="4739627" y="5250119"/>
            <a:ext cx="1080150" cy="316648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 신용카드</a:t>
            </a:r>
          </a:p>
        </p:txBody>
      </p:sp>
      <p:sp>
        <p:nvSpPr>
          <p:cNvPr id="288" name="TextBox 26"/>
          <p:cNvSpPr txBox="1"/>
          <p:nvPr/>
        </p:nvSpPr>
        <p:spPr>
          <a:xfrm>
            <a:off x="4739626" y="5566767"/>
            <a:ext cx="1080151" cy="317583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</a:rPr>
              <a:t>□  무통장 입금</a:t>
            </a:r>
          </a:p>
        </p:txBody>
      </p:sp>
      <p:sp>
        <p:nvSpPr>
          <p:cNvPr id="289" name="TextBox 1"/>
          <p:cNvSpPr txBox="1"/>
          <p:nvPr/>
        </p:nvSpPr>
        <p:spPr>
          <a:xfrm>
            <a:off x="5744446" y="5517220"/>
            <a:ext cx="2809796" cy="367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00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은행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000-000-000000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Noto Sans KR"/>
                <a:ea typeface="Noto Sans KR"/>
              </a:rPr>
              <a:t>   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Noto Sans KR"/>
                <a:ea typeface="Noto Sans KR"/>
              </a:rPr>
              <a:t>24</a:t>
            </a:r>
            <a:r>
              <a:rPr kumimoji="0" lang="ko-KR" altLang="en-US" sz="900" b="0" i="0" u="none" strike="noStrike" kern="1200" cap="none" spc="0" normalizeH="0" baseline="0">
                <a:solidFill>
                  <a:srgbClr val="FF0000"/>
                </a:solidFill>
                <a:latin typeface="Noto Sans KR"/>
                <a:ea typeface="Noto Sans KR"/>
              </a:rPr>
              <a:t>시간내 입금 해주세요</a:t>
            </a:r>
            <a:r>
              <a:rPr kumimoji="0" lang="en-US" altLang="ko-KR" sz="900" b="0" i="0" u="none" strike="noStrike" kern="1200" cap="none" spc="0" normalizeH="0" baseline="0">
                <a:solidFill>
                  <a:srgbClr val="FF0000"/>
                </a:solidFill>
                <a:latin typeface="Noto Sans KR"/>
                <a:ea typeface="Noto Sans KR"/>
              </a:rPr>
              <a:t>.</a:t>
            </a:r>
          </a:p>
        </p:txBody>
      </p:sp>
      <p:sp>
        <p:nvSpPr>
          <p:cNvPr id="291" name="직사각형 97"/>
          <p:cNvSpPr/>
          <p:nvPr/>
        </p:nvSpPr>
        <p:spPr>
          <a:xfrm>
            <a:off x="4051737" y="5910996"/>
            <a:ext cx="740892" cy="263474"/>
          </a:xfrm>
          <a:prstGeom prst="rect">
            <a:avLst/>
          </a:prstGeom>
          <a:solidFill>
            <a:srgbClr val="6182D6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292" name="직사각형 97"/>
          <p:cNvSpPr/>
          <p:nvPr/>
        </p:nvSpPr>
        <p:spPr>
          <a:xfrm>
            <a:off x="5589475" y="5910996"/>
            <a:ext cx="740892" cy="263474"/>
          </a:xfrm>
          <a:prstGeom prst="rect">
            <a:avLst/>
          </a:prstGeom>
          <a:solidFill>
            <a:srgbClr val="6182D6">
              <a:alpha val="100000"/>
            </a:srgbClr>
          </a:solidFill>
          <a:ln w="317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취소</a:t>
            </a:r>
          </a:p>
        </p:txBody>
      </p:sp>
      <p:cxnSp>
        <p:nvCxnSpPr>
          <p:cNvPr id="293" name="직선 화살표 연결선 292"/>
          <p:cNvCxnSpPr>
            <a:stCxn id="291" idx="3"/>
            <a:endCxn id="295" idx="1"/>
          </p:cNvCxnSpPr>
          <p:nvPr/>
        </p:nvCxnSpPr>
        <p:spPr>
          <a:xfrm flipV="1">
            <a:off x="4792629" y="4207794"/>
            <a:ext cx="3105115" cy="183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Google Shape;818;p30"/>
          <p:cNvSpPr/>
          <p:nvPr/>
        </p:nvSpPr>
        <p:spPr>
          <a:xfrm>
            <a:off x="7897744" y="3867476"/>
            <a:ext cx="1537844" cy="68063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지원이 완료되었습니다</a:t>
            </a:r>
            <a:r>
              <a:rPr kumimoji="0" lang="en-US" altLang="ko-KR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97" name="Google Shape;1140;p43"/>
          <p:cNvSpPr/>
          <p:nvPr/>
        </p:nvSpPr>
        <p:spPr>
          <a:xfrm>
            <a:off x="8400238" y="4277358"/>
            <a:ext cx="532857" cy="14818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kumimoji="0" sz="11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타원 119"/>
          <p:cNvSpPr/>
          <p:nvPr/>
        </p:nvSpPr>
        <p:spPr>
          <a:xfrm>
            <a:off x="3957662" y="569809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sp>
        <p:nvSpPr>
          <p:cNvPr id="299" name="타원 119"/>
          <p:cNvSpPr/>
          <p:nvPr/>
        </p:nvSpPr>
        <p:spPr>
          <a:xfrm>
            <a:off x="8996211" y="4277358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 dirty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graphicFrame>
        <p:nvGraphicFramePr>
          <p:cNvPr id="300" name="표 299"/>
          <p:cNvGraphicFramePr/>
          <p:nvPr>
            <p:extLst>
              <p:ext uri="{D42A27DB-BD31-4B8C-83A1-F6EECF244321}">
                <p14:modId xmlns:p14="http://schemas.microsoft.com/office/powerpoint/2010/main" val="2961503048"/>
              </p:ext>
            </p:extLst>
          </p:nvPr>
        </p:nvGraphicFramePr>
        <p:xfrm>
          <a:off x="10068064" y="2159084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확인 버튼을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누를시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지원내역 페이지 이동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3</a:t>
                      </a:r>
                      <a:endParaRPr kumimoji="0" lang="en-US" altLang="ko-KR" sz="750" b="1" i="0" u="none" strike="noStrike" cap="none" normalizeH="0" baseline="0" dirty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수강료 가격 정책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환불 정책은 텍스트 스크롤 형식으로 출력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019736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8017"/>
              </p:ext>
            </p:extLst>
          </p:nvPr>
        </p:nvGraphicFramePr>
        <p:xfrm>
          <a:off x="0" y="1752928"/>
          <a:ext cx="1197033" cy="4546213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4970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모집공고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4970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배우지원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846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9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55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56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57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타원 119"/>
          <p:cNvSpPr/>
          <p:nvPr/>
        </p:nvSpPr>
        <p:spPr>
          <a:xfrm>
            <a:off x="3153183" y="2709608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 dirty="0" smtClean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3</a:t>
            </a:r>
            <a:endParaRPr kumimoji="1" lang="en-US" altLang="ko-KR" sz="786" b="1" i="0" u="none" strike="noStrike" kern="1200" cap="none" spc="0" normalizeH="0" baseline="0" dirty="0">
              <a:solidFill>
                <a:srgbClr val="FFFFFF"/>
              </a:solidFill>
              <a:latin typeface="나눔고딕"/>
              <a:ea typeface="나눔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509940" y="29640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공연예매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49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FE45CC-CB11-8FF4-D685-743DE561C515}"/>
              </a:ext>
            </a:extLst>
          </p:cNvPr>
          <p:cNvCxnSpPr>
            <a:cxnSpLocks/>
          </p:cNvCxnSpPr>
          <p:nvPr/>
        </p:nvCxnSpPr>
        <p:spPr>
          <a:xfrm>
            <a:off x="479425" y="6081486"/>
            <a:ext cx="11304588" cy="0"/>
          </a:xfrm>
          <a:prstGeom prst="line">
            <a:avLst/>
          </a:prstGeom>
          <a:ln w="19050">
            <a:solidFill>
              <a:srgbClr val="001B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77B314-4B1F-93EE-94D6-3EB66CA5F21C}"/>
              </a:ext>
            </a:extLst>
          </p:cNvPr>
          <p:cNvSpPr txBox="1"/>
          <p:nvPr/>
        </p:nvSpPr>
        <p:spPr>
          <a:xfrm>
            <a:off x="676172" y="609761"/>
            <a:ext cx="3390865" cy="84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CONTENTS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7E33A2-3D7C-7209-9F40-F46A62758BD0}"/>
              </a:ext>
            </a:extLst>
          </p:cNvPr>
          <p:cNvCxnSpPr>
            <a:cxnSpLocks/>
          </p:cNvCxnSpPr>
          <p:nvPr/>
        </p:nvCxnSpPr>
        <p:spPr>
          <a:xfrm>
            <a:off x="818969" y="1828548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5015C4-A9CA-25F7-6E61-F6DE4F44CEA8}"/>
              </a:ext>
            </a:extLst>
          </p:cNvPr>
          <p:cNvSpPr txBox="1"/>
          <p:nvPr/>
        </p:nvSpPr>
        <p:spPr>
          <a:xfrm>
            <a:off x="730614" y="1984195"/>
            <a:ext cx="81144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DFE97-284A-068A-E223-5B833800438F}"/>
              </a:ext>
            </a:extLst>
          </p:cNvPr>
          <p:cNvSpPr txBox="1"/>
          <p:nvPr/>
        </p:nvSpPr>
        <p:spPr>
          <a:xfrm>
            <a:off x="2509811" y="2001009"/>
            <a:ext cx="73289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BA0A8-5109-EA89-A4F5-7C99E7B3821C}"/>
              </a:ext>
            </a:extLst>
          </p:cNvPr>
          <p:cNvSpPr txBox="1"/>
          <p:nvPr/>
        </p:nvSpPr>
        <p:spPr>
          <a:xfrm>
            <a:off x="5715332" y="2001009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10D61-7166-5FB1-E3F9-50D1CE2BF9C5}"/>
              </a:ext>
            </a:extLst>
          </p:cNvPr>
          <p:cNvSpPr txBox="1"/>
          <p:nvPr/>
        </p:nvSpPr>
        <p:spPr>
          <a:xfrm>
            <a:off x="5718079" y="2298641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7AA1FA-60DF-49B3-12BF-A21D4C17860F}"/>
              </a:ext>
            </a:extLst>
          </p:cNvPr>
          <p:cNvCxnSpPr>
            <a:cxnSpLocks/>
          </p:cNvCxnSpPr>
          <p:nvPr/>
        </p:nvCxnSpPr>
        <p:spPr>
          <a:xfrm>
            <a:off x="816222" y="3339829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45CDD2-9BBB-82D6-8E28-D415D0CB8CF2}"/>
              </a:ext>
            </a:extLst>
          </p:cNvPr>
          <p:cNvCxnSpPr>
            <a:cxnSpLocks/>
          </p:cNvCxnSpPr>
          <p:nvPr/>
        </p:nvCxnSpPr>
        <p:spPr>
          <a:xfrm>
            <a:off x="2663060" y="1828548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8F8215-6799-48FB-8A7A-93E4FBA45C35}"/>
              </a:ext>
            </a:extLst>
          </p:cNvPr>
          <p:cNvCxnSpPr>
            <a:cxnSpLocks/>
          </p:cNvCxnSpPr>
          <p:nvPr/>
        </p:nvCxnSpPr>
        <p:spPr>
          <a:xfrm>
            <a:off x="2661263" y="3339829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CEB238-8D19-AC52-5366-9D1531E43BC5}"/>
              </a:ext>
            </a:extLst>
          </p:cNvPr>
          <p:cNvSpPr txBox="1"/>
          <p:nvPr/>
        </p:nvSpPr>
        <p:spPr>
          <a:xfrm>
            <a:off x="727867" y="3495476"/>
            <a:ext cx="94609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03.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모집공고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F06CE-C955-7674-99EA-1E90E9969CDE}"/>
              </a:ext>
            </a:extLst>
          </p:cNvPr>
          <p:cNvSpPr txBox="1"/>
          <p:nvPr/>
        </p:nvSpPr>
        <p:spPr>
          <a:xfrm>
            <a:off x="2507064" y="3512290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배우지원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363FD-A846-592B-A77D-51523C221BEB}"/>
              </a:ext>
            </a:extLst>
          </p:cNvPr>
          <p:cNvSpPr txBox="1"/>
          <p:nvPr/>
        </p:nvSpPr>
        <p:spPr>
          <a:xfrm>
            <a:off x="5712585" y="3512290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13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0F7D-FBE2-2941-4131-19F973C522CE}"/>
              </a:ext>
            </a:extLst>
          </p:cNvPr>
          <p:cNvSpPr txBox="1"/>
          <p:nvPr/>
        </p:nvSpPr>
        <p:spPr>
          <a:xfrm>
            <a:off x="2509811" y="3809922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배우일지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3A406-5B2D-DF2B-F1D5-A5AC5CA700F7}"/>
              </a:ext>
            </a:extLst>
          </p:cNvPr>
          <p:cNvSpPr txBox="1"/>
          <p:nvPr/>
        </p:nvSpPr>
        <p:spPr>
          <a:xfrm>
            <a:off x="5715332" y="3809922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18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8157C3-AEE1-2374-D5FC-CE1A0A2EBEB3}"/>
              </a:ext>
            </a:extLst>
          </p:cNvPr>
          <p:cNvCxnSpPr>
            <a:cxnSpLocks/>
          </p:cNvCxnSpPr>
          <p:nvPr/>
        </p:nvCxnSpPr>
        <p:spPr>
          <a:xfrm>
            <a:off x="6178844" y="1828548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FB20C7-19FC-3BC7-D23A-6EC15E070984}"/>
              </a:ext>
            </a:extLst>
          </p:cNvPr>
          <p:cNvSpPr txBox="1"/>
          <p:nvPr/>
        </p:nvSpPr>
        <p:spPr>
          <a:xfrm>
            <a:off x="6096810" y="1984195"/>
            <a:ext cx="97494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극단 소개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ED76F-C95B-C3A7-06FE-8AC3CD438DCE}"/>
              </a:ext>
            </a:extLst>
          </p:cNvPr>
          <p:cNvSpPr txBox="1"/>
          <p:nvPr/>
        </p:nvSpPr>
        <p:spPr>
          <a:xfrm>
            <a:off x="7914107" y="2001009"/>
            <a:ext cx="89639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극단 소개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DCAB1-3DBF-6127-25F9-BE08FA61F178}"/>
              </a:ext>
            </a:extLst>
          </p:cNvPr>
          <p:cNvSpPr txBox="1"/>
          <p:nvPr/>
        </p:nvSpPr>
        <p:spPr>
          <a:xfrm>
            <a:off x="11119628" y="2001009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7602F-E7D9-2CA3-9D6B-7D2E640261E0}"/>
              </a:ext>
            </a:extLst>
          </p:cNvPr>
          <p:cNvSpPr txBox="1"/>
          <p:nvPr/>
        </p:nvSpPr>
        <p:spPr>
          <a:xfrm>
            <a:off x="7916854" y="2298641"/>
            <a:ext cx="73289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인사말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62744-031E-F085-B4F5-9509BE065288}"/>
              </a:ext>
            </a:extLst>
          </p:cNvPr>
          <p:cNvSpPr txBox="1"/>
          <p:nvPr/>
        </p:nvSpPr>
        <p:spPr>
          <a:xfrm>
            <a:off x="11122375" y="2298641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11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C73095-AD72-707A-10F7-6CC8CB45A105}"/>
              </a:ext>
            </a:extLst>
          </p:cNvPr>
          <p:cNvCxnSpPr>
            <a:cxnSpLocks/>
          </p:cNvCxnSpPr>
          <p:nvPr/>
        </p:nvCxnSpPr>
        <p:spPr>
          <a:xfrm>
            <a:off x="8022936" y="1828548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5248F98-88D9-C1D1-C07C-A91A8E1A33BA}"/>
              </a:ext>
            </a:extLst>
          </p:cNvPr>
          <p:cNvCxnSpPr>
            <a:cxnSpLocks/>
          </p:cNvCxnSpPr>
          <p:nvPr/>
        </p:nvCxnSpPr>
        <p:spPr>
          <a:xfrm>
            <a:off x="6177997" y="3339829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15AC45-5D22-CA64-AF3D-CEB94513BCDA}"/>
              </a:ext>
            </a:extLst>
          </p:cNvPr>
          <p:cNvCxnSpPr>
            <a:cxnSpLocks/>
          </p:cNvCxnSpPr>
          <p:nvPr/>
        </p:nvCxnSpPr>
        <p:spPr>
          <a:xfrm>
            <a:off x="8023037" y="3339829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955C1E-1B8C-6F27-3E68-91D31C9A7924}"/>
              </a:ext>
            </a:extLst>
          </p:cNvPr>
          <p:cNvSpPr txBox="1"/>
          <p:nvPr/>
        </p:nvSpPr>
        <p:spPr>
          <a:xfrm>
            <a:off x="6096810" y="3495476"/>
            <a:ext cx="97494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04.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공연 예매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4B10F-F377-631F-A066-C9B064E5219E}"/>
              </a:ext>
            </a:extLst>
          </p:cNvPr>
          <p:cNvSpPr txBox="1"/>
          <p:nvPr/>
        </p:nvSpPr>
        <p:spPr>
          <a:xfrm>
            <a:off x="7914107" y="3512290"/>
            <a:ext cx="89639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공연 예매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698454-7DC7-1322-21BB-669D14D0A50E}"/>
              </a:ext>
            </a:extLst>
          </p:cNvPr>
          <p:cNvSpPr txBox="1"/>
          <p:nvPr/>
        </p:nvSpPr>
        <p:spPr>
          <a:xfrm>
            <a:off x="11119628" y="3512290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21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3E214B-925F-A9F1-3208-870878D5110C}"/>
              </a:ext>
            </a:extLst>
          </p:cNvPr>
          <p:cNvSpPr txBox="1"/>
          <p:nvPr/>
        </p:nvSpPr>
        <p:spPr>
          <a:xfrm>
            <a:off x="9861692" y="6252392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Story Board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688046-38EC-ECC8-BB1B-5B61E0D503D8}"/>
              </a:ext>
            </a:extLst>
          </p:cNvPr>
          <p:cNvSpPr txBox="1"/>
          <p:nvPr/>
        </p:nvSpPr>
        <p:spPr>
          <a:xfrm>
            <a:off x="2509811" y="2278347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C85D8-1376-EDAE-B1AC-7B63132D0FAD}"/>
              </a:ext>
            </a:extLst>
          </p:cNvPr>
          <p:cNvSpPr txBox="1"/>
          <p:nvPr/>
        </p:nvSpPr>
        <p:spPr>
          <a:xfrm>
            <a:off x="2509811" y="2556980"/>
            <a:ext cx="16241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아이디</a:t>
            </a: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비밀번호 찾기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C17E34-6B9D-E8E8-3DCA-1C1E4A86D700}"/>
              </a:ext>
            </a:extLst>
          </p:cNvPr>
          <p:cNvSpPr txBox="1"/>
          <p:nvPr/>
        </p:nvSpPr>
        <p:spPr>
          <a:xfrm>
            <a:off x="2509811" y="2819506"/>
            <a:ext cx="103105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 페이지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527204-DA3B-EE15-A82F-7538F893A403}"/>
              </a:ext>
            </a:extLst>
          </p:cNvPr>
          <p:cNvSpPr txBox="1"/>
          <p:nvPr/>
        </p:nvSpPr>
        <p:spPr>
          <a:xfrm>
            <a:off x="5718997" y="2587251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409FF7-A72B-440B-AC80-78AD44A55EA0}"/>
              </a:ext>
            </a:extLst>
          </p:cNvPr>
          <p:cNvSpPr txBox="1"/>
          <p:nvPr/>
        </p:nvSpPr>
        <p:spPr>
          <a:xfrm>
            <a:off x="5721744" y="2884883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08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7AA1FA-60DF-49B3-12BF-A21D4C17860F}"/>
              </a:ext>
            </a:extLst>
          </p:cNvPr>
          <p:cNvCxnSpPr>
            <a:cxnSpLocks/>
          </p:cNvCxnSpPr>
          <p:nvPr/>
        </p:nvCxnSpPr>
        <p:spPr>
          <a:xfrm>
            <a:off x="816222" y="4676017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8F8215-6799-48FB-8A7A-93E4FBA45C35}"/>
              </a:ext>
            </a:extLst>
          </p:cNvPr>
          <p:cNvCxnSpPr>
            <a:cxnSpLocks/>
          </p:cNvCxnSpPr>
          <p:nvPr/>
        </p:nvCxnSpPr>
        <p:spPr>
          <a:xfrm>
            <a:off x="2661263" y="4676017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CEB238-8D19-AC52-5366-9D1531E43BC5}"/>
              </a:ext>
            </a:extLst>
          </p:cNvPr>
          <p:cNvSpPr txBox="1"/>
          <p:nvPr/>
        </p:nvSpPr>
        <p:spPr>
          <a:xfrm>
            <a:off x="727867" y="4831664"/>
            <a:ext cx="94609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05.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고객센터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7F06CE-C955-7674-99EA-1E90E9969CDE}"/>
              </a:ext>
            </a:extLst>
          </p:cNvPr>
          <p:cNvSpPr txBox="1"/>
          <p:nvPr/>
        </p:nvSpPr>
        <p:spPr>
          <a:xfrm>
            <a:off x="2507064" y="4848478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공지사항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2363FD-A846-592B-A77D-51523C221BEB}"/>
              </a:ext>
            </a:extLst>
          </p:cNvPr>
          <p:cNvSpPr txBox="1"/>
          <p:nvPr/>
        </p:nvSpPr>
        <p:spPr>
          <a:xfrm>
            <a:off x="5712585" y="4848478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25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890F7D-FBE2-2941-4131-19F973C522CE}"/>
              </a:ext>
            </a:extLst>
          </p:cNvPr>
          <p:cNvSpPr txBox="1"/>
          <p:nvPr/>
        </p:nvSpPr>
        <p:spPr>
          <a:xfrm>
            <a:off x="2509811" y="5146110"/>
            <a:ext cx="103105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문의 게시판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43A406-5B2D-DF2B-F1D5-A5AC5CA700F7}"/>
              </a:ext>
            </a:extLst>
          </p:cNvPr>
          <p:cNvSpPr txBox="1"/>
          <p:nvPr/>
        </p:nvSpPr>
        <p:spPr>
          <a:xfrm>
            <a:off x="5715332" y="5146110"/>
            <a:ext cx="341760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28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5248F98-88D9-C1D1-C07C-A91A8E1A33BA}"/>
              </a:ext>
            </a:extLst>
          </p:cNvPr>
          <p:cNvCxnSpPr>
            <a:cxnSpLocks/>
          </p:cNvCxnSpPr>
          <p:nvPr/>
        </p:nvCxnSpPr>
        <p:spPr>
          <a:xfrm>
            <a:off x="6177997" y="4676017"/>
            <a:ext cx="1677488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015AC45-5D22-CA64-AF3D-CEB94513BCDA}"/>
              </a:ext>
            </a:extLst>
          </p:cNvPr>
          <p:cNvCxnSpPr>
            <a:cxnSpLocks/>
          </p:cNvCxnSpPr>
          <p:nvPr/>
        </p:nvCxnSpPr>
        <p:spPr>
          <a:xfrm>
            <a:off x="8023037" y="4676017"/>
            <a:ext cx="3349181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C955C1E-1B8C-6F27-3E68-91D31C9A7924}"/>
              </a:ext>
            </a:extLst>
          </p:cNvPr>
          <p:cNvSpPr txBox="1"/>
          <p:nvPr/>
        </p:nvSpPr>
        <p:spPr>
          <a:xfrm>
            <a:off x="6096810" y="4831664"/>
            <a:ext cx="110959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06.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마이 페이지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2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4B10F-F377-631F-A066-C9B064E5219E}"/>
              </a:ext>
            </a:extLst>
          </p:cNvPr>
          <p:cNvSpPr txBox="1"/>
          <p:nvPr/>
        </p:nvSpPr>
        <p:spPr>
          <a:xfrm>
            <a:off x="7914107" y="4848478"/>
            <a:ext cx="76174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 정보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698454-7DC7-1322-21BB-669D14D0A50E}"/>
              </a:ext>
            </a:extLst>
          </p:cNvPr>
          <p:cNvSpPr txBox="1"/>
          <p:nvPr/>
        </p:nvSpPr>
        <p:spPr>
          <a:xfrm>
            <a:off x="11119628" y="4848478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37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8C6A50-BC30-F80C-08F2-84DDBA87E9C4}"/>
              </a:ext>
            </a:extLst>
          </p:cNvPr>
          <p:cNvSpPr txBox="1"/>
          <p:nvPr/>
        </p:nvSpPr>
        <p:spPr>
          <a:xfrm>
            <a:off x="7914107" y="5146110"/>
            <a:ext cx="89639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예매 정보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D98336-5B4B-F82C-2C32-114D96BA8258}"/>
              </a:ext>
            </a:extLst>
          </p:cNvPr>
          <p:cNvSpPr txBox="1"/>
          <p:nvPr/>
        </p:nvSpPr>
        <p:spPr>
          <a:xfrm>
            <a:off x="11119628" y="5134253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40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C6A50-BC30-F80C-08F2-84DDBA87E9C4}"/>
              </a:ext>
            </a:extLst>
          </p:cNvPr>
          <p:cNvSpPr txBox="1"/>
          <p:nvPr/>
        </p:nvSpPr>
        <p:spPr>
          <a:xfrm>
            <a:off x="7913374" y="5453433"/>
            <a:ext cx="89639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수강 정보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D98336-5B4B-F82C-2C32-114D96BA8258}"/>
              </a:ext>
            </a:extLst>
          </p:cNvPr>
          <p:cNvSpPr txBox="1"/>
          <p:nvPr/>
        </p:nvSpPr>
        <p:spPr>
          <a:xfrm>
            <a:off x="11118895" y="5441576"/>
            <a:ext cx="341760" cy="2814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44</a:t>
            </a:r>
            <a:endParaRPr lang="ko-KR" altLang="en-US" sz="12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7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51395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900336">
                <a:tc>
                  <a:txBody>
                    <a:bodyPr/>
                    <a:lstStyle/>
                    <a:p>
                      <a:pPr algn="ctr"/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072063" y="1093949"/>
          <a:ext cx="2119937" cy="5445549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824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진행중인 공연 이미지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- </a:t>
                      </a:r>
                      <a:r>
                        <a:rPr lang="ko-KR" altLang="en-US" sz="750" dirty="0" smtClean="0"/>
                        <a:t>공연 이미지 클릭 시 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  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ko-KR" altLang="en-US" sz="750" dirty="0" smtClean="0"/>
                        <a:t>해당 공연 상세 페이지로 이동 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824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공연에 대한 간단한 정보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(</a:t>
                      </a:r>
                      <a:r>
                        <a:rPr lang="ko-KR" altLang="en-US" sz="750" dirty="0" err="1" smtClean="0"/>
                        <a:t>공연명</a:t>
                      </a:r>
                      <a:r>
                        <a:rPr lang="en-US" altLang="ko-KR" sz="750" dirty="0" smtClean="0"/>
                        <a:t>, </a:t>
                      </a:r>
                      <a:r>
                        <a:rPr lang="ko-KR" altLang="en-US" sz="750" dirty="0" smtClean="0"/>
                        <a:t>장소</a:t>
                      </a:r>
                      <a:r>
                        <a:rPr lang="en-US" altLang="ko-KR" sz="750" dirty="0" smtClean="0"/>
                        <a:t>, </a:t>
                      </a:r>
                      <a:r>
                        <a:rPr lang="ko-KR" altLang="en-US" sz="750" dirty="0" smtClean="0"/>
                        <a:t>일정</a:t>
                      </a:r>
                      <a:r>
                        <a:rPr lang="en-US" altLang="ko-KR" sz="750" dirty="0" smtClean="0"/>
                        <a:t>)</a:t>
                      </a:r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- </a:t>
                      </a:r>
                      <a:r>
                        <a:rPr lang="ko-KR" altLang="en-US" sz="750" dirty="0" smtClean="0"/>
                        <a:t>일정 클릭</a:t>
                      </a:r>
                      <a:r>
                        <a:rPr lang="ko-KR" altLang="en-US" sz="750" baseline="0" dirty="0" smtClean="0"/>
                        <a:t> 시 해당 공연 일정 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 </a:t>
                      </a:r>
                      <a:r>
                        <a:rPr lang="ko-KR" altLang="en-US" sz="750" baseline="0" dirty="0" smtClean="0"/>
                        <a:t> 리스트가 나옴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796321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" y="1428926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/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연극 학원 등록 및 공연 예매 시스템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리스트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9685319" y="2801229"/>
            <a:ext cx="527743" cy="4626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369037" y="3263877"/>
            <a:ext cx="1307148" cy="34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324343" y="3318948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공연일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시간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회차</a:t>
            </a:r>
            <a:endParaRPr lang="ko-KR" altLang="en-US" sz="1200" b="1" dirty="0"/>
          </a:p>
        </p:txBody>
      </p:sp>
      <p:sp>
        <p:nvSpPr>
          <p:cNvPr id="42" name="직사각형 41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44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45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46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1478652" y="1759603"/>
            <a:ext cx="184428" cy="165725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7042754" y="1822421"/>
            <a:ext cx="184428" cy="165725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389460" y="2137802"/>
            <a:ext cx="5388957" cy="106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059286" y="2135489"/>
            <a:ext cx="2291195" cy="10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55713" y="1724416"/>
            <a:ext cx="1307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공연 이미지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52275" y="1760134"/>
            <a:ext cx="109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공연 설명</a:t>
            </a:r>
            <a:endParaRPr lang="ko-KR" altLang="en-US" sz="1400" b="1" dirty="0"/>
          </a:p>
        </p:txBody>
      </p:sp>
      <p:sp>
        <p:nvSpPr>
          <p:cNvPr id="59" name="직사각형 58"/>
          <p:cNvSpPr/>
          <p:nvPr/>
        </p:nvSpPr>
        <p:spPr>
          <a:xfrm>
            <a:off x="7110598" y="2202375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34968" y="2509598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121525" y="2817771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34968" y="2201402"/>
            <a:ext cx="10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공연명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124551" y="2508656"/>
            <a:ext cx="123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공연 일정</a:t>
            </a:r>
            <a:endParaRPr lang="ko-KR" altLang="en-US" sz="1400" b="1" dirty="0"/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8850698" y="2574005"/>
            <a:ext cx="248205" cy="116826"/>
          </a:xfrm>
          <a:prstGeom prst="triangle">
            <a:avLst>
              <a:gd name="adj" fmla="val 4917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808447" y="2501236"/>
            <a:ext cx="341124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104061" y="2800098"/>
            <a:ext cx="1091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공연장소</a:t>
            </a:r>
            <a:endParaRPr lang="ko-KR" altLang="en-US" sz="1400" b="1" dirty="0"/>
          </a:p>
        </p:txBody>
      </p:sp>
      <p:sp>
        <p:nvSpPr>
          <p:cNvPr id="70" name="직사각형 69"/>
          <p:cNvSpPr/>
          <p:nvPr/>
        </p:nvSpPr>
        <p:spPr>
          <a:xfrm>
            <a:off x="1317694" y="2051053"/>
            <a:ext cx="8267949" cy="1273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375840" y="3564722"/>
            <a:ext cx="5388957" cy="106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7045666" y="3562409"/>
            <a:ext cx="2291195" cy="10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96978" y="3629295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121348" y="3936518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107905" y="4244691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21348" y="3628322"/>
            <a:ext cx="10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공연명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110931" y="3935576"/>
            <a:ext cx="123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공연 일정</a:t>
            </a:r>
            <a:endParaRPr lang="ko-KR" altLang="en-US" sz="1400" b="1" dirty="0"/>
          </a:p>
        </p:txBody>
      </p:sp>
      <p:sp>
        <p:nvSpPr>
          <p:cNvPr id="103" name="이등변 삼각형 102"/>
          <p:cNvSpPr/>
          <p:nvPr/>
        </p:nvSpPr>
        <p:spPr>
          <a:xfrm rot="10800000">
            <a:off x="8837078" y="4000925"/>
            <a:ext cx="248205" cy="116826"/>
          </a:xfrm>
          <a:prstGeom prst="triangle">
            <a:avLst>
              <a:gd name="adj" fmla="val 4917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794827" y="3928156"/>
            <a:ext cx="341124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090441" y="4227018"/>
            <a:ext cx="1091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공연장소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304074" y="3477973"/>
            <a:ext cx="8267949" cy="1273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389460" y="4972919"/>
            <a:ext cx="5388957" cy="106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7059286" y="4970606"/>
            <a:ext cx="2291195" cy="10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110598" y="5037492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134968" y="5344715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7121525" y="5652888"/>
            <a:ext cx="2017519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34968" y="5036519"/>
            <a:ext cx="10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공연명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124551" y="5343773"/>
            <a:ext cx="123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공연 일정</a:t>
            </a:r>
            <a:endParaRPr lang="ko-KR" altLang="en-US" sz="1400" b="1" dirty="0"/>
          </a:p>
        </p:txBody>
      </p:sp>
      <p:sp>
        <p:nvSpPr>
          <p:cNvPr id="115" name="이등변 삼각형 114"/>
          <p:cNvSpPr/>
          <p:nvPr/>
        </p:nvSpPr>
        <p:spPr>
          <a:xfrm rot="10800000">
            <a:off x="8850698" y="5409122"/>
            <a:ext cx="248205" cy="116826"/>
          </a:xfrm>
          <a:prstGeom prst="triangle">
            <a:avLst>
              <a:gd name="adj" fmla="val 4917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8808447" y="5336353"/>
            <a:ext cx="341124" cy="239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104061" y="5635215"/>
            <a:ext cx="1091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공연장소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17694" y="4886170"/>
            <a:ext cx="8267949" cy="1273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4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/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연극 학원 등록 및 공연 예매 시스템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상세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이미지 클릭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상세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-&gt;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예매하기버튼 클릭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예매페이지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80" name="타원 79">
            <a:extLst>
              <a:ext uri="{FF2B5EF4-FFF2-40B4-BE49-F238E27FC236}">
                <a16:creationId xmlns:a16="http://schemas.microsoft.com/office/drawing/2014/main" id="{E53A67E0-FAC9-515B-3323-1E2DB130903A}"/>
              </a:ext>
            </a:extLst>
          </p:cNvPr>
          <p:cNvSpPr/>
          <p:nvPr/>
        </p:nvSpPr>
        <p:spPr bwMode="auto">
          <a:xfrm>
            <a:off x="1722869" y="211182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6952019" y="210053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37957" y="1953204"/>
            <a:ext cx="5105561" cy="399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28430" y="1983320"/>
            <a:ext cx="2760608" cy="353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69031"/>
              </p:ext>
            </p:extLst>
          </p:nvPr>
        </p:nvGraphicFramePr>
        <p:xfrm>
          <a:off x="10058401" y="1104454"/>
          <a:ext cx="2143264" cy="5753546"/>
        </p:xfrm>
        <a:graphic>
          <a:graphicData uri="http://schemas.openxmlformats.org/drawingml/2006/table">
            <a:tbl>
              <a:tblPr/>
              <a:tblGrid>
                <a:gridCol w="250813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750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공연 이미지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공연 관련 이미지를 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슬라이드를 넘기며 볼 수 있음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7501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공연 설명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(1. </a:t>
                      </a:r>
                      <a:r>
                        <a:rPr lang="ko-KR" altLang="en-US" sz="750" dirty="0" err="1" smtClean="0"/>
                        <a:t>공연명</a:t>
                      </a:r>
                      <a:r>
                        <a:rPr lang="en-US" altLang="ko-KR" sz="750" dirty="0" smtClean="0"/>
                        <a:t>, 2.</a:t>
                      </a:r>
                      <a:r>
                        <a:rPr lang="ko-KR" altLang="en-US" sz="750" dirty="0" smtClean="0"/>
                        <a:t>공연 일정</a:t>
                      </a:r>
                      <a:r>
                        <a:rPr lang="en-US" altLang="ko-KR" sz="750" dirty="0" smtClean="0"/>
                        <a:t>(</a:t>
                      </a:r>
                      <a:r>
                        <a:rPr lang="ko-KR" altLang="en-US" sz="750" dirty="0" smtClean="0"/>
                        <a:t>날짜</a:t>
                      </a:r>
                      <a:r>
                        <a:rPr lang="en-US" altLang="ko-KR" sz="750" dirty="0" smtClean="0"/>
                        <a:t>, </a:t>
                      </a:r>
                      <a:r>
                        <a:rPr lang="ko-KR" altLang="en-US" sz="750" dirty="0" err="1" smtClean="0"/>
                        <a:t>회차</a:t>
                      </a:r>
                      <a:r>
                        <a:rPr lang="en-US" altLang="ko-KR" sz="750" dirty="0" smtClean="0"/>
                        <a:t>),</a:t>
                      </a:r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3. </a:t>
                      </a:r>
                      <a:r>
                        <a:rPr lang="ko-KR" altLang="en-US" sz="750" dirty="0" smtClean="0"/>
                        <a:t>줄거리</a:t>
                      </a:r>
                      <a:r>
                        <a:rPr lang="en-US" altLang="ko-KR" sz="750" dirty="0" smtClean="0"/>
                        <a:t>, 4. </a:t>
                      </a:r>
                      <a:r>
                        <a:rPr lang="ko-KR" altLang="en-US" sz="750" dirty="0" smtClean="0"/>
                        <a:t>출연진 정보</a:t>
                      </a:r>
                      <a:r>
                        <a:rPr lang="en-US" altLang="ko-KR" sz="750" dirty="0" smtClean="0"/>
                        <a:t>)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799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예매하기 버튼</a:t>
                      </a:r>
                      <a:endParaRPr lang="en-US" altLang="ko-KR" sz="75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750" dirty="0" smtClean="0"/>
                        <a:t>- </a:t>
                      </a:r>
                      <a:r>
                        <a:rPr lang="ko-KR" altLang="en-US" sz="750" dirty="0" smtClean="0"/>
                        <a:t>예매하기 버튼 클릭 시</a:t>
                      </a:r>
                      <a:endParaRPr lang="en-US" altLang="ko-KR" sz="75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750" dirty="0" smtClean="0"/>
                        <a:t>  예매 페이지로 이동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43124"/>
                  </a:ext>
                </a:extLst>
              </a:tr>
              <a:tr h="345371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34" name="갈매기형 수장 69">
            <a:extLst>
              <a:ext uri="{FF2B5EF4-FFF2-40B4-BE49-F238E27FC236}">
                <a16:creationId xmlns:a16="http://schemas.microsoft.com/office/drawing/2014/main" id="{E25461AD-4139-19A0-F169-A3654CA0F817}"/>
              </a:ext>
            </a:extLst>
          </p:cNvPr>
          <p:cNvSpPr/>
          <p:nvPr/>
        </p:nvSpPr>
        <p:spPr>
          <a:xfrm>
            <a:off x="6296055" y="3791609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갈매기형 수장 70">
            <a:extLst>
              <a:ext uri="{FF2B5EF4-FFF2-40B4-BE49-F238E27FC236}">
                <a16:creationId xmlns:a16="http://schemas.microsoft.com/office/drawing/2014/main" id="{C5A238D1-06B0-D91A-7C57-FF13CFEF3A5C}"/>
              </a:ext>
            </a:extLst>
          </p:cNvPr>
          <p:cNvSpPr/>
          <p:nvPr/>
        </p:nvSpPr>
        <p:spPr>
          <a:xfrm flipH="1">
            <a:off x="1666396" y="3705370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7986452" y="580204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5760" y="5737412"/>
            <a:ext cx="1377402" cy="35652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 하기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85694" y="207785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공연 상세 </a:t>
            </a:r>
            <a:r>
              <a:rPr lang="ko-KR" altLang="en-US" sz="1600" b="1" dirty="0" err="1" smtClean="0"/>
              <a:t>설명란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90780" y="204680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공연 이미지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6940430" y="3306256"/>
            <a:ext cx="2308159" cy="283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줄거리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52017" y="2865336"/>
            <a:ext cx="2308159" cy="308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52017" y="2462460"/>
            <a:ext cx="2308159" cy="283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공연명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76058" y="3725605"/>
            <a:ext cx="2308159" cy="283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출연진 정보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9015" y="286880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공연 일정</a:t>
            </a:r>
            <a:endParaRPr lang="ko-KR" altLang="en-US" sz="14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319846" y="3164497"/>
            <a:ext cx="958362" cy="170501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이등변 삼각형 56"/>
          <p:cNvSpPr/>
          <p:nvPr/>
        </p:nvSpPr>
        <p:spPr>
          <a:xfrm rot="10800000">
            <a:off x="8905497" y="2954404"/>
            <a:ext cx="290848" cy="150085"/>
          </a:xfrm>
          <a:prstGeom prst="triangle">
            <a:avLst>
              <a:gd name="adj" fmla="val 4917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860445" y="2875239"/>
            <a:ext cx="399731" cy="287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395304" y="4836869"/>
            <a:ext cx="1307148" cy="34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374540" y="4873507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공연일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시간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회차</a:t>
            </a:r>
            <a:endParaRPr lang="ko-KR" altLang="en-US" sz="1200" b="1" dirty="0"/>
          </a:p>
          <a:p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5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60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61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62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53290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900336">
                <a:tc>
                  <a:txBody>
                    <a:bodyPr/>
                    <a:lstStyle/>
                    <a:p>
                      <a:pPr algn="ctr"/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49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/>
          </p:nvPr>
        </p:nvGraphicFramePr>
        <p:xfrm>
          <a:off x="-3265" y="-4188"/>
          <a:ext cx="12191998" cy="7339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연극 학원 등록 및 공연 예매 시스템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상세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공연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이미지 클릭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공연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예매하기버튼 클릭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 상세 페이지</a:t>
                      </a:r>
                      <a:endParaRPr lang="ko-KR" altLang="en-US" sz="1000" b="1" u="none" strike="noStrike" cap="none" dirty="0" smtClean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7" name="모서리가 둥근 직사각형 110">
            <a:extLst>
              <a:ext uri="{FF2B5EF4-FFF2-40B4-BE49-F238E27FC236}">
                <a16:creationId xmlns:a16="http://schemas.microsoft.com/office/drawing/2014/main" id="{22467473-528C-7673-1BA0-169EE69FF599}"/>
              </a:ext>
            </a:extLst>
          </p:cNvPr>
          <p:cNvSpPr/>
          <p:nvPr/>
        </p:nvSpPr>
        <p:spPr>
          <a:xfrm>
            <a:off x="264024" y="5398134"/>
            <a:ext cx="945849" cy="306300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3A67E0-FAC9-515B-3323-1E2DB130903A}"/>
              </a:ext>
            </a:extLst>
          </p:cNvPr>
          <p:cNvSpPr/>
          <p:nvPr/>
        </p:nvSpPr>
        <p:spPr bwMode="auto">
          <a:xfrm>
            <a:off x="6225178" y="207589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FF9837B-63F8-2E46-1513-EEAA4B3E79E0}"/>
              </a:ext>
            </a:extLst>
          </p:cNvPr>
          <p:cNvSpPr/>
          <p:nvPr/>
        </p:nvSpPr>
        <p:spPr bwMode="auto">
          <a:xfrm>
            <a:off x="6225178" y="251641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74629"/>
              </p:ext>
            </p:extLst>
          </p:nvPr>
        </p:nvGraphicFramePr>
        <p:xfrm>
          <a:off x="10067192" y="1104456"/>
          <a:ext cx="2134474" cy="5753764"/>
        </p:xfrm>
        <a:graphic>
          <a:graphicData uri="http://schemas.openxmlformats.org/drawingml/2006/table">
            <a:tbl>
              <a:tblPr/>
              <a:tblGrid>
                <a:gridCol w="242022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2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250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공연 날짜</a:t>
                      </a:r>
                      <a:r>
                        <a:rPr lang="en-US" altLang="ko-KR" sz="750" dirty="0" smtClean="0"/>
                        <a:t>,</a:t>
                      </a:r>
                      <a:r>
                        <a:rPr lang="en-US" altLang="ko-KR" sz="750" baseline="0" dirty="0" smtClean="0"/>
                        <a:t> </a:t>
                      </a:r>
                      <a:r>
                        <a:rPr lang="ko-KR" altLang="en-US" sz="750" baseline="0" dirty="0" smtClean="0"/>
                        <a:t>시간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회차</a:t>
                      </a:r>
                      <a:r>
                        <a:rPr lang="ko-KR" altLang="en-US" sz="750" baseline="0" dirty="0" smtClean="0"/>
                        <a:t> 선택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250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관람 인원 선택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4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좌석 선택 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en-US" altLang="ko-KR" sz="750" dirty="0" smtClean="0"/>
                        <a:t>(</a:t>
                      </a:r>
                      <a:r>
                        <a:rPr lang="ko-KR" altLang="en-US" sz="750" dirty="0" smtClean="0"/>
                        <a:t>기본 </a:t>
                      </a:r>
                      <a:r>
                        <a:rPr lang="en-US" altLang="ko-KR" sz="750" dirty="0" smtClean="0"/>
                        <a:t>1</a:t>
                      </a:r>
                      <a:r>
                        <a:rPr lang="ko-KR" altLang="en-US" sz="750" dirty="0" smtClean="0"/>
                        <a:t>인 부터 최대 </a:t>
                      </a:r>
                      <a:r>
                        <a:rPr lang="en-US" altLang="ko-KR" sz="750" dirty="0" smtClean="0"/>
                        <a:t>10</a:t>
                      </a:r>
                      <a:r>
                        <a:rPr lang="ko-KR" altLang="en-US" sz="750" dirty="0" smtClean="0"/>
                        <a:t>인까지 가능</a:t>
                      </a:r>
                      <a:r>
                        <a:rPr lang="en-US" altLang="ko-KR" sz="750" dirty="0" smtClean="0"/>
                        <a:t>)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40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좌석 예매 현황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en-US" altLang="ko-KR" sz="750" dirty="0" smtClean="0"/>
                        <a:t>(</a:t>
                      </a:r>
                      <a:r>
                        <a:rPr lang="ko-KR" altLang="en-US" sz="750" dirty="0" smtClean="0"/>
                        <a:t>회색 </a:t>
                      </a:r>
                      <a:r>
                        <a:rPr lang="en-US" altLang="ko-KR" sz="750" dirty="0" smtClean="0"/>
                        <a:t>= </a:t>
                      </a:r>
                      <a:r>
                        <a:rPr lang="ko-KR" altLang="en-US" sz="750" dirty="0" smtClean="0"/>
                        <a:t>선택 가능</a:t>
                      </a:r>
                      <a:r>
                        <a:rPr lang="en-US" altLang="ko-KR" sz="750" dirty="0" smtClean="0"/>
                        <a:t>,</a:t>
                      </a:r>
                    </a:p>
                    <a:p>
                      <a:pPr algn="l"/>
                      <a:r>
                        <a:rPr lang="en-US" altLang="ko-KR" sz="750" dirty="0" smtClean="0"/>
                        <a:t> </a:t>
                      </a:r>
                      <a:r>
                        <a:rPr lang="ko-KR" altLang="en-US" sz="750" dirty="0" smtClean="0"/>
                        <a:t>흰색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en-US" altLang="ko-KR" sz="750" baseline="0" dirty="0" smtClean="0"/>
                        <a:t>= </a:t>
                      </a:r>
                      <a:r>
                        <a:rPr lang="ko-KR" altLang="en-US" sz="750" dirty="0" smtClean="0"/>
                        <a:t>선택 불가능</a:t>
                      </a:r>
                      <a:r>
                        <a:rPr lang="en-US" altLang="ko-KR" sz="750" dirty="0" smtClean="0"/>
                        <a:t>)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328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잔여 좌석 수 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43124"/>
                  </a:ext>
                </a:extLst>
              </a:tr>
              <a:tr h="263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6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선택한 항목 확인 창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00142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7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선택한 인원 표시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56961"/>
                  </a:ext>
                </a:extLst>
              </a:tr>
              <a:tr h="440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8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선택한 좌석 표시</a:t>
                      </a:r>
                    </a:p>
                    <a:p>
                      <a:pPr algn="l"/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28406"/>
                  </a:ext>
                </a:extLst>
              </a:tr>
              <a:tr h="33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9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/>
                        <a:t>공연 예매</a:t>
                      </a:r>
                      <a:r>
                        <a:rPr lang="ko-KR" altLang="en-US" sz="900" b="0" baseline="0" dirty="0" smtClean="0"/>
                        <a:t> 시 주의사항</a:t>
                      </a:r>
                      <a:endParaRPr lang="ko-KR" altLang="en-US" sz="900" b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35616"/>
                  </a:ext>
                </a:extLst>
              </a:tr>
              <a:tr h="33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10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공연 관람 시 주의사항</a:t>
                      </a:r>
                      <a:endParaRPr lang="ko-KR" altLang="en-US" sz="9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188109"/>
                  </a:ext>
                </a:extLst>
              </a:tr>
              <a:tr h="340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11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좌석 선택 초기화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선택한 항목 모두 초기화</a:t>
                      </a:r>
                      <a:endParaRPr lang="en-US" altLang="ko-KR" sz="80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4205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예매하기 버튼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예매 완료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예매 완료 버튼 클릭 시 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 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예매내역으로 이동</a:t>
                      </a:r>
                      <a:endParaRPr lang="ko-KR" altLang="en-US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45194"/>
                  </a:ext>
                </a:extLst>
              </a:tr>
              <a:tr h="333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13</a:t>
                      </a:r>
                      <a:endParaRPr lang="ko-KR" altLang="en-US" sz="900" b="1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예매 완료 클릭 시 후원금 안내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출력</a:t>
                      </a:r>
                      <a:endParaRPr lang="ko-KR" altLang="en-US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35181"/>
                  </a:ext>
                </a:extLst>
              </a:tr>
              <a:tr h="12988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1538560" y="5873554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22723" y="1922405"/>
            <a:ext cx="4503291" cy="4335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90349" y="1901089"/>
            <a:ext cx="3584551" cy="1030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h5.googleusercontent.com/34rcc3P51GlW7ylOtexu23GPTSOBXRyI_YLx2NqdP9phSV7lq0WAvVqcFYP8CIzXDsoYuh3LEelbeNPlZSbOtTSuHgOkK52UGEFUkUvc2keCPBmOf7Zys73rwlM9bEaQfuChQDcReGhj8uDT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44" y="2025043"/>
            <a:ext cx="4036527" cy="287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896425" y="5708210"/>
            <a:ext cx="193015" cy="1740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96424" y="6019233"/>
            <a:ext cx="193015" cy="174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93089" y="2011290"/>
            <a:ext cx="3050110" cy="318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공연 관람 날짜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회차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5284" y="2478460"/>
            <a:ext cx="1783101" cy="344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20087" y="5804601"/>
            <a:ext cx="1846385" cy="34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잔여 좌석 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5470470" y="566700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07936" y="3164956"/>
            <a:ext cx="3566964" cy="80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5950124" y="350261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7422391" y="327825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92050" y="5884496"/>
            <a:ext cx="1377402" cy="35652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 완료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6705627" y="2528690"/>
            <a:ext cx="219075" cy="245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9707" y="2361254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04184" y="3234095"/>
            <a:ext cx="1044791" cy="3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선택한 인원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92768" y="3604450"/>
            <a:ext cx="2823476" cy="286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9269040" y="363368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07506" y="5893822"/>
            <a:ext cx="1264907" cy="36362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선택 초기화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5950124" y="441630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5976815" y="5316344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97169" y="2523547"/>
            <a:ext cx="219075" cy="245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9748" y="245206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5175" y="566030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예매 가능 좌석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00415" y="5953745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예매 완료 된 좌석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228134" y="249695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관람 인원 선택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77526" y="35999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선택한 좌석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6218306" y="4098046"/>
            <a:ext cx="3556594" cy="80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25178" y="5017792"/>
            <a:ext cx="3556594" cy="80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111" y="415114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공연 예매 시 주의사항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34538" y="50986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관람 시 주의사항</a:t>
            </a:r>
            <a:endParaRPr lang="ko-KR" altLang="en-US" sz="12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6127775" y="597727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8074699" y="596918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873762" y="614755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585592" y="5853713"/>
            <a:ext cx="1257646" cy="587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520956" y="590437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후원금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안내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63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64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65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FF9837B-63F8-2E46-1513-EEAA4B3E79E0}"/>
              </a:ext>
            </a:extLst>
          </p:cNvPr>
          <p:cNvSpPr/>
          <p:nvPr/>
        </p:nvSpPr>
        <p:spPr bwMode="auto">
          <a:xfrm>
            <a:off x="1496082" y="195571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53290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공연예매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900336">
                <a:tc>
                  <a:txBody>
                    <a:bodyPr/>
                    <a:lstStyle/>
                    <a:p>
                      <a:pPr algn="ctr"/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</a:tbl>
          </a:graphicData>
        </a:graphic>
      </p:graphicFrame>
      <p:sp>
        <p:nvSpPr>
          <p:cNvPr id="74" name="타원 73">
            <a:extLst>
              <a:ext uri="{FF2B5EF4-FFF2-40B4-BE49-F238E27FC236}">
                <a16:creationId xmlns:a16="http://schemas.microsoft.com/office/drawing/2014/main" id="{322E4243-D85E-2194-F693-C954D837E7E2}"/>
              </a:ext>
            </a:extLst>
          </p:cNvPr>
          <p:cNvSpPr/>
          <p:nvPr/>
        </p:nvSpPr>
        <p:spPr bwMode="auto">
          <a:xfrm>
            <a:off x="10268953" y="585371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1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509940" y="296401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고객센터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13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고객센터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공지사항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공지사항 목록 조회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공지사항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lang="en-US" altLang="ko-KR" sz="1000" b="1" u="none" strike="noStrike" cap="none">
                        <a:solidFill>
                          <a:srgbClr val="0C0C0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35"/>
          <p:cNvGraphicFramePr>
            <a:graphicFrameLocks noGrp="1"/>
          </p:cNvGraphicFramePr>
          <p:nvPr/>
        </p:nvGraphicFramePr>
        <p:xfrm>
          <a:off x="2342536" y="2478102"/>
          <a:ext cx="7354135" cy="22947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8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제목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내용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작성일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작성자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ME </a:t>
                      </a: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테스트 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환영합니다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!</a:t>
                      </a: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ME </a:t>
                      </a: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테스트 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사이트 이용 숙지 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ME </a:t>
                      </a: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테스트 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공지사항입니다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..............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타원 119"/>
          <p:cNvSpPr/>
          <p:nvPr/>
        </p:nvSpPr>
        <p:spPr>
          <a:xfrm>
            <a:off x="894771" y="3216094"/>
            <a:ext cx="216114" cy="212906"/>
          </a:xfrm>
          <a:prstGeom prst="ellipse">
            <a:avLst/>
          </a:prstGeom>
          <a:solidFill>
            <a:schemeClr val="dk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 defTabSz="653156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86" b="1"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42" name="타원 119"/>
          <p:cNvSpPr/>
          <p:nvPr/>
        </p:nvSpPr>
        <p:spPr>
          <a:xfrm>
            <a:off x="2342536" y="2159084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2</a:t>
            </a:r>
          </a:p>
        </p:txBody>
      </p:sp>
      <p:sp>
        <p:nvSpPr>
          <p:cNvPr id="143" name="Pagination"/>
          <p:cNvSpPr txBox="1"/>
          <p:nvPr/>
        </p:nvSpPr>
        <p:spPr>
          <a:xfrm>
            <a:off x="4715750" y="5322477"/>
            <a:ext cx="1747450" cy="202049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&lt;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1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2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3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4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>
                <a:solidFill>
                  <a:srgbClr val="5F5F5F"/>
                </a:solidFill>
                <a:effectLst/>
                <a:latin typeface="Segoe UI"/>
                <a:cs typeface="Segoe UI"/>
              </a:rPr>
              <a:t>…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9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10</a:t>
            </a:r>
            <a:r>
              <a:rPr lang="en-US" sz="90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lang="en-US" sz="900" u="sng">
                <a:solidFill>
                  <a:srgbClr val="5B9BD5"/>
                </a:solidFill>
                <a:effectLst/>
                <a:latin typeface="Segoe UI"/>
                <a:cs typeface="Segoe UI"/>
              </a:rPr>
              <a:t>&gt;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9238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7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23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4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5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59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공지사항 목록 선택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 필요 서비스 안내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공지사항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공지사항조회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35"/>
          <p:cNvGraphicFramePr>
            <a:graphicFrameLocks noGrp="1"/>
          </p:cNvGraphicFramePr>
          <p:nvPr/>
        </p:nvGraphicFramePr>
        <p:xfrm>
          <a:off x="2283855" y="2159084"/>
          <a:ext cx="3358826" cy="5303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2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ME </a:t>
                      </a: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테스트 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공지사항입니다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타원 119"/>
          <p:cNvSpPr/>
          <p:nvPr/>
        </p:nvSpPr>
        <p:spPr>
          <a:xfrm>
            <a:off x="2175798" y="2052631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1</a:t>
            </a:r>
          </a:p>
        </p:txBody>
      </p:sp>
      <p:grpSp>
        <p:nvGrpSpPr>
          <p:cNvPr id="159" name="Google Shape;817;p30"/>
          <p:cNvGrpSpPr/>
          <p:nvPr/>
        </p:nvGrpSpPr>
        <p:grpSpPr>
          <a:xfrm>
            <a:off x="5073754" y="3216094"/>
            <a:ext cx="2044492" cy="904875"/>
            <a:chOff x="5050822" y="5221666"/>
            <a:chExt cx="2208860" cy="1152128"/>
          </a:xfrm>
        </p:grpSpPr>
        <p:sp>
          <p:nvSpPr>
            <p:cNvPr id="160" name="Google Shape;818;p30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sz="9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819;p30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타원 119"/>
          <p:cNvSpPr/>
          <p:nvPr/>
        </p:nvSpPr>
        <p:spPr>
          <a:xfrm>
            <a:off x="5073754" y="3010365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2</a:t>
            </a: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3016989" y="2565104"/>
            <a:ext cx="2436627" cy="110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66002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0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1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2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26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7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8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6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공지사항 목록 선택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공지사항 상세 내용 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공지사항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공지사항조회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35"/>
          <p:cNvGraphicFramePr>
            <a:graphicFrameLocks noGrp="1"/>
          </p:cNvGraphicFramePr>
          <p:nvPr/>
        </p:nvGraphicFramePr>
        <p:xfrm>
          <a:off x="2283855" y="2159084"/>
          <a:ext cx="3358826" cy="5303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2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ME </a:t>
                      </a: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게시글 테스트 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공지사항입니다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  <a:endParaRPr lang="en-US" altLang="ko-KR" sz="80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타원 119"/>
          <p:cNvSpPr/>
          <p:nvPr/>
        </p:nvSpPr>
        <p:spPr>
          <a:xfrm>
            <a:off x="2175798" y="2052631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62" name="타원 119"/>
          <p:cNvSpPr/>
          <p:nvPr/>
        </p:nvSpPr>
        <p:spPr>
          <a:xfrm>
            <a:off x="5426569" y="3003188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2</a:t>
            </a:r>
          </a:p>
        </p:txBody>
      </p:sp>
      <p:grpSp>
        <p:nvGrpSpPr>
          <p:cNvPr id="164" name="Google Shape;1093;p42"/>
          <p:cNvGrpSpPr/>
          <p:nvPr/>
        </p:nvGrpSpPr>
        <p:grpSpPr>
          <a:xfrm>
            <a:off x="3883004" y="3216093"/>
            <a:ext cx="4425989" cy="2239429"/>
            <a:chOff x="2051771" y="1704109"/>
            <a:chExt cx="3704305" cy="1829632"/>
          </a:xfrm>
        </p:grpSpPr>
        <p:sp>
          <p:nvSpPr>
            <p:cNvPr id="165" name="Google Shape;1094;p42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800" b="1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1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공지사항입니다</a:t>
              </a:r>
              <a:r>
                <a:rPr lang="en-US" altLang="ko-KR" sz="800" b="1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.</a:t>
              </a:r>
              <a:r>
                <a:rPr lang="ko-KR" sz="800" b="1" i="0" u="none" strike="noStrike" cap="none">
                  <a:solidFill>
                    <a:schemeClr val="lt1"/>
                  </a:solidFill>
                  <a:latin typeface="돋움"/>
                  <a:ea typeface="돋움"/>
                  <a:cs typeface="돋움"/>
                  <a:sym typeface="돋움"/>
                </a:rPr>
                <a:t>주세요</a:t>
              </a:r>
              <a:r>
                <a:rPr lang="ko-KR" sz="800" b="0" i="0" u="none" strike="noStrike" cap="none">
                  <a:solidFill>
                    <a:schemeClr val="lt1"/>
                  </a:solidFill>
                  <a:latin typeface="돋움"/>
                  <a:ea typeface="돋움"/>
                  <a:cs typeface="돋움"/>
                  <a:sym typeface="돋움"/>
                </a:rPr>
                <a:t>!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800" b="0" i="0" u="none" strike="noStrike" cap="none">
                <a:solidFill>
                  <a:schemeClr val="lt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6" name="Google Shape;1095;p42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공지사항 </a:t>
              </a:r>
              <a:r>
                <a:rPr lang="en-US" altLang="ko-KR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!</a:t>
              </a:r>
            </a:p>
          </p:txBody>
        </p:sp>
        <p:sp>
          <p:nvSpPr>
            <p:cNvPr id="167" name="Google Shape;1096;p42"/>
            <p:cNvSpPr txBox="1"/>
            <p:nvPr/>
          </p:nvSpPr>
          <p:spPr>
            <a:xfrm>
              <a:off x="2122683" y="2542261"/>
              <a:ext cx="521297" cy="182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내용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8" name="Google Shape;1097;p42"/>
            <p:cNvSpPr txBox="1"/>
            <p:nvPr/>
          </p:nvSpPr>
          <p:spPr>
            <a:xfrm>
              <a:off x="2095094" y="1704109"/>
              <a:ext cx="521297" cy="1801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제목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169" name="Google Shape;1098;p42"/>
            <p:cNvSpPr txBox="1"/>
            <p:nvPr/>
          </p:nvSpPr>
          <p:spPr>
            <a:xfrm>
              <a:off x="2051771" y="3302909"/>
              <a:ext cx="684803" cy="176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첨부 파일</a:t>
              </a:r>
              <a:endParaRPr/>
            </a:p>
          </p:txBody>
        </p:sp>
        <p:sp>
          <p:nvSpPr>
            <p:cNvPr id="170" name="Google Shape;1099;p42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 된 파일명 표기</a:t>
              </a:r>
              <a:endParaRPr/>
            </a:p>
          </p:txBody>
        </p:sp>
        <p:sp>
          <p:nvSpPr>
            <p:cNvPr id="171" name="Google Shape;1100;p42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900" b="1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관 리 자</a:t>
              </a:r>
            </a:p>
          </p:txBody>
        </p:sp>
        <p:sp>
          <p:nvSpPr>
            <p:cNvPr id="172" name="Google Shape;1101;p42"/>
            <p:cNvSpPr txBox="1"/>
            <p:nvPr/>
          </p:nvSpPr>
          <p:spPr>
            <a:xfrm>
              <a:off x="2066519" y="2056145"/>
              <a:ext cx="636712" cy="178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작성자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</p:grpSp>
      <p:cxnSp>
        <p:nvCxnSpPr>
          <p:cNvPr id="173" name="직선 화살표 연결선 172"/>
          <p:cNvCxnSpPr/>
          <p:nvPr/>
        </p:nvCxnSpPr>
        <p:spPr>
          <a:xfrm>
            <a:off x="3016988" y="2685626"/>
            <a:ext cx="2625695" cy="743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Pagination"/>
          <p:cNvSpPr txBox="1"/>
          <p:nvPr/>
        </p:nvSpPr>
        <p:spPr>
          <a:xfrm>
            <a:off x="5222275" y="5859638"/>
            <a:ext cx="1747450" cy="202049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&lt;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1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2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3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4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none" strike="noStrike" kern="1200" cap="none" spc="0" normalizeH="0" baseline="0">
                <a:solidFill>
                  <a:srgbClr val="5F5F5F"/>
                </a:solidFill>
                <a:effectLst/>
                <a:latin typeface="Segoe UI"/>
                <a:cs typeface="Segoe UI"/>
              </a:rPr>
              <a:t>…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9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10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&gt;</a:t>
            </a:r>
          </a:p>
        </p:txBody>
      </p:sp>
      <p:graphicFrame>
        <p:nvGraphicFramePr>
          <p:cNvPr id="175" name="표 174"/>
          <p:cNvGraphicFramePr/>
          <p:nvPr/>
        </p:nvGraphicFramePr>
        <p:xfrm>
          <a:off x="10068063" y="3216093"/>
          <a:ext cx="2123936" cy="1057009"/>
        </p:xfrm>
        <a:graphic>
          <a:graphicData uri="http://schemas.openxmlformats.org/drawingml/2006/table">
            <a:tbl>
              <a:tblPr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#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사용자는 공지사항 내용을</a:t>
                      </a:r>
                    </a:p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조회만 할 수 있음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타원 119"/>
          <p:cNvSpPr/>
          <p:nvPr/>
        </p:nvSpPr>
        <p:spPr>
          <a:xfrm>
            <a:off x="4113722" y="4634349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</a:rPr>
              <a:t>#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4498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7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47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48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49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0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고객센터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문의게시판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등록된 게시글이 존재하지 않을때 나타나는 페이지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1018;p39"/>
          <p:cNvSpPr/>
          <p:nvPr/>
        </p:nvSpPr>
        <p:spPr>
          <a:xfrm>
            <a:off x="4068866" y="2944782"/>
            <a:ext cx="4054267" cy="211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된 문의 내역이 없습니다.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 게시글을 등록하시겠습니까?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019;p39"/>
          <p:cNvSpPr/>
          <p:nvPr/>
        </p:nvSpPr>
        <p:spPr>
          <a:xfrm>
            <a:off x="5789798" y="4543397"/>
            <a:ext cx="612404" cy="16966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타원 119"/>
          <p:cNvSpPr/>
          <p:nvPr/>
        </p:nvSpPr>
        <p:spPr>
          <a:xfrm>
            <a:off x="894771" y="3216094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sp>
        <p:nvSpPr>
          <p:cNvPr id="43" name="타원 119"/>
          <p:cNvSpPr/>
          <p:nvPr/>
        </p:nvSpPr>
        <p:spPr>
          <a:xfrm>
            <a:off x="4068866" y="2731876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7394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4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5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7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23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4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5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6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글쓰기 버튼 클릭 시 로그인이 되어있지 않으면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로그인창 안내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1018;p39"/>
          <p:cNvSpPr/>
          <p:nvPr/>
        </p:nvSpPr>
        <p:spPr>
          <a:xfrm>
            <a:off x="2212535" y="2043452"/>
            <a:ext cx="2501081" cy="7977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등록 된 내 문의 내역이 없습니다.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 게시글을 등록하시겠습니까?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019;p39"/>
          <p:cNvSpPr/>
          <p:nvPr/>
        </p:nvSpPr>
        <p:spPr>
          <a:xfrm>
            <a:off x="3180395" y="2629094"/>
            <a:ext cx="565360" cy="2120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92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타원 119"/>
          <p:cNvSpPr/>
          <p:nvPr/>
        </p:nvSpPr>
        <p:spPr>
          <a:xfrm>
            <a:off x="3180395" y="2841172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1</a:t>
            </a:r>
          </a:p>
        </p:txBody>
      </p:sp>
      <p:grpSp>
        <p:nvGrpSpPr>
          <p:cNvPr id="189" name="Google Shape;817;p30"/>
          <p:cNvGrpSpPr/>
          <p:nvPr/>
        </p:nvGrpSpPr>
        <p:grpSpPr>
          <a:xfrm>
            <a:off x="5073754" y="3528276"/>
            <a:ext cx="2044492" cy="904875"/>
            <a:chOff x="5050822" y="5221666"/>
            <a:chExt cx="2208860" cy="1152128"/>
          </a:xfrm>
        </p:grpSpPr>
        <p:sp>
          <p:nvSpPr>
            <p:cNvPr id="190" name="Google Shape;818;p30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로그인 후에</a:t>
              </a:r>
            </a:p>
            <a:p>
              <a:pPr marL="0" marR="0" lvl="0" indent="0" algn="ctr" defTabSz="914400" rtl="0" eaLnBrk="1" latinLnBrk="1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이용해주시길 바랍니다</a:t>
              </a:r>
              <a:endParaRPr kumimoji="0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819;p30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1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타원 119"/>
          <p:cNvSpPr/>
          <p:nvPr/>
        </p:nvSpPr>
        <p:spPr>
          <a:xfrm>
            <a:off x="5073754" y="3322547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cxnSp>
        <p:nvCxnSpPr>
          <p:cNvPr id="193" name="직선 화살표 연결선 192"/>
          <p:cNvCxnSpPr>
            <a:stCxn id="188" idx="3"/>
          </p:cNvCxnSpPr>
          <p:nvPr/>
        </p:nvCxnSpPr>
        <p:spPr>
          <a:xfrm>
            <a:off x="3745753" y="2735133"/>
            <a:ext cx="1544114" cy="997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89582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 smtClean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 err="1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6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4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30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31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32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 된 상태로 문의게시판 글 작성을 하면 회원정보의 이름을 작성자 값으로 가져옴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문의하기 버튼을 누르면 게시글 등록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문의글 작성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031;p40"/>
          <p:cNvSpPr/>
          <p:nvPr/>
        </p:nvSpPr>
        <p:spPr>
          <a:xfrm>
            <a:off x="4118359" y="2193082"/>
            <a:ext cx="4486538" cy="37492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0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194" name="Google Shape;1034;p40"/>
          <p:cNvSpPr/>
          <p:nvPr/>
        </p:nvSpPr>
        <p:spPr>
          <a:xfrm>
            <a:off x="4978375" y="2914854"/>
            <a:ext cx="2996680" cy="2075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035;p40"/>
          <p:cNvSpPr/>
          <p:nvPr/>
        </p:nvSpPr>
        <p:spPr>
          <a:xfrm>
            <a:off x="4986354" y="3362304"/>
            <a:ext cx="2996680" cy="12533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036;p40"/>
          <p:cNvSpPr/>
          <p:nvPr/>
        </p:nvSpPr>
        <p:spPr>
          <a:xfrm>
            <a:off x="5453413" y="5343079"/>
            <a:ext cx="642587" cy="1696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문의하기</a:t>
            </a:r>
            <a:endParaRPr/>
          </a:p>
        </p:txBody>
      </p:sp>
      <p:sp>
        <p:nvSpPr>
          <p:cNvPr id="197" name="Google Shape;1037;p40"/>
          <p:cNvSpPr/>
          <p:nvPr/>
        </p:nvSpPr>
        <p:spPr>
          <a:xfrm>
            <a:off x="6627776" y="5338616"/>
            <a:ext cx="448033" cy="1692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198" name="Google Shape;1039;p40"/>
          <p:cNvSpPr/>
          <p:nvPr/>
        </p:nvSpPr>
        <p:spPr>
          <a:xfrm>
            <a:off x="4986354" y="2509348"/>
            <a:ext cx="2996680" cy="2075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홍 길 동</a:t>
            </a:r>
            <a:endParaRPr/>
          </a:p>
        </p:txBody>
      </p:sp>
      <p:sp>
        <p:nvSpPr>
          <p:cNvPr id="199" name="Google Shape;1042;p40"/>
          <p:cNvSpPr txBox="1"/>
          <p:nvPr/>
        </p:nvSpPr>
        <p:spPr>
          <a:xfrm>
            <a:off x="4162126" y="3755836"/>
            <a:ext cx="816249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문의내용 *</a:t>
            </a:r>
            <a:endParaRPr sz="1000" b="0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00" name="Google Shape;1043;p40"/>
          <p:cNvSpPr txBox="1"/>
          <p:nvPr/>
        </p:nvSpPr>
        <p:spPr>
          <a:xfrm>
            <a:off x="4254681" y="2895541"/>
            <a:ext cx="559769" cy="236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제목 *</a:t>
            </a:r>
            <a:endParaRPr sz="1000" b="0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01" name="Google Shape;1044;p40"/>
          <p:cNvSpPr txBox="1"/>
          <p:nvPr/>
        </p:nvSpPr>
        <p:spPr>
          <a:xfrm>
            <a:off x="4238612" y="2480503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이름 *</a:t>
            </a:r>
            <a:endParaRPr sz="1000" b="0" i="0" u="none" strike="noStrike" cap="none">
              <a:solidFill>
                <a:schemeClr val="dk1"/>
              </a:solidFill>
              <a:latin typeface="돋움"/>
              <a:ea typeface="돋움"/>
              <a:cs typeface="돋움"/>
              <a:sym typeface="돋움"/>
            </a:endParaRPr>
          </a:p>
        </p:txBody>
      </p:sp>
      <p:sp>
        <p:nvSpPr>
          <p:cNvPr id="202" name="Google Shape;1045;p40"/>
          <p:cNvSpPr txBox="1"/>
          <p:nvPr/>
        </p:nvSpPr>
        <p:spPr>
          <a:xfrm>
            <a:off x="4190389" y="4756186"/>
            <a:ext cx="74090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첨부 파일</a:t>
            </a:r>
            <a:endParaRPr/>
          </a:p>
        </p:txBody>
      </p:sp>
      <p:sp>
        <p:nvSpPr>
          <p:cNvPr id="203" name="Google Shape;1046;p40"/>
          <p:cNvSpPr/>
          <p:nvPr/>
        </p:nvSpPr>
        <p:spPr>
          <a:xfrm>
            <a:off x="4965191" y="4775497"/>
            <a:ext cx="2996680" cy="2075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1047;p40"/>
          <p:cNvSpPr txBox="1"/>
          <p:nvPr/>
        </p:nvSpPr>
        <p:spPr>
          <a:xfrm>
            <a:off x="7961871" y="4786963"/>
            <a:ext cx="1406154" cy="215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8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2</a:t>
            </a:r>
            <a:r>
              <a:rPr lang="ko-KR" sz="8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rPr>
              <a:t>0Mbyte 이하의 파일 허용</a:t>
            </a:r>
          </a:p>
        </p:txBody>
      </p:sp>
      <p:sp>
        <p:nvSpPr>
          <p:cNvPr id="142" name="타원 119"/>
          <p:cNvSpPr/>
          <p:nvPr/>
        </p:nvSpPr>
        <p:spPr>
          <a:xfrm>
            <a:off x="5237299" y="5321462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+mn-cs"/>
              </a:rPr>
              <a:t>2</a:t>
            </a:r>
          </a:p>
        </p:txBody>
      </p:sp>
      <p:sp>
        <p:nvSpPr>
          <p:cNvPr id="192" name="타원 119"/>
          <p:cNvSpPr/>
          <p:nvPr/>
        </p:nvSpPr>
        <p:spPr>
          <a:xfrm>
            <a:off x="6411662" y="5316786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3</a:t>
            </a:r>
          </a:p>
        </p:txBody>
      </p:sp>
      <p:graphicFrame>
        <p:nvGraphicFramePr>
          <p:cNvPr id="207" name="표 206"/>
          <p:cNvGraphicFramePr/>
          <p:nvPr/>
        </p:nvGraphicFramePr>
        <p:xfrm>
          <a:off x="10068064" y="3227331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3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취소 버튼을 누르면 목록으로 이동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" name="타원 119"/>
          <p:cNvSpPr/>
          <p:nvPr/>
        </p:nvSpPr>
        <p:spPr>
          <a:xfrm>
            <a:off x="4814450" y="468051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4</a:t>
            </a:r>
          </a:p>
        </p:txBody>
      </p:sp>
      <p:graphicFrame>
        <p:nvGraphicFramePr>
          <p:cNvPr id="209" name="표 208"/>
          <p:cNvGraphicFramePr/>
          <p:nvPr/>
        </p:nvGraphicFramePr>
        <p:xfrm>
          <a:off x="10068064" y="4259777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4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첨부파일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20Mbyte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이하의 파일 첨부가능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92988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7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48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49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50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615738" y="29640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6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글을 클릭하면 글 내용을 볼 수 있음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내용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작성자를 검색 할수있음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/>
          <p:nvPr/>
        </p:nvGraphicFramePr>
        <p:xfrm>
          <a:off x="10068064" y="3216093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3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검색어와 일치하는 글만 추려짐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표 208"/>
          <p:cNvGraphicFramePr/>
          <p:nvPr/>
        </p:nvGraphicFramePr>
        <p:xfrm>
          <a:off x="10068064" y="4273102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4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글을 쓸수 있음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비회원은 불가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표 35"/>
          <p:cNvGraphicFramePr>
            <a:graphicFrameLocks noGrp="1"/>
          </p:cNvGraphicFramePr>
          <p:nvPr/>
        </p:nvGraphicFramePr>
        <p:xfrm>
          <a:off x="2342536" y="2478102"/>
          <a:ext cx="7354135" cy="22947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8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제목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내용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작성일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작성자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공연 일정에 대해 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나씨 배우가 출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hong...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배우 지원에 문의 드립니다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연극을 해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kim,,,,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Pagination"/>
          <p:cNvSpPr txBox="1"/>
          <p:nvPr/>
        </p:nvSpPr>
        <p:spPr>
          <a:xfrm>
            <a:off x="5145878" y="5758149"/>
            <a:ext cx="1747450" cy="202977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&lt;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1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2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3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4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none" strike="noStrike" kern="1200" cap="none" spc="0" normalizeH="0" baseline="0">
                <a:solidFill>
                  <a:srgbClr val="5F5F5F"/>
                </a:solidFill>
                <a:effectLst/>
                <a:latin typeface="Segoe UI"/>
                <a:cs typeface="Segoe UI"/>
              </a:rPr>
              <a:t>…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9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10</a:t>
            </a:r>
            <a:r>
              <a:rPr kumimoji="0" lang="en-US" sz="900" b="0" i="0" u="none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   </a:t>
            </a:r>
            <a:r>
              <a:rPr kumimoji="0" lang="en-US" sz="900" b="0" i="0" u="sng" strike="noStrike" kern="1200" cap="none" spc="0" normalizeH="0" baseline="0">
                <a:solidFill>
                  <a:srgbClr val="5B9BD5"/>
                </a:solidFill>
                <a:effectLst/>
                <a:latin typeface="Segoe UI"/>
                <a:cs typeface="Segoe UI"/>
              </a:rPr>
              <a:t>&gt;</a:t>
            </a:r>
          </a:p>
        </p:txBody>
      </p:sp>
      <p:sp>
        <p:nvSpPr>
          <p:cNvPr id="213" name="Subhead"/>
          <p:cNvSpPr txBox="1"/>
          <p:nvPr/>
        </p:nvSpPr>
        <p:spPr>
          <a:xfrm>
            <a:off x="3412865" y="5219233"/>
            <a:ext cx="590911" cy="196977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/>
                <a:cs typeface="Segoe UI"/>
              </a:rPr>
              <a:t>카테고리</a:t>
            </a:r>
            <a:endParaRPr lang="en-US" sz="800">
              <a:solidFill>
                <a:srgbClr val="000000">
                  <a:alpha val="87000"/>
                </a:srgbClr>
              </a:solidFill>
              <a:latin typeface="Segoe UI"/>
              <a:cs typeface="Segoe UI"/>
            </a:endParaRPr>
          </a:p>
        </p:txBody>
      </p:sp>
      <p:grpSp>
        <p:nvGrpSpPr>
          <p:cNvPr id="214" name="Drop-Down Box"/>
          <p:cNvGrpSpPr/>
          <p:nvPr/>
        </p:nvGrpSpPr>
        <p:grpSpPr>
          <a:xfrm>
            <a:off x="3948873" y="5223421"/>
            <a:ext cx="1085160" cy="194925"/>
            <a:chOff x="595687" y="1239686"/>
            <a:chExt cx="1368150" cy="284213"/>
          </a:xfrm>
          <a:solidFill>
            <a:srgbClr val="FFFFFF"/>
          </a:solidFill>
        </p:grpSpPr>
        <p:sp>
          <p:nvSpPr>
            <p:cNvPr id="215" name="Text Box"/>
            <p:cNvSpPr/>
            <p:nvPr/>
          </p:nvSpPr>
          <p:spPr>
            <a:xfrm>
              <a:off x="595686" y="1239686"/>
              <a:ext cx="1368150" cy="28616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50800" rIns="256032" bIns="50800" anchor="ctr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600">
                  <a:solidFill>
                    <a:srgbClr val="5F5F5F"/>
                  </a:solidFill>
                  <a:latin typeface="Segoe UI"/>
                  <a:cs typeface="Segoe UI"/>
                </a:rPr>
                <a:t>전체</a:t>
              </a:r>
              <a:endParaRPr lang="en-US" altLang="ko-KR" sz="6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sp>
          <p:nvSpPr>
            <p:cNvPr id="216" name="Arrow Down"/>
            <p:cNvSpPr>
              <a:spLocks noChangeAspect="1"/>
            </p:cNvSpPr>
            <p:nvPr/>
          </p:nvSpPr>
          <p:spPr>
            <a:xfrm flipH="1">
              <a:off x="1818845" y="1355414"/>
              <a:ext cx="80700" cy="527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11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17" name="Subhead"/>
          <p:cNvSpPr txBox="1"/>
          <p:nvPr/>
        </p:nvSpPr>
        <p:spPr>
          <a:xfrm>
            <a:off x="5572691" y="5227929"/>
            <a:ext cx="383710" cy="196977"/>
          </a:xfrm>
          <a:prstGeom prst="rect">
            <a:avLst/>
          </a:prstGeom>
          <a:noFill/>
        </p:spPr>
        <p:txBody>
          <a:bodyPr wrap="square" lIns="73152" tIns="36576" rIns="73152" bIns="36576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/>
                <a:cs typeface="Segoe UI"/>
              </a:rPr>
              <a:t>검색</a:t>
            </a:r>
            <a:endParaRPr lang="en-US" sz="800">
              <a:solidFill>
                <a:srgbClr val="000000">
                  <a:alpha val="87000"/>
                </a:srgbClr>
              </a:solidFill>
              <a:latin typeface="Segoe UI"/>
              <a:cs typeface="Segoe UI"/>
            </a:endParaRPr>
          </a:p>
        </p:txBody>
      </p:sp>
      <p:grpSp>
        <p:nvGrpSpPr>
          <p:cNvPr id="218" name="Search Box"/>
          <p:cNvGrpSpPr/>
          <p:nvPr/>
        </p:nvGrpSpPr>
        <p:grpSpPr>
          <a:xfrm>
            <a:off x="5936385" y="5202486"/>
            <a:ext cx="1569131" cy="228600"/>
            <a:chOff x="1355596" y="2263966"/>
            <a:chExt cx="2092684" cy="228600"/>
          </a:xfrm>
        </p:grpSpPr>
        <p:sp>
          <p:nvSpPr>
            <p:cNvPr id="219" name="Text Box"/>
            <p:cNvSpPr/>
            <p:nvPr/>
          </p:nvSpPr>
          <p:spPr>
            <a:xfrm>
              <a:off x="1355596" y="2263966"/>
              <a:ext cx="2092684" cy="22860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anchor="ctr"/>
            <a:lstStyle/>
            <a:p>
              <a:pPr lvl="0">
                <a:defRPr/>
              </a:pPr>
              <a:r>
                <a:rPr lang="en-US" sz="600">
                  <a:solidFill>
                    <a:srgbClr val="000000"/>
                  </a:solidFill>
                  <a:latin typeface="Segoe UI"/>
                  <a:cs typeface="Segoe UI"/>
                </a:rPr>
                <a:t>Search</a:t>
              </a:r>
            </a:p>
          </p:txBody>
        </p:sp>
        <p:sp>
          <p:nvSpPr>
            <p:cNvPr id="220" name="Search Icon"/>
            <p:cNvSpPr>
              <a:spLocks noChangeAspect="1" noEditPoints="1"/>
            </p:cNvSpPr>
            <p:nvPr/>
          </p:nvSpPr>
          <p:spPr>
            <a:xfrm>
              <a:off x="3234272" y="2327466"/>
              <a:ext cx="13338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 sz="60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221" name="Button"/>
          <p:cNvSpPr/>
          <p:nvPr/>
        </p:nvSpPr>
        <p:spPr>
          <a:xfrm>
            <a:off x="7568732" y="5211587"/>
            <a:ext cx="493204" cy="228600"/>
          </a:xfrm>
          <a:prstGeom prst="rect">
            <a:avLst/>
          </a:prstGeom>
          <a:solidFill>
            <a:srgbClr val="F9B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rPr>
              <a:t>검색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25" name="Button"/>
          <p:cNvSpPr/>
          <p:nvPr/>
        </p:nvSpPr>
        <p:spPr>
          <a:xfrm>
            <a:off x="8604861" y="5211587"/>
            <a:ext cx="493204" cy="228600"/>
          </a:xfrm>
          <a:prstGeom prst="rect">
            <a:avLst/>
          </a:prstGeom>
          <a:solidFill>
            <a:srgbClr val="F9BF2C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tIns="4572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404040"/>
                </a:solidFill>
                <a:latin typeface="Segoe UI"/>
                <a:cs typeface="Segoe UI"/>
              </a:rPr>
              <a:t>글쓰기</a:t>
            </a:r>
          </a:p>
        </p:txBody>
      </p:sp>
      <p:sp>
        <p:nvSpPr>
          <p:cNvPr id="226" name="타원 119"/>
          <p:cNvSpPr/>
          <p:nvPr/>
        </p:nvSpPr>
        <p:spPr>
          <a:xfrm>
            <a:off x="2234479" y="310964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sp>
        <p:nvSpPr>
          <p:cNvPr id="227" name="타원 119"/>
          <p:cNvSpPr/>
          <p:nvPr/>
        </p:nvSpPr>
        <p:spPr>
          <a:xfrm>
            <a:off x="3840816" y="498958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sp>
        <p:nvSpPr>
          <p:cNvPr id="228" name="타원 119"/>
          <p:cNvSpPr/>
          <p:nvPr/>
        </p:nvSpPr>
        <p:spPr>
          <a:xfrm>
            <a:off x="5879886" y="4998681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3</a:t>
            </a:r>
          </a:p>
        </p:txBody>
      </p:sp>
      <p:sp>
        <p:nvSpPr>
          <p:cNvPr id="229" name="타원 119"/>
          <p:cNvSpPr/>
          <p:nvPr/>
        </p:nvSpPr>
        <p:spPr>
          <a:xfrm>
            <a:off x="8496804" y="5010515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4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2298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7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48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49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50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5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문의게시판에 관리자가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단 답글 게시글이 표시됨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표 35"/>
          <p:cNvGraphicFramePr>
            <a:graphicFrameLocks noGrp="1"/>
          </p:cNvGraphicFramePr>
          <p:nvPr/>
        </p:nvGraphicFramePr>
        <p:xfrm>
          <a:off x="2342536" y="2043451"/>
          <a:ext cx="7354135" cy="342730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5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제목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내용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작성일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5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작성자</a:t>
                      </a:r>
                      <a:endParaRPr lang="en-US" sz="750">
                        <a:solidFill>
                          <a:srgbClr val="5F5F5F"/>
                        </a:solidFill>
                        <a:latin typeface="Segoe UI"/>
                        <a:cs typeface="Segoe UI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공연 일정에 대해 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나씨 배우가 출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hong...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배우 지원에 문의 드립니다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연극을 해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kim,,,,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8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15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1-1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u="none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RE: </a:t>
                      </a:r>
                      <a:r>
                        <a:rPr lang="ko-KR" altLang="en-US" sz="800" u="none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수강료 환불 문의 답변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관리자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" name="타원 119"/>
          <p:cNvSpPr/>
          <p:nvPr/>
        </p:nvSpPr>
        <p:spPr>
          <a:xfrm>
            <a:off x="2126422" y="5117205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66224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0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30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31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32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내가 작성한 문의글에 답변이 달리면 해당 문의글을 작성한 작성자만 답변을 확인할 수 있음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5"/>
          <p:cNvGraphicFramePr>
            <a:graphicFrameLocks noGrp="1"/>
          </p:cNvGraphicFramePr>
          <p:nvPr/>
        </p:nvGraphicFramePr>
        <p:xfrm>
          <a:off x="2234479" y="2043452"/>
          <a:ext cx="3238613" cy="93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배우 지원에 문의 드립니다</a:t>
                      </a: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연극을 해</a:t>
                      </a: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kim..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3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sz="800" b="1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8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</a:t>
                      </a: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sz="8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1200" cap="none" normalizeH="0" baseline="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Google Shape;1141;p43"/>
          <p:cNvGrpSpPr/>
          <p:nvPr/>
        </p:nvGrpSpPr>
        <p:grpSpPr>
          <a:xfrm>
            <a:off x="4360229" y="3088688"/>
            <a:ext cx="3704305" cy="1529529"/>
            <a:chOff x="2051772" y="1704110"/>
            <a:chExt cx="3704305" cy="1829632"/>
          </a:xfrm>
        </p:grpSpPr>
        <p:sp>
          <p:nvSpPr>
            <p:cNvPr id="40" name="Google Shape;1142;p43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>
              <a:solidFill>
                <a:srgbClr val="BFBFB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5F5F5F"/>
                  </a:solidFill>
                  <a:latin typeface="Segoe UI"/>
                  <a:cs typeface="Segoe UI"/>
                </a:rPr>
                <a:t>수강료 환불 문의</a:t>
              </a:r>
            </a:p>
          </p:txBody>
        </p:sp>
        <p:sp>
          <p:nvSpPr>
            <p:cNvPr id="41" name="Google Shape;1143;p43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>
              <a:solidFill>
                <a:srgbClr val="BFBFB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이 편지는 영국에서 부터 유래된</a:t>
              </a:r>
              <a:r>
                <a:rPr kumimoji="0" lang="en-US" altLang="ko-KR" sz="8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...</a:t>
              </a:r>
            </a:p>
          </p:txBody>
        </p:sp>
        <p:sp>
          <p:nvSpPr>
            <p:cNvPr id="42" name="Google Shape;1144;p43"/>
            <p:cNvSpPr txBox="1"/>
            <p:nvPr/>
          </p:nvSpPr>
          <p:spPr>
            <a:xfrm>
              <a:off x="2122683" y="2542262"/>
              <a:ext cx="521297" cy="261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sz="9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내용 *</a:t>
              </a:r>
              <a:endParaRPr kumimoji="0" sz="9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43" name="Google Shape;1145;p43"/>
            <p:cNvSpPr txBox="1"/>
            <p:nvPr/>
          </p:nvSpPr>
          <p:spPr>
            <a:xfrm>
              <a:off x="2095094" y="1704109"/>
              <a:ext cx="521297" cy="268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sz="9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제목 *</a:t>
              </a:r>
              <a:endParaRPr kumimoji="0" sz="9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44" name="Google Shape;1146;p43"/>
            <p:cNvSpPr txBox="1"/>
            <p:nvPr/>
          </p:nvSpPr>
          <p:spPr>
            <a:xfrm>
              <a:off x="2051772" y="3302910"/>
              <a:ext cx="684803" cy="264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sz="9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첨부 파일</a:t>
              </a: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" name="Google Shape;1147;p43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>
              <a:solidFill>
                <a:srgbClr val="BFBFB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sz="10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등록 된 파일명 표기</a:t>
              </a: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6" name="Google Shape;1148;p43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>
              <a:solidFill>
                <a:srgbClr val="BFBFB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pack22</a:t>
              </a:r>
            </a:p>
          </p:txBody>
        </p:sp>
        <p:sp>
          <p:nvSpPr>
            <p:cNvPr id="47" name="Google Shape;1149;p43"/>
            <p:cNvSpPr txBox="1"/>
            <p:nvPr/>
          </p:nvSpPr>
          <p:spPr>
            <a:xfrm>
              <a:off x="2066519" y="2056145"/>
              <a:ext cx="636713" cy="2578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sz="900" b="0" i="0" u="none" strike="noStrike" kern="1200" cap="none" spc="0" normalizeH="0" baseline="0">
                  <a:solidFill>
                    <a:srgbClr val="000000"/>
                  </a:solidFill>
                  <a:latin typeface="돋움"/>
                  <a:ea typeface="돋움"/>
                  <a:cs typeface="돋움"/>
                  <a:sym typeface="돋움"/>
                </a:rPr>
                <a:t>작성자 *</a:t>
              </a:r>
              <a:endParaRPr kumimoji="0" sz="900" b="0" i="0" u="none" strike="noStrike" kern="1200" cap="none" spc="0" normalizeH="0" baseline="0">
                <a:solidFill>
                  <a:srgbClr val="000000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48" name="Google Shape;1150;p43"/>
            <p:cNvSpPr/>
            <p:nvPr/>
          </p:nvSpPr>
          <p:spPr>
            <a:xfrm>
              <a:off x="5267648" y="3328052"/>
              <a:ext cx="488429" cy="186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kumimoji="0" lang="ko-KR" sz="922" b="1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첨부</a:t>
              </a:r>
              <a:endParaRPr kumimoji="0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1110;p42"/>
          <p:cNvSpPr/>
          <p:nvPr/>
        </p:nvSpPr>
        <p:spPr>
          <a:xfrm>
            <a:off x="5462706" y="4778082"/>
            <a:ext cx="486383" cy="17061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6182D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Google Shape;1109;p42"/>
          <p:cNvSpPr/>
          <p:nvPr/>
        </p:nvSpPr>
        <p:spPr>
          <a:xfrm>
            <a:off x="6242049" y="4778082"/>
            <a:ext cx="486383" cy="17061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6182D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Google Shape;1108;p42"/>
          <p:cNvSpPr/>
          <p:nvPr/>
        </p:nvSpPr>
        <p:spPr>
          <a:xfrm>
            <a:off x="6964625" y="4778082"/>
            <a:ext cx="486383" cy="170617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>
            <a:solidFill>
              <a:srgbClr val="6182D6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55" name="표 54"/>
          <p:cNvGraphicFramePr/>
          <p:nvPr/>
        </p:nvGraphicFramePr>
        <p:xfrm>
          <a:off x="2808172" y="5278806"/>
          <a:ext cx="6998949" cy="6818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3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856"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RE :</a:t>
                      </a:r>
                      <a:r>
                        <a:rPr lang="ko-KR" altLang="en-US" sz="11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안녕하세요 </a:t>
                      </a:r>
                      <a:r>
                        <a:rPr lang="en-US" altLang="ko-KR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pack22</a:t>
                      </a:r>
                      <a:r>
                        <a:rPr lang="ko-KR" altLang="en-US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님 수강료 환불에 관해 문의 답변 드립니다</a:t>
                      </a:r>
                      <a:r>
                        <a:rPr lang="en-US" altLang="ko-KR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</a:t>
                      </a:r>
                      <a:r>
                        <a:rPr lang="ko-KR" altLang="en-US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 네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타원 119"/>
          <p:cNvSpPr/>
          <p:nvPr/>
        </p:nvSpPr>
        <p:spPr>
          <a:xfrm>
            <a:off x="2808172" y="5043950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08649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4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7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65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66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67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7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다른사람의 글을 누르면 볼 수 있음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내가 작성한 문의글을 누르면 다른사람이 작성한 문의글에서는 볼 수 없었던 수정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삭제 버튼이 나타남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문의글 작성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/>
          <p:nvPr/>
        </p:nvGraphicFramePr>
        <p:xfrm>
          <a:off x="10068064" y="3216093"/>
          <a:ext cx="2123936" cy="1057009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3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취소 버튼을 누르면 목록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문의게시판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으로 돌아감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표 35"/>
          <p:cNvGraphicFramePr>
            <a:graphicFrameLocks noGrp="1"/>
          </p:cNvGraphicFramePr>
          <p:nvPr/>
        </p:nvGraphicFramePr>
        <p:xfrm>
          <a:off x="2234479" y="2043452"/>
          <a:ext cx="3238613" cy="93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배우 지원에 문의 드립니다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연극을 해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kim..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" name="타원 119"/>
          <p:cNvSpPr/>
          <p:nvPr/>
        </p:nvSpPr>
        <p:spPr>
          <a:xfrm>
            <a:off x="2429444" y="2875783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grpSp>
        <p:nvGrpSpPr>
          <p:cNvPr id="230" name="Google Shape;1141;p43"/>
          <p:cNvGrpSpPr/>
          <p:nvPr/>
        </p:nvGrpSpPr>
        <p:grpSpPr>
          <a:xfrm>
            <a:off x="3737322" y="3429000"/>
            <a:ext cx="3704305" cy="1829632"/>
            <a:chOff x="2051772" y="1704110"/>
            <a:chExt cx="3704305" cy="1829632"/>
          </a:xfrm>
        </p:grpSpPr>
        <p:sp>
          <p:nvSpPr>
            <p:cNvPr id="231" name="Google Shape;1142;p43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수강료 환불 문의</a:t>
              </a:r>
            </a:p>
          </p:txBody>
        </p:sp>
        <p:sp>
          <p:nvSpPr>
            <p:cNvPr id="232" name="Google Shape;1143;p43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이 편지는 영국에서 부터 유래된</a:t>
              </a:r>
              <a:r>
                <a:rPr lang="en-US" altLang="ko-KR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...</a:t>
              </a:r>
            </a:p>
          </p:txBody>
        </p:sp>
        <p:sp>
          <p:nvSpPr>
            <p:cNvPr id="233" name="Google Shape;1144;p43"/>
            <p:cNvSpPr txBox="1"/>
            <p:nvPr/>
          </p:nvSpPr>
          <p:spPr>
            <a:xfrm>
              <a:off x="2122683" y="2542262"/>
              <a:ext cx="521297" cy="218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내용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4" name="Google Shape;1145;p43"/>
            <p:cNvSpPr txBox="1"/>
            <p:nvPr/>
          </p:nvSpPr>
          <p:spPr>
            <a:xfrm>
              <a:off x="2095094" y="1704110"/>
              <a:ext cx="521297" cy="218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제목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5" name="Google Shape;1146;p43"/>
            <p:cNvSpPr txBox="1"/>
            <p:nvPr/>
          </p:nvSpPr>
          <p:spPr>
            <a:xfrm>
              <a:off x="2051772" y="3302910"/>
              <a:ext cx="684803" cy="219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첨부 파일</a:t>
              </a:r>
              <a:endParaRPr/>
            </a:p>
          </p:txBody>
        </p:sp>
        <p:sp>
          <p:nvSpPr>
            <p:cNvPr id="236" name="Google Shape;1147;p43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 된 파일명 표기</a:t>
              </a:r>
              <a:endParaRPr/>
            </a:p>
          </p:txBody>
        </p:sp>
        <p:sp>
          <p:nvSpPr>
            <p:cNvPr id="237" name="Google Shape;1148;p43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900" b="1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pack22</a:t>
              </a:r>
            </a:p>
          </p:txBody>
        </p:sp>
        <p:sp>
          <p:nvSpPr>
            <p:cNvPr id="238" name="Google Shape;1149;p43"/>
            <p:cNvSpPr txBox="1"/>
            <p:nvPr/>
          </p:nvSpPr>
          <p:spPr>
            <a:xfrm>
              <a:off x="2066519" y="2056146"/>
              <a:ext cx="636713" cy="2184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작성자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9" name="Google Shape;1150;p43"/>
            <p:cNvSpPr/>
            <p:nvPr/>
          </p:nvSpPr>
          <p:spPr>
            <a:xfrm>
              <a:off x="5267648" y="3328052"/>
              <a:ext cx="488429" cy="18667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첨부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1110;p42"/>
          <p:cNvSpPr/>
          <p:nvPr/>
        </p:nvSpPr>
        <p:spPr>
          <a:xfrm>
            <a:off x="4830274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245" name="Google Shape;1109;p42"/>
          <p:cNvSpPr/>
          <p:nvPr/>
        </p:nvSpPr>
        <p:spPr>
          <a:xfrm>
            <a:off x="5609617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246" name="Google Shape;1108;p42"/>
          <p:cNvSpPr/>
          <p:nvPr/>
        </p:nvSpPr>
        <p:spPr>
          <a:xfrm>
            <a:off x="6332193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cxnSp>
        <p:nvCxnSpPr>
          <p:cNvPr id="248" name="직선 화살표 연결선 247"/>
          <p:cNvCxnSpPr>
            <a:stCxn id="226" idx="5"/>
          </p:cNvCxnSpPr>
          <p:nvPr/>
        </p:nvCxnSpPr>
        <p:spPr>
          <a:xfrm>
            <a:off x="2613909" y="3057510"/>
            <a:ext cx="2459556" cy="481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119"/>
          <p:cNvSpPr/>
          <p:nvPr/>
        </p:nvSpPr>
        <p:spPr>
          <a:xfrm>
            <a:off x="5365036" y="5457937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sp>
        <p:nvSpPr>
          <p:cNvPr id="250" name="타원 119"/>
          <p:cNvSpPr/>
          <p:nvPr/>
        </p:nvSpPr>
        <p:spPr>
          <a:xfrm>
            <a:off x="6575384" y="5457937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3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9644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7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7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48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49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50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68064" y="1102075"/>
          <a:ext cx="2123936" cy="2114018"/>
        </p:xfrm>
        <a:graphic>
          <a:graphicData uri="http://schemas.openxmlformats.org/drawingml/2006/table">
            <a:tbl>
              <a:tblPr firstRow="1" bandRow="1"/>
              <a:tblGrid>
                <a:gridCol w="22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1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수정 버튼 클릭시 누락된 정보가 있으면 수정 불가능 창이 뜸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50" b="1" i="0" u="none" strike="noStrike" cap="none" normalizeH="0" baseline="0">
                          <a:solidFill>
                            <a:schemeClr val="dk1"/>
                          </a:solidFill>
                          <a:effectLst/>
                          <a:latin typeface="Arial"/>
                          <a:ea typeface="맑은 고딕"/>
                          <a:sym typeface="Wingdings 3"/>
                        </a:rPr>
                        <a:t>2</a:t>
                      </a:r>
                      <a:endParaRPr kumimoji="0" lang="ko-KR" altLang="en-US" sz="750" b="1" i="0" u="none" strike="noStrike" cap="none" normalizeH="0" baseline="0">
                        <a:solidFill>
                          <a:schemeClr val="dk1"/>
                        </a:solidFill>
                        <a:effectLst/>
                        <a:latin typeface="Arial"/>
                        <a:ea typeface="맑은 고딕"/>
                        <a:sym typeface="Wingdings 3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삭제 버튼 클릭시 정말 삭제 하겠습니까 라는 창으로 한번더 확인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Google Shape;61;p3"/>
          <p:cNvGraphicFramePr/>
          <p:nvPr/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연극 학원 등록 및 공연 예매 시스템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페이지명</a:t>
                      </a:r>
                      <a:endParaRPr lang="ko-KR" b="1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고객센터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페이지 넘버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고객센터 </a:t>
                      </a:r>
                      <a:r>
                        <a:rPr lang="en-US" altLang="ko-KR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-&gt;</a:t>
                      </a: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 문의 게시판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작성자</a:t>
                      </a:r>
                      <a:endParaRPr sz="1000" b="1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유성욱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Noto Sans KR"/>
                          <a:ea typeface="Noto Sans KR"/>
                          <a:cs typeface="돋움"/>
                          <a:sym typeface="돋움"/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  <a:latin typeface="Noto Sans KR"/>
                        <a:ea typeface="Noto Sans KR"/>
                        <a:cs typeface="돋움"/>
                        <a:sym typeface="돋움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고객센터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게시판 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성공시 </a:t>
                      </a:r>
                      <a:r>
                        <a:rPr lang="en-US" alt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문의글 작성</a:t>
                      </a: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 firstRow="1" bandRow="1"/>
              <a:tblGrid>
                <a:gridCol w="212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표 35"/>
          <p:cNvGraphicFramePr>
            <a:graphicFrameLocks noGrp="1"/>
          </p:cNvGraphicFramePr>
          <p:nvPr/>
        </p:nvGraphicFramePr>
        <p:xfrm>
          <a:off x="2234479" y="2043452"/>
          <a:ext cx="3238613" cy="93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배우 지원에 문의 드립니다</a:t>
                      </a:r>
                      <a:r>
                        <a:rPr lang="en-US" altLang="ko-KR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연극을 해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kim..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u="none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환불 문의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수강료 환</a:t>
                      </a: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.....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2022-06-25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>
                          <a:solidFill>
                            <a:srgbClr val="5F5F5F"/>
                          </a:solidFill>
                          <a:latin typeface="Segoe UI"/>
                          <a:cs typeface="Segoe UI"/>
                        </a:rPr>
                        <a:t>pack..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0" name="Google Shape;1141;p43"/>
          <p:cNvGrpSpPr/>
          <p:nvPr/>
        </p:nvGrpSpPr>
        <p:grpSpPr>
          <a:xfrm>
            <a:off x="3737322" y="3429000"/>
            <a:ext cx="3704305" cy="1829632"/>
            <a:chOff x="2051772" y="1704110"/>
            <a:chExt cx="3704305" cy="1829632"/>
          </a:xfrm>
        </p:grpSpPr>
        <p:sp>
          <p:nvSpPr>
            <p:cNvPr id="231" name="Google Shape;1142;p43"/>
            <p:cNvSpPr/>
            <p:nvPr/>
          </p:nvSpPr>
          <p:spPr>
            <a:xfrm>
              <a:off x="2752993" y="1738706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defRPr/>
              </a:pPr>
              <a:r>
                <a:rPr lang="ko-KR" altLang="en-US" sz="800">
                  <a:solidFill>
                    <a:srgbClr val="5F5F5F"/>
                  </a:solidFill>
                  <a:latin typeface="Segoe UI"/>
                  <a:cs typeface="Segoe UI"/>
                </a:rPr>
                <a:t>수강료 환불 문의</a:t>
              </a:r>
            </a:p>
          </p:txBody>
        </p:sp>
        <p:sp>
          <p:nvSpPr>
            <p:cNvPr id="232" name="Google Shape;1143;p43"/>
            <p:cNvSpPr/>
            <p:nvPr/>
          </p:nvSpPr>
          <p:spPr>
            <a:xfrm>
              <a:off x="2759397" y="2419622"/>
              <a:ext cx="2996680" cy="7069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이 편지는 영국에서 부터 유래된</a:t>
              </a:r>
              <a:r>
                <a:rPr lang="en-US" altLang="ko-KR" sz="8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...</a:t>
              </a:r>
            </a:p>
          </p:txBody>
        </p:sp>
        <p:sp>
          <p:nvSpPr>
            <p:cNvPr id="233" name="Google Shape;1144;p43"/>
            <p:cNvSpPr txBox="1"/>
            <p:nvPr/>
          </p:nvSpPr>
          <p:spPr>
            <a:xfrm>
              <a:off x="2122683" y="2542262"/>
              <a:ext cx="521297" cy="2180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내용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4" name="Google Shape;1145;p43"/>
            <p:cNvSpPr txBox="1"/>
            <p:nvPr/>
          </p:nvSpPr>
          <p:spPr>
            <a:xfrm>
              <a:off x="2095094" y="1704110"/>
              <a:ext cx="521297" cy="218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제목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5" name="Google Shape;1146;p43"/>
            <p:cNvSpPr txBox="1"/>
            <p:nvPr/>
          </p:nvSpPr>
          <p:spPr>
            <a:xfrm>
              <a:off x="2051772" y="3302910"/>
              <a:ext cx="684803" cy="219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첨부 파일</a:t>
              </a:r>
              <a:endParaRPr/>
            </a:p>
          </p:txBody>
        </p:sp>
        <p:sp>
          <p:nvSpPr>
            <p:cNvPr id="236" name="Google Shape;1147;p43"/>
            <p:cNvSpPr/>
            <p:nvPr/>
          </p:nvSpPr>
          <p:spPr>
            <a:xfrm>
              <a:off x="2759397" y="3328052"/>
              <a:ext cx="2391519" cy="20569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10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등록 된 파일명 표기</a:t>
              </a:r>
              <a:endParaRPr/>
            </a:p>
          </p:txBody>
        </p:sp>
        <p:sp>
          <p:nvSpPr>
            <p:cNvPr id="237" name="Google Shape;1148;p43"/>
            <p:cNvSpPr/>
            <p:nvPr/>
          </p:nvSpPr>
          <p:spPr>
            <a:xfrm>
              <a:off x="2730807" y="2082055"/>
              <a:ext cx="2996680" cy="1864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900" b="1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pack22</a:t>
              </a:r>
            </a:p>
          </p:txBody>
        </p:sp>
        <p:sp>
          <p:nvSpPr>
            <p:cNvPr id="238" name="Google Shape;1149;p43"/>
            <p:cNvSpPr txBox="1"/>
            <p:nvPr/>
          </p:nvSpPr>
          <p:spPr>
            <a:xfrm>
              <a:off x="2066519" y="2056146"/>
              <a:ext cx="636713" cy="2184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sz="900" b="0" i="0" u="none" strike="noStrike" cap="none">
                  <a:solidFill>
                    <a:schemeClr val="dk1"/>
                  </a:solidFill>
                  <a:latin typeface="돋움"/>
                  <a:ea typeface="돋움"/>
                  <a:cs typeface="돋움"/>
                  <a:sym typeface="돋움"/>
                </a:rPr>
                <a:t>작성자 *</a:t>
              </a:r>
              <a:endParaRPr sz="900" b="0" i="0" u="none" strike="noStrike" cap="none">
                <a:solidFill>
                  <a:schemeClr val="dk1"/>
                </a:solidFill>
                <a:latin typeface="돋움"/>
                <a:ea typeface="돋움"/>
                <a:cs typeface="돋움"/>
                <a:sym typeface="돋움"/>
              </a:endParaRPr>
            </a:p>
          </p:txBody>
        </p:sp>
        <p:sp>
          <p:nvSpPr>
            <p:cNvPr id="239" name="Google Shape;1150;p43"/>
            <p:cNvSpPr/>
            <p:nvPr/>
          </p:nvSpPr>
          <p:spPr>
            <a:xfrm>
              <a:off x="5267648" y="3328052"/>
              <a:ext cx="488429" cy="18667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첨부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1110;p42"/>
          <p:cNvSpPr/>
          <p:nvPr/>
        </p:nvSpPr>
        <p:spPr>
          <a:xfrm>
            <a:off x="4830274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/>
          </a:p>
        </p:txBody>
      </p:sp>
      <p:sp>
        <p:nvSpPr>
          <p:cNvPr id="245" name="Google Shape;1109;p42"/>
          <p:cNvSpPr/>
          <p:nvPr/>
        </p:nvSpPr>
        <p:spPr>
          <a:xfrm>
            <a:off x="5609617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/>
          </a:p>
        </p:txBody>
      </p:sp>
      <p:sp>
        <p:nvSpPr>
          <p:cNvPr id="246" name="Google Shape;1108;p42"/>
          <p:cNvSpPr/>
          <p:nvPr/>
        </p:nvSpPr>
        <p:spPr>
          <a:xfrm>
            <a:off x="6332193" y="5756568"/>
            <a:ext cx="486383" cy="2040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/>
          </a:p>
        </p:txBody>
      </p:sp>
      <p:sp>
        <p:nvSpPr>
          <p:cNvPr id="249" name="타원 119"/>
          <p:cNvSpPr/>
          <p:nvPr/>
        </p:nvSpPr>
        <p:spPr>
          <a:xfrm>
            <a:off x="4830274" y="5471954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1</a:t>
            </a:r>
          </a:p>
        </p:txBody>
      </p:sp>
      <p:grpSp>
        <p:nvGrpSpPr>
          <p:cNvPr id="251" name="Google Shape;1138;p43"/>
          <p:cNvGrpSpPr/>
          <p:nvPr/>
        </p:nvGrpSpPr>
        <p:grpSpPr>
          <a:xfrm>
            <a:off x="1988079" y="5359519"/>
            <a:ext cx="1749243" cy="998194"/>
            <a:chOff x="5133664" y="5251751"/>
            <a:chExt cx="2126018" cy="1152128"/>
          </a:xfrm>
        </p:grpSpPr>
        <p:sp>
          <p:nvSpPr>
            <p:cNvPr id="252" name="Google Shape;1139;p43"/>
            <p:cNvSpPr/>
            <p:nvPr/>
          </p:nvSpPr>
          <p:spPr>
            <a:xfrm>
              <a:off x="5133664" y="5251751"/>
              <a:ext cx="2126018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누락 된 정보가 있습니다.</a:t>
              </a:r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922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 후 다시 시도해주세요.</a:t>
              </a:r>
              <a:endParaRPr/>
            </a:p>
          </p:txBody>
        </p:sp>
        <p:sp>
          <p:nvSpPr>
            <p:cNvPr id="253" name="Google Shape;1140;p43"/>
            <p:cNvSpPr/>
            <p:nvPr/>
          </p:nvSpPr>
          <p:spPr>
            <a:xfrm>
              <a:off x="5872857" y="6113379"/>
              <a:ext cx="647631" cy="1710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4" name="직선 화살표 연결선 253"/>
          <p:cNvCxnSpPr/>
          <p:nvPr/>
        </p:nvCxnSpPr>
        <p:spPr>
          <a:xfrm rot="10800000" flipV="1">
            <a:off x="3297589" y="5578407"/>
            <a:ext cx="1532685" cy="4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119"/>
          <p:cNvSpPr/>
          <p:nvPr/>
        </p:nvSpPr>
        <p:spPr>
          <a:xfrm>
            <a:off x="5744751" y="5471954"/>
            <a:ext cx="216114" cy="212906"/>
          </a:xfrm>
          <a:prstGeom prst="ellipse">
            <a:avLst/>
          </a:pr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0" indent="0" algn="ctr" defTabSz="65315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786" b="1" i="0" u="none" strike="noStrike" kern="1200" cap="none" spc="0" normalizeH="0" baseline="0">
                <a:solidFill>
                  <a:srgbClr val="FFFFFF"/>
                </a:solidFill>
                <a:latin typeface="나눔고딕"/>
                <a:ea typeface="나눔고딕"/>
                <a:cs typeface="Calibri"/>
              </a:rPr>
              <a:t>2</a:t>
            </a:r>
          </a:p>
        </p:txBody>
      </p:sp>
      <p:sp>
        <p:nvSpPr>
          <p:cNvPr id="256" name="Google Shape;1139;p43"/>
          <p:cNvSpPr/>
          <p:nvPr/>
        </p:nvSpPr>
        <p:spPr>
          <a:xfrm>
            <a:off x="8318821" y="4844022"/>
            <a:ext cx="1749243" cy="998194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altLang="en-US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게시글을 정말로 삭제 하시겠습니까</a:t>
            </a:r>
            <a:r>
              <a:rPr kumimoji="0" lang="en-US" altLang="ko-KR" sz="922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257" name="직선 화살표 연결선 256"/>
          <p:cNvCxnSpPr>
            <a:stCxn id="255" idx="6"/>
          </p:cNvCxnSpPr>
          <p:nvPr/>
        </p:nvCxnSpPr>
        <p:spPr>
          <a:xfrm>
            <a:off x="5960865" y="5578407"/>
            <a:ext cx="2797400" cy="4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Google Shape;1140;p43"/>
          <p:cNvSpPr/>
          <p:nvPr/>
        </p:nvSpPr>
        <p:spPr>
          <a:xfrm>
            <a:off x="8927015" y="5549236"/>
            <a:ext cx="532857" cy="14818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kumimoji="0" lang="ko-KR" sz="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kumimoji="0" sz="11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00318"/>
              </p:ext>
            </p:extLst>
          </p:nvPr>
        </p:nvGraphicFramePr>
        <p:xfrm>
          <a:off x="0" y="1752928"/>
          <a:ext cx="1197033" cy="4550392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고객센터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공지사항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325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문의 게시판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3575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1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2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52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53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54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404142" y="296401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2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356549" cy="1362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마이페이지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933026" y="2029782"/>
            <a:ext cx="1015837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 bwMode="auto">
          <a:xfrm>
            <a:off x="6251916" y="136325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105594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73085"/>
              </p:ext>
            </p:extLst>
          </p:nvPr>
        </p:nvGraphicFramePr>
        <p:xfrm>
          <a:off x="10072063" y="1102075"/>
          <a:ext cx="2119937" cy="1796718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마이페이지</a:t>
                      </a:r>
                      <a:r>
                        <a:rPr lang="ko-KR" altLang="en-US" sz="750" baseline="0" dirty="0" smtClean="0"/>
                        <a:t> 클릭 시 로그인</a:t>
                      </a:r>
                      <a:r>
                        <a:rPr lang="en-US" altLang="ko-KR" sz="750" baseline="0" dirty="0" smtClean="0"/>
                        <a:t>(</a:t>
                      </a:r>
                      <a:r>
                        <a:rPr lang="ko-KR" altLang="en-US" sz="750" baseline="0" dirty="0" smtClean="0"/>
                        <a:t>재확인</a:t>
                      </a:r>
                      <a:r>
                        <a:rPr lang="en-US" altLang="ko-KR" sz="750" baseline="0" dirty="0" smtClean="0"/>
                        <a:t>)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일반회원</a:t>
                      </a:r>
                      <a:r>
                        <a:rPr lang="en-US" altLang="ko-KR" sz="750" dirty="0" smtClean="0"/>
                        <a:t>, </a:t>
                      </a:r>
                      <a:r>
                        <a:rPr lang="ko-KR" altLang="en-US" sz="750" dirty="0" smtClean="0"/>
                        <a:t>특별회원</a:t>
                      </a:r>
                      <a:r>
                        <a:rPr lang="en-US" altLang="ko-KR" sz="750" dirty="0" smtClean="0"/>
                        <a:t>, </a:t>
                      </a:r>
                      <a:r>
                        <a:rPr lang="ko-KR" altLang="en-US" sz="750" dirty="0" err="1" smtClean="0"/>
                        <a:t>배우회원</a:t>
                      </a:r>
                      <a:r>
                        <a:rPr lang="ko-KR" altLang="en-US" sz="750" dirty="0" smtClean="0"/>
                        <a:t> 중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본인에 맞는 등급 표시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err="1" smtClean="0"/>
                        <a:t>문의내역</a:t>
                      </a:r>
                      <a:r>
                        <a:rPr lang="ko-KR" altLang="en-US" sz="750" dirty="0" smtClean="0"/>
                        <a:t> 클릭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문의</a:t>
                      </a:r>
                      <a:r>
                        <a:rPr lang="ko-KR" altLang="en-US" sz="750" baseline="0" dirty="0" smtClean="0"/>
                        <a:t> 게시판</a:t>
                      </a:r>
                      <a:endParaRPr lang="en-US" altLang="ko-KR" sz="750" baseline="0" dirty="0" smtClean="0"/>
                    </a:p>
                    <a:p>
                      <a:pPr algn="l"/>
                      <a:r>
                        <a:rPr lang="ko-KR" altLang="en-US" sz="750" baseline="0" dirty="0" err="1" smtClean="0"/>
                        <a:t>수강내역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ko-KR" altLang="en-US" sz="750" baseline="0" dirty="0" smtClean="0"/>
                        <a:t>클릭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err="1" smtClean="0"/>
                        <a:t>수강정보</a:t>
                      </a:r>
                      <a:r>
                        <a:rPr lang="ko-KR" altLang="en-US" sz="750" baseline="0" dirty="0" smtClean="0"/>
                        <a:t> 조회로 이동</a:t>
                      </a:r>
                      <a:endParaRPr lang="en-US" altLang="ko-KR" sz="750" baseline="0" dirty="0" smtClean="0"/>
                    </a:p>
                    <a:p>
                      <a:pPr algn="l"/>
                      <a:r>
                        <a:rPr lang="ko-KR" altLang="en-US" sz="750" dirty="0" err="1" smtClean="0"/>
                        <a:t>관람내역</a:t>
                      </a:r>
                      <a:r>
                        <a:rPr lang="ko-KR" altLang="en-US" sz="750" dirty="0" smtClean="0"/>
                        <a:t> </a:t>
                      </a:r>
                      <a:r>
                        <a:rPr lang="ko-KR" altLang="en-US" sz="750" dirty="0" smtClean="0"/>
                        <a:t>클릭 </a:t>
                      </a:r>
                      <a:r>
                        <a:rPr lang="en-US" altLang="ko-KR" sz="750" dirty="0" smtClean="0"/>
                        <a:t>: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ko-KR" altLang="en-US" sz="750" baseline="0" dirty="0" err="1" smtClean="0"/>
                        <a:t>관람내역</a:t>
                      </a:r>
                      <a:r>
                        <a:rPr lang="ko-KR" altLang="en-US" sz="750" baseline="0" dirty="0" smtClean="0"/>
                        <a:t> 조회로 이동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6640082" y="2771845"/>
            <a:ext cx="631183" cy="2386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회원 등급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3667" y="2677721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idid1234 </a:t>
            </a:r>
            <a:r>
              <a:rPr lang="ko-KR" altLang="en-US" b="1" dirty="0" smtClean="0"/>
              <a:t>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안녕하세요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86" name="타원 85"/>
          <p:cNvSpPr/>
          <p:nvPr/>
        </p:nvSpPr>
        <p:spPr bwMode="auto">
          <a:xfrm>
            <a:off x="7163208" y="264129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1488" y="37511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문의내역</a:t>
            </a:r>
            <a:endParaRPr lang="ko-KR" altLang="en-US" sz="12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86297" y="4096605"/>
            <a:ext cx="364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22867" y="37261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수강내역</a:t>
            </a:r>
            <a:endParaRPr lang="ko-KR" alt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419749" y="37542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관람내역</a:t>
            </a:r>
            <a:endParaRPr lang="ko-KR" altLang="en-US" sz="12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970403" y="3366833"/>
            <a:ext cx="0" cy="649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215572" y="3366832"/>
            <a:ext cx="0" cy="649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5030" y="323400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410198" y="322975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</a:t>
            </a:r>
            <a:endParaRPr lang="ko-KR" altLang="en-US" sz="2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638559" y="32365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02" name="Header"/>
          <p:cNvSpPr txBox="1"/>
          <p:nvPr/>
        </p:nvSpPr>
        <p:spPr>
          <a:xfrm>
            <a:off x="1392735" y="4365957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모집정보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3" name="Line"/>
          <p:cNvCxnSpPr/>
          <p:nvPr/>
        </p:nvCxnSpPr>
        <p:spPr>
          <a:xfrm>
            <a:off x="1388903" y="4570535"/>
            <a:ext cx="851233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eader"/>
          <p:cNvSpPr txBox="1"/>
          <p:nvPr/>
        </p:nvSpPr>
        <p:spPr>
          <a:xfrm>
            <a:off x="1383044" y="5445541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공연정보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19" name="Line"/>
          <p:cNvCxnSpPr/>
          <p:nvPr/>
        </p:nvCxnSpPr>
        <p:spPr>
          <a:xfrm>
            <a:off x="1379212" y="5650119"/>
            <a:ext cx="851233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 bwMode="auto">
          <a:xfrm>
            <a:off x="3747977" y="3200816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241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03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430252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회원정보수정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333642" y="2021315"/>
            <a:ext cx="1647421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회원정보수정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886009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회원정보수정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회원정보수정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64987"/>
              </p:ext>
            </p:extLst>
          </p:nvPr>
        </p:nvGraphicFramePr>
        <p:xfrm>
          <a:off x="10072063" y="1102075"/>
          <a:ext cx="2119937" cy="5390154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회원정보 수정 가능 항목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비밀번호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휴대폰번호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이메일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주소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비밀번호 수정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현재 비밀번호가 일치해야 수정가능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새로운 비밀번호와 재확인이 </a:t>
                      </a:r>
                      <a:r>
                        <a:rPr lang="ko-KR" altLang="en-US" sz="750" baseline="0" dirty="0" err="1" smtClean="0"/>
                        <a:t>일치해야함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이메일</a:t>
                      </a:r>
                      <a:r>
                        <a:rPr lang="ko-KR" altLang="en-US" sz="750" baseline="0" dirty="0" smtClean="0"/>
                        <a:t> 수정 시 </a:t>
                      </a:r>
                      <a:r>
                        <a:rPr lang="ko-KR" altLang="en-US" sz="750" baseline="0" dirty="0" err="1" smtClean="0"/>
                        <a:t>재인증</a:t>
                      </a:r>
                      <a:r>
                        <a:rPr lang="ko-KR" altLang="en-US" sz="750" baseline="0" dirty="0" smtClean="0"/>
                        <a:t> 필수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다시 입력 클릭 시 기존 회원정보가 출력된 상태</a:t>
                      </a:r>
                      <a:r>
                        <a:rPr lang="ko-KR" altLang="en-US" sz="750" baseline="0" dirty="0" smtClean="0"/>
                        <a:t> 다시 출력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수강 중 또는 예매 상태일 경우 탈퇴 불가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- </a:t>
                      </a:r>
                      <a:r>
                        <a:rPr lang="ko-KR" altLang="en-US" sz="750" dirty="0" smtClean="0"/>
                        <a:t>스토리보드 다음 페이지</a:t>
                      </a:r>
                      <a:r>
                        <a:rPr lang="ko-KR" altLang="en-US" sz="750" baseline="0" dirty="0" smtClean="0"/>
                        <a:t> 참고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80519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6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예 </a:t>
                      </a:r>
                      <a:r>
                        <a:rPr lang="en-US" altLang="ko-KR" sz="750" dirty="0" smtClean="0"/>
                        <a:t>: ‘</a:t>
                      </a:r>
                      <a:r>
                        <a:rPr lang="ko-KR" altLang="en-US" sz="750" dirty="0" smtClean="0"/>
                        <a:t>수정이 완료되었습니다</a:t>
                      </a:r>
                      <a:r>
                        <a:rPr lang="en-US" altLang="ko-KR" sz="750" dirty="0" smtClean="0"/>
                        <a:t>’ </a:t>
                      </a:r>
                      <a:r>
                        <a:rPr lang="ko-KR" altLang="en-US" sz="750" dirty="0" smtClean="0"/>
                        <a:t>팝업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취소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회원정보 수정 페이지 유지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7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확인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err="1" smtClean="0"/>
                        <a:t>마이페이지</a:t>
                      </a:r>
                      <a:r>
                        <a:rPr lang="ko-KR" altLang="en-US" sz="750" dirty="0" smtClean="0"/>
                        <a:t> </a:t>
                      </a:r>
                      <a:r>
                        <a:rPr lang="ko-KR" altLang="en-US" sz="750" dirty="0" err="1" smtClean="0"/>
                        <a:t>메인화면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8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예 </a:t>
                      </a:r>
                      <a:r>
                        <a:rPr lang="en-US" altLang="ko-KR" sz="750" dirty="0" smtClean="0"/>
                        <a:t>: ‘</a:t>
                      </a:r>
                      <a:r>
                        <a:rPr lang="ko-KR" altLang="en-US" sz="750" dirty="0" smtClean="0"/>
                        <a:t>탈퇴가 완료되었습니다</a:t>
                      </a:r>
                      <a:r>
                        <a:rPr lang="en-US" altLang="ko-KR" sz="750" dirty="0" smtClean="0"/>
                        <a:t>＇</a:t>
                      </a:r>
                      <a:r>
                        <a:rPr lang="ko-KR" altLang="en-US" sz="750" dirty="0" err="1" smtClean="0"/>
                        <a:t>팝업출력</a:t>
                      </a:r>
                      <a:endParaRPr lang="en-US" altLang="ko-KR" sz="75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ko-KR" altLang="en-US" sz="750" dirty="0" smtClean="0"/>
                        <a:t>회원 정보 삭제</a:t>
                      </a:r>
                      <a:endParaRPr lang="en-US" altLang="ko-KR" sz="75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750" dirty="0" smtClean="0"/>
                        <a:t>취소 </a:t>
                      </a:r>
                      <a:r>
                        <a:rPr lang="en-US" altLang="ko-KR" sz="750" dirty="0" smtClean="0"/>
                        <a:t>:</a:t>
                      </a:r>
                      <a:r>
                        <a:rPr lang="en-US" altLang="ko-KR" sz="750" baseline="0" dirty="0" smtClean="0"/>
                        <a:t> </a:t>
                      </a:r>
                      <a:r>
                        <a:rPr lang="ko-KR" altLang="en-US" sz="750" baseline="0" dirty="0" smtClean="0"/>
                        <a:t>회원정보 수정 페이지 유지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89807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9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확인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회원정보 삭제 후 로그아웃 </a:t>
                      </a:r>
                      <a:r>
                        <a:rPr lang="en-US" altLang="ko-KR" sz="750" dirty="0" smtClean="0"/>
                        <a:t>/ </a:t>
                      </a:r>
                      <a:r>
                        <a:rPr lang="ko-KR" altLang="en-US" sz="750" dirty="0" smtClean="0"/>
                        <a:t>메인페이지로 이동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19701"/>
                  </a:ext>
                </a:extLst>
              </a:tr>
            </a:tbl>
          </a:graphicData>
        </a:graphic>
      </p:graphicFrame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068804-68C0-4BA6-DC2B-F0462B11C141}"/>
              </a:ext>
            </a:extLst>
          </p:cNvPr>
          <p:cNvSpPr/>
          <p:nvPr/>
        </p:nvSpPr>
        <p:spPr>
          <a:xfrm>
            <a:off x="1620159" y="2489501"/>
            <a:ext cx="4261551" cy="366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1544973" y="2385012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854061" y="2401057"/>
            <a:ext cx="1136850" cy="31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아이디</a:t>
            </a:r>
            <a:endParaRPr lang="en-US" altLang="ko-KR" sz="1000" b="1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현재 비밀번호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새로운 비밀번호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비밀번호 재확인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이름</a:t>
            </a:r>
            <a:endParaRPr lang="en-US" altLang="ko-KR" sz="1000" b="1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성별</a:t>
            </a:r>
            <a:endParaRPr lang="en-US" altLang="ko-KR" sz="1000" b="1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생년월일</a:t>
            </a:r>
            <a:endParaRPr lang="en-US" altLang="ko-KR" sz="1000" b="1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휴대폰번호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이메일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000" b="1" dirty="0" smtClean="0">
                <a:latin typeface="Noto Sans KR" panose="020B0500000000000000" charset="-127"/>
                <a:ea typeface="Noto Sans KR" panose="020B0500000000000000" charset="-127"/>
              </a:rPr>
              <a:t>주소 </a:t>
            </a:r>
            <a:r>
              <a: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128829" y="2527590"/>
            <a:ext cx="2195406" cy="3206585"/>
            <a:chOff x="4834776" y="2550748"/>
            <a:chExt cx="2195406" cy="3883374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7267" y="5490181"/>
              <a:ext cx="552927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err="1">
                  <a:solidFill>
                    <a:schemeClr val="tx1"/>
                  </a:solidFill>
                </a:rPr>
                <a:t>b</a:t>
              </a:r>
              <a:r>
                <a:rPr lang="en-US" altLang="ko-KR" sz="800" b="1" dirty="0" err="1" smtClean="0">
                  <a:solidFill>
                    <a:schemeClr val="tx1"/>
                  </a:solidFill>
                </a:rPr>
                <a:t>boro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_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7267" y="3303133"/>
              <a:ext cx="2160300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영문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숫자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특수문자 포함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10~20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9882" y="3667641"/>
              <a:ext cx="2160300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6384666" y="5125672"/>
              <a:ext cx="645516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tx1"/>
                  </a:solidFill>
                </a:rPr>
                <a:t>0590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9882" y="5854687"/>
              <a:ext cx="919555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tx1"/>
                  </a:solidFill>
                </a:rPr>
                <a:t>12345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5624659" y="5122536"/>
              <a:ext cx="645516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tx1"/>
                  </a:solidFill>
                </a:rPr>
                <a:t>8920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75599" y="5120546"/>
              <a:ext cx="380481" cy="20984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5256081" y="5120546"/>
              <a:ext cx="257694" cy="21183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5" name="이등변 삼각형 194"/>
            <p:cNvSpPr/>
            <p:nvPr/>
          </p:nvSpPr>
          <p:spPr>
            <a:xfrm flipV="1">
              <a:off x="5312974" y="5177501"/>
              <a:ext cx="143908" cy="10809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5605127" y="5489188"/>
              <a:ext cx="671908" cy="20984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aver.com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6277036" y="5489188"/>
              <a:ext cx="257694" cy="2118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이등변 삼각형 198"/>
            <p:cNvSpPr/>
            <p:nvPr/>
          </p:nvSpPr>
          <p:spPr>
            <a:xfrm flipV="1">
              <a:off x="6333929" y="5546143"/>
              <a:ext cx="143908" cy="10809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84618" y="5494150"/>
              <a:ext cx="161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5890564" y="5856447"/>
              <a:ext cx="391042" cy="20984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검색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9882" y="6224274"/>
              <a:ext cx="2160300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서울 성동구 왕십리로 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410 5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층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6638659" y="5490363"/>
              <a:ext cx="391042" cy="20984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인증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4777" y="2550748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idid1234</a:t>
              </a:r>
              <a:endParaRPr lang="ko-KR" altLang="en-US" sz="800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834776" y="439304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여</a:t>
              </a:r>
              <a:endParaRPr lang="ko-KR" altLang="en-US" sz="8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834776" y="4763148"/>
              <a:ext cx="8963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1993 / 07 / 15</a:t>
              </a:r>
              <a:endParaRPr lang="ko-KR" altLang="en-US" sz="800" b="1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834776" y="402930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/>
                <a:t>박희조</a:t>
              </a:r>
              <a:endParaRPr lang="ko-KR" altLang="en-US" sz="8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4867267" y="2930924"/>
              <a:ext cx="2160300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영문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숫자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특수문자 포함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10~20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자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2372047" y="5871474"/>
            <a:ext cx="740892" cy="17117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수정하기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3220177" y="5871474"/>
            <a:ext cx="829115" cy="17117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다시 입력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6123376" y="4864305"/>
            <a:ext cx="1795311" cy="1111128"/>
            <a:chOff x="5805744" y="3377427"/>
            <a:chExt cx="1795311" cy="1111128"/>
          </a:xfrm>
        </p:grpSpPr>
        <p:grpSp>
          <p:nvGrpSpPr>
            <p:cNvPr id="215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30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217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수정하시겠습니까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1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223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4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22" name="Button 1">
                <a:extLst>
                  <a:ext uri="{FF2B5EF4-FFF2-40B4-BE49-F238E27FC236}">
                    <a16:creationId xmlns:a16="http://schemas.microsoft.com/office/drawing/2014/main" id="{9655E6A9-9D8C-4A25-E36E-AF58163A98AD}"/>
                  </a:ext>
                </a:extLst>
              </p:cNvPr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06990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6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783493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" name="꺾인 연결선 11"/>
          <p:cNvCxnSpPr>
            <a:stCxn id="212" idx="2"/>
            <a:endCxn id="217" idx="2"/>
          </p:cNvCxnSpPr>
          <p:nvPr/>
        </p:nvCxnSpPr>
        <p:spPr>
          <a:xfrm rot="5400000" flipH="1" flipV="1">
            <a:off x="4848156" y="3869769"/>
            <a:ext cx="67211" cy="4278539"/>
          </a:xfrm>
          <a:prstGeom prst="bentConnector3">
            <a:avLst>
              <a:gd name="adj1" fmla="val -340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7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092105" y="4862570"/>
            <a:ext cx="1795311" cy="1111128"/>
            <a:chOff x="595686" y="1261242"/>
            <a:chExt cx="2397404" cy="1003504"/>
          </a:xfrm>
        </p:grpSpPr>
        <p:sp>
          <p:nvSpPr>
            <p:cNvPr id="229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728573" y="1599538"/>
              <a:ext cx="2151049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수정이 완료되었습니다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3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235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6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4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5169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7" name="꺾인 연결선 16"/>
          <p:cNvCxnSpPr>
            <a:stCxn id="219" idx="0"/>
            <a:endCxn id="231" idx="0"/>
          </p:cNvCxnSpPr>
          <p:nvPr/>
        </p:nvCxnSpPr>
        <p:spPr>
          <a:xfrm rot="5400000" flipH="1" flipV="1">
            <a:off x="8004529" y="3879074"/>
            <a:ext cx="1735" cy="1968729"/>
          </a:xfrm>
          <a:prstGeom prst="bentConnector3">
            <a:avLst>
              <a:gd name="adj1" fmla="val 1327579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8" name="타원 23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3111292" y="574617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6002673" y="4726526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019755" y="473044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1684471" y="311084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1684471" y="495392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4156530" y="5867178"/>
            <a:ext cx="829115" cy="17117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 탈퇴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4027501" y="574712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133048" y="2848310"/>
            <a:ext cx="1795311" cy="1111128"/>
            <a:chOff x="5805744" y="3377427"/>
            <a:chExt cx="1795311" cy="1111128"/>
          </a:xfrm>
        </p:grpSpPr>
        <p:grpSp>
          <p:nvGrpSpPr>
            <p:cNvPr id="89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92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탈퇴하시겠습니까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6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99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Button 1">
                <a:extLst>
                  <a:ext uri="{FF2B5EF4-FFF2-40B4-BE49-F238E27FC236}">
                    <a16:creationId xmlns:a16="http://schemas.microsoft.com/office/drawing/2014/main" id="{9655E6A9-9D8C-4A25-E36E-AF58163A98AD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06990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783493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꺾인 연결선 9"/>
          <p:cNvCxnSpPr>
            <a:stCxn id="84" idx="3"/>
            <a:endCxn id="92" idx="1"/>
          </p:cNvCxnSpPr>
          <p:nvPr/>
        </p:nvCxnSpPr>
        <p:spPr>
          <a:xfrm flipV="1">
            <a:off x="4985645" y="3522746"/>
            <a:ext cx="1147403" cy="2430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6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88027" y="2844215"/>
            <a:ext cx="1795311" cy="1111128"/>
            <a:chOff x="595686" y="1261242"/>
            <a:chExt cx="2397404" cy="1003504"/>
          </a:xfrm>
        </p:grpSpPr>
        <p:sp>
          <p:nvSpPr>
            <p:cNvPr id="117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728573" y="1599538"/>
              <a:ext cx="2151049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탈퇴가 완료되었습니다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1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23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35169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" name="꺾인 연결선 12"/>
          <p:cNvCxnSpPr>
            <a:stCxn id="94" idx="0"/>
            <a:endCxn id="119" idx="0"/>
          </p:cNvCxnSpPr>
          <p:nvPr/>
        </p:nvCxnSpPr>
        <p:spPr>
          <a:xfrm rot="5400000" flipH="1" flipV="1">
            <a:off x="8006146" y="1868774"/>
            <a:ext cx="4095" cy="1954979"/>
          </a:xfrm>
          <a:prstGeom prst="bentConnector3">
            <a:avLst>
              <a:gd name="adj1" fmla="val 56824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6002673" y="273471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025414" y="270975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2699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7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430252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회원정보수정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317667" y="2021315"/>
            <a:ext cx="1647421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회원정보수정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526376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회원정보수정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회원정보수정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0072063" y="1102075"/>
          <a:ext cx="2119937" cy="3593436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회원정보 수정 가능 항목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비밀번호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휴대폰번호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이메일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주소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비밀번호 수정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현재 비밀번호가 일치해야 수정가능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새로운 비밀번호와 재확인이 </a:t>
                      </a:r>
                      <a:r>
                        <a:rPr lang="ko-KR" altLang="en-US" sz="750" baseline="0" dirty="0" err="1" smtClean="0"/>
                        <a:t>일치해야함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이메일</a:t>
                      </a:r>
                      <a:r>
                        <a:rPr lang="ko-KR" altLang="en-US" sz="750" baseline="0" dirty="0" smtClean="0"/>
                        <a:t> 수정 시 </a:t>
                      </a:r>
                      <a:r>
                        <a:rPr lang="ko-KR" altLang="en-US" sz="750" baseline="0" dirty="0" err="1" smtClean="0"/>
                        <a:t>재인증</a:t>
                      </a:r>
                      <a:r>
                        <a:rPr lang="ko-KR" altLang="en-US" sz="750" baseline="0" dirty="0" smtClean="0"/>
                        <a:t> 필수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다시 입력 클릭 시 기존 회원정보가 출력된 상태</a:t>
                      </a:r>
                      <a:r>
                        <a:rPr lang="ko-KR" altLang="en-US" sz="750" baseline="0" dirty="0" smtClean="0"/>
                        <a:t> 다시 출력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예 </a:t>
                      </a:r>
                      <a:r>
                        <a:rPr lang="en-US" altLang="ko-KR" sz="750" dirty="0" smtClean="0"/>
                        <a:t>: ‘</a:t>
                      </a:r>
                      <a:r>
                        <a:rPr lang="ko-KR" altLang="en-US" sz="750" dirty="0" smtClean="0"/>
                        <a:t>수정이 완료되었습니다</a:t>
                      </a:r>
                      <a:r>
                        <a:rPr lang="en-US" altLang="ko-KR" sz="750" dirty="0" smtClean="0"/>
                        <a:t>’ </a:t>
                      </a:r>
                      <a:r>
                        <a:rPr lang="ko-KR" altLang="en-US" sz="750" dirty="0" smtClean="0"/>
                        <a:t>팝업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취소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회원정보 수정 페이지 유지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6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확인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err="1" smtClean="0"/>
                        <a:t>마이페이지</a:t>
                      </a:r>
                      <a:r>
                        <a:rPr lang="ko-KR" altLang="en-US" sz="750" dirty="0" smtClean="0"/>
                        <a:t> </a:t>
                      </a:r>
                      <a:r>
                        <a:rPr lang="ko-KR" altLang="en-US" sz="750" dirty="0" err="1" smtClean="0"/>
                        <a:t>메인화면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4630852" y="3584383"/>
            <a:ext cx="1795311" cy="1111128"/>
            <a:chOff x="5805744" y="3377427"/>
            <a:chExt cx="1795311" cy="1111128"/>
          </a:xfrm>
        </p:grpSpPr>
        <p:grpSp>
          <p:nvGrpSpPr>
            <p:cNvPr id="86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88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탈퇴하시겠습니까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3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95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4" name="Button 1">
                <a:extLst>
                  <a:ext uri="{FF2B5EF4-FFF2-40B4-BE49-F238E27FC236}">
                    <a16:creationId xmlns:a16="http://schemas.microsoft.com/office/drawing/2014/main" id="{9655E6A9-9D8C-4A25-E36E-AF58163A98AD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06990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783493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24652" y="3584383"/>
            <a:ext cx="1795311" cy="1111128"/>
            <a:chOff x="5805744" y="3377427"/>
            <a:chExt cx="1795311" cy="1111128"/>
          </a:xfrm>
        </p:grpSpPr>
        <p:grpSp>
          <p:nvGrpSpPr>
            <p:cNvPr id="100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102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28573" y="1536372"/>
                <a:ext cx="2151050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 정보가 존재해</a:t>
                </a:r>
                <a:endPara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탈퇴가 불가능합니다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관리자에게 문의하세요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  <p:sp>
            <p:nvSpPr>
              <p:cNvPr id="104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6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108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1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371884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6" name="타원 20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6746404" y="345112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437052" y="3584383"/>
            <a:ext cx="1795311" cy="1111128"/>
            <a:chOff x="5805744" y="3377427"/>
            <a:chExt cx="1795311" cy="1111128"/>
          </a:xfrm>
        </p:grpSpPr>
        <p:grpSp>
          <p:nvGrpSpPr>
            <p:cNvPr id="112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114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28573" y="1536372"/>
                <a:ext cx="2151050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예매 정보가 존재해</a:t>
                </a:r>
                <a:endPara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탈퇴가 불가능합니다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관리자에게 문의하세요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  <p:sp>
            <p:nvSpPr>
              <p:cNvPr id="116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8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119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3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371884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직선 화살표 연결선 3"/>
          <p:cNvCxnSpPr>
            <a:stCxn id="88" idx="3"/>
            <a:endCxn id="102" idx="1"/>
          </p:cNvCxnSpPr>
          <p:nvPr/>
        </p:nvCxnSpPr>
        <p:spPr>
          <a:xfrm>
            <a:off x="6426163" y="4258819"/>
            <a:ext cx="39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8" idx="1"/>
            <a:endCxn id="114" idx="3"/>
          </p:cNvCxnSpPr>
          <p:nvPr/>
        </p:nvCxnSpPr>
        <p:spPr>
          <a:xfrm flipH="1">
            <a:off x="4232363" y="4258819"/>
            <a:ext cx="39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2313402" y="345112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17795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9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84596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430252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예매정보조회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317667" y="2021315"/>
            <a:ext cx="1647421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예매정보조회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970299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예매정보조회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예매정보조회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17855"/>
              </p:ext>
            </p:extLst>
          </p:nvPr>
        </p:nvGraphicFramePr>
        <p:xfrm>
          <a:off x="10072063" y="1102075"/>
          <a:ext cx="2119937" cy="2994530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옵션 </a:t>
                      </a:r>
                      <a:r>
                        <a:rPr lang="en-US" altLang="ko-KR" sz="750" dirty="0" smtClean="0"/>
                        <a:t>: 10</a:t>
                      </a:r>
                      <a:r>
                        <a:rPr lang="ko-KR" altLang="en-US" sz="750" dirty="0" smtClean="0"/>
                        <a:t>줄 보기</a:t>
                      </a:r>
                      <a:r>
                        <a:rPr lang="en-US" altLang="ko-KR" sz="750" dirty="0" smtClean="0"/>
                        <a:t>, 30</a:t>
                      </a:r>
                      <a:r>
                        <a:rPr lang="ko-KR" altLang="en-US" sz="750" dirty="0" smtClean="0"/>
                        <a:t>줄 보기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en-US" altLang="ko-KR" sz="750" dirty="0" smtClean="0"/>
                        <a:t>Default : 10</a:t>
                      </a:r>
                      <a:r>
                        <a:rPr lang="ko-KR" altLang="en-US" sz="750" dirty="0" smtClean="0"/>
                        <a:t>줄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예매상태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err="1" smtClean="0"/>
                        <a:t>예매완료</a:t>
                      </a:r>
                      <a:r>
                        <a:rPr lang="ko-KR" altLang="en-US" sz="750" baseline="0" dirty="0" smtClean="0"/>
                        <a:t> 또는 </a:t>
                      </a:r>
                      <a:r>
                        <a:rPr lang="ko-KR" altLang="en-US" sz="750" baseline="0" dirty="0" err="1" smtClean="0"/>
                        <a:t>예매취소로</a:t>
                      </a:r>
                      <a:r>
                        <a:rPr lang="ko-KR" altLang="en-US" sz="750" baseline="0" dirty="0" smtClean="0"/>
                        <a:t> 표시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7183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검색 카테고리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전체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공연명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날짜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Default  : </a:t>
                      </a:r>
                      <a:r>
                        <a:rPr lang="ko-KR" altLang="en-US" sz="750" baseline="0" dirty="0" smtClean="0"/>
                        <a:t>전체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체크박스 선택 후 삭제 선택 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‘</a:t>
                      </a:r>
                      <a:r>
                        <a:rPr lang="ko-KR" altLang="en-US" sz="750" baseline="0" dirty="0" err="1" smtClean="0"/>
                        <a:t>게시글을</a:t>
                      </a:r>
                      <a:r>
                        <a:rPr lang="ko-KR" altLang="en-US" sz="750" baseline="0" dirty="0" smtClean="0"/>
                        <a:t> 삭제하시겠습니까</a:t>
                      </a:r>
                      <a:r>
                        <a:rPr lang="en-US" altLang="ko-KR" sz="750" baseline="0" dirty="0" smtClean="0"/>
                        <a:t>?’</a:t>
                      </a:r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체크박스 </a:t>
                      </a:r>
                      <a:r>
                        <a:rPr lang="ko-KR" altLang="en-US" sz="750" baseline="0" dirty="0" err="1" smtClean="0"/>
                        <a:t>미선택</a:t>
                      </a:r>
                      <a:r>
                        <a:rPr lang="ko-KR" altLang="en-US" sz="750" baseline="0" dirty="0" smtClean="0"/>
                        <a:t> 후 삭제 선택 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‘</a:t>
                      </a:r>
                      <a:r>
                        <a:rPr lang="ko-KR" altLang="en-US" sz="750" baseline="0" dirty="0" smtClean="0"/>
                        <a:t>삭제할 게시물을 선택해주세요</a:t>
                      </a:r>
                      <a:r>
                        <a:rPr lang="en-US" altLang="ko-KR" sz="750" baseline="0" dirty="0" smtClean="0"/>
                        <a:t>.＇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3156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확인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선택된 게시물 삭제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‘</a:t>
                      </a:r>
                      <a:r>
                        <a:rPr lang="ko-KR" altLang="en-US" sz="750" baseline="0" dirty="0" smtClean="0"/>
                        <a:t>삭제되었습니다</a:t>
                      </a:r>
                      <a:r>
                        <a:rPr lang="en-US" altLang="ko-KR" sz="750" baseline="0" dirty="0" smtClean="0"/>
                        <a:t>.＇</a:t>
                      </a:r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취소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예매정보페이지 유지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02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12837"/>
              </p:ext>
            </p:extLst>
          </p:nvPr>
        </p:nvGraphicFramePr>
        <p:xfrm>
          <a:off x="2263165" y="2756043"/>
          <a:ext cx="6742766" cy="14249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13453">
                  <a:extLst>
                    <a:ext uri="{9D8B030D-6E8A-4147-A177-3AD203B41FA5}">
                      <a16:colId xmlns:a16="http://schemas.microsoft.com/office/drawing/2014/main" val="621888997"/>
                    </a:ext>
                  </a:extLst>
                </a:gridCol>
                <a:gridCol w="37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841">
                  <a:extLst>
                    <a:ext uri="{9D8B030D-6E8A-4147-A177-3AD203B41FA5}">
                      <a16:colId xmlns:a16="http://schemas.microsoft.com/office/drawing/2014/main" val="361029647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공연명</a:t>
                      </a:r>
                      <a:endParaRPr lang="en-US" altLang="ko-KR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일자</a:t>
                      </a:r>
                      <a:r>
                        <a:rPr lang="en-US" altLang="ko-KR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인원수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좌석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예매상태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2022-07-03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(13:00 ~ 15:00)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F13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66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맘마미아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2021-09-26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(18:00 ~ 19:30)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A6,A7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2021-08-14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토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(14:00 ~ 16:00)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예매취소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레미제라블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2020-06-20</a:t>
                      </a:r>
                      <a:r>
                        <a:rPr 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토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(17:00 ~ 19:00)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K7, K8, K9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Header"/>
          <p:cNvSpPr txBox="1"/>
          <p:nvPr/>
        </p:nvSpPr>
        <p:spPr>
          <a:xfrm>
            <a:off x="2263165" y="2483095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예매내역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Subhead"/>
          <p:cNvSpPr txBox="1"/>
          <p:nvPr/>
        </p:nvSpPr>
        <p:spPr>
          <a:xfrm>
            <a:off x="3222018" y="4711246"/>
            <a:ext cx="558102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Drop-Down Box"/>
          <p:cNvGrpSpPr/>
          <p:nvPr>
            <p:custDataLst>
              <p:tags r:id="rId2"/>
            </p:custDataLst>
          </p:nvPr>
        </p:nvGrpSpPr>
        <p:grpSpPr>
          <a:xfrm>
            <a:off x="3758026" y="4715434"/>
            <a:ext cx="1085160" cy="194925"/>
            <a:chOff x="595687" y="1239686"/>
            <a:chExt cx="1368150" cy="284213"/>
          </a:xfrm>
          <a:solidFill>
            <a:srgbClr val="FFFFFF"/>
          </a:solidFill>
        </p:grpSpPr>
        <p:sp>
          <p:nvSpPr>
            <p:cNvPr id="71" name="Text Box"/>
            <p:cNvSpPr/>
            <p:nvPr/>
          </p:nvSpPr>
          <p:spPr>
            <a:xfrm>
              <a:off x="595687" y="1239686"/>
              <a:ext cx="1368150" cy="2842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1818845" y="1355414"/>
              <a:ext cx="80700" cy="527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Subhead"/>
          <p:cNvSpPr txBox="1"/>
          <p:nvPr/>
        </p:nvSpPr>
        <p:spPr>
          <a:xfrm>
            <a:off x="5381844" y="4719942"/>
            <a:ext cx="352917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Search Box"/>
          <p:cNvGrpSpPr/>
          <p:nvPr>
            <p:custDataLst>
              <p:tags r:id="rId3"/>
            </p:custDataLst>
          </p:nvPr>
        </p:nvGrpSpPr>
        <p:grpSpPr>
          <a:xfrm>
            <a:off x="5745538" y="4694499"/>
            <a:ext cx="1569131" cy="228600"/>
            <a:chOff x="1355596" y="2263966"/>
            <a:chExt cx="2092684" cy="228600"/>
          </a:xfrm>
        </p:grpSpPr>
        <p:sp>
          <p:nvSpPr>
            <p:cNvPr id="78" name="Text Box"/>
            <p:cNvSpPr/>
            <p:nvPr/>
          </p:nvSpPr>
          <p:spPr>
            <a:xfrm>
              <a:off x="1355596" y="2263966"/>
              <a:ext cx="2092684" cy="22860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79" name="Search Icon"/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234272" y="2327466"/>
              <a:ext cx="13338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Button"/>
          <p:cNvSpPr/>
          <p:nvPr/>
        </p:nvSpPr>
        <p:spPr>
          <a:xfrm>
            <a:off x="7377885" y="4703600"/>
            <a:ext cx="493204" cy="228600"/>
          </a:xfrm>
          <a:prstGeom prst="rect">
            <a:avLst/>
          </a:prstGeom>
          <a:solidFill>
            <a:srgbClr val="F9B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3118856" y="4581226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Pagination"/>
          <p:cNvSpPr txBox="1"/>
          <p:nvPr/>
        </p:nvSpPr>
        <p:spPr>
          <a:xfrm>
            <a:off x="4836124" y="4310547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35" name="Drop-Down Box"/>
          <p:cNvGrpSpPr/>
          <p:nvPr>
            <p:custDataLst>
              <p:tags r:id="rId4"/>
            </p:custDataLst>
          </p:nvPr>
        </p:nvGrpSpPr>
        <p:grpSpPr>
          <a:xfrm>
            <a:off x="8077077" y="2424238"/>
            <a:ext cx="928854" cy="194925"/>
            <a:chOff x="595687" y="1284326"/>
            <a:chExt cx="1368150" cy="194925"/>
          </a:xfrm>
          <a:solidFill>
            <a:srgbClr val="FFFFFF"/>
          </a:solidFill>
        </p:grpSpPr>
        <p:sp>
          <p:nvSpPr>
            <p:cNvPr id="136" name="Text Box"/>
            <p:cNvSpPr/>
            <p:nvPr/>
          </p:nvSpPr>
          <p:spPr>
            <a:xfrm>
              <a:off x="595687" y="1284326"/>
              <a:ext cx="1368150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ko-KR" alt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줄 보기</a:t>
              </a:r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1794447" y="1363700"/>
              <a:ext cx="9428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920808" y="265005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8" name="Button"/>
          <p:cNvSpPr/>
          <p:nvPr/>
        </p:nvSpPr>
        <p:spPr>
          <a:xfrm>
            <a:off x="2264191" y="4259707"/>
            <a:ext cx="493204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Alert"/>
          <p:cNvGrpSpPr/>
          <p:nvPr>
            <p:custDataLst>
              <p:tags r:id="rId5"/>
            </p:custDataLst>
          </p:nvPr>
        </p:nvGrpSpPr>
        <p:grpSpPr>
          <a:xfrm>
            <a:off x="7618141" y="5071018"/>
            <a:ext cx="1795311" cy="1111128"/>
            <a:chOff x="595686" y="1261242"/>
            <a:chExt cx="2397404" cy="1003504"/>
          </a:xfrm>
        </p:grpSpPr>
        <p:sp>
          <p:nvSpPr>
            <p:cNvPr id="151" name="Window Body"/>
            <p:cNvSpPr/>
            <p:nvPr>
              <p:custDataLst>
                <p:tags r:id="rId26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Text"/>
            <p:cNvSpPr txBox="1"/>
            <p:nvPr>
              <p:custDataLst>
                <p:tags r:id="rId27"/>
              </p:custDataLst>
            </p:nvPr>
          </p:nvSpPr>
          <p:spPr>
            <a:xfrm>
              <a:off x="728573" y="1599538"/>
              <a:ext cx="2151049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삭제되었습니다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Title Bar"/>
            <p:cNvSpPr/>
            <p:nvPr>
              <p:custDataLst>
                <p:tags r:id="rId28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Close Button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57" name="Warning Icon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Error Icon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Question Icon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Button 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317923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88732" y="5071018"/>
            <a:ext cx="1795311" cy="1111128"/>
            <a:chOff x="2379766" y="5110999"/>
            <a:chExt cx="1795311" cy="1111128"/>
          </a:xfrm>
        </p:grpSpPr>
        <p:grpSp>
          <p:nvGrpSpPr>
            <p:cNvPr id="161" name="Alert"/>
            <p:cNvGrpSpPr/>
            <p:nvPr>
              <p:custDataLst>
                <p:tags r:id="rId16"/>
              </p:custDataLst>
            </p:nvPr>
          </p:nvGrpSpPr>
          <p:grpSpPr>
            <a:xfrm>
              <a:off x="2379766" y="5110999"/>
              <a:ext cx="1795311" cy="1111128"/>
              <a:chOff x="595686" y="1261242"/>
              <a:chExt cx="2397404" cy="1003504"/>
            </a:xfrm>
          </p:grpSpPr>
          <p:sp>
            <p:nvSpPr>
              <p:cNvPr id="162" name="Window Body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Text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게시글을 삭제하시겠습니까 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Title Bar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Close Button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66" name="Icons"/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168" name="Warning Icon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9" name="Error Icon" hidden="1"/>
                <p:cNvSpPr>
                  <a:spLocks noChangeAspect="1"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0" name="Question Icon" hidden="1"/>
                <p:cNvSpPr>
                  <a:spLocks noChangeAspect="1" noEditPoint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67" name="Button 1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30989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 1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328827" y="5903164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7960333" y="2294674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2117951" y="414911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5080675" y="498842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꺾인 연결선 6"/>
          <p:cNvCxnSpPr>
            <a:stCxn id="138" idx="3"/>
            <a:endCxn id="162" idx="1"/>
          </p:cNvCxnSpPr>
          <p:nvPr/>
        </p:nvCxnSpPr>
        <p:spPr>
          <a:xfrm>
            <a:off x="2757395" y="4374007"/>
            <a:ext cx="2431337" cy="1371447"/>
          </a:xfrm>
          <a:prstGeom prst="bentConnector3">
            <a:avLst>
              <a:gd name="adj1" fmla="val 811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2753197" y="5071018"/>
            <a:ext cx="1795311" cy="1111128"/>
            <a:chOff x="2379766" y="5110999"/>
            <a:chExt cx="1795311" cy="1111128"/>
          </a:xfrm>
        </p:grpSpPr>
        <p:grpSp>
          <p:nvGrpSpPr>
            <p:cNvPr id="187" name="Alert"/>
            <p:cNvGrpSpPr/>
            <p:nvPr>
              <p:custDataLst>
                <p:tags r:id="rId6"/>
              </p:custDataLst>
            </p:nvPr>
          </p:nvGrpSpPr>
          <p:grpSpPr>
            <a:xfrm>
              <a:off x="2379766" y="5110999"/>
              <a:ext cx="1795311" cy="1111128"/>
              <a:chOff x="595686" y="1261242"/>
              <a:chExt cx="2397404" cy="1003504"/>
            </a:xfrm>
          </p:grpSpPr>
          <p:sp>
            <p:nvSpPr>
              <p:cNvPr id="189" name="Window Body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Text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삭제할 게시글을 선택해주세요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Title Bar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Close Button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93" name="Icons"/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195" name="Warning Icon" hidden="1"/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6" name="Error Icon" hidden="1"/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7" name="Question Icon" hidden="1"/>
                <p:cNvSpPr>
                  <a:spLocks noChangeAspect="1"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94" name="Button 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30989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8" name="Button 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328827" y="5903164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직선 화살표 연결선 21"/>
          <p:cNvCxnSpPr>
            <a:stCxn id="162" idx="3"/>
            <a:endCxn id="151" idx="1"/>
          </p:cNvCxnSpPr>
          <p:nvPr/>
        </p:nvCxnSpPr>
        <p:spPr>
          <a:xfrm>
            <a:off x="6984043" y="5745454"/>
            <a:ext cx="63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38" idx="2"/>
            <a:endCxn id="189" idx="1"/>
          </p:cNvCxnSpPr>
          <p:nvPr/>
        </p:nvCxnSpPr>
        <p:spPr>
          <a:xfrm rot="16200000" flipH="1">
            <a:off x="2003422" y="4995678"/>
            <a:ext cx="1257147" cy="242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15133"/>
              </p:ext>
            </p:extLst>
          </p:nvPr>
        </p:nvGraphicFramePr>
        <p:xfrm>
          <a:off x="10072063" y="1102075"/>
          <a:ext cx="2119937" cy="2996705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Header</a:t>
                      </a:r>
                      <a:r>
                        <a:rPr lang="en-US" altLang="ko-KR" sz="750" baseline="0" dirty="0" smtClean="0"/>
                        <a:t> : LOGO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ID :</a:t>
                      </a:r>
                      <a:r>
                        <a:rPr lang="en-US" altLang="ko-KR" sz="750" baseline="0" dirty="0" smtClean="0"/>
                        <a:t> </a:t>
                      </a:r>
                      <a:r>
                        <a:rPr lang="ko-KR" altLang="en-US" sz="750" baseline="0" dirty="0" smtClean="0"/>
                        <a:t>영문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숫자 포함 </a:t>
                      </a:r>
                      <a:r>
                        <a:rPr lang="en-US" altLang="ko-KR" sz="750" baseline="0" dirty="0" smtClean="0"/>
                        <a:t>8~20</a:t>
                      </a:r>
                      <a:r>
                        <a:rPr lang="ko-KR" altLang="en-US" sz="750" baseline="0" dirty="0" smtClean="0"/>
                        <a:t>자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PW : </a:t>
                      </a:r>
                      <a:r>
                        <a:rPr lang="ko-KR" altLang="en-US" sz="750" baseline="0" dirty="0" smtClean="0"/>
                        <a:t>영문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숫자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특수문자 포함 </a:t>
                      </a:r>
                      <a:r>
                        <a:rPr lang="en-US" altLang="ko-KR" sz="750" baseline="0" dirty="0" smtClean="0"/>
                        <a:t>10~20</a:t>
                      </a:r>
                      <a:r>
                        <a:rPr lang="ko-KR" altLang="en-US" sz="750" baseline="0" dirty="0" smtClean="0"/>
                        <a:t>자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dirty="0"/>
                        <a:t>ID</a:t>
                      </a:r>
                      <a:r>
                        <a:rPr lang="ko-KR" altLang="en-US" sz="750" dirty="0"/>
                        <a:t>와 </a:t>
                      </a:r>
                      <a:r>
                        <a:rPr lang="en-US" altLang="ko-KR" sz="750" dirty="0"/>
                        <a:t>PW</a:t>
                      </a:r>
                      <a:r>
                        <a:rPr lang="ko-KR" altLang="en-US" sz="750" dirty="0"/>
                        <a:t>를 정확히 입력 시</a:t>
                      </a:r>
                      <a:endParaRPr lang="en-US" altLang="ko-KR" sz="750" dirty="0"/>
                    </a:p>
                    <a:p>
                      <a:pPr algn="l"/>
                      <a:r>
                        <a:rPr lang="ko-KR" altLang="en-US" sz="750" dirty="0" smtClean="0"/>
                        <a:t>메인 </a:t>
                      </a:r>
                      <a:r>
                        <a:rPr lang="ko-KR" altLang="en-US" sz="750" dirty="0"/>
                        <a:t>페이지로 </a:t>
                      </a:r>
                      <a:r>
                        <a:rPr lang="ko-KR" altLang="en-US" sz="750" dirty="0" smtClean="0"/>
                        <a:t>이동</a:t>
                      </a:r>
                      <a:endParaRPr lang="en-US" altLang="ko-KR" sz="750" dirty="0" smtClean="0"/>
                    </a:p>
                    <a:p>
                      <a:pPr algn="l"/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다르게 입력 시 팝업 출력 후 화면 유지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회원가입 클릭 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en-US" altLang="ko-KR" sz="750" dirty="0" smtClean="0"/>
                        <a:t>-</a:t>
                      </a:r>
                      <a:r>
                        <a:rPr lang="en-US" altLang="ko-KR" sz="750" baseline="0" dirty="0" smtClean="0"/>
                        <a:t> </a:t>
                      </a:r>
                      <a:r>
                        <a:rPr lang="ko-KR" altLang="en-US" sz="750" baseline="0" dirty="0" smtClean="0"/>
                        <a:t>회원가입 페이지 이동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아이디 찾기 </a:t>
                      </a:r>
                      <a:r>
                        <a:rPr lang="en-US" altLang="ko-KR" sz="750" dirty="0" smtClean="0"/>
                        <a:t>/ </a:t>
                      </a:r>
                      <a:r>
                        <a:rPr lang="ko-KR" altLang="en-US" sz="750" dirty="0" smtClean="0"/>
                        <a:t>비밀번호 찾기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en-US" altLang="ko-KR" sz="750" dirty="0" smtClean="0"/>
                        <a:t>- </a:t>
                      </a:r>
                      <a:r>
                        <a:rPr lang="ko-KR" altLang="en-US" sz="750" dirty="0" smtClean="0"/>
                        <a:t>아이디</a:t>
                      </a:r>
                      <a:r>
                        <a:rPr lang="en-US" altLang="ko-KR" sz="750" dirty="0" smtClean="0"/>
                        <a:t>/ </a:t>
                      </a:r>
                      <a:r>
                        <a:rPr lang="ko-KR" altLang="en-US" sz="750" dirty="0" smtClean="0"/>
                        <a:t>비밀번호 찾기 페이지 이동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3584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12229" y="725268"/>
            <a:ext cx="10068064" cy="12179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3" name="Placeholder" descr="&lt;Tags&gt;&lt;SMARTRESIZEENABLED&gt;True&lt;/SMARTRESIZEENABLED&gt;&lt;/Tags&gt;"/>
          <p:cNvGrpSpPr/>
          <p:nvPr/>
        </p:nvGrpSpPr>
        <p:grpSpPr>
          <a:xfrm>
            <a:off x="4559312" y="1115015"/>
            <a:ext cx="1008112" cy="533540"/>
            <a:chOff x="3864744" y="2328044"/>
            <a:chExt cx="1008112" cy="1008114"/>
          </a:xfrm>
          <a:solidFill>
            <a:srgbClr val="FFFFFF"/>
          </a:solidFill>
        </p:grpSpPr>
        <p:grpSp>
          <p:nvGrpSpPr>
            <p:cNvPr id="14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4"/>
              <a:chOff x="508000" y="1397000"/>
              <a:chExt cx="1008112" cy="1008114"/>
            </a:xfrm>
            <a:grpFill/>
          </p:grpSpPr>
          <p:sp>
            <p:nvSpPr>
              <p:cNvPr id="16" name="Border"/>
              <p:cNvSpPr>
                <a:spLocks/>
              </p:cNvSpPr>
              <p:nvPr/>
            </p:nvSpPr>
            <p:spPr bwMode="auto">
              <a:xfrm>
                <a:off x="508000" y="1397002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19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784253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4378462" y="100662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217" y="74806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header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15935" y="2759226"/>
            <a:ext cx="6741134" cy="2571844"/>
            <a:chOff x="2211187" y="2776488"/>
            <a:chExt cx="6741134" cy="25718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2512471" y="3332052"/>
              <a:ext cx="2160300" cy="36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AD6AC2E-6CF4-E8C7-0623-755C27F78245}"/>
                </a:ext>
              </a:extLst>
            </p:cNvPr>
            <p:cNvSpPr/>
            <p:nvPr/>
          </p:nvSpPr>
          <p:spPr>
            <a:xfrm>
              <a:off x="2512471" y="3764112"/>
              <a:ext cx="2160300" cy="36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50B15F-13F8-4012-3B22-D0477CFE6C14}"/>
                </a:ext>
              </a:extLst>
            </p:cNvPr>
            <p:cNvSpPr/>
            <p:nvPr/>
          </p:nvSpPr>
          <p:spPr>
            <a:xfrm>
              <a:off x="4754735" y="3332052"/>
              <a:ext cx="914400" cy="7921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LOG IN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12872B-F3DF-DD3B-4469-F82257D9C117}"/>
                </a:ext>
              </a:extLst>
            </p:cNvPr>
            <p:cNvSpPr txBox="1"/>
            <p:nvPr/>
          </p:nvSpPr>
          <p:spPr>
            <a:xfrm>
              <a:off x="2512471" y="4143206"/>
              <a:ext cx="1174166" cy="23358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□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로그인 상태 유지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F068804-68C0-4BA6-DC2B-F0462B11C141}"/>
                </a:ext>
              </a:extLst>
            </p:cNvPr>
            <p:cNvSpPr/>
            <p:nvPr/>
          </p:nvSpPr>
          <p:spPr>
            <a:xfrm>
              <a:off x="2211187" y="2808150"/>
              <a:ext cx="3798916" cy="2540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957D39A-9B24-22C6-8DA6-C75588C13DB3}"/>
                </a:ext>
              </a:extLst>
            </p:cNvPr>
            <p:cNvSpPr/>
            <p:nvPr/>
          </p:nvSpPr>
          <p:spPr bwMode="auto">
            <a:xfrm>
              <a:off x="2376653" y="3219183"/>
              <a:ext cx="216114" cy="21290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3156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86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157010" y="2776488"/>
              <a:ext cx="1795311" cy="1111128"/>
              <a:chOff x="5805744" y="3377427"/>
              <a:chExt cx="1795311" cy="1111128"/>
            </a:xfrm>
          </p:grpSpPr>
          <p:grpSp>
            <p:nvGrpSpPr>
              <p:cNvPr id="37" name="Alert">
                <a:extLst>
                  <a:ext uri="{FF2B5EF4-FFF2-40B4-BE49-F238E27FC236}">
                    <a16:creationId xmlns:a16="http://schemas.microsoft.com/office/drawing/2014/main" id="{68E646AB-78EE-C421-1E7C-106F2A57A892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5805744" y="3377427"/>
                <a:ext cx="1795311" cy="1111128"/>
                <a:chOff x="595686" y="1261242"/>
                <a:chExt cx="2397404" cy="1003504"/>
              </a:xfrm>
            </p:grpSpPr>
            <p:sp>
              <p:nvSpPr>
                <p:cNvPr id="39" name="Window Body">
                  <a:extLst>
                    <a:ext uri="{FF2B5EF4-FFF2-40B4-BE49-F238E27FC236}">
                      <a16:creationId xmlns:a16="http://schemas.microsoft.com/office/drawing/2014/main" id="{89CBCE91-3007-425D-9CBE-EF53E5593B2F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595686" y="1475958"/>
                  <a:ext cx="2397404" cy="78878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Text">
                  <a:extLst>
                    <a:ext uri="{FF2B5EF4-FFF2-40B4-BE49-F238E27FC236}">
                      <a16:creationId xmlns:a16="http://schemas.microsoft.com/office/drawing/2014/main" id="{6F8EE5AF-FA92-C63D-309F-5C6DC4CA26A6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8573" y="1599538"/>
                  <a:ext cx="2151049" cy="537579"/>
                </a:xfrm>
                <a:prstGeom prst="rect">
                  <a:avLst/>
                </a:prstGeom>
                <a:noFill/>
              </p:spPr>
              <p:txBody>
                <a:bodyPr wrap="square" lIns="73152" tIns="36576" rIns="73152" bIns="36576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아이디 혹은 비밀번호가</a:t>
                  </a:r>
                  <a:endPara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ko-KR" altLang="en-US" sz="8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일치하지 않습니다</a:t>
                  </a:r>
                  <a:r>
                    <a:rPr lang="en-US" altLang="ko-KR" sz="80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</a:t>
                  </a:r>
                  <a:endPara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Title Bar">
                  <a:extLst>
                    <a:ext uri="{FF2B5EF4-FFF2-40B4-BE49-F238E27FC236}">
                      <a16:creationId xmlns:a16="http://schemas.microsoft.com/office/drawing/2014/main" id="{9B6AFF1F-3293-6CE4-6E51-F12B0D259357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261242"/>
                  <a:ext cx="2397404" cy="214716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endPara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Close Button">
                  <a:extLst>
                    <a:ext uri="{FF2B5EF4-FFF2-40B4-BE49-F238E27FC236}">
                      <a16:creationId xmlns:a16="http://schemas.microsoft.com/office/drawing/2014/main" id="{CBBC0D28-2CD2-1EAD-634B-7FB77F701CC8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2748188" y="1325588"/>
                  <a:ext cx="131434" cy="86024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3" name="Icons">
                  <a:extLst>
                    <a:ext uri="{FF2B5EF4-FFF2-40B4-BE49-F238E27FC236}">
                      <a16:creationId xmlns:a16="http://schemas.microsoft.com/office/drawing/2014/main" id="{DD853A13-7C30-3081-5A8A-7EC33B387F5B}"/>
                    </a:ext>
                  </a:extLst>
                </p:cNvPr>
                <p:cNvGrpSpPr/>
                <p:nvPr/>
              </p:nvGrpSpPr>
              <p:grpSpPr>
                <a:xfrm>
                  <a:off x="833178" y="1630148"/>
                  <a:ext cx="610530" cy="358434"/>
                  <a:chOff x="833178" y="1630148"/>
                  <a:chExt cx="610530" cy="358434"/>
                </a:xfrm>
              </p:grpSpPr>
              <p:sp>
                <p:nvSpPr>
                  <p:cNvPr id="45" name="Warning Icon" hidden="1">
                    <a:extLst>
                      <a:ext uri="{FF2B5EF4-FFF2-40B4-BE49-F238E27FC236}">
                        <a16:creationId xmlns:a16="http://schemas.microsoft.com/office/drawing/2014/main" id="{3032F2B5-81E4-AAC4-9023-DA969512CE1B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833178" y="1630865"/>
                    <a:ext cx="610530" cy="356999"/>
                  </a:xfrm>
                  <a:custGeom>
                    <a:avLst/>
                    <a:gdLst>
                      <a:gd name="T0" fmla="*/ 1270 w 1270"/>
                      <a:gd name="T1" fmla="*/ 1101 h 1101"/>
                      <a:gd name="T2" fmla="*/ 0 w 1270"/>
                      <a:gd name="T3" fmla="*/ 1101 h 1101"/>
                      <a:gd name="T4" fmla="*/ 635 w 1270"/>
                      <a:gd name="T5" fmla="*/ 0 h 1101"/>
                      <a:gd name="T6" fmla="*/ 1270 w 1270"/>
                      <a:gd name="T7" fmla="*/ 1101 h 1101"/>
                      <a:gd name="T8" fmla="*/ 579 w 1270"/>
                      <a:gd name="T9" fmla="*/ 320 h 1101"/>
                      <a:gd name="T10" fmla="*/ 579 w 1270"/>
                      <a:gd name="T11" fmla="*/ 716 h 1101"/>
                      <a:gd name="T12" fmla="*/ 691 w 1270"/>
                      <a:gd name="T13" fmla="*/ 716 h 1101"/>
                      <a:gd name="T14" fmla="*/ 691 w 1270"/>
                      <a:gd name="T15" fmla="*/ 320 h 1101"/>
                      <a:gd name="T16" fmla="*/ 579 w 1270"/>
                      <a:gd name="T17" fmla="*/ 320 h 1101"/>
                      <a:gd name="T18" fmla="*/ 635 w 1270"/>
                      <a:gd name="T19" fmla="*/ 799 h 1101"/>
                      <a:gd name="T20" fmla="*/ 564 w 1270"/>
                      <a:gd name="T21" fmla="*/ 870 h 1101"/>
                      <a:gd name="T22" fmla="*/ 635 w 1270"/>
                      <a:gd name="T23" fmla="*/ 940 h 1101"/>
                      <a:gd name="T24" fmla="*/ 706 w 1270"/>
                      <a:gd name="T25" fmla="*/ 870 h 1101"/>
                      <a:gd name="T26" fmla="*/ 635 w 1270"/>
                      <a:gd name="T27" fmla="*/ 79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0" h="1101">
                        <a:moveTo>
                          <a:pt x="1270" y="1101"/>
                        </a:moveTo>
                        <a:lnTo>
                          <a:pt x="0" y="1101"/>
                        </a:lnTo>
                        <a:lnTo>
                          <a:pt x="635" y="0"/>
                        </a:lnTo>
                        <a:lnTo>
                          <a:pt x="1270" y="1101"/>
                        </a:lnTo>
                        <a:close/>
                        <a:moveTo>
                          <a:pt x="579" y="320"/>
                        </a:moveTo>
                        <a:lnTo>
                          <a:pt x="579" y="716"/>
                        </a:lnTo>
                        <a:lnTo>
                          <a:pt x="691" y="716"/>
                        </a:lnTo>
                        <a:lnTo>
                          <a:pt x="691" y="320"/>
                        </a:lnTo>
                        <a:lnTo>
                          <a:pt x="579" y="320"/>
                        </a:lnTo>
                        <a:close/>
                        <a:moveTo>
                          <a:pt x="635" y="799"/>
                        </a:moveTo>
                        <a:cubicBezTo>
                          <a:pt x="596" y="799"/>
                          <a:pt x="564" y="831"/>
                          <a:pt x="564" y="870"/>
                        </a:cubicBezTo>
                        <a:cubicBezTo>
                          <a:pt x="564" y="909"/>
                          <a:pt x="596" y="940"/>
                          <a:pt x="635" y="940"/>
                        </a:cubicBezTo>
                        <a:cubicBezTo>
                          <a:pt x="674" y="940"/>
                          <a:pt x="706" y="909"/>
                          <a:pt x="706" y="870"/>
                        </a:cubicBezTo>
                        <a:cubicBezTo>
                          <a:pt x="706" y="831"/>
                          <a:pt x="674" y="799"/>
                          <a:pt x="635" y="799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6" name="Error Icon" hidden="1">
                    <a:extLst>
                      <a:ext uri="{FF2B5EF4-FFF2-40B4-BE49-F238E27FC236}">
                        <a16:creationId xmlns:a16="http://schemas.microsoft.com/office/drawing/2014/main" id="{1DC9461A-0306-8147-BA41-5B0FE2A7A94E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872396" y="1630865"/>
                    <a:ext cx="532094" cy="356999"/>
                  </a:xfrm>
                  <a:custGeom>
                    <a:avLst/>
                    <a:gdLst>
                      <a:gd name="T0" fmla="*/ 1101 w 1101"/>
                      <a:gd name="T1" fmla="*/ 778 h 1100"/>
                      <a:gd name="T2" fmla="*/ 778 w 1101"/>
                      <a:gd name="T3" fmla="*/ 1100 h 1100"/>
                      <a:gd name="T4" fmla="*/ 322 w 1101"/>
                      <a:gd name="T5" fmla="*/ 1100 h 1100"/>
                      <a:gd name="T6" fmla="*/ 0 w 1101"/>
                      <a:gd name="T7" fmla="*/ 778 h 1100"/>
                      <a:gd name="T8" fmla="*/ 0 w 1101"/>
                      <a:gd name="T9" fmla="*/ 322 h 1100"/>
                      <a:gd name="T10" fmla="*/ 322 w 1101"/>
                      <a:gd name="T11" fmla="*/ 0 h 1100"/>
                      <a:gd name="T12" fmla="*/ 778 w 1101"/>
                      <a:gd name="T13" fmla="*/ 0 h 1100"/>
                      <a:gd name="T14" fmla="*/ 1101 w 1101"/>
                      <a:gd name="T15" fmla="*/ 322 h 1100"/>
                      <a:gd name="T16" fmla="*/ 1101 w 1101"/>
                      <a:gd name="T17" fmla="*/ 778 h 1100"/>
                      <a:gd name="T18" fmla="*/ 380 w 1101"/>
                      <a:gd name="T19" fmla="*/ 300 h 1100"/>
                      <a:gd name="T20" fmla="*/ 301 w 1101"/>
                      <a:gd name="T21" fmla="*/ 380 h 1100"/>
                      <a:gd name="T22" fmla="*/ 470 w 1101"/>
                      <a:gd name="T23" fmla="*/ 550 h 1100"/>
                      <a:gd name="T24" fmla="*/ 301 w 1101"/>
                      <a:gd name="T25" fmla="*/ 719 h 1100"/>
                      <a:gd name="T26" fmla="*/ 380 w 1101"/>
                      <a:gd name="T27" fmla="*/ 799 h 1100"/>
                      <a:gd name="T28" fmla="*/ 550 w 1101"/>
                      <a:gd name="T29" fmla="*/ 629 h 1100"/>
                      <a:gd name="T30" fmla="*/ 720 w 1101"/>
                      <a:gd name="T31" fmla="*/ 799 h 1100"/>
                      <a:gd name="T32" fmla="*/ 800 w 1101"/>
                      <a:gd name="T33" fmla="*/ 719 h 1100"/>
                      <a:gd name="T34" fmla="*/ 630 w 1101"/>
                      <a:gd name="T35" fmla="*/ 550 h 1100"/>
                      <a:gd name="T36" fmla="*/ 800 w 1101"/>
                      <a:gd name="T37" fmla="*/ 380 h 1100"/>
                      <a:gd name="T38" fmla="*/ 720 w 1101"/>
                      <a:gd name="T39" fmla="*/ 300 h 1100"/>
                      <a:gd name="T40" fmla="*/ 550 w 1101"/>
                      <a:gd name="T41" fmla="*/ 470 h 1100"/>
                      <a:gd name="T42" fmla="*/ 380 w 1101"/>
                      <a:gd name="T43" fmla="*/ 300 h 1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101" h="1100">
                        <a:moveTo>
                          <a:pt x="1101" y="778"/>
                        </a:moveTo>
                        <a:lnTo>
                          <a:pt x="778" y="1100"/>
                        </a:lnTo>
                        <a:lnTo>
                          <a:pt x="322" y="1100"/>
                        </a:lnTo>
                        <a:lnTo>
                          <a:pt x="0" y="778"/>
                        </a:lnTo>
                        <a:lnTo>
                          <a:pt x="0" y="322"/>
                        </a:lnTo>
                        <a:lnTo>
                          <a:pt x="322" y="0"/>
                        </a:lnTo>
                        <a:lnTo>
                          <a:pt x="778" y="0"/>
                        </a:lnTo>
                        <a:lnTo>
                          <a:pt x="1101" y="322"/>
                        </a:lnTo>
                        <a:lnTo>
                          <a:pt x="1101" y="778"/>
                        </a:lnTo>
                        <a:close/>
                        <a:moveTo>
                          <a:pt x="380" y="300"/>
                        </a:moveTo>
                        <a:lnTo>
                          <a:pt x="301" y="380"/>
                        </a:lnTo>
                        <a:lnTo>
                          <a:pt x="470" y="550"/>
                        </a:lnTo>
                        <a:lnTo>
                          <a:pt x="301" y="719"/>
                        </a:lnTo>
                        <a:lnTo>
                          <a:pt x="380" y="799"/>
                        </a:lnTo>
                        <a:lnTo>
                          <a:pt x="550" y="629"/>
                        </a:lnTo>
                        <a:lnTo>
                          <a:pt x="720" y="799"/>
                        </a:lnTo>
                        <a:lnTo>
                          <a:pt x="800" y="719"/>
                        </a:lnTo>
                        <a:lnTo>
                          <a:pt x="630" y="550"/>
                        </a:lnTo>
                        <a:lnTo>
                          <a:pt x="800" y="380"/>
                        </a:lnTo>
                        <a:lnTo>
                          <a:pt x="720" y="300"/>
                        </a:lnTo>
                        <a:lnTo>
                          <a:pt x="550" y="470"/>
                        </a:lnTo>
                        <a:lnTo>
                          <a:pt x="380" y="30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Question Icon" hidden="1">
                    <a:extLst>
                      <a:ext uri="{FF2B5EF4-FFF2-40B4-BE49-F238E27FC236}">
                        <a16:creationId xmlns:a16="http://schemas.microsoft.com/office/drawing/2014/main" id="{B0A008E5-1490-647C-5F51-E74C7DFA7895}"/>
                      </a:ext>
                    </a:extLst>
                  </p:cNvPr>
                  <p:cNvSpPr>
                    <a:spLocks noChangeAspect="1" noEditPoint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872396" y="1630148"/>
                    <a:ext cx="532096" cy="358434"/>
                  </a:xfrm>
                  <a:custGeom>
                    <a:avLst/>
                    <a:gdLst>
                      <a:gd name="T0" fmla="*/ 1101 w 1101"/>
                      <a:gd name="T1" fmla="*/ 551 h 1101"/>
                      <a:gd name="T2" fmla="*/ 550 w 1101"/>
                      <a:gd name="T3" fmla="*/ 1101 h 1101"/>
                      <a:gd name="T4" fmla="*/ 0 w 1101"/>
                      <a:gd name="T5" fmla="*/ 551 h 1101"/>
                      <a:gd name="T6" fmla="*/ 550 w 1101"/>
                      <a:gd name="T7" fmla="*/ 0 h 1101"/>
                      <a:gd name="T8" fmla="*/ 1101 w 1101"/>
                      <a:gd name="T9" fmla="*/ 551 h 1101"/>
                      <a:gd name="T10" fmla="*/ 596 w 1101"/>
                      <a:gd name="T11" fmla="*/ 685 h 1101"/>
                      <a:gd name="T12" fmla="*/ 509 w 1101"/>
                      <a:gd name="T13" fmla="*/ 685 h 1101"/>
                      <a:gd name="T14" fmla="*/ 509 w 1101"/>
                      <a:gd name="T15" fmla="*/ 625 h 1101"/>
                      <a:gd name="T16" fmla="*/ 521 w 1101"/>
                      <a:gd name="T17" fmla="*/ 577 h 1101"/>
                      <a:gd name="T18" fmla="*/ 575 w 1101"/>
                      <a:gd name="T19" fmla="*/ 527 h 1101"/>
                      <a:gd name="T20" fmla="*/ 638 w 1101"/>
                      <a:gd name="T21" fmla="*/ 424 h 1101"/>
                      <a:gd name="T22" fmla="*/ 614 w 1101"/>
                      <a:gd name="T23" fmla="*/ 359 h 1101"/>
                      <a:gd name="T24" fmla="*/ 549 w 1101"/>
                      <a:gd name="T25" fmla="*/ 334 h 1101"/>
                      <a:gd name="T26" fmla="*/ 440 w 1101"/>
                      <a:gd name="T27" fmla="*/ 462 h 1101"/>
                      <a:gd name="T28" fmla="*/ 343 w 1101"/>
                      <a:gd name="T29" fmla="*/ 445 h 1101"/>
                      <a:gd name="T30" fmla="*/ 413 w 1101"/>
                      <a:gd name="T31" fmla="*/ 295 h 1101"/>
                      <a:gd name="T32" fmla="*/ 561 w 1101"/>
                      <a:gd name="T33" fmla="*/ 241 h 1101"/>
                      <a:gd name="T34" fmla="*/ 702 w 1101"/>
                      <a:gd name="T35" fmla="*/ 291 h 1101"/>
                      <a:gd name="T36" fmla="*/ 758 w 1101"/>
                      <a:gd name="T37" fmla="*/ 418 h 1101"/>
                      <a:gd name="T38" fmla="*/ 743 w 1101"/>
                      <a:gd name="T39" fmla="*/ 489 h 1101"/>
                      <a:gd name="T40" fmla="*/ 707 w 1101"/>
                      <a:gd name="T41" fmla="*/ 541 h 1101"/>
                      <a:gd name="T42" fmla="*/ 624 w 1101"/>
                      <a:gd name="T43" fmla="*/ 606 h 1101"/>
                      <a:gd name="T44" fmla="*/ 601 w 1101"/>
                      <a:gd name="T45" fmla="*/ 632 h 1101"/>
                      <a:gd name="T46" fmla="*/ 596 w 1101"/>
                      <a:gd name="T47" fmla="*/ 685 h 1101"/>
                      <a:gd name="T48" fmla="*/ 614 w 1101"/>
                      <a:gd name="T49" fmla="*/ 749 h 1101"/>
                      <a:gd name="T50" fmla="*/ 614 w 1101"/>
                      <a:gd name="T51" fmla="*/ 861 h 1101"/>
                      <a:gd name="T52" fmla="*/ 509 w 1101"/>
                      <a:gd name="T53" fmla="*/ 861 h 1101"/>
                      <a:gd name="T54" fmla="*/ 509 w 1101"/>
                      <a:gd name="T55" fmla="*/ 749 h 1101"/>
                      <a:gd name="T56" fmla="*/ 614 w 1101"/>
                      <a:gd name="T57" fmla="*/ 749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01" h="1101">
                        <a:moveTo>
                          <a:pt x="1101" y="551"/>
                        </a:moveTo>
                        <a:cubicBezTo>
                          <a:pt x="1101" y="854"/>
                          <a:pt x="854" y="1101"/>
                          <a:pt x="550" y="1101"/>
                        </a:cubicBezTo>
                        <a:cubicBezTo>
                          <a:pt x="246" y="1101"/>
                          <a:pt x="0" y="854"/>
                          <a:pt x="0" y="551"/>
                        </a:cubicBezTo>
                        <a:cubicBezTo>
                          <a:pt x="0" y="247"/>
                          <a:pt x="246" y="0"/>
                          <a:pt x="550" y="0"/>
                        </a:cubicBezTo>
                        <a:cubicBezTo>
                          <a:pt x="854" y="0"/>
                          <a:pt x="1101" y="247"/>
                          <a:pt x="1101" y="551"/>
                        </a:cubicBezTo>
                        <a:close/>
                        <a:moveTo>
                          <a:pt x="596" y="685"/>
                        </a:moveTo>
                        <a:lnTo>
                          <a:pt x="509" y="685"/>
                        </a:lnTo>
                        <a:lnTo>
                          <a:pt x="509" y="625"/>
                        </a:lnTo>
                        <a:cubicBezTo>
                          <a:pt x="509" y="605"/>
                          <a:pt x="513" y="589"/>
                          <a:pt x="521" y="577"/>
                        </a:cubicBezTo>
                        <a:cubicBezTo>
                          <a:pt x="529" y="565"/>
                          <a:pt x="547" y="549"/>
                          <a:pt x="575" y="527"/>
                        </a:cubicBezTo>
                        <a:cubicBezTo>
                          <a:pt x="617" y="495"/>
                          <a:pt x="638" y="460"/>
                          <a:pt x="638" y="424"/>
                        </a:cubicBezTo>
                        <a:cubicBezTo>
                          <a:pt x="638" y="397"/>
                          <a:pt x="630" y="375"/>
                          <a:pt x="614" y="359"/>
                        </a:cubicBezTo>
                        <a:cubicBezTo>
                          <a:pt x="597" y="343"/>
                          <a:pt x="576" y="334"/>
                          <a:pt x="549" y="334"/>
                        </a:cubicBezTo>
                        <a:cubicBezTo>
                          <a:pt x="488" y="334"/>
                          <a:pt x="451" y="377"/>
                          <a:pt x="440" y="462"/>
                        </a:cubicBezTo>
                        <a:lnTo>
                          <a:pt x="343" y="445"/>
                        </a:lnTo>
                        <a:cubicBezTo>
                          <a:pt x="349" y="381"/>
                          <a:pt x="372" y="331"/>
                          <a:pt x="413" y="295"/>
                        </a:cubicBezTo>
                        <a:cubicBezTo>
                          <a:pt x="454" y="259"/>
                          <a:pt x="503" y="241"/>
                          <a:pt x="561" y="241"/>
                        </a:cubicBezTo>
                        <a:cubicBezTo>
                          <a:pt x="618" y="241"/>
                          <a:pt x="665" y="257"/>
                          <a:pt x="702" y="291"/>
                        </a:cubicBezTo>
                        <a:cubicBezTo>
                          <a:pt x="739" y="325"/>
                          <a:pt x="758" y="367"/>
                          <a:pt x="758" y="418"/>
                        </a:cubicBezTo>
                        <a:cubicBezTo>
                          <a:pt x="758" y="443"/>
                          <a:pt x="753" y="467"/>
                          <a:pt x="743" y="489"/>
                        </a:cubicBezTo>
                        <a:cubicBezTo>
                          <a:pt x="732" y="512"/>
                          <a:pt x="721" y="529"/>
                          <a:pt x="707" y="541"/>
                        </a:cubicBezTo>
                        <a:cubicBezTo>
                          <a:pt x="694" y="554"/>
                          <a:pt x="667" y="575"/>
                          <a:pt x="624" y="606"/>
                        </a:cubicBezTo>
                        <a:cubicBezTo>
                          <a:pt x="612" y="615"/>
                          <a:pt x="605" y="624"/>
                          <a:pt x="601" y="632"/>
                        </a:cubicBezTo>
                        <a:cubicBezTo>
                          <a:pt x="598" y="640"/>
                          <a:pt x="596" y="658"/>
                          <a:pt x="596" y="685"/>
                        </a:cubicBezTo>
                        <a:close/>
                        <a:moveTo>
                          <a:pt x="614" y="749"/>
                        </a:moveTo>
                        <a:lnTo>
                          <a:pt x="614" y="861"/>
                        </a:lnTo>
                        <a:lnTo>
                          <a:pt x="509" y="861"/>
                        </a:lnTo>
                        <a:lnTo>
                          <a:pt x="509" y="749"/>
                        </a:lnTo>
                        <a:lnTo>
                          <a:pt x="614" y="749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4" name="Button 1">
                  <a:extLst>
                    <a:ext uri="{FF2B5EF4-FFF2-40B4-BE49-F238E27FC236}">
                      <a16:creationId xmlns:a16="http://schemas.microsoft.com/office/drawing/2014/main" id="{9655E6A9-9D8C-4A25-E36E-AF58163A98A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806990" y="1976961"/>
                  <a:ext cx="885389" cy="217101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확인</a:t>
                  </a:r>
                  <a:endPara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" name="Button 1">
                <a:extLst>
                  <a:ext uri="{FF2B5EF4-FFF2-40B4-BE49-F238E27FC236}">
                    <a16:creationId xmlns:a16="http://schemas.microsoft.com/office/drawing/2014/main" id="{576EAAA5-7531-BDFA-0D02-AB633769B63A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783493" y="4175132"/>
                <a:ext cx="663029" cy="240385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F615CD1-9DD9-35B3-7DBA-5B739ED92E65}"/>
                </a:ext>
              </a:extLst>
            </p:cNvPr>
            <p:cNvSpPr/>
            <p:nvPr/>
          </p:nvSpPr>
          <p:spPr bwMode="auto">
            <a:xfrm>
              <a:off x="5534985" y="3219183"/>
              <a:ext cx="216114" cy="21290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3156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86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E50B15F-13F8-4012-3B22-D0477CFE6C14}"/>
                </a:ext>
              </a:extLst>
            </p:cNvPr>
            <p:cNvSpPr/>
            <p:nvPr/>
          </p:nvSpPr>
          <p:spPr>
            <a:xfrm>
              <a:off x="2512471" y="4432627"/>
              <a:ext cx="3156664" cy="263474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SIGN IN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12872B-F3DF-DD3B-4469-F82257D9C117}"/>
                </a:ext>
              </a:extLst>
            </p:cNvPr>
            <p:cNvSpPr txBox="1"/>
            <p:nvPr/>
          </p:nvSpPr>
          <p:spPr>
            <a:xfrm>
              <a:off x="3084046" y="4718162"/>
              <a:ext cx="2053198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아이디 찾기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 |         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비밀번호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F615CD1-9DD9-35B3-7DBA-5B739ED92E65}"/>
                </a:ext>
              </a:extLst>
            </p:cNvPr>
            <p:cNvSpPr/>
            <p:nvPr/>
          </p:nvSpPr>
          <p:spPr bwMode="auto">
            <a:xfrm>
              <a:off x="5534985" y="4298254"/>
              <a:ext cx="216114" cy="21290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3156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86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F615CD1-9DD9-35B3-7DBA-5B739ED92E65}"/>
                </a:ext>
              </a:extLst>
            </p:cNvPr>
            <p:cNvSpPr/>
            <p:nvPr/>
          </p:nvSpPr>
          <p:spPr bwMode="auto">
            <a:xfrm>
              <a:off x="2751761" y="4758234"/>
              <a:ext cx="216114" cy="21290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908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816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724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631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539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447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355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263" algn="l" defTabSz="957816" rtl="0" eaLnBrk="1" latinLnBrk="1" hangingPunct="1">
                <a:defRPr sz="1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3156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86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꺾인 연결선 3"/>
            <p:cNvCxnSpPr>
              <a:stCxn id="26" idx="3"/>
              <a:endCxn id="39" idx="1"/>
            </p:cNvCxnSpPr>
            <p:nvPr/>
          </p:nvCxnSpPr>
          <p:spPr>
            <a:xfrm flipV="1">
              <a:off x="5669135" y="3450924"/>
              <a:ext cx="1487875" cy="2771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78217" y="1978929"/>
            <a:ext cx="8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content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623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286835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예매취소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477535" y="2021315"/>
            <a:ext cx="1467884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예매취소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082392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예매취소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예매취소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62318"/>
              </p:ext>
            </p:extLst>
          </p:nvPr>
        </p:nvGraphicFramePr>
        <p:xfrm>
          <a:off x="10072063" y="1102075"/>
          <a:ext cx="2119937" cy="1197812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취소하기 클릭 시 </a:t>
                      </a:r>
                      <a:r>
                        <a:rPr lang="ko-KR" altLang="en-US" sz="750" dirty="0" err="1" smtClean="0"/>
                        <a:t>알람창</a:t>
                      </a:r>
                      <a:r>
                        <a:rPr lang="ko-KR" altLang="en-US" sz="750" dirty="0" smtClean="0"/>
                        <a:t> 출력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확인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예매</a:t>
                      </a:r>
                      <a:r>
                        <a:rPr lang="ko-KR" altLang="en-US" sz="750" baseline="0" dirty="0" smtClean="0"/>
                        <a:t> 취소가 완료되었습니다</a:t>
                      </a:r>
                      <a:r>
                        <a:rPr lang="en-US" altLang="ko-KR" sz="75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err="1" smtClean="0"/>
                        <a:t>예매내역에</a:t>
                      </a:r>
                      <a:r>
                        <a:rPr lang="ko-KR" altLang="en-US" sz="750" baseline="0" dirty="0" smtClean="0"/>
                        <a:t> 예약완료</a:t>
                      </a:r>
                      <a:r>
                        <a:rPr lang="en-US" altLang="ko-KR" sz="750" baseline="0" dirty="0" smtClean="0"/>
                        <a:t>-&gt;</a:t>
                      </a:r>
                      <a:r>
                        <a:rPr lang="ko-KR" altLang="en-US" sz="750" baseline="0" dirty="0" err="1" smtClean="0"/>
                        <a:t>예약취소</a:t>
                      </a:r>
                      <a:r>
                        <a:rPr lang="ko-KR" altLang="en-US" sz="750" baseline="0" dirty="0" smtClean="0"/>
                        <a:t> 변경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확인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err="1" smtClean="0"/>
                        <a:t>예매취소</a:t>
                      </a:r>
                      <a:r>
                        <a:rPr lang="ko-KR" altLang="en-US" sz="750" baseline="0" dirty="0" smtClean="0"/>
                        <a:t> 페이지에서 취소하기 버튼</a:t>
                      </a:r>
                      <a:r>
                        <a:rPr lang="en-US" altLang="ko-KR" sz="750" baseline="0" dirty="0" smtClean="0"/>
                        <a:t>-&gt;</a:t>
                      </a:r>
                      <a:r>
                        <a:rPr lang="ko-KR" altLang="en-US" sz="750" baseline="0" dirty="0" err="1" smtClean="0"/>
                        <a:t>취소완료</a:t>
                      </a:r>
                      <a:r>
                        <a:rPr lang="ko-KR" altLang="en-US" sz="750" baseline="0" dirty="0" smtClean="0"/>
                        <a:t> 변경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7183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78666"/>
              </p:ext>
            </p:extLst>
          </p:nvPr>
        </p:nvGraphicFramePr>
        <p:xfrm>
          <a:off x="2263165" y="2935674"/>
          <a:ext cx="6742766" cy="8519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13453">
                  <a:extLst>
                    <a:ext uri="{9D8B030D-6E8A-4147-A177-3AD203B41FA5}">
                      <a16:colId xmlns:a16="http://schemas.microsoft.com/office/drawing/2014/main" val="621888997"/>
                    </a:ext>
                  </a:extLst>
                </a:gridCol>
                <a:gridCol w="37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841">
                  <a:extLst>
                    <a:ext uri="{9D8B030D-6E8A-4147-A177-3AD203B41FA5}">
                      <a16:colId xmlns:a16="http://schemas.microsoft.com/office/drawing/2014/main" val="361029647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공연명</a:t>
                      </a:r>
                      <a:endParaRPr lang="en-US" altLang="ko-KR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일자</a:t>
                      </a:r>
                      <a:r>
                        <a:rPr lang="en-US" altLang="ko-KR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인원수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좌석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예매취소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2022-07-03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(13:00 ~ 15:00)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F13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취소하기</a:t>
                      </a:r>
                      <a:endParaRPr lang="en-US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66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 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2021-08-14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토 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baseline="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회차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(14:00 ~ 16:00)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취소완료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Header"/>
          <p:cNvSpPr txBox="1"/>
          <p:nvPr/>
        </p:nvSpPr>
        <p:spPr>
          <a:xfrm>
            <a:off x="2263165" y="2662726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예매취소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4" name="Pagination"/>
          <p:cNvSpPr txBox="1"/>
          <p:nvPr/>
        </p:nvSpPr>
        <p:spPr>
          <a:xfrm>
            <a:off x="4836124" y="3975121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35" name="Drop-Down Box"/>
          <p:cNvGrpSpPr/>
          <p:nvPr>
            <p:custDataLst>
              <p:tags r:id="rId2"/>
            </p:custDataLst>
          </p:nvPr>
        </p:nvGrpSpPr>
        <p:grpSpPr>
          <a:xfrm>
            <a:off x="8077077" y="2603869"/>
            <a:ext cx="928854" cy="194925"/>
            <a:chOff x="595687" y="1284326"/>
            <a:chExt cx="1368150" cy="194925"/>
          </a:xfrm>
          <a:solidFill>
            <a:srgbClr val="FFFFFF"/>
          </a:solidFill>
        </p:grpSpPr>
        <p:sp>
          <p:nvSpPr>
            <p:cNvPr id="136" name="Text Box"/>
            <p:cNvSpPr/>
            <p:nvPr/>
          </p:nvSpPr>
          <p:spPr>
            <a:xfrm>
              <a:off x="595687" y="1284326"/>
              <a:ext cx="1368150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ko-KR" alt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줄 보기</a:t>
              </a:r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794447" y="1363700"/>
              <a:ext cx="9428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942781" y="310035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Button"/>
          <p:cNvSpPr/>
          <p:nvPr/>
        </p:nvSpPr>
        <p:spPr>
          <a:xfrm>
            <a:off x="2264191" y="3924281"/>
            <a:ext cx="493204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44290" y="4651301"/>
            <a:ext cx="1795311" cy="1111128"/>
            <a:chOff x="2379766" y="5110999"/>
            <a:chExt cx="1795311" cy="1111128"/>
          </a:xfrm>
        </p:grpSpPr>
        <p:grpSp>
          <p:nvGrpSpPr>
            <p:cNvPr id="87" name="Alert"/>
            <p:cNvGrpSpPr/>
            <p:nvPr>
              <p:custDataLst>
                <p:tags r:id="rId12"/>
              </p:custDataLst>
            </p:nvPr>
          </p:nvGrpSpPr>
          <p:grpSpPr>
            <a:xfrm>
              <a:off x="2379766" y="5110999"/>
              <a:ext cx="1795311" cy="1111128"/>
              <a:chOff x="595686" y="1261242"/>
              <a:chExt cx="2397404" cy="1003504"/>
            </a:xfrm>
          </p:grpSpPr>
          <p:sp>
            <p:nvSpPr>
              <p:cNvPr id="89" name="Window Body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예매를 취소하시겠습니까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pPr algn="ctr"/>
                <a:r>
                  <a:rPr 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 철회 불가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Title Bar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lose Button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4" name="Icons"/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96" name="Warning Icon" hidden="1"/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Error Icon" hidden="1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Question Icon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Button 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30989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Button 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328827" y="5903164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Alert"/>
          <p:cNvGrpSpPr/>
          <p:nvPr>
            <p:custDataLst>
              <p:tags r:id="rId3"/>
            </p:custDataLst>
          </p:nvPr>
        </p:nvGrpSpPr>
        <p:grpSpPr>
          <a:xfrm>
            <a:off x="6095442" y="4646373"/>
            <a:ext cx="1795311" cy="1111128"/>
            <a:chOff x="595686" y="1261242"/>
            <a:chExt cx="2397404" cy="1003504"/>
          </a:xfrm>
        </p:grpSpPr>
        <p:sp>
          <p:nvSpPr>
            <p:cNvPr id="103" name="Window Body"/>
            <p:cNvSpPr/>
            <p:nvPr>
              <p:custDataLst>
                <p:tags r:id="rId4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"/>
            <p:cNvSpPr txBox="1"/>
            <p:nvPr>
              <p:custDataLst>
                <p:tags r:id="rId5"/>
              </p:custDataLst>
            </p:nvPr>
          </p:nvSpPr>
          <p:spPr>
            <a:xfrm>
              <a:off x="728573" y="1656200"/>
              <a:ext cx="2151050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예매 취소가 완료되었습니다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Title Bar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lose Button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7" name="Icons"/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09" name="Warning Icon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Error Icon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Question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Button 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35169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직선 화살표 연결선 3"/>
          <p:cNvCxnSpPr>
            <a:stCxn id="89" idx="3"/>
            <a:endCxn id="103" idx="1"/>
          </p:cNvCxnSpPr>
          <p:nvPr/>
        </p:nvCxnSpPr>
        <p:spPr>
          <a:xfrm flipV="1">
            <a:off x="5439601" y="5320809"/>
            <a:ext cx="655841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6" idx="3"/>
            <a:endCxn id="92" idx="0"/>
          </p:cNvCxnSpPr>
          <p:nvPr/>
        </p:nvCxnSpPr>
        <p:spPr>
          <a:xfrm flipH="1">
            <a:off x="4541946" y="3361632"/>
            <a:ext cx="4463985" cy="1289669"/>
          </a:xfrm>
          <a:prstGeom prst="bentConnector4">
            <a:avLst>
              <a:gd name="adj1" fmla="val -5121"/>
              <a:gd name="adj2" fmla="val 761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5970118" y="452913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001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8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430252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수강정보조회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317667" y="2021315"/>
            <a:ext cx="1647421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수강정보조회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335374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수강정보조회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수강정보조회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7378"/>
              </p:ext>
            </p:extLst>
          </p:nvPr>
        </p:nvGraphicFramePr>
        <p:xfrm>
          <a:off x="10072063" y="1102075"/>
          <a:ext cx="2119937" cy="2994530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수강 내역은 지원 승인 후 수업 첫날부터 표시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총 </a:t>
                      </a:r>
                      <a:r>
                        <a:rPr lang="en-US" altLang="ko-KR" sz="750" baseline="0" dirty="0" smtClean="0"/>
                        <a:t>16</a:t>
                      </a:r>
                      <a:r>
                        <a:rPr lang="ko-KR" altLang="en-US" sz="750" baseline="0" dirty="0" smtClean="0"/>
                        <a:t>주 과정에서 진행도 표시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수강완료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en-US" altLang="ko-KR" sz="750" baseline="0" dirty="0" smtClean="0"/>
                        <a:t>: 16</a:t>
                      </a:r>
                      <a:r>
                        <a:rPr lang="ko-KR" altLang="en-US" sz="750" baseline="0" dirty="0" smtClean="0"/>
                        <a:t>주 과정 </a:t>
                      </a:r>
                      <a:r>
                        <a:rPr lang="ko-KR" altLang="en-US" sz="750" baseline="0" dirty="0" err="1" smtClean="0"/>
                        <a:t>완료시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수강취소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수강취소신청시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7183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한번에 </a:t>
                      </a:r>
                      <a:r>
                        <a:rPr lang="ko-KR" altLang="en-US" sz="750" baseline="0" dirty="0" err="1" smtClean="0"/>
                        <a:t>결제시</a:t>
                      </a:r>
                      <a:r>
                        <a:rPr lang="ko-KR" altLang="en-US" sz="750" baseline="0" dirty="0" smtClean="0"/>
                        <a:t> 또는 </a:t>
                      </a:r>
                      <a:r>
                        <a:rPr lang="ko-KR" altLang="en-US" sz="750" baseline="0" dirty="0" err="1" smtClean="0"/>
                        <a:t>이번달</a:t>
                      </a:r>
                      <a:r>
                        <a:rPr lang="ko-KR" altLang="en-US" sz="750" baseline="0" dirty="0" smtClean="0"/>
                        <a:t> 결제 시 결제 완료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한달 씩 </a:t>
                      </a:r>
                      <a:r>
                        <a:rPr lang="ko-KR" altLang="en-US" sz="750" baseline="0" dirty="0" err="1" smtClean="0"/>
                        <a:t>결제시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ko-KR" altLang="en-US" sz="750" baseline="0" dirty="0" err="1" smtClean="0"/>
                        <a:t>이번달</a:t>
                      </a:r>
                      <a:r>
                        <a:rPr lang="ko-KR" altLang="en-US" sz="750" baseline="0" dirty="0" smtClean="0"/>
                        <a:t> 미결제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err="1" smtClean="0"/>
                        <a:t>결제대기</a:t>
                      </a:r>
                      <a:r>
                        <a:rPr lang="ko-KR" altLang="en-US" sz="750" baseline="0" dirty="0" smtClean="0"/>
                        <a:t> 버튼 활성화 </a:t>
                      </a:r>
                      <a:r>
                        <a:rPr lang="en-US" altLang="ko-KR" sz="750" baseline="0" dirty="0" smtClean="0"/>
                        <a:t>-&gt; </a:t>
                      </a:r>
                      <a:r>
                        <a:rPr lang="ko-KR" altLang="en-US" sz="750" baseline="0" dirty="0" err="1" smtClean="0"/>
                        <a:t>결제창이동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err="1" smtClean="0"/>
                        <a:t>환불신청</a:t>
                      </a:r>
                      <a:r>
                        <a:rPr lang="ko-KR" altLang="en-US" sz="750" baseline="0" dirty="0" smtClean="0"/>
                        <a:t> 시 관리자 페이지에서 승인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승인 전까지 </a:t>
                      </a:r>
                      <a:r>
                        <a:rPr lang="en-US" altLang="ko-KR" sz="750" baseline="0" dirty="0" smtClean="0"/>
                        <a:t>‘</a:t>
                      </a:r>
                      <a:r>
                        <a:rPr lang="ko-KR" altLang="en-US" sz="750" baseline="0" dirty="0" err="1" smtClean="0"/>
                        <a:t>환불신청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en-US" altLang="ko-KR" sz="750" baseline="0" dirty="0" smtClean="0"/>
                        <a:t>-&gt; </a:t>
                      </a:r>
                      <a:r>
                        <a:rPr lang="ko-KR" altLang="en-US" sz="750" baseline="0" dirty="0" err="1" smtClean="0"/>
                        <a:t>승인대기</a:t>
                      </a:r>
                      <a:r>
                        <a:rPr lang="en-US" altLang="ko-KR" sz="750" baseline="0" dirty="0" smtClean="0"/>
                        <a:t>＇</a:t>
                      </a:r>
                      <a:r>
                        <a:rPr lang="ko-KR" altLang="en-US" sz="750" baseline="0" dirty="0" smtClean="0"/>
                        <a:t>표시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3044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카테고리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전체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기수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작품명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수업일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Default : </a:t>
                      </a:r>
                      <a:r>
                        <a:rPr lang="ko-KR" altLang="en-US" sz="750" baseline="0" dirty="0" smtClean="0"/>
                        <a:t>전체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3156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85420"/>
              </p:ext>
            </p:extLst>
          </p:nvPr>
        </p:nvGraphicFramePr>
        <p:xfrm>
          <a:off x="2263165" y="2756043"/>
          <a:ext cx="6742765" cy="11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06137">
                  <a:extLst>
                    <a:ext uri="{9D8B030D-6E8A-4147-A177-3AD203B41FA5}">
                      <a16:colId xmlns:a16="http://schemas.microsoft.com/office/drawing/2014/main" val="621888997"/>
                    </a:ext>
                  </a:extLst>
                </a:gridCol>
                <a:gridCol w="372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47">
                  <a:extLst>
                    <a:ext uri="{9D8B030D-6E8A-4147-A177-3AD203B41FA5}">
                      <a16:colId xmlns:a16="http://schemas.microsoft.com/office/drawing/2014/main" val="3454628471"/>
                    </a:ext>
                  </a:extLst>
                </a:gridCol>
                <a:gridCol w="72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618">
                  <a:extLst>
                    <a:ext uri="{9D8B030D-6E8A-4147-A177-3AD203B41FA5}">
                      <a16:colId xmlns:a16="http://schemas.microsoft.com/office/drawing/2014/main" val="361029647"/>
                    </a:ext>
                  </a:extLst>
                </a:gridCol>
                <a:gridCol w="576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598">
                  <a:extLst>
                    <a:ext uri="{9D8B030D-6E8A-4147-A177-3AD203B41FA5}">
                      <a16:colId xmlns:a16="http://schemas.microsoft.com/office/drawing/2014/main" val="386749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기수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수업일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인원수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진행상태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결제상태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환불신청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레미제라블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21:00 (22.04.14 ~ 22.07.28)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주차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/16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주차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결제대기</a:t>
                      </a:r>
                      <a:endParaRPr lang="en-US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err="1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환불신청</a:t>
                      </a:r>
                      <a:endParaRPr lang="en-US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66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21:00 (21.02.15 ~ 21.05.24)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수강취소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rgbClr val="6F6F6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환불불가</a:t>
                      </a:r>
                      <a:endParaRPr lang="en-US" sz="800" u="none" dirty="0">
                        <a:solidFill>
                          <a:srgbClr val="6F6F6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맘마미아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토요일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18:00 (20.04.18 ~ 20.07.01)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수강완료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rgbClr val="6F6F6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환불불가</a:t>
                      </a:r>
                      <a:endParaRPr lang="en-US" sz="800" u="none" dirty="0">
                        <a:solidFill>
                          <a:srgbClr val="6F6F6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Header"/>
          <p:cNvSpPr txBox="1"/>
          <p:nvPr/>
        </p:nvSpPr>
        <p:spPr>
          <a:xfrm>
            <a:off x="2263165" y="2483095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수강내역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Subhead"/>
          <p:cNvSpPr txBox="1"/>
          <p:nvPr/>
        </p:nvSpPr>
        <p:spPr>
          <a:xfrm>
            <a:off x="3222018" y="4436780"/>
            <a:ext cx="558102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Drop-Down Box"/>
          <p:cNvGrpSpPr/>
          <p:nvPr>
            <p:custDataLst>
              <p:tags r:id="rId2"/>
            </p:custDataLst>
          </p:nvPr>
        </p:nvGrpSpPr>
        <p:grpSpPr>
          <a:xfrm>
            <a:off x="3758026" y="4440968"/>
            <a:ext cx="1085160" cy="194925"/>
            <a:chOff x="595687" y="1239686"/>
            <a:chExt cx="1368150" cy="284213"/>
          </a:xfrm>
          <a:solidFill>
            <a:srgbClr val="FFFFFF"/>
          </a:solidFill>
        </p:grpSpPr>
        <p:sp>
          <p:nvSpPr>
            <p:cNvPr id="71" name="Text Box"/>
            <p:cNvSpPr/>
            <p:nvPr/>
          </p:nvSpPr>
          <p:spPr>
            <a:xfrm>
              <a:off x="595687" y="1239686"/>
              <a:ext cx="1368150" cy="2842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818845" y="1355414"/>
              <a:ext cx="80700" cy="527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Subhead"/>
          <p:cNvSpPr txBox="1"/>
          <p:nvPr/>
        </p:nvSpPr>
        <p:spPr>
          <a:xfrm>
            <a:off x="5381844" y="4445476"/>
            <a:ext cx="352917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Search Box"/>
          <p:cNvGrpSpPr/>
          <p:nvPr>
            <p:custDataLst>
              <p:tags r:id="rId3"/>
            </p:custDataLst>
          </p:nvPr>
        </p:nvGrpSpPr>
        <p:grpSpPr>
          <a:xfrm>
            <a:off x="5745538" y="4420033"/>
            <a:ext cx="1569131" cy="228600"/>
            <a:chOff x="1355596" y="2263966"/>
            <a:chExt cx="2092684" cy="228600"/>
          </a:xfrm>
        </p:grpSpPr>
        <p:sp>
          <p:nvSpPr>
            <p:cNvPr id="78" name="Text Box"/>
            <p:cNvSpPr/>
            <p:nvPr/>
          </p:nvSpPr>
          <p:spPr>
            <a:xfrm>
              <a:off x="1355596" y="2263966"/>
              <a:ext cx="2092684" cy="22860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79" name="Search Icon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234272" y="2327466"/>
              <a:ext cx="13338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Button"/>
          <p:cNvSpPr/>
          <p:nvPr/>
        </p:nvSpPr>
        <p:spPr>
          <a:xfrm>
            <a:off x="7377885" y="4429134"/>
            <a:ext cx="493204" cy="228600"/>
          </a:xfrm>
          <a:prstGeom prst="rect">
            <a:avLst/>
          </a:prstGeom>
          <a:solidFill>
            <a:srgbClr val="F9B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Pagination"/>
          <p:cNvSpPr txBox="1"/>
          <p:nvPr/>
        </p:nvSpPr>
        <p:spPr>
          <a:xfrm>
            <a:off x="4836124" y="4081901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35" name="Drop-Down Box"/>
          <p:cNvGrpSpPr/>
          <p:nvPr>
            <p:custDataLst>
              <p:tags r:id="rId4"/>
            </p:custDataLst>
          </p:nvPr>
        </p:nvGrpSpPr>
        <p:grpSpPr>
          <a:xfrm>
            <a:off x="8077077" y="2424238"/>
            <a:ext cx="928854" cy="194925"/>
            <a:chOff x="595687" y="1284326"/>
            <a:chExt cx="1368150" cy="194925"/>
          </a:xfrm>
          <a:solidFill>
            <a:srgbClr val="FFFFFF"/>
          </a:solidFill>
        </p:grpSpPr>
        <p:sp>
          <p:nvSpPr>
            <p:cNvPr id="136" name="Text Box"/>
            <p:cNvSpPr/>
            <p:nvPr/>
          </p:nvSpPr>
          <p:spPr>
            <a:xfrm>
              <a:off x="595687" y="1284326"/>
              <a:ext cx="1368150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ko-KR" alt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줄 보기</a:t>
              </a:r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794447" y="1363700"/>
              <a:ext cx="9428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209610" y="265005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Button"/>
          <p:cNvSpPr/>
          <p:nvPr/>
        </p:nvSpPr>
        <p:spPr>
          <a:xfrm>
            <a:off x="2264191" y="4031061"/>
            <a:ext cx="493204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3083995" y="430547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2132174" y="264902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7316433" y="265062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896791" y="264902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458904" y="4925964"/>
            <a:ext cx="1795311" cy="1111128"/>
            <a:chOff x="2379766" y="5110999"/>
            <a:chExt cx="1795311" cy="1111128"/>
          </a:xfrm>
        </p:grpSpPr>
        <p:grpSp>
          <p:nvGrpSpPr>
            <p:cNvPr id="93" name="Alert"/>
            <p:cNvGrpSpPr/>
            <p:nvPr>
              <p:custDataLst>
                <p:tags r:id="rId14"/>
              </p:custDataLst>
            </p:nvPr>
          </p:nvGrpSpPr>
          <p:grpSpPr>
            <a:xfrm>
              <a:off x="2379766" y="5110999"/>
              <a:ext cx="1795311" cy="1111128"/>
              <a:chOff x="595686" y="1261242"/>
              <a:chExt cx="2397404" cy="1003504"/>
            </a:xfrm>
          </p:grpSpPr>
          <p:sp>
            <p:nvSpPr>
              <p:cNvPr id="95" name="Window Body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Text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수강료 환불을 신청하시겠습니까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Title Bar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Close Button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Icons"/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102" name="Warning Icon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" name="Error Icon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" name="Question Icon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1" name="Button 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0989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4" name="Button 1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328827" y="5903164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Alert"/>
          <p:cNvGrpSpPr/>
          <p:nvPr>
            <p:custDataLst>
              <p:tags r:id="rId5"/>
            </p:custDataLst>
          </p:nvPr>
        </p:nvGrpSpPr>
        <p:grpSpPr>
          <a:xfrm>
            <a:off x="7883503" y="4925964"/>
            <a:ext cx="1795311" cy="1111128"/>
            <a:chOff x="595686" y="1261242"/>
            <a:chExt cx="2397404" cy="1003504"/>
          </a:xfrm>
        </p:grpSpPr>
        <p:sp>
          <p:nvSpPr>
            <p:cNvPr id="106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"/>
            <p:cNvSpPr txBox="1"/>
            <p:nvPr>
              <p:custDataLst>
                <p:tags r:id="rId7"/>
              </p:custDataLst>
            </p:nvPr>
          </p:nvSpPr>
          <p:spPr>
            <a:xfrm>
              <a:off x="728573" y="1690674"/>
              <a:ext cx="2151050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환불 신청이 완료되었습니다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8" name="Title Bar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0" name="Icons"/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12" name="Warning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Error Icon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Question Icon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1" name="Button 1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5169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꺾인 연결선 3"/>
          <p:cNvCxnSpPr>
            <a:stCxn id="66" idx="3"/>
            <a:endCxn id="95" idx="1"/>
          </p:cNvCxnSpPr>
          <p:nvPr/>
        </p:nvCxnSpPr>
        <p:spPr>
          <a:xfrm flipH="1">
            <a:off x="5458904" y="3325257"/>
            <a:ext cx="3547026" cy="2275143"/>
          </a:xfrm>
          <a:prstGeom prst="bentConnector5">
            <a:avLst>
              <a:gd name="adj1" fmla="val -6445"/>
              <a:gd name="adj2" fmla="val 43702"/>
              <a:gd name="adj3" fmla="val 10644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95" idx="3"/>
            <a:endCxn id="106" idx="1"/>
          </p:cNvCxnSpPr>
          <p:nvPr/>
        </p:nvCxnSpPr>
        <p:spPr>
          <a:xfrm>
            <a:off x="7254215" y="5600400"/>
            <a:ext cx="62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54902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72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286835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지원현황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511701" y="2021315"/>
            <a:ext cx="1467884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81854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지원현황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지원현황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88671"/>
              </p:ext>
            </p:extLst>
          </p:nvPr>
        </p:nvGraphicFramePr>
        <p:xfrm>
          <a:off x="10072063" y="1102075"/>
          <a:ext cx="2119937" cy="2994530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수강 내역은 지원 승인 후 수업 첫날부터 표시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실시간 승인 인원수 표시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7183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지원서 클릭 시 열람 가능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수정 불가능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승인 후 취소</a:t>
                      </a:r>
                      <a:r>
                        <a:rPr lang="en-US" altLang="ko-KR" sz="750" baseline="0" dirty="0" smtClean="0"/>
                        <a:t>-&gt;</a:t>
                      </a:r>
                      <a:r>
                        <a:rPr lang="ko-KR" altLang="en-US" sz="750" baseline="0" dirty="0" smtClean="0"/>
                        <a:t>관리자 문의</a:t>
                      </a:r>
                      <a:r>
                        <a:rPr lang="en-US" altLang="ko-KR" sz="750" baseline="0" dirty="0" smtClean="0"/>
                        <a:t>(</a:t>
                      </a:r>
                      <a:r>
                        <a:rPr lang="ko-KR" altLang="en-US" sz="750" baseline="0" dirty="0" err="1" smtClean="0"/>
                        <a:t>수업전까지</a:t>
                      </a:r>
                      <a:r>
                        <a:rPr lang="en-US" altLang="ko-KR" sz="750" baseline="0" dirty="0" smtClean="0"/>
                        <a:t>)</a:t>
                      </a:r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승인 전 취소</a:t>
                      </a:r>
                      <a:r>
                        <a:rPr lang="en-US" altLang="ko-KR" sz="750" baseline="0" dirty="0" smtClean="0"/>
                        <a:t>-&gt;</a:t>
                      </a:r>
                      <a:r>
                        <a:rPr lang="ko-KR" altLang="en-US" sz="750" baseline="0" dirty="0" smtClean="0"/>
                        <a:t>상시 가능</a:t>
                      </a:r>
                      <a:r>
                        <a:rPr lang="en-US" altLang="ko-KR" sz="750" baseline="0" dirty="0" smtClean="0"/>
                        <a:t>(</a:t>
                      </a:r>
                      <a:r>
                        <a:rPr lang="ko-KR" altLang="en-US" sz="750" baseline="0" dirty="0" err="1" smtClean="0"/>
                        <a:t>승인전까지</a:t>
                      </a:r>
                      <a:r>
                        <a:rPr lang="en-US" altLang="ko-KR" sz="750" baseline="0" dirty="0" smtClean="0"/>
                        <a:t>)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3156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카테고리 </a:t>
                      </a:r>
                      <a:r>
                        <a:rPr lang="en-US" altLang="ko-KR" sz="750" baseline="0" dirty="0" smtClean="0"/>
                        <a:t>: </a:t>
                      </a:r>
                      <a:r>
                        <a:rPr lang="ko-KR" altLang="en-US" sz="750" baseline="0" dirty="0" smtClean="0"/>
                        <a:t>전체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기수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err="1" smtClean="0"/>
                        <a:t>작푸명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수업일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Default : </a:t>
                      </a:r>
                      <a:r>
                        <a:rPr lang="ko-KR" altLang="en-US" sz="750" baseline="0" dirty="0" smtClean="0"/>
                        <a:t>전체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02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93366"/>
              </p:ext>
            </p:extLst>
          </p:nvPr>
        </p:nvGraphicFramePr>
        <p:xfrm>
          <a:off x="2263165" y="2726243"/>
          <a:ext cx="6742767" cy="14249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91496">
                  <a:extLst>
                    <a:ext uri="{9D8B030D-6E8A-4147-A177-3AD203B41FA5}">
                      <a16:colId xmlns:a16="http://schemas.microsoft.com/office/drawing/2014/main" val="621888997"/>
                    </a:ext>
                  </a:extLst>
                </a:gridCol>
                <a:gridCol w="35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53">
                  <a:extLst>
                    <a:ext uri="{9D8B030D-6E8A-4147-A177-3AD203B41FA5}">
                      <a16:colId xmlns:a16="http://schemas.microsoft.com/office/drawing/2014/main" val="3454628471"/>
                    </a:ext>
                  </a:extLst>
                </a:gridCol>
                <a:gridCol w="106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287">
                  <a:extLst>
                    <a:ext uri="{9D8B030D-6E8A-4147-A177-3AD203B41FA5}">
                      <a16:colId xmlns:a16="http://schemas.microsoft.com/office/drawing/2014/main" val="361029647"/>
                    </a:ext>
                  </a:extLst>
                </a:gridCol>
                <a:gridCol w="635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기수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작품명</a:t>
                      </a:r>
                      <a:endParaRPr lang="en-US" altLang="ko-KR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수업일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지원시간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지원서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승인상태</a:t>
                      </a:r>
                      <a:endParaRPr lang="en-US" sz="7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21:00 (22.07.25 ~ 22.11.07)</a:t>
                      </a:r>
                      <a:endParaRPr lang="en-US" altLang="ko-KR" sz="800" dirty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22.06.28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지원서</a:t>
                      </a:r>
                      <a:r>
                        <a:rPr lang="en-US" altLang="ko-KR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취소하기</a:t>
                      </a:r>
                      <a:endParaRPr lang="en-US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4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레미제라블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21:00 (22.04.14 ~ 22.07.28)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22.03.25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지원서</a:t>
                      </a:r>
                      <a:r>
                        <a:rPr lang="en-US" altLang="ko-KR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altLang="ko-KR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rgbClr val="6F6F6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800" u="none" dirty="0">
                        <a:solidFill>
                          <a:srgbClr val="6F6F6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66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레베카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월요일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21:00 (21.02.15 ~ 21.05.24)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21.02.13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지원서</a:t>
                      </a:r>
                      <a:r>
                        <a:rPr lang="en-US" altLang="ko-KR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altLang="ko-KR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□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맘마미아</a:t>
                      </a:r>
                      <a:endParaRPr lang="en-US" altLang="ko-KR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토요일 </a:t>
                      </a: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15:00</a:t>
                      </a:r>
                      <a:r>
                        <a:rPr lang="en-US" altLang="ko-KR" sz="800" baseline="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18:00 (20.04.18 ~ 20.07.01)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20.04.10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지원서</a:t>
                      </a:r>
                      <a:r>
                        <a:rPr lang="en-US" altLang="ko-KR" sz="800" u="sng" dirty="0" smtClean="0">
                          <a:solidFill>
                            <a:schemeClr val="accent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altLang="ko-KR" sz="800" u="sng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Header"/>
          <p:cNvSpPr txBox="1"/>
          <p:nvPr/>
        </p:nvSpPr>
        <p:spPr>
          <a:xfrm>
            <a:off x="2263165" y="2453295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지원현황</a:t>
            </a:r>
            <a:endParaRPr lang="en-US" sz="900" b="1" dirty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Subhead"/>
          <p:cNvSpPr txBox="1"/>
          <p:nvPr/>
        </p:nvSpPr>
        <p:spPr>
          <a:xfrm>
            <a:off x="3255565" y="4717692"/>
            <a:ext cx="558102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Drop-Down Box"/>
          <p:cNvGrpSpPr/>
          <p:nvPr>
            <p:custDataLst>
              <p:tags r:id="rId2"/>
            </p:custDataLst>
          </p:nvPr>
        </p:nvGrpSpPr>
        <p:grpSpPr>
          <a:xfrm>
            <a:off x="3791573" y="4721880"/>
            <a:ext cx="1085160" cy="194925"/>
            <a:chOff x="595687" y="1239686"/>
            <a:chExt cx="1368150" cy="284213"/>
          </a:xfrm>
          <a:solidFill>
            <a:srgbClr val="FFFFFF"/>
          </a:solidFill>
        </p:grpSpPr>
        <p:sp>
          <p:nvSpPr>
            <p:cNvPr id="71" name="Text Box"/>
            <p:cNvSpPr/>
            <p:nvPr/>
          </p:nvSpPr>
          <p:spPr>
            <a:xfrm>
              <a:off x="595687" y="1239686"/>
              <a:ext cx="1368150" cy="2842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altLang="ko-KR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Arrow Down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818845" y="1355414"/>
              <a:ext cx="80700" cy="527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Subhead"/>
          <p:cNvSpPr txBox="1"/>
          <p:nvPr/>
        </p:nvSpPr>
        <p:spPr>
          <a:xfrm>
            <a:off x="5415391" y="4726388"/>
            <a:ext cx="352917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Search Box"/>
          <p:cNvGrpSpPr/>
          <p:nvPr>
            <p:custDataLst>
              <p:tags r:id="rId3"/>
            </p:custDataLst>
          </p:nvPr>
        </p:nvGrpSpPr>
        <p:grpSpPr>
          <a:xfrm>
            <a:off x="5779085" y="4700945"/>
            <a:ext cx="1569131" cy="228600"/>
            <a:chOff x="1355596" y="2263966"/>
            <a:chExt cx="2092684" cy="228600"/>
          </a:xfrm>
        </p:grpSpPr>
        <p:sp>
          <p:nvSpPr>
            <p:cNvPr id="78" name="Text Box"/>
            <p:cNvSpPr/>
            <p:nvPr/>
          </p:nvSpPr>
          <p:spPr>
            <a:xfrm>
              <a:off x="1355596" y="2263966"/>
              <a:ext cx="2092684" cy="228600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79" name="Search Icon"/>
            <p:cNvSpPr>
              <a:spLocks noChangeAspect="1"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234272" y="2327466"/>
              <a:ext cx="133383" cy="10160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Button"/>
          <p:cNvSpPr/>
          <p:nvPr/>
        </p:nvSpPr>
        <p:spPr>
          <a:xfrm>
            <a:off x="7411432" y="4710046"/>
            <a:ext cx="493204" cy="228600"/>
          </a:xfrm>
          <a:prstGeom prst="rect">
            <a:avLst/>
          </a:prstGeom>
          <a:solidFill>
            <a:srgbClr val="F9B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Pagination"/>
          <p:cNvSpPr txBox="1"/>
          <p:nvPr/>
        </p:nvSpPr>
        <p:spPr>
          <a:xfrm>
            <a:off x="4836124" y="4299041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35" name="Drop-Down Box"/>
          <p:cNvGrpSpPr/>
          <p:nvPr>
            <p:custDataLst>
              <p:tags r:id="rId4"/>
            </p:custDataLst>
          </p:nvPr>
        </p:nvGrpSpPr>
        <p:grpSpPr>
          <a:xfrm>
            <a:off x="8077077" y="2394438"/>
            <a:ext cx="928854" cy="194925"/>
            <a:chOff x="595687" y="1284326"/>
            <a:chExt cx="1368150" cy="194925"/>
          </a:xfrm>
          <a:solidFill>
            <a:srgbClr val="FFFFFF"/>
          </a:solidFill>
        </p:grpSpPr>
        <p:sp>
          <p:nvSpPr>
            <p:cNvPr id="136" name="Text Box"/>
            <p:cNvSpPr/>
            <p:nvPr/>
          </p:nvSpPr>
          <p:spPr>
            <a:xfrm>
              <a:off x="595687" y="1284326"/>
              <a:ext cx="1368150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ko-KR" alt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줄 보기</a:t>
              </a:r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rrow Down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1794447" y="1363700"/>
              <a:ext cx="94280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209610" y="262025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Button"/>
          <p:cNvSpPr/>
          <p:nvPr/>
        </p:nvSpPr>
        <p:spPr>
          <a:xfrm>
            <a:off x="2264191" y="4268116"/>
            <a:ext cx="493204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3117542" y="458639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2132174" y="261922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7316433" y="262082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8899082" y="262353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668994" y="5078751"/>
            <a:ext cx="1795311" cy="1111128"/>
            <a:chOff x="2379766" y="5110999"/>
            <a:chExt cx="1795311" cy="1111128"/>
          </a:xfrm>
        </p:grpSpPr>
        <p:grpSp>
          <p:nvGrpSpPr>
            <p:cNvPr id="50" name="Alert"/>
            <p:cNvGrpSpPr/>
            <p:nvPr>
              <p:custDataLst>
                <p:tags r:id="rId14"/>
              </p:custDataLst>
            </p:nvPr>
          </p:nvGrpSpPr>
          <p:grpSpPr>
            <a:xfrm>
              <a:off x="2379766" y="5110999"/>
              <a:ext cx="1795311" cy="1111128"/>
              <a:chOff x="595686" y="1261242"/>
              <a:chExt cx="2397404" cy="1003504"/>
            </a:xfrm>
          </p:grpSpPr>
          <p:sp>
            <p:nvSpPr>
              <p:cNvPr id="52" name="Window Body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지원을 취소하시겠습니까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pPr algn="ctr"/>
                <a:r>
                  <a:rPr 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취소 철회 불가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itle Bar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lose Button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6" name="Icons"/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58" name="Warning Icon" hidden="1"/>
                <p:cNvSpPr>
                  <a:spLocks noChangeAspect="1" noEditPoint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Error Icon" hidden="1"/>
                <p:cNvSpPr>
                  <a:spLocks noChangeAspect="1" noEditPoint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Question Icon" hidden="1"/>
                <p:cNvSpPr>
                  <a:spLocks noChangeAspect="1"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7" name="Button 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0989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Button 1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328827" y="5903164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Alert"/>
          <p:cNvGrpSpPr/>
          <p:nvPr>
            <p:custDataLst>
              <p:tags r:id="rId5"/>
            </p:custDataLst>
          </p:nvPr>
        </p:nvGrpSpPr>
        <p:grpSpPr>
          <a:xfrm>
            <a:off x="8120146" y="5073823"/>
            <a:ext cx="1795311" cy="1111128"/>
            <a:chOff x="595686" y="1261242"/>
            <a:chExt cx="2397404" cy="1003504"/>
          </a:xfrm>
        </p:grpSpPr>
        <p:sp>
          <p:nvSpPr>
            <p:cNvPr id="62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"/>
            <p:cNvSpPr txBox="1"/>
            <p:nvPr>
              <p:custDataLst>
                <p:tags r:id="rId7"/>
              </p:custDataLst>
            </p:nvPr>
          </p:nvSpPr>
          <p:spPr>
            <a:xfrm>
              <a:off x="728573" y="1656200"/>
              <a:ext cx="2151050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지원 취소가 완료되었습니다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itle Bar"/>
            <p:cNvSpPr/>
            <p:nvPr>
              <p:custDataLst>
                <p:tags r:id="rId8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2" name="Icons"/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84" name="Warning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Question Icon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Button 1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5169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0" name="직선 화살표 연결선 89"/>
          <p:cNvCxnSpPr>
            <a:stCxn id="52" idx="3"/>
            <a:endCxn id="62" idx="1"/>
          </p:cNvCxnSpPr>
          <p:nvPr/>
        </p:nvCxnSpPr>
        <p:spPr>
          <a:xfrm flipV="1">
            <a:off x="7464305" y="5748259"/>
            <a:ext cx="655841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66" idx="3"/>
            <a:endCxn id="52" idx="1"/>
          </p:cNvCxnSpPr>
          <p:nvPr/>
        </p:nvCxnSpPr>
        <p:spPr>
          <a:xfrm flipH="1">
            <a:off x="5668994" y="3438713"/>
            <a:ext cx="3336938" cy="2314474"/>
          </a:xfrm>
          <a:prstGeom prst="bentConnector5">
            <a:avLst>
              <a:gd name="adj1" fmla="val -6851"/>
              <a:gd name="adj2" fmla="val 49373"/>
              <a:gd name="adj3" fmla="val 1148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4274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91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" y="1430290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rgbClr val="C0000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89023" y="1165234"/>
            <a:ext cx="5597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19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20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21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pSp>
        <p:nvGrpSpPr>
          <p:cNvPr id="26" name="Page Header"/>
          <p:cNvGrpSpPr/>
          <p:nvPr/>
        </p:nvGrpSpPr>
        <p:grpSpPr>
          <a:xfrm>
            <a:off x="1388903" y="1928543"/>
            <a:ext cx="8512336" cy="279472"/>
            <a:chOff x="1807743" y="2370241"/>
            <a:chExt cx="5288759" cy="178490"/>
          </a:xfrm>
        </p:grpSpPr>
        <p:sp>
          <p:nvSpPr>
            <p:cNvPr id="27" name="Header"/>
            <p:cNvSpPr txBox="1"/>
            <p:nvPr/>
          </p:nvSpPr>
          <p:spPr>
            <a:xfrm>
              <a:off x="1810124" y="2370241"/>
              <a:ext cx="358543" cy="884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err="1" smtClean="0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지원서열람</a:t>
              </a:r>
              <a:endParaRPr lang="en-US" sz="900" b="1" dirty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34" name="Line"/>
            <p:cNvCxnSpPr/>
            <p:nvPr/>
          </p:nvCxnSpPr>
          <p:spPr>
            <a:xfrm>
              <a:off x="1807743" y="2548731"/>
              <a:ext cx="528875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readcrumbs"/>
          <p:cNvSpPr>
            <a:spLocks/>
          </p:cNvSpPr>
          <p:nvPr/>
        </p:nvSpPr>
        <p:spPr bwMode="auto">
          <a:xfrm>
            <a:off x="8498284" y="2021315"/>
            <a:ext cx="1467884" cy="17315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u="sng" dirty="0" smtClean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</a:t>
            </a:r>
            <a:r>
              <a:rPr lang="en-US" altLang="ko-KR" sz="7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  </a:t>
            </a:r>
            <a:r>
              <a:rPr lang="ko-KR" altLang="en-US" sz="7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지원현황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383044" y="2356145"/>
            <a:ext cx="8518194" cy="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797072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지원서 확인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06 </a:t>
                      </a: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HOME</a:t>
                      </a:r>
                      <a:r>
                        <a:rPr 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 &gt;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지원서 확인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지원서 열람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80645"/>
              </p:ext>
            </p:extLst>
          </p:nvPr>
        </p:nvGraphicFramePr>
        <p:xfrm>
          <a:off x="10072063" y="1102075"/>
          <a:ext cx="2119937" cy="598906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지원서 파일 클릭 시 </a:t>
                      </a:r>
                      <a:r>
                        <a:rPr lang="ko-KR" altLang="en-US" sz="750" baseline="0" dirty="0" err="1" smtClean="0"/>
                        <a:t>팝업창으로</a:t>
                      </a:r>
                      <a:r>
                        <a:rPr lang="ko-KR" altLang="en-US" sz="750" baseline="0" dirty="0" smtClean="0"/>
                        <a:t> 출력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수정 불가능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220045" y="2338822"/>
            <a:ext cx="2884314" cy="3811754"/>
            <a:chOff x="1620160" y="2395061"/>
            <a:chExt cx="2884314" cy="381175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F068804-68C0-4BA6-DC2B-F0462B11C141}"/>
                </a:ext>
              </a:extLst>
            </p:cNvPr>
            <p:cNvSpPr/>
            <p:nvPr/>
          </p:nvSpPr>
          <p:spPr>
            <a:xfrm>
              <a:off x="1620160" y="2489501"/>
              <a:ext cx="2884314" cy="3717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09449" y="2401057"/>
              <a:ext cx="777842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신청 기수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이름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성별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생년월일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사진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휴대폰번호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en-US" altLang="ko-KR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E-MAIL</a:t>
              </a: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주소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공연 경험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000" b="1" dirty="0" smtClean="0">
                  <a:latin typeface="Noto Sans KR" panose="020B0500000000000000" charset="-127"/>
                  <a:ea typeface="Noto Sans KR" panose="020B0500000000000000" charset="-127"/>
                </a:rPr>
                <a:t>자기소개</a:t>
              </a:r>
              <a:endParaRPr lang="en-US" altLang="ko-KR" sz="1000" b="1" dirty="0" smtClean="0">
                <a:latin typeface="Noto Sans KR" panose="020B0500000000000000" charset="-127"/>
                <a:ea typeface="Noto Sans KR" panose="020B050000000000000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50B15F-13F8-4012-3B22-D0477CFE6C14}"/>
                </a:ext>
              </a:extLst>
            </p:cNvPr>
            <p:cNvSpPr/>
            <p:nvPr/>
          </p:nvSpPr>
          <p:spPr>
            <a:xfrm>
              <a:off x="2688561" y="5923842"/>
              <a:ext cx="740892" cy="17117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닫기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607994" y="2395061"/>
              <a:ext cx="1768433" cy="3489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23000"/>
                </a:lnSpc>
              </a:pP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15</a:t>
              </a:r>
              <a:r>
                <a:rPr lang="ko-KR" altLang="en-US" sz="900" dirty="0" smtClean="0">
                  <a:latin typeface="Noto Sans KR" panose="020B0500000000000000" charset="-127"/>
                  <a:ea typeface="Noto Sans KR" panose="020B0500000000000000" charset="-127"/>
                </a:rPr>
                <a:t>기</a:t>
              </a:r>
              <a:endParaRPr lang="en-US" altLang="ko-KR" sz="900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>
                <a:lnSpc>
                  <a:spcPct val="223000"/>
                </a:lnSpc>
              </a:pPr>
              <a:r>
                <a:rPr lang="ko-KR" altLang="en-US" sz="900" dirty="0" err="1" smtClean="0">
                  <a:latin typeface="Noto Sans KR" panose="020B0500000000000000" charset="-127"/>
                  <a:ea typeface="Noto Sans KR" panose="020B0500000000000000" charset="-127"/>
                </a:rPr>
                <a:t>박희조</a:t>
              </a:r>
              <a:endParaRPr lang="en-US" altLang="ko-KR" sz="900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>
                <a:lnSpc>
                  <a:spcPct val="223000"/>
                </a:lnSpc>
              </a:pPr>
              <a:r>
                <a:rPr lang="ko-KR" altLang="en-US" sz="900" dirty="0" smtClean="0">
                  <a:latin typeface="Noto Sans KR" panose="020B0500000000000000" charset="-127"/>
                  <a:ea typeface="Noto Sans KR" panose="020B0500000000000000" charset="-127"/>
                </a:rPr>
                <a:t>여</a:t>
              </a:r>
              <a:endParaRPr lang="en-US" altLang="ko-KR" sz="900" dirty="0" smtClean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>
                <a:lnSpc>
                  <a:spcPct val="223000"/>
                </a:lnSpc>
              </a:pP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1993.07.15</a:t>
              </a:r>
            </a:p>
            <a:p>
              <a:pPr>
                <a:lnSpc>
                  <a:spcPct val="223000"/>
                </a:lnSpc>
              </a:pPr>
              <a:endParaRPr lang="en-US" altLang="ko-KR" sz="900" dirty="0">
                <a:latin typeface="Noto Sans KR" panose="020B0500000000000000" charset="-127"/>
                <a:ea typeface="Noto Sans KR" panose="020B0500000000000000" charset="-127"/>
              </a:endParaRPr>
            </a:p>
            <a:p>
              <a:pPr>
                <a:lnSpc>
                  <a:spcPct val="223000"/>
                </a:lnSpc>
              </a:pP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010-8920-0590</a:t>
              </a:r>
            </a:p>
            <a:p>
              <a:pPr>
                <a:lnSpc>
                  <a:spcPct val="223000"/>
                </a:lnSpc>
              </a:pPr>
              <a:r>
                <a:rPr lang="en-US" altLang="ko-KR" sz="900" dirty="0">
                  <a:solidFill>
                    <a:srgbClr val="5F5F5F"/>
                  </a:solidFill>
                  <a:latin typeface="Noto Sans KR" panose="020B0500000000000000" charset="-127"/>
                  <a:ea typeface="Noto Sans KR" panose="020B0500000000000000" charset="-127"/>
                  <a:hlinkClick r:id="rId4"/>
                </a:rPr>
                <a:t>b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Noto Sans KR" panose="020B0500000000000000" charset="-127"/>
                  <a:ea typeface="Noto Sans KR" panose="020B0500000000000000" charset="-127"/>
                  <a:hlinkClick r:id="rId4"/>
                </a:rPr>
                <a:t>boro_@naver.com</a:t>
              </a:r>
              <a:endParaRPr lang="en-US" altLang="ko-KR" sz="900" dirty="0" smtClean="0">
                <a:solidFill>
                  <a:srgbClr val="5F5F5F"/>
                </a:solidFill>
                <a:latin typeface="Noto Sans KR" panose="020B0500000000000000" charset="-127"/>
                <a:ea typeface="Noto Sans KR" panose="020B0500000000000000" charset="-127"/>
              </a:endParaRPr>
            </a:p>
            <a:p>
              <a:pPr>
                <a:lnSpc>
                  <a:spcPct val="223000"/>
                </a:lnSpc>
              </a:pPr>
              <a:r>
                <a:rPr lang="en-US" altLang="ko-KR" sz="900" b="1" dirty="0" smtClean="0"/>
                <a:t>12345</a:t>
              </a:r>
            </a:p>
            <a:p>
              <a:pPr>
                <a:lnSpc>
                  <a:spcPct val="223000"/>
                </a:lnSpc>
              </a:pPr>
              <a:r>
                <a:rPr lang="ko-KR" altLang="en-US" sz="900" b="1" dirty="0" smtClean="0"/>
                <a:t>서울 </a:t>
              </a:r>
              <a:r>
                <a:rPr lang="ko-KR" altLang="en-US" sz="900" b="1" dirty="0"/>
                <a:t>성동구 왕십리로 </a:t>
              </a:r>
              <a:r>
                <a:rPr lang="en-US" altLang="ko-KR" sz="900" b="1" dirty="0"/>
                <a:t>410 5</a:t>
              </a:r>
              <a:r>
                <a:rPr lang="ko-KR" altLang="en-US" sz="900" b="1" dirty="0"/>
                <a:t>층</a:t>
              </a:r>
            </a:p>
            <a:p>
              <a:pPr>
                <a:lnSpc>
                  <a:spcPct val="223000"/>
                </a:lnSpc>
              </a:pPr>
              <a:r>
                <a:rPr lang="ko-KR" altLang="en-US" sz="900" dirty="0" smtClean="0">
                  <a:latin typeface="Noto Sans KR" panose="020B0500000000000000" charset="-127"/>
                  <a:ea typeface="Noto Sans KR" panose="020B0500000000000000" charset="-127"/>
                </a:rPr>
                <a:t>있음 </a:t>
              </a: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( ME 2</a:t>
              </a:r>
              <a:r>
                <a:rPr lang="ko-KR" altLang="en-US" sz="900" dirty="0" smtClean="0">
                  <a:latin typeface="Noto Sans KR" panose="020B0500000000000000" charset="-127"/>
                  <a:ea typeface="Noto Sans KR" panose="020B0500000000000000" charset="-127"/>
                </a:rPr>
                <a:t>기 </a:t>
              </a: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)</a:t>
              </a:r>
            </a:p>
            <a:p>
              <a:pPr>
                <a:lnSpc>
                  <a:spcPct val="223000"/>
                </a:lnSpc>
              </a:pPr>
              <a:r>
                <a:rPr lang="ko-KR" altLang="en-US" sz="900" dirty="0" smtClean="0">
                  <a:latin typeface="Noto Sans KR" panose="020B0500000000000000" charset="-127"/>
                  <a:ea typeface="Noto Sans KR" panose="020B0500000000000000" charset="-127"/>
                </a:rPr>
                <a:t>열심히 하겠습니다</a:t>
              </a:r>
              <a:r>
                <a:rPr lang="en-US" altLang="ko-KR" sz="900" dirty="0" smtClean="0">
                  <a:latin typeface="Noto Sans KR" panose="020B0500000000000000" charset="-127"/>
                  <a:ea typeface="Noto Sans KR" panose="020B0500000000000000" charset="-127"/>
                </a:rPr>
                <a:t>. </a:t>
              </a:r>
            </a:p>
          </p:txBody>
        </p:sp>
        <p:grpSp>
          <p:nvGrpSpPr>
            <p:cNvPr id="114" name="Placeholder"/>
            <p:cNvGrpSpPr>
              <a:grpSpLocks/>
            </p:cNvGrpSpPr>
            <p:nvPr/>
          </p:nvGrpSpPr>
          <p:grpSpPr bwMode="auto">
            <a:xfrm>
              <a:off x="2712974" y="3655740"/>
              <a:ext cx="289356" cy="34793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06" name="타원 205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4115865" y="2295016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88911"/>
              </p:ext>
            </p:extLst>
          </p:nvPr>
        </p:nvGraphicFramePr>
        <p:xfrm>
          <a:off x="0" y="1752928"/>
          <a:ext cx="1197033" cy="4550390"/>
        </p:xfrm>
        <a:graphic>
          <a:graphicData uri="http://schemas.openxmlformats.org/drawingml/2006/table">
            <a:tbl>
              <a:tblPr/>
              <a:tblGrid>
                <a:gridCol w="1197033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90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마이페이지</a:t>
                      </a:r>
                      <a:endParaRPr lang="en-US" altLang="ko-KR" sz="9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회원정보수정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</a:t>
                      </a:r>
                      <a:endParaRPr lang="en-US" altLang="ko-KR" sz="750" b="1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예매정보조회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542090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예먜취소</a:t>
                      </a:r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14208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75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 </a:t>
                      </a:r>
                      <a:r>
                        <a:rPr lang="ko-KR" altLang="en-US" sz="750" b="1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</a:t>
                      </a:r>
                      <a:endParaRPr lang="en-US" altLang="ko-KR" sz="7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5903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수강정보조회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49461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5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지원 현황 </a:t>
                      </a:r>
                      <a:endParaRPr lang="en-US" altLang="ko-KR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57725"/>
                  </a:ext>
                </a:extLst>
              </a:tr>
              <a:tr h="455039">
                <a:tc>
                  <a:txBody>
                    <a:bodyPr/>
                    <a:lstStyle/>
                    <a:p>
                      <a:pPr algn="ctr"/>
                      <a:endParaRPr lang="ko-KR" altLang="en-US" sz="75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618" marR="93618" marT="46820" marB="468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3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1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55976"/>
              </p:ext>
            </p:extLst>
          </p:nvPr>
        </p:nvGraphicFramePr>
        <p:xfrm>
          <a:off x="10072063" y="1102075"/>
          <a:ext cx="2119937" cy="4192342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회원가입 내용 필수 입력</a:t>
                      </a:r>
                      <a:endParaRPr lang="en-US" altLang="ko-KR" sz="750" baseline="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공백일 시 입력해주세요 표시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비밀번호에 입력한 비밀번호와 일치</a:t>
                      </a:r>
                      <a:endParaRPr lang="en-US" altLang="ko-KR" sz="75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 smtClean="0"/>
                        <a:t>-</a:t>
                      </a:r>
                      <a:r>
                        <a:rPr lang="ko-KR" altLang="en-US" sz="750" dirty="0" smtClean="0"/>
                        <a:t>불일치 시 </a:t>
                      </a:r>
                      <a:r>
                        <a:rPr lang="en-US" altLang="ko-KR" sz="750" dirty="0" smtClean="0"/>
                        <a:t>‘</a:t>
                      </a:r>
                      <a:r>
                        <a:rPr lang="ko-KR" altLang="en-US" sz="750" dirty="0" smtClean="0"/>
                        <a:t>입력하신 비밀번호와 일치하지 않습니다</a:t>
                      </a:r>
                      <a:r>
                        <a:rPr lang="en-US" altLang="ko-KR" sz="750" dirty="0" smtClean="0"/>
                        <a:t>.＇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이메일 인증 후 </a:t>
                      </a:r>
                      <a:r>
                        <a:rPr lang="en-US" altLang="ko-KR" sz="750" dirty="0" smtClean="0"/>
                        <a:t>‘</a:t>
                      </a:r>
                      <a:r>
                        <a:rPr lang="ko-KR" altLang="en-US" sz="750" dirty="0" smtClean="0"/>
                        <a:t>인증</a:t>
                      </a:r>
                      <a:r>
                        <a:rPr lang="en-US" altLang="ko-KR" sz="750" dirty="0" smtClean="0"/>
                        <a:t>-&gt;</a:t>
                      </a:r>
                      <a:r>
                        <a:rPr lang="ko-KR" altLang="en-US" sz="750" dirty="0" smtClean="0"/>
                        <a:t>인증 완료</a:t>
                      </a:r>
                      <a:r>
                        <a:rPr lang="en-US" altLang="ko-KR" sz="750" dirty="0" smtClean="0"/>
                        <a:t>’ </a:t>
                      </a:r>
                      <a:r>
                        <a:rPr lang="ko-KR" altLang="en-US" sz="750" dirty="0" smtClean="0"/>
                        <a:t>변경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동</a:t>
                      </a:r>
                      <a:r>
                        <a:rPr lang="en-US" altLang="ko-KR" sz="750" dirty="0" smtClean="0"/>
                        <a:t>/</a:t>
                      </a:r>
                      <a:r>
                        <a:rPr lang="ko-KR" altLang="en-US" sz="750" dirty="0" smtClean="0"/>
                        <a:t>읍</a:t>
                      </a:r>
                      <a:r>
                        <a:rPr lang="en-US" altLang="ko-KR" sz="750" dirty="0" smtClean="0"/>
                        <a:t>/</a:t>
                      </a:r>
                      <a:r>
                        <a:rPr lang="ko-KR" altLang="en-US" sz="750" dirty="0" smtClean="0"/>
                        <a:t>면 </a:t>
                      </a:r>
                      <a:r>
                        <a:rPr lang="en-US" altLang="ko-KR" sz="750" dirty="0" smtClean="0"/>
                        <a:t>or </a:t>
                      </a:r>
                      <a:r>
                        <a:rPr lang="ko-KR" altLang="en-US" sz="750" dirty="0" smtClean="0"/>
                        <a:t>도로명주소로 검색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가입 하기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로그인 페이지로 이동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다시 입력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입력 란 초기화</a:t>
                      </a:r>
                      <a:endParaRPr lang="en-US" altLang="ko-KR" sz="750" dirty="0" smtClean="0"/>
                    </a:p>
                    <a:p>
                      <a:pPr algn="l"/>
                      <a:r>
                        <a:rPr lang="ko-KR" altLang="en-US" sz="750" dirty="0" smtClean="0"/>
                        <a:t>돌아가기 </a:t>
                      </a:r>
                      <a:r>
                        <a:rPr lang="en-US" altLang="ko-KR" sz="750" dirty="0" smtClean="0"/>
                        <a:t>: </a:t>
                      </a:r>
                      <a:r>
                        <a:rPr lang="ko-KR" altLang="en-US" sz="750" dirty="0" smtClean="0"/>
                        <a:t>로그인 페이지로 이동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35841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6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baseline="0" dirty="0" smtClean="0"/>
                        <a:t>광고 수신 동의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개인 정보 수집 동의는 스크롤 형식 출력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42376"/>
                  </a:ext>
                </a:extLst>
              </a:tr>
              <a:tr h="598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7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50" dirty="0" smtClean="0"/>
                        <a:t>ID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ko-KR" altLang="en-US" sz="750" baseline="0" dirty="0" err="1" smtClean="0"/>
                        <a:t>중복확인</a:t>
                      </a:r>
                      <a:r>
                        <a:rPr lang="ko-KR" altLang="en-US" sz="750" baseline="0" dirty="0" smtClean="0"/>
                        <a:t> 버튼 </a:t>
                      </a:r>
                      <a:r>
                        <a:rPr lang="ko-KR" altLang="en-US" sz="750" baseline="0" dirty="0" err="1" smtClean="0"/>
                        <a:t>클릭시</a:t>
                      </a:r>
                      <a:r>
                        <a:rPr lang="ko-KR" altLang="en-US" sz="750" baseline="0" dirty="0" smtClean="0"/>
                        <a:t> 바로 </a:t>
                      </a:r>
                      <a:r>
                        <a:rPr lang="ko-KR" altLang="en-US" sz="750" baseline="0" dirty="0" err="1" smtClean="0"/>
                        <a:t>중복검사</a:t>
                      </a:r>
                      <a:r>
                        <a:rPr lang="ko-KR" altLang="en-US" sz="750" baseline="0" dirty="0" smtClean="0"/>
                        <a:t> 실행 </a:t>
                      </a:r>
                      <a:endParaRPr lang="en-US" altLang="ko-KR" sz="750" baseline="0" dirty="0" smtClean="0"/>
                    </a:p>
                    <a:p>
                      <a:pPr algn="l"/>
                      <a:r>
                        <a:rPr lang="ko-KR" altLang="en-US" sz="750" baseline="0" dirty="0" err="1" smtClean="0"/>
                        <a:t>중복없을</a:t>
                      </a:r>
                      <a:r>
                        <a:rPr lang="ko-KR" altLang="en-US" sz="750" baseline="0" dirty="0" smtClean="0"/>
                        <a:t> 시 </a:t>
                      </a:r>
                      <a:r>
                        <a:rPr lang="en-US" altLang="ko-KR" sz="750" baseline="0" dirty="0" smtClean="0"/>
                        <a:t>‘</a:t>
                      </a:r>
                      <a:r>
                        <a:rPr lang="ko-KR" altLang="en-US" sz="750" baseline="0" dirty="0" err="1" smtClean="0"/>
                        <a:t>사용가능한</a:t>
                      </a:r>
                      <a:r>
                        <a:rPr lang="ko-KR" altLang="en-US" sz="750" baseline="0" dirty="0" smtClean="0"/>
                        <a:t> </a:t>
                      </a:r>
                      <a:r>
                        <a:rPr lang="en-US" altLang="ko-KR" sz="750" baseline="0" dirty="0" smtClean="0"/>
                        <a:t>ID</a:t>
                      </a:r>
                      <a:r>
                        <a:rPr lang="ko-KR" altLang="en-US" sz="750" baseline="0" dirty="0" smtClean="0"/>
                        <a:t>입니다</a:t>
                      </a:r>
                      <a:r>
                        <a:rPr lang="en-US" altLang="ko-KR" sz="750" baseline="0" dirty="0" smtClean="0"/>
                        <a:t>.’</a:t>
                      </a:r>
                    </a:p>
                    <a:p>
                      <a:pPr algn="l"/>
                      <a:r>
                        <a:rPr lang="ko-KR" altLang="en-US" sz="750" baseline="0" dirty="0" smtClean="0"/>
                        <a:t>중복일 시 </a:t>
                      </a:r>
                      <a:r>
                        <a:rPr lang="en-US" altLang="ko-KR" sz="750" baseline="0" dirty="0" smtClean="0"/>
                        <a:t>‘</a:t>
                      </a:r>
                      <a:r>
                        <a:rPr lang="ko-KR" altLang="en-US" sz="750" baseline="0" dirty="0" smtClean="0"/>
                        <a:t>사용 불가능한 </a:t>
                      </a:r>
                      <a:r>
                        <a:rPr lang="en-US" altLang="ko-KR" sz="750" baseline="0" dirty="0" smtClean="0"/>
                        <a:t>ID</a:t>
                      </a:r>
                      <a:r>
                        <a:rPr lang="ko-KR" altLang="en-US" sz="750" baseline="0" dirty="0" smtClean="0"/>
                        <a:t>입니다</a:t>
                      </a:r>
                      <a:r>
                        <a:rPr lang="en-US" altLang="ko-KR" sz="750" baseline="0" dirty="0" smtClean="0"/>
                        <a:t>.’</a:t>
                      </a:r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5124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12229" y="725268"/>
            <a:ext cx="10068064" cy="12179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3" name="Placeholder" descr="&lt;Tags&gt;&lt;SMARTRESIZEENABLED&gt;True&lt;/SMARTRESIZEENABLED&gt;&lt;/Tags&gt;"/>
          <p:cNvGrpSpPr/>
          <p:nvPr/>
        </p:nvGrpSpPr>
        <p:grpSpPr>
          <a:xfrm>
            <a:off x="4559312" y="1115015"/>
            <a:ext cx="1008112" cy="533540"/>
            <a:chOff x="3864744" y="2328044"/>
            <a:chExt cx="1008112" cy="1008114"/>
          </a:xfrm>
          <a:solidFill>
            <a:srgbClr val="FFFFFF"/>
          </a:solidFill>
        </p:grpSpPr>
        <p:grpSp>
          <p:nvGrpSpPr>
            <p:cNvPr id="14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4"/>
              <a:chOff x="508000" y="1397000"/>
              <a:chExt cx="1008112" cy="1008114"/>
            </a:xfrm>
            <a:grpFill/>
          </p:grpSpPr>
          <p:sp>
            <p:nvSpPr>
              <p:cNvPr id="16" name="Border"/>
              <p:cNvSpPr>
                <a:spLocks/>
              </p:cNvSpPr>
              <p:nvPr/>
            </p:nvSpPr>
            <p:spPr bwMode="auto">
              <a:xfrm>
                <a:off x="508000" y="1397002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19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5854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회원가입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8217" y="74806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header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5386502" y="2249320"/>
            <a:ext cx="4036925" cy="816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광고 수신 동의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2872B-F3DF-DD3B-4469-F82257D9C117}"/>
              </a:ext>
            </a:extLst>
          </p:cNvPr>
          <p:cNvSpPr txBox="1"/>
          <p:nvPr/>
        </p:nvSpPr>
        <p:spPr>
          <a:xfrm>
            <a:off x="7267789" y="3089808"/>
            <a:ext cx="2227811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동의합니다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동의하지 않습니다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68804-68C0-4BA6-DC2B-F0462B11C141}"/>
              </a:ext>
            </a:extLst>
          </p:cNvPr>
          <p:cNvSpPr/>
          <p:nvPr/>
        </p:nvSpPr>
        <p:spPr>
          <a:xfrm>
            <a:off x="414818" y="2159927"/>
            <a:ext cx="4359047" cy="405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6438713" y="5092052"/>
            <a:ext cx="1795311" cy="1111128"/>
            <a:chOff x="5805744" y="3377427"/>
            <a:chExt cx="1795311" cy="1111128"/>
          </a:xfrm>
        </p:grpSpPr>
        <p:grpSp>
          <p:nvGrpSpPr>
            <p:cNvPr id="37" name="Alert">
              <a:extLst>
                <a:ext uri="{FF2B5EF4-FFF2-40B4-BE49-F238E27FC236}">
                  <a16:creationId xmlns:a16="http://schemas.microsoft.com/office/drawing/2014/main" id="{68E646AB-78EE-C421-1E7C-106F2A57A89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5805744" y="3377427"/>
              <a:ext cx="1795311" cy="1111128"/>
              <a:chOff x="595686" y="1261242"/>
              <a:chExt cx="2397404" cy="1003504"/>
            </a:xfrm>
          </p:grpSpPr>
          <p:sp>
            <p:nvSpPr>
              <p:cNvPr id="39" name="Window Body">
                <a:extLst>
                  <a:ext uri="{FF2B5EF4-FFF2-40B4-BE49-F238E27FC236}">
                    <a16:creationId xmlns:a16="http://schemas.microsoft.com/office/drawing/2014/main" id="{89CBCE91-3007-425D-9CBE-EF53E5593B2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475958"/>
                <a:ext cx="2397404" cy="78878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Text">
                <a:extLst>
                  <a:ext uri="{FF2B5EF4-FFF2-40B4-BE49-F238E27FC236}">
                    <a16:creationId xmlns:a16="http://schemas.microsoft.com/office/drawing/2014/main" id="{6F8EE5AF-FA92-C63D-309F-5C6DC4CA26A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8573" y="1599538"/>
                <a:ext cx="2151049" cy="537579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개인 정보 수집 약관에</a:t>
                </a:r>
                <a:endPara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동의해주세요</a:t>
                </a:r>
                <a:r>
                  <a:rPr lang="en-US" altLang="ko-KR" sz="8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Title Bar">
                <a:extLst>
                  <a:ext uri="{FF2B5EF4-FFF2-40B4-BE49-F238E27FC236}">
                    <a16:creationId xmlns:a16="http://schemas.microsoft.com/office/drawing/2014/main" id="{9B6AFF1F-3293-6CE4-6E51-F12B0D259357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2397404" cy="21471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Close Button">
                <a:extLst>
                  <a:ext uri="{FF2B5EF4-FFF2-40B4-BE49-F238E27FC236}">
                    <a16:creationId xmlns:a16="http://schemas.microsoft.com/office/drawing/2014/main" id="{CBBC0D28-2CD2-1EAD-634B-7FB77F701CC8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748188" y="1325588"/>
                <a:ext cx="131434" cy="86024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3" name="Icons">
                <a:extLst>
                  <a:ext uri="{FF2B5EF4-FFF2-40B4-BE49-F238E27FC236}">
                    <a16:creationId xmlns:a16="http://schemas.microsoft.com/office/drawing/2014/main" id="{DD853A13-7C30-3081-5A8A-7EC33B387F5B}"/>
                  </a:ext>
                </a:extLst>
              </p:cNvPr>
              <p:cNvGrpSpPr/>
              <p:nvPr/>
            </p:nvGrpSpPr>
            <p:grpSpPr>
              <a:xfrm>
                <a:off x="833178" y="1630148"/>
                <a:ext cx="610530" cy="358434"/>
                <a:chOff x="833178" y="1630148"/>
                <a:chExt cx="610530" cy="358434"/>
              </a:xfrm>
            </p:grpSpPr>
            <p:sp>
              <p:nvSpPr>
                <p:cNvPr id="45" name="Warning Icon" hidden="1">
                  <a:extLst>
                    <a:ext uri="{FF2B5EF4-FFF2-40B4-BE49-F238E27FC236}">
                      <a16:creationId xmlns:a16="http://schemas.microsoft.com/office/drawing/2014/main" id="{3032F2B5-81E4-AAC4-9023-DA969512CE1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833178" y="1630865"/>
                  <a:ext cx="610530" cy="356999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Error Icon" hidden="1">
                  <a:extLst>
                    <a:ext uri="{FF2B5EF4-FFF2-40B4-BE49-F238E27FC236}">
                      <a16:creationId xmlns:a16="http://schemas.microsoft.com/office/drawing/2014/main" id="{1DC9461A-0306-8147-BA41-5B0FE2A7A94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72396" y="1630865"/>
                  <a:ext cx="532094" cy="356999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Question Icon" hidden="1">
                  <a:extLst>
                    <a:ext uri="{FF2B5EF4-FFF2-40B4-BE49-F238E27FC236}">
                      <a16:creationId xmlns:a16="http://schemas.microsoft.com/office/drawing/2014/main" id="{B0A008E5-1490-647C-5F51-E74C7DFA78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72396" y="1630148"/>
                  <a:ext cx="532096" cy="358434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4" name="Button 1">
                <a:extLst>
                  <a:ext uri="{FF2B5EF4-FFF2-40B4-BE49-F238E27FC236}">
                    <a16:creationId xmlns:a16="http://schemas.microsoft.com/office/drawing/2014/main" id="{9655E6A9-9D8C-4A25-E36E-AF58163A98AD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06990" y="1976961"/>
                <a:ext cx="885389" cy="2171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Button 1">
              <a:extLst>
                <a:ext uri="{FF2B5EF4-FFF2-40B4-BE49-F238E27FC236}">
                  <a16:creationId xmlns:a16="http://schemas.microsoft.com/office/drawing/2014/main" id="{576EAAA5-7531-BDFA-0D02-AB633769B63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783493" y="4175132"/>
              <a:ext cx="663029" cy="2403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2534" y="1877196"/>
            <a:ext cx="8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content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2226486"/>
            <a:ext cx="1297828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숫자 포함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650" y="2074032"/>
            <a:ext cx="1314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아이디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비밀번호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비밀번호 재확인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이름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성별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생년월일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휴대폰번호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이메일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주소 </a:t>
            </a:r>
            <a:r>
              <a:rPr lang="en-US" altLang="ko-KR" sz="1200" dirty="0" smtClean="0">
                <a:latin typeface="Noto Sans KR" panose="020B0500000000000000" charset="-127"/>
                <a:ea typeface="Noto Sans KR" panose="020B0500000000000000" charset="-127"/>
              </a:rPr>
              <a:t>*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3002" y="4778042"/>
            <a:ext cx="552927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3002" y="2590994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특수문자 포함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10~20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2955502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3320010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4049025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년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3430401" y="4413533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15617" y="3684517"/>
            <a:ext cx="638176" cy="211834"/>
            <a:chOff x="1548072" y="4131148"/>
            <a:chExt cx="638176" cy="24311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남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1148"/>
              <a:ext cx="257694" cy="24311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3430401" y="4049025"/>
            <a:ext cx="6381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73009" y="4047040"/>
            <a:ext cx="638176" cy="211834"/>
            <a:chOff x="1548072" y="4131149"/>
            <a:chExt cx="638176" cy="24311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월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3428"/>
              <a:ext cx="257694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5142548"/>
            <a:ext cx="919555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우편번호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(5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670394" y="4410397"/>
            <a:ext cx="64551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21334" y="4408396"/>
            <a:ext cx="638176" cy="213818"/>
            <a:chOff x="1548072" y="4131149"/>
            <a:chExt cx="638176" cy="24539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548072" y="4131149"/>
              <a:ext cx="380481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010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1149"/>
              <a:ext cx="257694" cy="24539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650862" y="4777049"/>
            <a:ext cx="929603" cy="211834"/>
            <a:chOff x="1256645" y="4131149"/>
            <a:chExt cx="929603" cy="24311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256645" y="4131149"/>
              <a:ext cx="671908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aver.com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30353" y="4782011"/>
            <a:ext cx="161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936299" y="5144308"/>
            <a:ext cx="391042" cy="2098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1915617" y="5512135"/>
            <a:ext cx="2160300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상세주소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3967860" y="285313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3213445" y="501948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3684394" y="4778224"/>
            <a:ext cx="391042" cy="2098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957D39A-9B24-22C6-8DA6-C75588C13DB3}"/>
              </a:ext>
            </a:extLst>
          </p:cNvPr>
          <p:cNvSpPr/>
          <p:nvPr/>
        </p:nvSpPr>
        <p:spPr bwMode="auto">
          <a:xfrm>
            <a:off x="3982747" y="465656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068804-68C0-4BA6-DC2B-F0462B11C141}"/>
              </a:ext>
            </a:extLst>
          </p:cNvPr>
          <p:cNvSpPr/>
          <p:nvPr/>
        </p:nvSpPr>
        <p:spPr>
          <a:xfrm>
            <a:off x="5283574" y="2159926"/>
            <a:ext cx="4261551" cy="28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5386501" y="3440169"/>
            <a:ext cx="4036925" cy="816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개인 정보 수집 동의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12872B-F3DF-DD3B-4469-F82257D9C117}"/>
              </a:ext>
            </a:extLst>
          </p:cNvPr>
          <p:cNvSpPr txBox="1"/>
          <p:nvPr/>
        </p:nvSpPr>
        <p:spPr>
          <a:xfrm>
            <a:off x="7267788" y="4280657"/>
            <a:ext cx="2227811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■ 동의합니다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+mn-ea"/>
                <a:ea typeface="+mn-ea"/>
              </a:rPr>
              <a:t>필수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동의하지 않습니다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5781587" y="4631018"/>
            <a:ext cx="1299116" cy="2634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가입하기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8094676" y="4631018"/>
            <a:ext cx="829115" cy="2634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돌아가기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7170410" y="4635122"/>
            <a:ext cx="829115" cy="2634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다시 입력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5686436" y="4534594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8444" y="5836613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  <a:latin typeface="Noto Sans KR" panose="020B0500000000000000" charset="-127"/>
                <a:ea typeface="Noto Sans KR" panose="020B0500000000000000" charset="-127"/>
              </a:rPr>
              <a:t>광고</a:t>
            </a:r>
            <a:r>
              <a:rPr lang="en-US" altLang="ko-KR" sz="1200" dirty="0" smtClean="0">
                <a:solidFill>
                  <a:schemeClr val="accent1"/>
                </a:solidFill>
                <a:latin typeface="Noto Sans KR" panose="020B0500000000000000" charset="-127"/>
                <a:ea typeface="Noto Sans KR" panose="020B0500000000000000" charset="-127"/>
              </a:rPr>
              <a:t>/</a:t>
            </a:r>
            <a:r>
              <a:rPr lang="ko-KR" altLang="en-US" sz="1200" dirty="0" smtClean="0">
                <a:solidFill>
                  <a:schemeClr val="accent1"/>
                </a:solidFill>
                <a:latin typeface="Noto Sans KR" panose="020B0500000000000000" charset="-127"/>
                <a:ea typeface="Noto Sans KR" panose="020B0500000000000000" charset="-127"/>
              </a:rPr>
              <a:t>개인 정보 수집 동의</a:t>
            </a:r>
            <a:endParaRPr lang="ko-KR" altLang="en-US" sz="1200" dirty="0">
              <a:solidFill>
                <a:schemeClr val="accent1"/>
              </a:solidFill>
              <a:latin typeface="Noto Sans KR" panose="020B0500000000000000" charset="-127"/>
              <a:ea typeface="Noto Sans KR" panose="020B0500000000000000" charset="-127"/>
            </a:endParaRPr>
          </a:p>
        </p:txBody>
      </p:sp>
      <p:cxnSp>
        <p:nvCxnSpPr>
          <p:cNvPr id="33" name="꺾인 연결선 32"/>
          <p:cNvCxnSpPr>
            <a:stCxn id="31" idx="3"/>
            <a:endCxn id="81" idx="1"/>
          </p:cNvCxnSpPr>
          <p:nvPr/>
        </p:nvCxnSpPr>
        <p:spPr>
          <a:xfrm flipV="1">
            <a:off x="3580465" y="3578691"/>
            <a:ext cx="1703109" cy="239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3" idx="3"/>
            <a:endCxn id="39" idx="3"/>
          </p:cNvCxnSpPr>
          <p:nvPr/>
        </p:nvCxnSpPr>
        <p:spPr>
          <a:xfrm flipH="1">
            <a:off x="8234024" y="4409342"/>
            <a:ext cx="1261575" cy="1357146"/>
          </a:xfrm>
          <a:prstGeom prst="bentConnector3">
            <a:avLst>
              <a:gd name="adj1" fmla="val -181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1154430" y="192549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3311185" y="2227242"/>
            <a:ext cx="757392" cy="2098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중복확인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4002152" y="2101293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5181713" y="205124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2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2587"/>
              </p:ext>
            </p:extLst>
          </p:nvPr>
        </p:nvGraphicFramePr>
        <p:xfrm>
          <a:off x="10072063" y="1102075"/>
          <a:ext cx="2132165" cy="2397364"/>
        </p:xfrm>
        <a:graphic>
          <a:graphicData uri="http://schemas.openxmlformats.org/drawingml/2006/table">
            <a:tbl>
              <a:tblPr/>
              <a:tblGrid>
                <a:gridCol w="228798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903367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aseline="0" dirty="0" smtClean="0"/>
                        <a:t>회원가입 시 입력한 정보와 일치</a:t>
                      </a:r>
                      <a:endParaRPr lang="en-US" altLang="ko-KR" sz="750" baseline="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확인 클릭 시 로그인 페이지로 이동</a:t>
                      </a:r>
                      <a:endParaRPr lang="en-US" altLang="ko-KR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253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50" dirty="0" smtClean="0"/>
                        <a:t>확인 클릭 시 로그인 페이지로 이동</a:t>
                      </a:r>
                      <a:endParaRPr lang="en-US" altLang="ko-KR" sz="75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71870"/>
                  </a:ext>
                </a:extLst>
              </a:tr>
              <a:tr h="59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 smtClean="0"/>
                        <a:t>비밀번호</a:t>
                      </a:r>
                      <a:endParaRPr lang="en-US" altLang="ko-KR" sz="75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aseline="0" dirty="0" smtClean="0"/>
                        <a:t>- </a:t>
                      </a:r>
                      <a:r>
                        <a:rPr lang="ko-KR" altLang="en-US" sz="750" baseline="0" dirty="0" smtClean="0"/>
                        <a:t>영문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숫자</a:t>
                      </a:r>
                      <a:r>
                        <a:rPr lang="en-US" altLang="ko-KR" sz="750" baseline="0" dirty="0" smtClean="0"/>
                        <a:t>, </a:t>
                      </a:r>
                      <a:r>
                        <a:rPr lang="ko-KR" altLang="en-US" sz="750" baseline="0" dirty="0" smtClean="0"/>
                        <a:t>특수문자 포함 </a:t>
                      </a:r>
                      <a:r>
                        <a:rPr lang="en-US" altLang="ko-KR" sz="750" baseline="0" dirty="0" smtClean="0"/>
                        <a:t>10~20</a:t>
                      </a:r>
                      <a:r>
                        <a:rPr lang="ko-KR" altLang="en-US" sz="750" baseline="0" dirty="0" smtClean="0"/>
                        <a:t>자</a:t>
                      </a:r>
                      <a:endParaRPr lang="ko-KR" altLang="en-US" sz="75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382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12229" y="725268"/>
            <a:ext cx="10068064" cy="12179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3" name="Placeholder" descr="&lt;Tags&gt;&lt;SMARTRESIZEENABLED&gt;True&lt;/SMARTRESIZEENABLED&gt;&lt;/Tags&gt;"/>
          <p:cNvGrpSpPr/>
          <p:nvPr/>
        </p:nvGrpSpPr>
        <p:grpSpPr>
          <a:xfrm>
            <a:off x="4559312" y="1115015"/>
            <a:ext cx="1008112" cy="533540"/>
            <a:chOff x="3864744" y="2328044"/>
            <a:chExt cx="1008112" cy="1008114"/>
          </a:xfrm>
          <a:solidFill>
            <a:srgbClr val="FFFFFF"/>
          </a:solidFill>
        </p:grpSpPr>
        <p:grpSp>
          <p:nvGrpSpPr>
            <p:cNvPr id="14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4"/>
              <a:chOff x="508000" y="1397000"/>
              <a:chExt cx="1008112" cy="1008114"/>
            </a:xfrm>
            <a:grpFill/>
          </p:grpSpPr>
          <p:sp>
            <p:nvSpPr>
              <p:cNvPr id="16" name="Border"/>
              <p:cNvSpPr>
                <a:spLocks/>
              </p:cNvSpPr>
              <p:nvPr/>
            </p:nvSpPr>
            <p:spPr bwMode="auto">
              <a:xfrm>
                <a:off x="508000" y="1397002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19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73938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비밀번호 찾기 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박희조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8217" y="74806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header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7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653282" y="2155513"/>
            <a:ext cx="1795311" cy="1195037"/>
            <a:chOff x="595686" y="1261242"/>
            <a:chExt cx="2397404" cy="1079286"/>
          </a:xfrm>
        </p:grpSpPr>
        <p:sp>
          <p:nvSpPr>
            <p:cNvPr id="39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6" y="1475958"/>
              <a:ext cx="2397404" cy="8645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718863" y="1563800"/>
              <a:ext cx="2151050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입력하신 정보와 일치하는 회원이 없습니다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확인해주세요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45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345375" y="2014638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97123" y="1868883"/>
            <a:ext cx="8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content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68804-68C0-4BA6-DC2B-F0462B11C141}"/>
              </a:ext>
            </a:extLst>
          </p:cNvPr>
          <p:cNvSpPr/>
          <p:nvPr/>
        </p:nvSpPr>
        <p:spPr>
          <a:xfrm>
            <a:off x="787965" y="2159927"/>
            <a:ext cx="4261551" cy="405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524238" y="194260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788" y="2519554"/>
            <a:ext cx="607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이름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이메일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138324" y="2672008"/>
            <a:ext cx="2431748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136190" y="3029790"/>
            <a:ext cx="1299569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640469" y="3028797"/>
            <a:ext cx="929603" cy="211834"/>
            <a:chOff x="1256645" y="4131149"/>
            <a:chExt cx="929603" cy="24311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256645" y="4131149"/>
              <a:ext cx="671908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aver.com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이등변 삼각형 91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418680" y="3033759"/>
            <a:ext cx="161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148" y="22768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아이디 찾기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79237" y="2256709"/>
            <a:ext cx="3879005" cy="1623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2140923" y="3439728"/>
            <a:ext cx="740892" cy="2634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찾기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83725" y="4319758"/>
            <a:ext cx="607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아이디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이름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이메일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14148" y="4003169"/>
            <a:ext cx="1324402" cy="401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비밀번호 찾기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979237" y="3976935"/>
            <a:ext cx="3879005" cy="21174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133382" y="4836300"/>
            <a:ext cx="2431748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136913" y="5203154"/>
            <a:ext cx="1299569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641192" y="5202161"/>
            <a:ext cx="929603" cy="211834"/>
            <a:chOff x="1256645" y="4131149"/>
            <a:chExt cx="929603" cy="24311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256645" y="4131149"/>
              <a:ext cx="671908" cy="24083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aver.com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0A477B7-56D9-0651-DF4F-7772F33493A8}"/>
                </a:ext>
              </a:extLst>
            </p:cNvPr>
            <p:cNvSpPr/>
            <p:nvPr/>
          </p:nvSpPr>
          <p:spPr>
            <a:xfrm>
              <a:off x="1928554" y="4131149"/>
              <a:ext cx="257694" cy="24311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8" name="이등변 삼각형 117"/>
            <p:cNvSpPr/>
            <p:nvPr/>
          </p:nvSpPr>
          <p:spPr>
            <a:xfrm flipV="1">
              <a:off x="1985447" y="4196514"/>
              <a:ext cx="143908" cy="124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419403" y="5207123"/>
            <a:ext cx="161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@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2133382" y="4475400"/>
            <a:ext cx="2431748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아이디을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2989053" y="3439728"/>
            <a:ext cx="829115" cy="2634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다시 입력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2397189" y="5633959"/>
            <a:ext cx="1311864" cy="2634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임시 비밀번호 발급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3799596" y="5633959"/>
            <a:ext cx="829115" cy="26347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다시 입력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26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621889" y="2155513"/>
            <a:ext cx="1795311" cy="1111128"/>
            <a:chOff x="595686" y="1261242"/>
            <a:chExt cx="2397404" cy="1003504"/>
          </a:xfrm>
        </p:grpSpPr>
        <p:sp>
          <p:nvSpPr>
            <p:cNvPr id="128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728573" y="1599538"/>
              <a:ext cx="2151049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입력하신 정보와 일치하는</a:t>
              </a:r>
              <a:endPara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아이디는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idid1234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34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3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6140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3" name="꺾인 연결선 22"/>
          <p:cNvCxnSpPr>
            <a:stCxn id="98" idx="2"/>
            <a:endCxn id="39" idx="2"/>
          </p:cNvCxnSpPr>
          <p:nvPr/>
        </p:nvCxnSpPr>
        <p:spPr>
          <a:xfrm rot="5400000" flipH="1" flipV="1">
            <a:off x="4354827" y="1507091"/>
            <a:ext cx="352652" cy="4039569"/>
          </a:xfrm>
          <a:prstGeom prst="bentConnector3">
            <a:avLst>
              <a:gd name="adj1" fmla="val -176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98" idx="2"/>
          </p:cNvCxnSpPr>
          <p:nvPr/>
        </p:nvCxnSpPr>
        <p:spPr>
          <a:xfrm rot="5400000" flipH="1" flipV="1">
            <a:off x="5435001" y="343008"/>
            <a:ext cx="436561" cy="6283827"/>
          </a:xfrm>
          <a:prstGeom prst="bentConnector3">
            <a:avLst>
              <a:gd name="adj1" fmla="val -142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8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653281" y="3905539"/>
            <a:ext cx="1795311" cy="1195037"/>
            <a:chOff x="595686" y="1261242"/>
            <a:chExt cx="2397404" cy="1079286"/>
          </a:xfrm>
        </p:grpSpPr>
        <p:sp>
          <p:nvSpPr>
            <p:cNvPr id="140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6" y="1475958"/>
              <a:ext cx="2397404" cy="8645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718863" y="1563800"/>
              <a:ext cx="2151050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입력하신 정보와 일치하는 회원이 없습니다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확인해주세요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46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5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348829" y="2014638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Alert">
            <a:extLst>
              <a:ext uri="{FF2B5EF4-FFF2-40B4-BE49-F238E27FC236}">
                <a16:creationId xmlns:a16="http://schemas.microsoft.com/office/drawing/2014/main" id="{68E646AB-78EE-C421-1E7C-106F2A57A8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621889" y="3905723"/>
            <a:ext cx="1795311" cy="1111128"/>
            <a:chOff x="595686" y="1261242"/>
            <a:chExt cx="2397404" cy="1003504"/>
          </a:xfrm>
        </p:grpSpPr>
        <p:sp>
          <p:nvSpPr>
            <p:cNvPr id="164" name="Window Body">
              <a:extLst>
                <a:ext uri="{FF2B5EF4-FFF2-40B4-BE49-F238E27FC236}">
                  <a16:creationId xmlns:a16="http://schemas.microsoft.com/office/drawing/2014/main" id="{89CBCE91-3007-425D-9CBE-EF53E5593B2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475958"/>
              <a:ext cx="2397404" cy="7887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Text">
              <a:extLst>
                <a:ext uri="{FF2B5EF4-FFF2-40B4-BE49-F238E27FC236}">
                  <a16:creationId xmlns:a16="http://schemas.microsoft.com/office/drawing/2014/main" id="{6F8EE5AF-FA92-C63D-309F-5C6DC4CA26A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28573" y="1599538"/>
              <a:ext cx="2151049" cy="537579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입력하신 이메일로</a:t>
              </a:r>
              <a:endParaRPr lang="en-US" altLang="ko-KR" sz="8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임시 비밀번호를 발송했습니다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Title Bar">
              <a:extLst>
                <a:ext uri="{FF2B5EF4-FFF2-40B4-BE49-F238E27FC236}">
                  <a16:creationId xmlns:a16="http://schemas.microsoft.com/office/drawing/2014/main" id="{9B6AFF1F-3293-6CE4-6E51-F12B0D25935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2397404" cy="214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Close Button">
              <a:extLst>
                <a:ext uri="{FF2B5EF4-FFF2-40B4-BE49-F238E27FC236}">
                  <a16:creationId xmlns:a16="http://schemas.microsoft.com/office/drawing/2014/main" id="{CBBC0D28-2CD2-1EAD-634B-7FB77F701CC8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748188" y="1325588"/>
              <a:ext cx="131434" cy="8602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8" name="Icons">
              <a:extLst>
                <a:ext uri="{FF2B5EF4-FFF2-40B4-BE49-F238E27FC236}">
                  <a16:creationId xmlns:a16="http://schemas.microsoft.com/office/drawing/2014/main" id="{DD853A13-7C30-3081-5A8A-7EC33B387F5B}"/>
                </a:ext>
              </a:extLst>
            </p:cNvPr>
            <p:cNvGrpSpPr/>
            <p:nvPr/>
          </p:nvGrpSpPr>
          <p:grpSpPr>
            <a:xfrm>
              <a:off x="833178" y="1630148"/>
              <a:ext cx="610530" cy="358434"/>
              <a:chOff x="833178" y="1630148"/>
              <a:chExt cx="610530" cy="358434"/>
            </a:xfrm>
          </p:grpSpPr>
          <p:sp>
            <p:nvSpPr>
              <p:cNvPr id="170" name="Warning Icon" hidden="1">
                <a:extLst>
                  <a:ext uri="{FF2B5EF4-FFF2-40B4-BE49-F238E27FC236}">
                    <a16:creationId xmlns:a16="http://schemas.microsoft.com/office/drawing/2014/main" id="{3032F2B5-81E4-AAC4-9023-DA969512CE1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630865"/>
                <a:ext cx="610530" cy="35699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Error Icon" hidden="1">
                <a:extLst>
                  <a:ext uri="{FF2B5EF4-FFF2-40B4-BE49-F238E27FC236}">
                    <a16:creationId xmlns:a16="http://schemas.microsoft.com/office/drawing/2014/main" id="{1DC9461A-0306-8147-BA41-5B0FE2A7A94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6" y="1630865"/>
                <a:ext cx="532094" cy="35699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Question Icon" hidden="1">
                <a:extLst>
                  <a:ext uri="{FF2B5EF4-FFF2-40B4-BE49-F238E27FC236}">
                    <a16:creationId xmlns:a16="http://schemas.microsoft.com/office/drawing/2014/main" id="{B0A008E5-1490-647C-5F51-E74C7DFA78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2396" y="1630148"/>
                <a:ext cx="532096" cy="35843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9" name="Button 1">
              <a:extLst>
                <a:ext uri="{FF2B5EF4-FFF2-40B4-BE49-F238E27FC236}">
                  <a16:creationId xmlns:a16="http://schemas.microsoft.com/office/drawing/2014/main" id="{9655E6A9-9D8C-4A25-E36E-AF58163A98AD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361402" y="1976961"/>
              <a:ext cx="885389" cy="217101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1260889" y="5633959"/>
            <a:ext cx="1045757" cy="26347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비밀번호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00515" y="5258668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비밀번호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  <a:p>
            <a:pPr algn="r">
              <a:lnSpc>
                <a:spcPct val="200000"/>
              </a:lnSpc>
            </a:pPr>
            <a:r>
              <a:rPr lang="ko-KR" altLang="en-US" sz="1200" dirty="0" smtClean="0">
                <a:latin typeface="Noto Sans KR" panose="020B0500000000000000" charset="-127"/>
                <a:ea typeface="Noto Sans KR" panose="020B0500000000000000" charset="-127"/>
              </a:rPr>
              <a:t>비밀번호 재입력</a:t>
            </a:r>
            <a:endParaRPr lang="en-US" altLang="ko-KR" sz="1200" dirty="0" smtClean="0">
              <a:latin typeface="Noto Sans KR" panose="020B0500000000000000" charset="-127"/>
              <a:ea typeface="Noto Sans KR" panose="020B050000000000000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512772" y="5254068"/>
            <a:ext cx="4039347" cy="8966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6949632" y="5775210"/>
            <a:ext cx="16656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다시 한 번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0A477B7-56D9-0651-DF4F-7772F33493A8}"/>
              </a:ext>
            </a:extLst>
          </p:cNvPr>
          <p:cNvSpPr/>
          <p:nvPr/>
        </p:nvSpPr>
        <p:spPr>
          <a:xfrm>
            <a:off x="6949632" y="5414310"/>
            <a:ext cx="1665676" cy="2098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E50B15F-13F8-4012-3B22-D0477CFE6C14}"/>
              </a:ext>
            </a:extLst>
          </p:cNvPr>
          <p:cNvSpPr/>
          <p:nvPr/>
        </p:nvSpPr>
        <p:spPr>
          <a:xfrm>
            <a:off x="8714544" y="5414310"/>
            <a:ext cx="716823" cy="57074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79" name="꺾인 연결선 178"/>
          <p:cNvCxnSpPr>
            <a:stCxn id="173" idx="2"/>
            <a:endCxn id="175" idx="2"/>
          </p:cNvCxnSpPr>
          <p:nvPr/>
        </p:nvCxnSpPr>
        <p:spPr>
          <a:xfrm rot="16200000" flipH="1">
            <a:off x="4531478" y="3149723"/>
            <a:ext cx="253259" cy="5748678"/>
          </a:xfrm>
          <a:prstGeom prst="bentConnector3">
            <a:avLst>
              <a:gd name="adj1" fmla="val 14431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23" idx="0"/>
            <a:endCxn id="164" idx="2"/>
          </p:cNvCxnSpPr>
          <p:nvPr/>
        </p:nvCxnSpPr>
        <p:spPr>
          <a:xfrm rot="5400000" flipH="1" flipV="1">
            <a:off x="5477779" y="2592193"/>
            <a:ext cx="617108" cy="5466424"/>
          </a:xfrm>
          <a:prstGeom prst="bentConnector3">
            <a:avLst>
              <a:gd name="adj1" fmla="val 755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7505718" y="2012787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5405516" y="5147615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en-US" altLang="ko-KR" sz="786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AF615CD1-9DD9-35B3-7DBA-5B739ED92E65}"/>
              </a:ext>
            </a:extLst>
          </p:cNvPr>
          <p:cNvSpPr/>
          <p:nvPr/>
        </p:nvSpPr>
        <p:spPr bwMode="auto">
          <a:xfrm>
            <a:off x="7503850" y="3794799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490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404142" y="296401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68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072063" y="1093949"/>
          <a:ext cx="2119937" cy="5459711"/>
        </p:xfrm>
        <a:graphic>
          <a:graphicData uri="http://schemas.openxmlformats.org/drawingml/2006/table">
            <a:tbl>
              <a:tblPr/>
              <a:tblGrid>
                <a:gridCol w="227486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  <a:gridCol w="1892451">
                  <a:extLst>
                    <a:ext uri="{9D8B030D-6E8A-4147-A177-3AD203B41FA5}">
                      <a16:colId xmlns:a16="http://schemas.microsoft.com/office/drawing/2014/main" val="9668706"/>
                    </a:ext>
                  </a:extLst>
                </a:gridCol>
              </a:tblGrid>
              <a:tr h="390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1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현재 진행중인 공연 소개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  <a:tr h="417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2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공연 이미지</a:t>
                      </a:r>
                      <a:endParaRPr lang="en-US" altLang="ko-KR" sz="800" dirty="0" smtClean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391904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3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공연 정보</a:t>
                      </a:r>
                      <a:endParaRPr lang="en-US" altLang="ko-KR" sz="80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공연명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공연장소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출연진 정보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74190"/>
                  </a:ext>
                </a:extLst>
              </a:tr>
              <a:tr h="253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지난 공연 이미지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96134"/>
                  </a:ext>
                </a:extLst>
              </a:tr>
              <a:tr h="445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 3" pitchFamily="18" charset="2"/>
                        </a:rPr>
                        <a:t>5</a:t>
                      </a: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자세히 보기 버튼</a:t>
                      </a:r>
                      <a:endParaRPr lang="en-US" altLang="ko-KR" sz="800" dirty="0" smtClean="0"/>
                    </a:p>
                    <a:p>
                      <a:pPr marL="0" marR="0" indent="0" algn="l" defTabSz="9144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버튼 클릭 시 해당 공연 상세 페이지로 이동</a:t>
                      </a:r>
                      <a:endParaRPr lang="en-US" altLang="ko-KR" sz="80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62598"/>
                  </a:ext>
                </a:extLst>
              </a:tr>
              <a:tr h="3515131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sym typeface="Wingdings 3" pitchFamily="18" charset="2"/>
                      </a:endParaRPr>
                    </a:p>
                    <a:p>
                      <a:pPr algn="l"/>
                      <a:endParaRPr lang="en-US" altLang="ko-KR" sz="750" baseline="0" dirty="0"/>
                    </a:p>
                  </a:txBody>
                  <a:tcPr marL="0" marR="0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750" baseline="0" dirty="0"/>
                    </a:p>
                  </a:txBody>
                  <a:tcPr marL="93618" marR="93618" marT="46820" marB="4682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081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" y="1429255"/>
            <a:ext cx="10068064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극단소개</a:t>
            </a:r>
            <a:r>
              <a:rPr lang="ko-KR" altLang="en-US" sz="900" b="1" i="0" u="none" strike="noStrike" cap="none" dirty="0" smtClean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모집공고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공연예매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고객센터 </a:t>
            </a:r>
            <a:r>
              <a:rPr lang="en-US" altLang="ko-KR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| </a:t>
            </a:r>
            <a:r>
              <a:rPr lang="ko-KR" altLang="en-US" sz="900" b="1" i="0" u="none" strike="noStrike" cap="none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Dotum"/>
                <a:sym typeface="Dotum"/>
              </a:rPr>
              <a:t>마이페이지</a:t>
            </a:r>
            <a:endParaRPr lang="ko-KR" altLang="en-US" sz="9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" y="725267"/>
            <a:ext cx="10068064" cy="7050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endParaRPr lang="ko-KR" altLang="en-US" sz="900" b="1" dirty="0" err="1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8" name="Placeholder" descr="&lt;Tags&gt;&lt;SMARTRESIZEENABLED&gt;True&lt;/SMARTRESIZEENABLED&gt;&lt;/Tags&gt;"/>
          <p:cNvGrpSpPr/>
          <p:nvPr/>
        </p:nvGrpSpPr>
        <p:grpSpPr>
          <a:xfrm>
            <a:off x="102773" y="809161"/>
            <a:ext cx="1008112" cy="53353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Label" descr="&lt;Tags&gt;&lt;SMARTRESIZEANCHORS&gt;None,None,Relative,Relative&lt;/SMARTRESIZEANCHORS&gt;&lt;/Tags&gt;"/>
            <p:cNvSpPr txBox="1"/>
            <p:nvPr/>
          </p:nvSpPr>
          <p:spPr>
            <a:xfrm>
              <a:off x="4045667" y="2631470"/>
              <a:ext cx="646267" cy="40126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ME LOGO</a:t>
              </a:r>
            </a:p>
          </p:txBody>
        </p:sp>
      </p:grpSp>
      <p:graphicFrame>
        <p:nvGraphicFramePr>
          <p:cNvPr id="91" name="Google Shape;61;p3">
            <a:extLst>
              <a:ext uri="{FF2B5EF4-FFF2-40B4-BE49-F238E27FC236}">
                <a16:creationId xmlns:a16="http://schemas.microsoft.com/office/drawing/2014/main" id="{21994DD2-CF94-EEA3-46A4-C9A9581C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631826"/>
              </p:ext>
            </p:extLst>
          </p:nvPr>
        </p:nvGraphicFramePr>
        <p:xfrm>
          <a:off x="0" y="4177"/>
          <a:ext cx="12191998" cy="721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1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ME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페이지명</a:t>
                      </a:r>
                      <a:endParaRPr lang="ko-KR" b="1" dirty="0"/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메인페이지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페이지 넘버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작성자</a:t>
                      </a:r>
                      <a:endParaRPr sz="1000" b="1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김은서</a:t>
                      </a:r>
                      <a:endParaRPr sz="1000" u="none" strike="noStrike" cap="none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7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Dotum"/>
                          <a:sym typeface="Dotum"/>
                        </a:rPr>
                        <a:t>메인페이지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30AD95C-CCB2-2E75-92BB-5E43D49CAEF6}"/>
              </a:ext>
            </a:extLst>
          </p:cNvPr>
          <p:cNvGraphicFramePr>
            <a:graphicFrameLocks noGrp="1"/>
          </p:cNvGraphicFramePr>
          <p:nvPr/>
        </p:nvGraphicFramePr>
        <p:xfrm>
          <a:off x="10068064" y="727647"/>
          <a:ext cx="2123935" cy="374427"/>
        </p:xfrm>
        <a:graphic>
          <a:graphicData uri="http://schemas.openxmlformats.org/drawingml/2006/table">
            <a:tbl>
              <a:tblPr/>
              <a:tblGrid>
                <a:gridCol w="2123935">
                  <a:extLst>
                    <a:ext uri="{9D8B030D-6E8A-4147-A177-3AD203B41FA5}">
                      <a16:colId xmlns:a16="http://schemas.microsoft.com/office/drawing/2014/main" val="2413093680"/>
                    </a:ext>
                  </a:extLst>
                </a:gridCol>
              </a:tblGrid>
              <a:tr h="374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46820" marB="468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603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32249" y="1663338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3695" y="1904533"/>
            <a:ext cx="9475617" cy="3037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6509" y="1990368"/>
            <a:ext cx="5996352" cy="2862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95527" y="1990368"/>
            <a:ext cx="2515527" cy="2862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갈매기형 수장 69">
            <a:extLst>
              <a:ext uri="{FF2B5EF4-FFF2-40B4-BE49-F238E27FC236}">
                <a16:creationId xmlns:a16="http://schemas.microsoft.com/office/drawing/2014/main" id="{E25461AD-4139-19A0-F169-A3654CA0F817}"/>
              </a:ext>
            </a:extLst>
          </p:cNvPr>
          <p:cNvSpPr/>
          <p:nvPr/>
        </p:nvSpPr>
        <p:spPr>
          <a:xfrm>
            <a:off x="9476386" y="3269792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70">
            <a:extLst>
              <a:ext uri="{FF2B5EF4-FFF2-40B4-BE49-F238E27FC236}">
                <a16:creationId xmlns:a16="http://schemas.microsoft.com/office/drawing/2014/main" id="{C5A238D1-06B0-D91A-7C57-FF13CFEF3A5C}"/>
              </a:ext>
            </a:extLst>
          </p:cNvPr>
          <p:cNvSpPr/>
          <p:nvPr/>
        </p:nvSpPr>
        <p:spPr>
          <a:xfrm flipH="1">
            <a:off x="451699" y="3268846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821906" y="207076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6882489" y="2044926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99820" y="5259800"/>
            <a:ext cx="1959492" cy="97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91042" y="5257878"/>
            <a:ext cx="1959492" cy="97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782265" y="5257879"/>
            <a:ext cx="1959492" cy="97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3488" y="5266217"/>
            <a:ext cx="1959492" cy="97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250362" y="4971661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9992" y="493113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지난 공연 이미지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0362" y="163409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진행중인 공연 소개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8020" y="20233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공연 이미지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87961" y="203165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공연 정보</a:t>
            </a:r>
            <a:endParaRPr lang="ko-KR" altLang="en-US" sz="1400" b="1" dirty="0"/>
          </a:p>
        </p:txBody>
      </p:sp>
      <p:sp>
        <p:nvSpPr>
          <p:cNvPr id="64" name="직사각형 63"/>
          <p:cNvSpPr/>
          <p:nvPr/>
        </p:nvSpPr>
        <p:spPr>
          <a:xfrm>
            <a:off x="6885326" y="2451960"/>
            <a:ext cx="2364141" cy="30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885326" y="2837521"/>
            <a:ext cx="2364141" cy="30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99144" y="24660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공연명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82489" y="28261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공연장소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6885667" y="3243470"/>
            <a:ext cx="2364141" cy="307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9783" y="324369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출연진 정보</a:t>
            </a:r>
            <a:endParaRPr lang="ko-KR" altLang="en-US" sz="14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113289" y="4291222"/>
            <a:ext cx="2074323" cy="41670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자세히 보기</a:t>
            </a:r>
            <a:endParaRPr lang="ko-KR" altLang="en-US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DC001D-60F7-CF74-374F-E6EF82391844}"/>
              </a:ext>
            </a:extLst>
          </p:cNvPr>
          <p:cNvSpPr/>
          <p:nvPr/>
        </p:nvSpPr>
        <p:spPr bwMode="auto">
          <a:xfrm>
            <a:off x="6828933" y="4429780"/>
            <a:ext cx="216114" cy="212906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08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16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24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31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39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447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355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263" algn="l" defTabSz="957816" rtl="0" eaLnBrk="1" latinLnBrk="1" hangingPunct="1">
              <a:defRPr sz="18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53156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86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009862" y="1165234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김은서 </a:t>
            </a:r>
            <a:r>
              <a:rPr lang="ko-KR" altLang="en-US" sz="7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님</a:t>
            </a:r>
            <a:endParaRPr lang="ko-KR" altLang="en-US" sz="7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Button"/>
          <p:cNvSpPr/>
          <p:nvPr/>
        </p:nvSpPr>
        <p:spPr>
          <a:xfrm>
            <a:off x="9543199" y="1167518"/>
            <a:ext cx="463405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Segoe UI" panose="020B0502040204020203" pitchFamily="34" charset="0"/>
              </a:rPr>
              <a:t>Log out</a:t>
            </a:r>
          </a:p>
        </p:txBody>
      </p:sp>
      <p:grpSp>
        <p:nvGrpSpPr>
          <p:cNvPr id="57" name="Time Field"/>
          <p:cNvGrpSpPr/>
          <p:nvPr>
            <p:custDataLst>
              <p:tags r:id="rId1"/>
            </p:custDataLst>
          </p:nvPr>
        </p:nvGrpSpPr>
        <p:grpSpPr>
          <a:xfrm>
            <a:off x="9232226" y="906699"/>
            <a:ext cx="774238" cy="194925"/>
            <a:chOff x="792004" y="1284326"/>
            <a:chExt cx="878757" cy="194925"/>
          </a:xfrm>
        </p:grpSpPr>
        <p:sp>
          <p:nvSpPr>
            <p:cNvPr id="58" name="Text Box"/>
            <p:cNvSpPr/>
            <p:nvPr/>
          </p:nvSpPr>
          <p:spPr>
            <a:xfrm>
              <a:off x="792004" y="1284326"/>
              <a:ext cx="878757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Segoe UI" panose="020B0502040204020203" pitchFamily="34" charset="0"/>
                </a:rPr>
                <a:t>10:45:25 AM</a:t>
              </a:r>
            </a:p>
          </p:txBody>
        </p:sp>
        <p:sp>
          <p:nvSpPr>
            <p:cNvPr id="61" name="Time Icon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431883" y="1322406"/>
              <a:ext cx="135585" cy="119457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618037-6A1A-0928-D47F-8E54FC428B62}"/>
              </a:ext>
            </a:extLst>
          </p:cNvPr>
          <p:cNvSpPr/>
          <p:nvPr/>
        </p:nvSpPr>
        <p:spPr>
          <a:xfrm>
            <a:off x="0" y="6303316"/>
            <a:ext cx="10055835" cy="5505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217" y="6303316"/>
            <a:ext cx="711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footer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667" y="6434122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latin typeface="Noto Sans KR" panose="020B0500000000000000" charset="-127"/>
                <a:ea typeface="Noto Sans KR" panose="020B0500000000000000" charset="-127"/>
              </a:rPr>
              <a:t>극단정보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이용약관 </a:t>
            </a:r>
            <a:r>
              <a:rPr lang="en-US" altLang="ko-KR" sz="1100" b="1" dirty="0" smtClean="0">
                <a:latin typeface="Noto Sans KR" panose="020B0500000000000000" charset="-127"/>
                <a:ea typeface="Noto Sans KR" panose="020B0500000000000000" charset="-127"/>
              </a:rPr>
              <a:t>/ </a:t>
            </a:r>
            <a:r>
              <a:rPr lang="ko-KR" altLang="en-US" sz="1100" b="1" dirty="0" smtClean="0">
                <a:latin typeface="Noto Sans KR" panose="020B0500000000000000" charset="-127"/>
                <a:ea typeface="Noto Sans KR" panose="020B0500000000000000" charset="-127"/>
              </a:rPr>
              <a:t>개인정보취급방침</a:t>
            </a:r>
            <a:endParaRPr lang="ko-KR" altLang="en-US" sz="1100" b="1" dirty="0">
              <a:latin typeface="Noto Sans KR" panose="020B0500000000000000" charset="-127"/>
              <a:ea typeface="Noto Sans KR" panose="020B050000000000000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77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0F2D1A-C2D2-7584-D00E-A3106EE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7614B-68AE-305F-23DF-BA9DD3DC07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cxnSp>
        <p:nvCxnSpPr>
          <p:cNvPr id="7" name="직선 연결선[R] 9">
            <a:extLst>
              <a:ext uri="{FF2B5EF4-FFF2-40B4-BE49-F238E27FC236}">
                <a16:creationId xmlns:a16="http://schemas.microsoft.com/office/drawing/2014/main" id="{6BA6E8B2-1C5C-CD24-91A5-D850BB291AF4}"/>
              </a:ext>
            </a:extLst>
          </p:cNvPr>
          <p:cNvCxnSpPr>
            <a:cxnSpLocks/>
          </p:cNvCxnSpPr>
          <p:nvPr/>
        </p:nvCxnSpPr>
        <p:spPr>
          <a:xfrm>
            <a:off x="2847974" y="1762721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id="{7A443D44-ABC9-22D2-F4DF-D24830FB55A6}"/>
              </a:ext>
            </a:extLst>
          </p:cNvPr>
          <p:cNvCxnSpPr>
            <a:cxnSpLocks/>
          </p:cNvCxnSpPr>
          <p:nvPr/>
        </p:nvCxnSpPr>
        <p:spPr>
          <a:xfrm>
            <a:off x="2847974" y="3657137"/>
            <a:ext cx="64960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91CEF-52B1-7257-C165-4EB1895C4E54}"/>
              </a:ext>
            </a:extLst>
          </p:cNvPr>
          <p:cNvSpPr/>
          <p:nvPr/>
        </p:nvSpPr>
        <p:spPr>
          <a:xfrm>
            <a:off x="5456919" y="3167732"/>
            <a:ext cx="1137094" cy="13501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204020203" pitchFamily="34" charset="0"/>
              <a:ea typeface="Noto Sans CJK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821380-23B3-7506-0DB1-2BDB46E18046}"/>
              </a:ext>
            </a:extLst>
          </p:cNvPr>
          <p:cNvSpPr txBox="1"/>
          <p:nvPr/>
        </p:nvSpPr>
        <p:spPr>
          <a:xfrm>
            <a:off x="2147895" y="2074439"/>
            <a:ext cx="7896210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 </a:t>
            </a:r>
            <a:r>
              <a:rPr kumimoji="1" lang="ko-KR" altLang="en-US" sz="4800" b="1" spc="-15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스토리 보드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19408-57D6-A44E-85CD-1E0D4627EC46}"/>
              </a:ext>
            </a:extLst>
          </p:cNvPr>
          <p:cNvSpPr txBox="1"/>
          <p:nvPr/>
        </p:nvSpPr>
        <p:spPr>
          <a:xfrm>
            <a:off x="4591048" y="5066940"/>
            <a:ext cx="30099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박희조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1"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유성욱</a:t>
            </a:r>
            <a:r>
              <a:rPr kumimoji="1" lang="ko-KR" altLang="en-US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김은서</a:t>
            </a:r>
            <a:r>
              <a:rPr kumimoji="1" lang="en-US" altLang="ko-KR" sz="14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1" lang="x-none" altLang="en-US" sz="14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F0660-F128-41E1-8F13-461DF1EC92AD}"/>
              </a:ext>
            </a:extLst>
          </p:cNvPr>
          <p:cNvSpPr txBox="1"/>
          <p:nvPr/>
        </p:nvSpPr>
        <p:spPr>
          <a:xfrm>
            <a:off x="5533985" y="296401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ME </a:t>
            </a:r>
            <a:r>
              <a:rPr lang="ko-KR" altLang="en-US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소개</a:t>
            </a:r>
            <a:endParaRPr lang="ko-KR" altLang="en-US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49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8,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20,1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4940</Words>
  <Application>Microsoft Office PowerPoint</Application>
  <PresentationFormat>와이드스크린</PresentationFormat>
  <Paragraphs>1988</Paragraphs>
  <Slides>43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Noto Sans</vt:lpstr>
      <vt:lpstr>Noto Sans CJK KR Medium</vt:lpstr>
      <vt:lpstr>Noto Sans KR</vt:lpstr>
      <vt:lpstr>Noto Sans KR Black</vt:lpstr>
      <vt:lpstr>나눔고딕</vt:lpstr>
      <vt:lpstr>돋움</vt:lpstr>
      <vt:lpstr>돋움</vt:lpstr>
      <vt:lpstr>맑은 고딕</vt:lpstr>
      <vt:lpstr>Arial</vt:lpstr>
      <vt:lpstr>Calibri</vt:lpstr>
      <vt:lpstr>Segoe UI</vt:lpstr>
      <vt:lpstr>Segoe UI Semibold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형식</dc:creator>
  <cp:lastModifiedBy>김은서</cp:lastModifiedBy>
  <cp:revision>89</cp:revision>
  <dcterms:created xsi:type="dcterms:W3CDTF">2022-06-26T06:33:55Z</dcterms:created>
  <dcterms:modified xsi:type="dcterms:W3CDTF">2022-06-30T02:22:49Z</dcterms:modified>
</cp:coreProperties>
</file>