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6" r:id="rId3"/>
    <p:sldId id="267" r:id="rId4"/>
    <p:sldId id="269" r:id="rId5"/>
    <p:sldId id="268" r:id="rId6"/>
    <p:sldId id="261" r:id="rId7"/>
    <p:sldId id="260" r:id="rId8"/>
    <p:sldId id="272" r:id="rId9"/>
    <p:sldId id="265" r:id="rId10"/>
    <p:sldId id="270" r:id="rId11"/>
    <p:sldId id="271" r:id="rId12"/>
    <p:sldId id="262" r:id="rId13"/>
    <p:sldId id="273" r:id="rId14"/>
    <p:sldId id="275" r:id="rId15"/>
    <p:sldId id="276" r:id="rId16"/>
    <p:sldId id="274" r:id="rId17"/>
    <p:sldId id="278" r:id="rId18"/>
    <p:sldId id="25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C93A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AE8232-223E-5D43-AD0E-87E106844BFA}" v="239" dt="2023-02-11T19:00:02.388"/>
    <p1510:client id="{373DE74F-0F45-4AAF-B8F0-7024D9EC6DA6}" v="2520" dt="2023-02-11T18:59:57.476"/>
    <p1510:client id="{3A3FA718-22E2-BD42-896A-DDB1C8CC2FAE}" v="8" dt="2023-02-11T05:04:37.279"/>
    <p1510:client id="{B2388AF2-0310-4D9F-A96C-D52CC2C8A057}" v="81" dt="2023-02-11T18:58:37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E9D4B-6ADF-404F-A645-8AEBBBDF14D1}" type="datetimeFigureOut">
              <a:rPr lang="en-US" smtClean="0"/>
              <a:t>2/11/23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B3EA1-29D3-4D5C-9068-18F43E4C5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11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B3EA1-29D3-4D5C-9068-18F43E4C5D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03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B3EA1-29D3-4D5C-9068-18F43E4C5D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02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B3EA1-29D3-4D5C-9068-18F43E4C5D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93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B3EA1-29D3-4D5C-9068-18F43E4C5D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09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B3EA1-29D3-4D5C-9068-18F43E4C5D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7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B3EA1-29D3-4D5C-9068-18F43E4C5D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63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B3EA1-29D3-4D5C-9068-18F43E4C5D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27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B3EA1-29D3-4D5C-9068-18F43E4C5D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16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B3EA1-29D3-4D5C-9068-18F43E4C5D7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76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C5F9-B3A2-03FB-DA4D-A7C6D76C5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6C279-CFB1-FD1F-1740-55D1D4D93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1FAC0-C3FC-51A2-E0AC-A43FAE0F8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8BF8-C83C-43A1-968E-DCD82C2B2F1F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18253-830E-280F-E9C0-E15FC7BA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92A49-E826-BE5F-7409-0A7777F6E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7906-D052-451E-81C6-798A5370A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7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EECB9-F161-C6BA-D65E-98BB4FB7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E3EE4-7ED0-AA85-BC26-01E463658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22039-00D2-4494-4A89-01169B2EF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8BF8-C83C-43A1-968E-DCD82C2B2F1F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719A4-7F69-C67F-1CBD-B00400F1D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9BBA4-D346-8107-5A9E-0B60A434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7906-D052-451E-81C6-798A5370A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7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1ADC3-640A-F3DA-E458-C52B90EDC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97323-0A57-C37F-2FA6-C27177B34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6492D-5843-63A4-63A3-F5C91392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8BF8-C83C-43A1-968E-DCD82C2B2F1F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84743-4ECE-E95C-4057-F193667C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7AF59-8631-46B2-8E62-DD056BEF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7906-D052-451E-81C6-798A5370A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9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02066-0C6B-3E88-7CD5-8C2F12E7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A9883-4F65-C43B-AF84-6C3CAADF8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161C6-D452-475A-7839-1AA5B27E4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8BF8-C83C-43A1-968E-DCD82C2B2F1F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94A1F-0587-D0C4-CD22-81160A455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F7EB4-8388-72F0-DED6-3FD245C0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7906-D052-451E-81C6-798A5370A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1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47B2-CAEA-560C-03C3-3C14D11E3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5E918-2ADC-494B-B716-15C93C310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89FAE-DC89-81B7-9F46-18411B799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8BF8-C83C-43A1-968E-DCD82C2B2F1F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03613-9900-F10D-48FA-77A264F8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0C89A-06FE-67A2-4850-EFA16C37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7906-D052-451E-81C6-798A5370A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0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F656-C317-94A0-3F3C-61AC8728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0AD23-8858-DD47-749A-E0B69CDCB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EE7B4-F0E1-235B-73B8-7EE808B1E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6DC35-D434-9E29-E294-6EE6C2B0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8BF8-C83C-43A1-968E-DCD82C2B2F1F}" type="datetimeFigureOut">
              <a:rPr lang="en-US" smtClean="0"/>
              <a:t>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94017-3880-4061-8383-8CE7DD27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2AA8C-B89E-6D4F-C21C-9E20DAA0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7906-D052-451E-81C6-798A5370A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8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0356-85D6-3862-A453-64DED4A92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2548F-32A4-6AE9-B243-5B3BBA434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1FA71-07B8-F1C8-2B18-01CF04B49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B89CD7-6B43-CB33-13E9-F434D6944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F2434C-AB47-2639-5792-E53317B12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594C21-87EF-353A-5235-AFEC622EA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8BF8-C83C-43A1-968E-DCD82C2B2F1F}" type="datetimeFigureOut">
              <a:rPr lang="en-US" smtClean="0"/>
              <a:t>2/11/23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04B51-B660-D923-2E74-E5EAD628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C3DC25-7121-E836-5E3B-E1BB5244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7906-D052-451E-81C6-798A5370A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1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4929-D50D-43A9-5C58-C3A2AF670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563D4-F88A-4E43-125B-655AC34B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8BF8-C83C-43A1-968E-DCD82C2B2F1F}" type="datetimeFigureOut">
              <a:rPr lang="en-US" smtClean="0"/>
              <a:t>2/11/23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F8F95-3FFA-C534-0536-242901E0B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6F3DB-1574-E379-6D09-73039D92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7906-D052-451E-81C6-798A5370A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5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7F97D-3C33-7349-2EC6-145197C13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8BF8-C83C-43A1-968E-DCD82C2B2F1F}" type="datetimeFigureOut">
              <a:rPr lang="en-US" smtClean="0"/>
              <a:t>2/11/23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97AD20-1AD6-4FB8-6303-1BDA98D8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797B2-1AEB-4ABC-8C49-F0FF2BB4F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7906-D052-451E-81C6-798A5370A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4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33B5-A7A8-7876-900D-947C61AB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05CF-05DC-9775-DC03-C30D4ACC4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237BE-FEEE-0A6D-4680-58D01AD08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BA486-6DF1-315A-FADB-60142D18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8BF8-C83C-43A1-968E-DCD82C2B2F1F}" type="datetimeFigureOut">
              <a:rPr lang="en-US" smtClean="0"/>
              <a:t>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9F7A8-C669-5693-2FE5-C8C479B2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15280-EE80-E195-E241-BCE24A4C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7906-D052-451E-81C6-798A5370A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36620-502C-A929-1C57-2C6CAF348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B497B-321D-2EAD-0436-118A7B0DD5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FD451-64E7-D592-072E-288879DCE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61ECF-C6F3-35DB-190E-05F475B3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8BF8-C83C-43A1-968E-DCD82C2B2F1F}" type="datetimeFigureOut">
              <a:rPr lang="en-US" smtClean="0"/>
              <a:t>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45AC7-9154-7159-E596-27BA794FC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1D643-A517-362E-2BD7-1B58D850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7906-D052-451E-81C6-798A5370A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A99F6A-AE7E-5104-8017-B9D27E46B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46C87-78E1-EF23-9C1C-177A1E79C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A6B97-1F03-0209-955D-F9F6FF90C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F8BF8-C83C-43A1-968E-DCD82C2B2F1F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7FE2C-B361-6967-9FA0-E798609FA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FEA45-E976-490F-D46B-043752797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B7906-D052-451E-81C6-798A5370A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8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ldmansachs.com/insights/pages/gs-research/the-path-to-2075-slower-global-growth-but-convergence-remains-intact/report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220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Diagram&#10;&#10;Description automatically generated">
            <a:extLst>
              <a:ext uri="{FF2B5EF4-FFF2-40B4-BE49-F238E27FC236}">
                <a16:creationId xmlns:a16="http://schemas.microsoft.com/office/drawing/2014/main" id="{6A5B9DA5-A813-0B98-ACCD-B277DC02B1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76" r="14470" b="-1"/>
          <a:stretch/>
        </p:blipFill>
        <p:spPr>
          <a:xfrm>
            <a:off x="4003589" y="10"/>
            <a:ext cx="8188411" cy="6857989"/>
          </a:xfrm>
          <a:prstGeom prst="rect">
            <a:avLst/>
          </a:prstGeom>
        </p:spPr>
      </p:pic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465EB4C2-5647-453F-B661-B2814605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1D015EAF-FDA0-4A49-B71D-F0521EA99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272784" cy="6858000"/>
            <a:chOff x="0" y="2006221"/>
            <a:chExt cx="4272784" cy="6858000"/>
          </a:xfrm>
        </p:grpSpPr>
        <p:sp useBgFill="1"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0047FB3A-C0F9-4DD9-A4E0-B203F96AA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0" y="2006221"/>
              <a:ext cx="4272784" cy="6858000"/>
            </a:xfrm>
            <a:custGeom>
              <a:avLst/>
              <a:gdLst>
                <a:gd name="connsiteX0" fmla="*/ 0 w 4272784"/>
                <a:gd name="connsiteY0" fmla="*/ 0 h 6858000"/>
                <a:gd name="connsiteX1" fmla="*/ 4082989 w 4272784"/>
                <a:gd name="connsiteY1" fmla="*/ 0 h 6858000"/>
                <a:gd name="connsiteX2" fmla="*/ 4088029 w 4272784"/>
                <a:gd name="connsiteY2" fmla="*/ 66675 h 6858000"/>
                <a:gd name="connsiteX3" fmla="*/ 4096426 w 4272784"/>
                <a:gd name="connsiteY3" fmla="*/ 122237 h 6858000"/>
                <a:gd name="connsiteX4" fmla="*/ 4106504 w 4272784"/>
                <a:gd name="connsiteY4" fmla="*/ 174625 h 6858000"/>
                <a:gd name="connsiteX5" fmla="*/ 4123300 w 4272784"/>
                <a:gd name="connsiteY5" fmla="*/ 217487 h 6858000"/>
                <a:gd name="connsiteX6" fmla="*/ 4140096 w 4272784"/>
                <a:gd name="connsiteY6" fmla="*/ 260350 h 6858000"/>
                <a:gd name="connsiteX7" fmla="*/ 4160251 w 4272784"/>
                <a:gd name="connsiteY7" fmla="*/ 296862 h 6858000"/>
                <a:gd name="connsiteX8" fmla="*/ 4180406 w 4272784"/>
                <a:gd name="connsiteY8" fmla="*/ 334962 h 6858000"/>
                <a:gd name="connsiteX9" fmla="*/ 4198882 w 4272784"/>
                <a:gd name="connsiteY9" fmla="*/ 369887 h 6858000"/>
                <a:gd name="connsiteX10" fmla="*/ 4217357 w 4272784"/>
                <a:gd name="connsiteY10" fmla="*/ 409575 h 6858000"/>
                <a:gd name="connsiteX11" fmla="*/ 4234153 w 4272784"/>
                <a:gd name="connsiteY11" fmla="*/ 450850 h 6858000"/>
                <a:gd name="connsiteX12" fmla="*/ 4249270 w 4272784"/>
                <a:gd name="connsiteY12" fmla="*/ 496887 h 6858000"/>
                <a:gd name="connsiteX13" fmla="*/ 4261027 w 4272784"/>
                <a:gd name="connsiteY13" fmla="*/ 546100 h 6858000"/>
                <a:gd name="connsiteX14" fmla="*/ 4269425 w 4272784"/>
                <a:gd name="connsiteY14" fmla="*/ 606425 h 6858000"/>
                <a:gd name="connsiteX15" fmla="*/ 4272784 w 4272784"/>
                <a:gd name="connsiteY15" fmla="*/ 673100 h 6858000"/>
                <a:gd name="connsiteX16" fmla="*/ 4269425 w 4272784"/>
                <a:gd name="connsiteY16" fmla="*/ 744537 h 6858000"/>
                <a:gd name="connsiteX17" fmla="*/ 4261027 w 4272784"/>
                <a:gd name="connsiteY17" fmla="*/ 801687 h 6858000"/>
                <a:gd name="connsiteX18" fmla="*/ 4249270 w 4272784"/>
                <a:gd name="connsiteY18" fmla="*/ 854075 h 6858000"/>
                <a:gd name="connsiteX19" fmla="*/ 4234153 w 4272784"/>
                <a:gd name="connsiteY19" fmla="*/ 901700 h 6858000"/>
                <a:gd name="connsiteX20" fmla="*/ 4217357 w 4272784"/>
                <a:gd name="connsiteY20" fmla="*/ 942975 h 6858000"/>
                <a:gd name="connsiteX21" fmla="*/ 4197202 w 4272784"/>
                <a:gd name="connsiteY21" fmla="*/ 981075 h 6858000"/>
                <a:gd name="connsiteX22" fmla="*/ 4177047 w 4272784"/>
                <a:gd name="connsiteY22" fmla="*/ 1017587 h 6858000"/>
                <a:gd name="connsiteX23" fmla="*/ 4156892 w 4272784"/>
                <a:gd name="connsiteY23" fmla="*/ 1055687 h 6858000"/>
                <a:gd name="connsiteX24" fmla="*/ 4138416 w 4272784"/>
                <a:gd name="connsiteY24" fmla="*/ 1095375 h 6858000"/>
                <a:gd name="connsiteX25" fmla="*/ 4119940 w 4272784"/>
                <a:gd name="connsiteY25" fmla="*/ 1136650 h 6858000"/>
                <a:gd name="connsiteX26" fmla="*/ 4104825 w 4272784"/>
                <a:gd name="connsiteY26" fmla="*/ 1182687 h 6858000"/>
                <a:gd name="connsiteX27" fmla="*/ 4094747 w 4272784"/>
                <a:gd name="connsiteY27" fmla="*/ 1235075 h 6858000"/>
                <a:gd name="connsiteX28" fmla="*/ 4084669 w 4272784"/>
                <a:gd name="connsiteY28" fmla="*/ 1295400 h 6858000"/>
                <a:gd name="connsiteX29" fmla="*/ 4082989 w 4272784"/>
                <a:gd name="connsiteY29" fmla="*/ 1363662 h 6858000"/>
                <a:gd name="connsiteX30" fmla="*/ 4084669 w 4272784"/>
                <a:gd name="connsiteY30" fmla="*/ 1431925 h 6858000"/>
                <a:gd name="connsiteX31" fmla="*/ 4094747 w 4272784"/>
                <a:gd name="connsiteY31" fmla="*/ 1492250 h 6858000"/>
                <a:gd name="connsiteX32" fmla="*/ 4104825 w 4272784"/>
                <a:gd name="connsiteY32" fmla="*/ 1544637 h 6858000"/>
                <a:gd name="connsiteX33" fmla="*/ 4119940 w 4272784"/>
                <a:gd name="connsiteY33" fmla="*/ 1589087 h 6858000"/>
                <a:gd name="connsiteX34" fmla="*/ 4138416 w 4272784"/>
                <a:gd name="connsiteY34" fmla="*/ 1631950 h 6858000"/>
                <a:gd name="connsiteX35" fmla="*/ 4156892 w 4272784"/>
                <a:gd name="connsiteY35" fmla="*/ 1671637 h 6858000"/>
                <a:gd name="connsiteX36" fmla="*/ 4177047 w 4272784"/>
                <a:gd name="connsiteY36" fmla="*/ 1708150 h 6858000"/>
                <a:gd name="connsiteX37" fmla="*/ 4197202 w 4272784"/>
                <a:gd name="connsiteY37" fmla="*/ 1743075 h 6858000"/>
                <a:gd name="connsiteX38" fmla="*/ 4217357 w 4272784"/>
                <a:gd name="connsiteY38" fmla="*/ 1782762 h 6858000"/>
                <a:gd name="connsiteX39" fmla="*/ 4234153 w 4272784"/>
                <a:gd name="connsiteY39" fmla="*/ 1824037 h 6858000"/>
                <a:gd name="connsiteX40" fmla="*/ 4249270 w 4272784"/>
                <a:gd name="connsiteY40" fmla="*/ 1870075 h 6858000"/>
                <a:gd name="connsiteX41" fmla="*/ 4261027 w 4272784"/>
                <a:gd name="connsiteY41" fmla="*/ 1922462 h 6858000"/>
                <a:gd name="connsiteX42" fmla="*/ 4269425 w 4272784"/>
                <a:gd name="connsiteY42" fmla="*/ 1982787 h 6858000"/>
                <a:gd name="connsiteX43" fmla="*/ 4272784 w 4272784"/>
                <a:gd name="connsiteY43" fmla="*/ 2051050 h 6858000"/>
                <a:gd name="connsiteX44" fmla="*/ 4269425 w 4272784"/>
                <a:gd name="connsiteY44" fmla="*/ 2119312 h 6858000"/>
                <a:gd name="connsiteX45" fmla="*/ 4261027 w 4272784"/>
                <a:gd name="connsiteY45" fmla="*/ 2179637 h 6858000"/>
                <a:gd name="connsiteX46" fmla="*/ 4249270 w 4272784"/>
                <a:gd name="connsiteY46" fmla="*/ 2232025 h 6858000"/>
                <a:gd name="connsiteX47" fmla="*/ 4234153 w 4272784"/>
                <a:gd name="connsiteY47" fmla="*/ 2278062 h 6858000"/>
                <a:gd name="connsiteX48" fmla="*/ 4217357 w 4272784"/>
                <a:gd name="connsiteY48" fmla="*/ 2319337 h 6858000"/>
                <a:gd name="connsiteX49" fmla="*/ 4197202 w 4272784"/>
                <a:gd name="connsiteY49" fmla="*/ 2359025 h 6858000"/>
                <a:gd name="connsiteX50" fmla="*/ 4177047 w 4272784"/>
                <a:gd name="connsiteY50" fmla="*/ 2395537 h 6858000"/>
                <a:gd name="connsiteX51" fmla="*/ 4156892 w 4272784"/>
                <a:gd name="connsiteY51" fmla="*/ 2433637 h 6858000"/>
                <a:gd name="connsiteX52" fmla="*/ 4138416 w 4272784"/>
                <a:gd name="connsiteY52" fmla="*/ 2471737 h 6858000"/>
                <a:gd name="connsiteX53" fmla="*/ 4119940 w 4272784"/>
                <a:gd name="connsiteY53" fmla="*/ 2513012 h 6858000"/>
                <a:gd name="connsiteX54" fmla="*/ 4104825 w 4272784"/>
                <a:gd name="connsiteY54" fmla="*/ 2560637 h 6858000"/>
                <a:gd name="connsiteX55" fmla="*/ 4094747 w 4272784"/>
                <a:gd name="connsiteY55" fmla="*/ 2613025 h 6858000"/>
                <a:gd name="connsiteX56" fmla="*/ 4084669 w 4272784"/>
                <a:gd name="connsiteY56" fmla="*/ 2671762 h 6858000"/>
                <a:gd name="connsiteX57" fmla="*/ 4082989 w 4272784"/>
                <a:gd name="connsiteY57" fmla="*/ 2741612 h 6858000"/>
                <a:gd name="connsiteX58" fmla="*/ 4084669 w 4272784"/>
                <a:gd name="connsiteY58" fmla="*/ 2809875 h 6858000"/>
                <a:gd name="connsiteX59" fmla="*/ 4094747 w 4272784"/>
                <a:gd name="connsiteY59" fmla="*/ 2868612 h 6858000"/>
                <a:gd name="connsiteX60" fmla="*/ 4104825 w 4272784"/>
                <a:gd name="connsiteY60" fmla="*/ 2922587 h 6858000"/>
                <a:gd name="connsiteX61" fmla="*/ 4119940 w 4272784"/>
                <a:gd name="connsiteY61" fmla="*/ 2967037 h 6858000"/>
                <a:gd name="connsiteX62" fmla="*/ 4138416 w 4272784"/>
                <a:gd name="connsiteY62" fmla="*/ 3009900 h 6858000"/>
                <a:gd name="connsiteX63" fmla="*/ 4156892 w 4272784"/>
                <a:gd name="connsiteY63" fmla="*/ 3046412 h 6858000"/>
                <a:gd name="connsiteX64" fmla="*/ 4177047 w 4272784"/>
                <a:gd name="connsiteY64" fmla="*/ 3084512 h 6858000"/>
                <a:gd name="connsiteX65" fmla="*/ 4197202 w 4272784"/>
                <a:gd name="connsiteY65" fmla="*/ 3121025 h 6858000"/>
                <a:gd name="connsiteX66" fmla="*/ 4217357 w 4272784"/>
                <a:gd name="connsiteY66" fmla="*/ 3160712 h 6858000"/>
                <a:gd name="connsiteX67" fmla="*/ 4234153 w 4272784"/>
                <a:gd name="connsiteY67" fmla="*/ 3201987 h 6858000"/>
                <a:gd name="connsiteX68" fmla="*/ 4249270 w 4272784"/>
                <a:gd name="connsiteY68" fmla="*/ 3248025 h 6858000"/>
                <a:gd name="connsiteX69" fmla="*/ 4261027 w 4272784"/>
                <a:gd name="connsiteY69" fmla="*/ 3300412 h 6858000"/>
                <a:gd name="connsiteX70" fmla="*/ 4269425 w 4272784"/>
                <a:gd name="connsiteY70" fmla="*/ 3360737 h 6858000"/>
                <a:gd name="connsiteX71" fmla="*/ 4272784 w 4272784"/>
                <a:gd name="connsiteY71" fmla="*/ 3427412 h 6858000"/>
                <a:gd name="connsiteX72" fmla="*/ 4269425 w 4272784"/>
                <a:gd name="connsiteY72" fmla="*/ 3497262 h 6858000"/>
                <a:gd name="connsiteX73" fmla="*/ 4261027 w 4272784"/>
                <a:gd name="connsiteY73" fmla="*/ 3557587 h 6858000"/>
                <a:gd name="connsiteX74" fmla="*/ 4249270 w 4272784"/>
                <a:gd name="connsiteY74" fmla="*/ 3609975 h 6858000"/>
                <a:gd name="connsiteX75" fmla="*/ 4234153 w 4272784"/>
                <a:gd name="connsiteY75" fmla="*/ 3656012 h 6858000"/>
                <a:gd name="connsiteX76" fmla="*/ 4217357 w 4272784"/>
                <a:gd name="connsiteY76" fmla="*/ 3697287 h 6858000"/>
                <a:gd name="connsiteX77" fmla="*/ 4197202 w 4272784"/>
                <a:gd name="connsiteY77" fmla="*/ 3736975 h 6858000"/>
                <a:gd name="connsiteX78" fmla="*/ 4156892 w 4272784"/>
                <a:gd name="connsiteY78" fmla="*/ 3811587 h 6858000"/>
                <a:gd name="connsiteX79" fmla="*/ 4138416 w 4272784"/>
                <a:gd name="connsiteY79" fmla="*/ 3848100 h 6858000"/>
                <a:gd name="connsiteX80" fmla="*/ 4119940 w 4272784"/>
                <a:gd name="connsiteY80" fmla="*/ 3890962 h 6858000"/>
                <a:gd name="connsiteX81" fmla="*/ 4104825 w 4272784"/>
                <a:gd name="connsiteY81" fmla="*/ 3935412 h 6858000"/>
                <a:gd name="connsiteX82" fmla="*/ 4094747 w 4272784"/>
                <a:gd name="connsiteY82" fmla="*/ 3987800 h 6858000"/>
                <a:gd name="connsiteX83" fmla="*/ 4084669 w 4272784"/>
                <a:gd name="connsiteY83" fmla="*/ 4048125 h 6858000"/>
                <a:gd name="connsiteX84" fmla="*/ 4082989 w 4272784"/>
                <a:gd name="connsiteY84" fmla="*/ 4116387 h 6858000"/>
                <a:gd name="connsiteX85" fmla="*/ 4084669 w 4272784"/>
                <a:gd name="connsiteY85" fmla="*/ 4186237 h 6858000"/>
                <a:gd name="connsiteX86" fmla="*/ 4094747 w 4272784"/>
                <a:gd name="connsiteY86" fmla="*/ 4244975 h 6858000"/>
                <a:gd name="connsiteX87" fmla="*/ 4104825 w 4272784"/>
                <a:gd name="connsiteY87" fmla="*/ 4297362 h 6858000"/>
                <a:gd name="connsiteX88" fmla="*/ 4119940 w 4272784"/>
                <a:gd name="connsiteY88" fmla="*/ 4343400 h 6858000"/>
                <a:gd name="connsiteX89" fmla="*/ 4138416 w 4272784"/>
                <a:gd name="connsiteY89" fmla="*/ 4386262 h 6858000"/>
                <a:gd name="connsiteX90" fmla="*/ 4156892 w 4272784"/>
                <a:gd name="connsiteY90" fmla="*/ 4424362 h 6858000"/>
                <a:gd name="connsiteX91" fmla="*/ 4197202 w 4272784"/>
                <a:gd name="connsiteY91" fmla="*/ 4498975 h 6858000"/>
                <a:gd name="connsiteX92" fmla="*/ 4217357 w 4272784"/>
                <a:gd name="connsiteY92" fmla="*/ 4537075 h 6858000"/>
                <a:gd name="connsiteX93" fmla="*/ 4234153 w 4272784"/>
                <a:gd name="connsiteY93" fmla="*/ 4579937 h 6858000"/>
                <a:gd name="connsiteX94" fmla="*/ 4249270 w 4272784"/>
                <a:gd name="connsiteY94" fmla="*/ 4625975 h 6858000"/>
                <a:gd name="connsiteX95" fmla="*/ 4261027 w 4272784"/>
                <a:gd name="connsiteY95" fmla="*/ 4678362 h 6858000"/>
                <a:gd name="connsiteX96" fmla="*/ 4269425 w 4272784"/>
                <a:gd name="connsiteY96" fmla="*/ 4738687 h 6858000"/>
                <a:gd name="connsiteX97" fmla="*/ 4272784 w 4272784"/>
                <a:gd name="connsiteY97" fmla="*/ 4806950 h 6858000"/>
                <a:gd name="connsiteX98" fmla="*/ 4269425 w 4272784"/>
                <a:gd name="connsiteY98" fmla="*/ 4875212 h 6858000"/>
                <a:gd name="connsiteX99" fmla="*/ 4261027 w 4272784"/>
                <a:gd name="connsiteY99" fmla="*/ 4935537 h 6858000"/>
                <a:gd name="connsiteX100" fmla="*/ 4249270 w 4272784"/>
                <a:gd name="connsiteY100" fmla="*/ 4987925 h 6858000"/>
                <a:gd name="connsiteX101" fmla="*/ 4234153 w 4272784"/>
                <a:gd name="connsiteY101" fmla="*/ 5033962 h 6858000"/>
                <a:gd name="connsiteX102" fmla="*/ 4217357 w 4272784"/>
                <a:gd name="connsiteY102" fmla="*/ 5075237 h 6858000"/>
                <a:gd name="connsiteX103" fmla="*/ 4197202 w 4272784"/>
                <a:gd name="connsiteY103" fmla="*/ 5114925 h 6858000"/>
                <a:gd name="connsiteX104" fmla="*/ 4177047 w 4272784"/>
                <a:gd name="connsiteY104" fmla="*/ 5149850 h 6858000"/>
                <a:gd name="connsiteX105" fmla="*/ 4156892 w 4272784"/>
                <a:gd name="connsiteY105" fmla="*/ 5186362 h 6858000"/>
                <a:gd name="connsiteX106" fmla="*/ 4138416 w 4272784"/>
                <a:gd name="connsiteY106" fmla="*/ 5226050 h 6858000"/>
                <a:gd name="connsiteX107" fmla="*/ 4119940 w 4272784"/>
                <a:gd name="connsiteY107" fmla="*/ 5268912 h 6858000"/>
                <a:gd name="connsiteX108" fmla="*/ 4104825 w 4272784"/>
                <a:gd name="connsiteY108" fmla="*/ 5313362 h 6858000"/>
                <a:gd name="connsiteX109" fmla="*/ 4094747 w 4272784"/>
                <a:gd name="connsiteY109" fmla="*/ 5365750 h 6858000"/>
                <a:gd name="connsiteX110" fmla="*/ 4084669 w 4272784"/>
                <a:gd name="connsiteY110" fmla="*/ 5426075 h 6858000"/>
                <a:gd name="connsiteX111" fmla="*/ 4082989 w 4272784"/>
                <a:gd name="connsiteY111" fmla="*/ 5494337 h 6858000"/>
                <a:gd name="connsiteX112" fmla="*/ 4084669 w 4272784"/>
                <a:gd name="connsiteY112" fmla="*/ 5562600 h 6858000"/>
                <a:gd name="connsiteX113" fmla="*/ 4094747 w 4272784"/>
                <a:gd name="connsiteY113" fmla="*/ 5622925 h 6858000"/>
                <a:gd name="connsiteX114" fmla="*/ 4104825 w 4272784"/>
                <a:gd name="connsiteY114" fmla="*/ 5675312 h 6858000"/>
                <a:gd name="connsiteX115" fmla="*/ 4119940 w 4272784"/>
                <a:gd name="connsiteY115" fmla="*/ 5721350 h 6858000"/>
                <a:gd name="connsiteX116" fmla="*/ 4138416 w 4272784"/>
                <a:gd name="connsiteY116" fmla="*/ 5762625 h 6858000"/>
                <a:gd name="connsiteX117" fmla="*/ 4156892 w 4272784"/>
                <a:gd name="connsiteY117" fmla="*/ 5802312 h 6858000"/>
                <a:gd name="connsiteX118" fmla="*/ 4177047 w 4272784"/>
                <a:gd name="connsiteY118" fmla="*/ 5840412 h 6858000"/>
                <a:gd name="connsiteX119" fmla="*/ 4197202 w 4272784"/>
                <a:gd name="connsiteY119" fmla="*/ 5876925 h 6858000"/>
                <a:gd name="connsiteX120" fmla="*/ 4217357 w 4272784"/>
                <a:gd name="connsiteY120" fmla="*/ 5915025 h 6858000"/>
                <a:gd name="connsiteX121" fmla="*/ 4234153 w 4272784"/>
                <a:gd name="connsiteY121" fmla="*/ 5956300 h 6858000"/>
                <a:gd name="connsiteX122" fmla="*/ 4249270 w 4272784"/>
                <a:gd name="connsiteY122" fmla="*/ 6003925 h 6858000"/>
                <a:gd name="connsiteX123" fmla="*/ 4261027 w 4272784"/>
                <a:gd name="connsiteY123" fmla="*/ 6056312 h 6858000"/>
                <a:gd name="connsiteX124" fmla="*/ 4269425 w 4272784"/>
                <a:gd name="connsiteY124" fmla="*/ 6113462 h 6858000"/>
                <a:gd name="connsiteX125" fmla="*/ 4272784 w 4272784"/>
                <a:gd name="connsiteY125" fmla="*/ 6183312 h 6858000"/>
                <a:gd name="connsiteX126" fmla="*/ 4269425 w 4272784"/>
                <a:gd name="connsiteY126" fmla="*/ 6251575 h 6858000"/>
                <a:gd name="connsiteX127" fmla="*/ 4261027 w 4272784"/>
                <a:gd name="connsiteY127" fmla="*/ 6311900 h 6858000"/>
                <a:gd name="connsiteX128" fmla="*/ 4249270 w 4272784"/>
                <a:gd name="connsiteY128" fmla="*/ 6361112 h 6858000"/>
                <a:gd name="connsiteX129" fmla="*/ 4234153 w 4272784"/>
                <a:gd name="connsiteY129" fmla="*/ 6407150 h 6858000"/>
                <a:gd name="connsiteX130" fmla="*/ 4217357 w 4272784"/>
                <a:gd name="connsiteY130" fmla="*/ 6448425 h 6858000"/>
                <a:gd name="connsiteX131" fmla="*/ 4198882 w 4272784"/>
                <a:gd name="connsiteY131" fmla="*/ 6488112 h 6858000"/>
                <a:gd name="connsiteX132" fmla="*/ 4180406 w 4272784"/>
                <a:gd name="connsiteY132" fmla="*/ 6523037 h 6858000"/>
                <a:gd name="connsiteX133" fmla="*/ 4160251 w 4272784"/>
                <a:gd name="connsiteY133" fmla="*/ 6561137 h 6858000"/>
                <a:gd name="connsiteX134" fmla="*/ 4140096 w 4272784"/>
                <a:gd name="connsiteY134" fmla="*/ 6597650 h 6858000"/>
                <a:gd name="connsiteX135" fmla="*/ 4123300 w 4272784"/>
                <a:gd name="connsiteY135" fmla="*/ 6640512 h 6858000"/>
                <a:gd name="connsiteX136" fmla="*/ 4106504 w 4272784"/>
                <a:gd name="connsiteY136" fmla="*/ 6683375 h 6858000"/>
                <a:gd name="connsiteX137" fmla="*/ 4096426 w 4272784"/>
                <a:gd name="connsiteY137" fmla="*/ 6735762 h 6858000"/>
                <a:gd name="connsiteX138" fmla="*/ 4088029 w 4272784"/>
                <a:gd name="connsiteY138" fmla="*/ 6791325 h 6858000"/>
                <a:gd name="connsiteX139" fmla="*/ 4082989 w 4272784"/>
                <a:gd name="connsiteY139" fmla="*/ 6858000 h 6858000"/>
                <a:gd name="connsiteX140" fmla="*/ 0 w 4272784"/>
                <a:gd name="connsiteY140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</a:cxnLst>
              <a:rect l="l" t="t" r="r" b="b"/>
              <a:pathLst>
                <a:path w="4272784" h="6858000">
                  <a:moveTo>
                    <a:pt x="0" y="0"/>
                  </a:moveTo>
                  <a:lnTo>
                    <a:pt x="4082989" y="0"/>
                  </a:lnTo>
                  <a:lnTo>
                    <a:pt x="4088029" y="66675"/>
                  </a:lnTo>
                  <a:lnTo>
                    <a:pt x="4096426" y="122237"/>
                  </a:lnTo>
                  <a:lnTo>
                    <a:pt x="4106504" y="174625"/>
                  </a:lnTo>
                  <a:lnTo>
                    <a:pt x="4123300" y="217487"/>
                  </a:lnTo>
                  <a:lnTo>
                    <a:pt x="4140096" y="260350"/>
                  </a:lnTo>
                  <a:lnTo>
                    <a:pt x="4160251" y="296862"/>
                  </a:lnTo>
                  <a:lnTo>
                    <a:pt x="4180406" y="334962"/>
                  </a:lnTo>
                  <a:lnTo>
                    <a:pt x="4198882" y="369887"/>
                  </a:lnTo>
                  <a:lnTo>
                    <a:pt x="4217357" y="409575"/>
                  </a:lnTo>
                  <a:lnTo>
                    <a:pt x="4234153" y="450850"/>
                  </a:lnTo>
                  <a:lnTo>
                    <a:pt x="4249270" y="496887"/>
                  </a:lnTo>
                  <a:lnTo>
                    <a:pt x="4261027" y="546100"/>
                  </a:lnTo>
                  <a:lnTo>
                    <a:pt x="4269425" y="606425"/>
                  </a:lnTo>
                  <a:lnTo>
                    <a:pt x="4272784" y="673100"/>
                  </a:lnTo>
                  <a:lnTo>
                    <a:pt x="4269425" y="744537"/>
                  </a:lnTo>
                  <a:lnTo>
                    <a:pt x="4261027" y="801687"/>
                  </a:lnTo>
                  <a:lnTo>
                    <a:pt x="4249270" y="854075"/>
                  </a:lnTo>
                  <a:lnTo>
                    <a:pt x="4234153" y="901700"/>
                  </a:lnTo>
                  <a:lnTo>
                    <a:pt x="4217357" y="942975"/>
                  </a:lnTo>
                  <a:lnTo>
                    <a:pt x="4197202" y="981075"/>
                  </a:lnTo>
                  <a:lnTo>
                    <a:pt x="4177047" y="1017587"/>
                  </a:lnTo>
                  <a:lnTo>
                    <a:pt x="4156892" y="1055687"/>
                  </a:lnTo>
                  <a:lnTo>
                    <a:pt x="4138416" y="1095375"/>
                  </a:lnTo>
                  <a:lnTo>
                    <a:pt x="4119940" y="1136650"/>
                  </a:lnTo>
                  <a:lnTo>
                    <a:pt x="4104825" y="1182687"/>
                  </a:lnTo>
                  <a:lnTo>
                    <a:pt x="4094747" y="1235075"/>
                  </a:lnTo>
                  <a:lnTo>
                    <a:pt x="4084669" y="1295400"/>
                  </a:lnTo>
                  <a:lnTo>
                    <a:pt x="4082989" y="1363662"/>
                  </a:lnTo>
                  <a:lnTo>
                    <a:pt x="4084669" y="1431925"/>
                  </a:lnTo>
                  <a:lnTo>
                    <a:pt x="4094747" y="1492250"/>
                  </a:lnTo>
                  <a:lnTo>
                    <a:pt x="4104825" y="1544637"/>
                  </a:lnTo>
                  <a:lnTo>
                    <a:pt x="4119940" y="1589087"/>
                  </a:lnTo>
                  <a:lnTo>
                    <a:pt x="4138416" y="1631950"/>
                  </a:lnTo>
                  <a:lnTo>
                    <a:pt x="4156892" y="1671637"/>
                  </a:lnTo>
                  <a:lnTo>
                    <a:pt x="4177047" y="1708150"/>
                  </a:lnTo>
                  <a:lnTo>
                    <a:pt x="4197202" y="1743075"/>
                  </a:lnTo>
                  <a:lnTo>
                    <a:pt x="4217357" y="1782762"/>
                  </a:lnTo>
                  <a:lnTo>
                    <a:pt x="4234153" y="1824037"/>
                  </a:lnTo>
                  <a:lnTo>
                    <a:pt x="4249270" y="1870075"/>
                  </a:lnTo>
                  <a:lnTo>
                    <a:pt x="4261027" y="1922462"/>
                  </a:lnTo>
                  <a:lnTo>
                    <a:pt x="4269425" y="1982787"/>
                  </a:lnTo>
                  <a:lnTo>
                    <a:pt x="4272784" y="2051050"/>
                  </a:lnTo>
                  <a:lnTo>
                    <a:pt x="4269425" y="2119312"/>
                  </a:lnTo>
                  <a:lnTo>
                    <a:pt x="4261027" y="2179637"/>
                  </a:lnTo>
                  <a:lnTo>
                    <a:pt x="4249270" y="2232025"/>
                  </a:lnTo>
                  <a:lnTo>
                    <a:pt x="4234153" y="2278062"/>
                  </a:lnTo>
                  <a:lnTo>
                    <a:pt x="4217357" y="2319337"/>
                  </a:lnTo>
                  <a:lnTo>
                    <a:pt x="4197202" y="2359025"/>
                  </a:lnTo>
                  <a:lnTo>
                    <a:pt x="4177047" y="2395537"/>
                  </a:lnTo>
                  <a:lnTo>
                    <a:pt x="4156892" y="2433637"/>
                  </a:lnTo>
                  <a:lnTo>
                    <a:pt x="4138416" y="2471737"/>
                  </a:lnTo>
                  <a:lnTo>
                    <a:pt x="4119940" y="2513012"/>
                  </a:lnTo>
                  <a:lnTo>
                    <a:pt x="4104825" y="2560637"/>
                  </a:lnTo>
                  <a:lnTo>
                    <a:pt x="4094747" y="2613025"/>
                  </a:lnTo>
                  <a:lnTo>
                    <a:pt x="4084669" y="2671762"/>
                  </a:lnTo>
                  <a:lnTo>
                    <a:pt x="4082989" y="2741612"/>
                  </a:lnTo>
                  <a:lnTo>
                    <a:pt x="4084669" y="2809875"/>
                  </a:lnTo>
                  <a:lnTo>
                    <a:pt x="4094747" y="2868612"/>
                  </a:lnTo>
                  <a:lnTo>
                    <a:pt x="4104825" y="2922587"/>
                  </a:lnTo>
                  <a:lnTo>
                    <a:pt x="4119940" y="2967037"/>
                  </a:lnTo>
                  <a:lnTo>
                    <a:pt x="4138416" y="3009900"/>
                  </a:lnTo>
                  <a:lnTo>
                    <a:pt x="4156892" y="3046412"/>
                  </a:lnTo>
                  <a:lnTo>
                    <a:pt x="4177047" y="3084512"/>
                  </a:lnTo>
                  <a:lnTo>
                    <a:pt x="4197202" y="3121025"/>
                  </a:lnTo>
                  <a:lnTo>
                    <a:pt x="4217357" y="3160712"/>
                  </a:lnTo>
                  <a:lnTo>
                    <a:pt x="4234153" y="3201987"/>
                  </a:lnTo>
                  <a:lnTo>
                    <a:pt x="4249270" y="3248025"/>
                  </a:lnTo>
                  <a:lnTo>
                    <a:pt x="4261027" y="3300412"/>
                  </a:lnTo>
                  <a:lnTo>
                    <a:pt x="4269425" y="3360737"/>
                  </a:lnTo>
                  <a:lnTo>
                    <a:pt x="4272784" y="3427412"/>
                  </a:lnTo>
                  <a:lnTo>
                    <a:pt x="4269425" y="3497262"/>
                  </a:lnTo>
                  <a:lnTo>
                    <a:pt x="4261027" y="3557587"/>
                  </a:lnTo>
                  <a:lnTo>
                    <a:pt x="4249270" y="3609975"/>
                  </a:lnTo>
                  <a:lnTo>
                    <a:pt x="4234153" y="3656012"/>
                  </a:lnTo>
                  <a:lnTo>
                    <a:pt x="4217357" y="3697287"/>
                  </a:lnTo>
                  <a:lnTo>
                    <a:pt x="4197202" y="3736975"/>
                  </a:lnTo>
                  <a:lnTo>
                    <a:pt x="4156892" y="3811587"/>
                  </a:lnTo>
                  <a:lnTo>
                    <a:pt x="4138416" y="3848100"/>
                  </a:lnTo>
                  <a:lnTo>
                    <a:pt x="4119940" y="3890962"/>
                  </a:lnTo>
                  <a:lnTo>
                    <a:pt x="4104825" y="3935412"/>
                  </a:lnTo>
                  <a:lnTo>
                    <a:pt x="4094747" y="3987800"/>
                  </a:lnTo>
                  <a:lnTo>
                    <a:pt x="4084669" y="4048125"/>
                  </a:lnTo>
                  <a:lnTo>
                    <a:pt x="4082989" y="4116387"/>
                  </a:lnTo>
                  <a:lnTo>
                    <a:pt x="4084669" y="4186237"/>
                  </a:lnTo>
                  <a:lnTo>
                    <a:pt x="4094747" y="4244975"/>
                  </a:lnTo>
                  <a:lnTo>
                    <a:pt x="4104825" y="4297362"/>
                  </a:lnTo>
                  <a:lnTo>
                    <a:pt x="4119940" y="4343400"/>
                  </a:lnTo>
                  <a:lnTo>
                    <a:pt x="4138416" y="4386262"/>
                  </a:lnTo>
                  <a:lnTo>
                    <a:pt x="4156892" y="4424362"/>
                  </a:lnTo>
                  <a:lnTo>
                    <a:pt x="4197202" y="4498975"/>
                  </a:lnTo>
                  <a:lnTo>
                    <a:pt x="4217357" y="4537075"/>
                  </a:lnTo>
                  <a:lnTo>
                    <a:pt x="4234153" y="4579937"/>
                  </a:lnTo>
                  <a:lnTo>
                    <a:pt x="4249270" y="4625975"/>
                  </a:lnTo>
                  <a:lnTo>
                    <a:pt x="4261027" y="4678362"/>
                  </a:lnTo>
                  <a:lnTo>
                    <a:pt x="4269425" y="4738687"/>
                  </a:lnTo>
                  <a:lnTo>
                    <a:pt x="4272784" y="4806950"/>
                  </a:lnTo>
                  <a:lnTo>
                    <a:pt x="4269425" y="4875212"/>
                  </a:lnTo>
                  <a:lnTo>
                    <a:pt x="4261027" y="4935537"/>
                  </a:lnTo>
                  <a:lnTo>
                    <a:pt x="4249270" y="4987925"/>
                  </a:lnTo>
                  <a:lnTo>
                    <a:pt x="4234153" y="5033962"/>
                  </a:lnTo>
                  <a:lnTo>
                    <a:pt x="4217357" y="5075237"/>
                  </a:lnTo>
                  <a:lnTo>
                    <a:pt x="4197202" y="5114925"/>
                  </a:lnTo>
                  <a:lnTo>
                    <a:pt x="4177047" y="5149850"/>
                  </a:lnTo>
                  <a:lnTo>
                    <a:pt x="4156892" y="5186362"/>
                  </a:lnTo>
                  <a:lnTo>
                    <a:pt x="4138416" y="5226050"/>
                  </a:lnTo>
                  <a:lnTo>
                    <a:pt x="4119940" y="5268912"/>
                  </a:lnTo>
                  <a:lnTo>
                    <a:pt x="4104825" y="5313362"/>
                  </a:lnTo>
                  <a:lnTo>
                    <a:pt x="4094747" y="5365750"/>
                  </a:lnTo>
                  <a:lnTo>
                    <a:pt x="4084669" y="5426075"/>
                  </a:lnTo>
                  <a:lnTo>
                    <a:pt x="4082989" y="5494337"/>
                  </a:lnTo>
                  <a:lnTo>
                    <a:pt x="4084669" y="5562600"/>
                  </a:lnTo>
                  <a:lnTo>
                    <a:pt x="4094747" y="5622925"/>
                  </a:lnTo>
                  <a:lnTo>
                    <a:pt x="4104825" y="5675312"/>
                  </a:lnTo>
                  <a:lnTo>
                    <a:pt x="4119940" y="5721350"/>
                  </a:lnTo>
                  <a:lnTo>
                    <a:pt x="4138416" y="5762625"/>
                  </a:lnTo>
                  <a:lnTo>
                    <a:pt x="4156892" y="5802312"/>
                  </a:lnTo>
                  <a:lnTo>
                    <a:pt x="4177047" y="5840412"/>
                  </a:lnTo>
                  <a:lnTo>
                    <a:pt x="4197202" y="5876925"/>
                  </a:lnTo>
                  <a:lnTo>
                    <a:pt x="4217357" y="5915025"/>
                  </a:lnTo>
                  <a:lnTo>
                    <a:pt x="4234153" y="5956300"/>
                  </a:lnTo>
                  <a:lnTo>
                    <a:pt x="4249270" y="6003925"/>
                  </a:lnTo>
                  <a:lnTo>
                    <a:pt x="4261027" y="6056312"/>
                  </a:lnTo>
                  <a:lnTo>
                    <a:pt x="4269425" y="6113462"/>
                  </a:lnTo>
                  <a:lnTo>
                    <a:pt x="4272784" y="6183312"/>
                  </a:lnTo>
                  <a:lnTo>
                    <a:pt x="4269425" y="6251575"/>
                  </a:lnTo>
                  <a:lnTo>
                    <a:pt x="4261027" y="6311900"/>
                  </a:lnTo>
                  <a:lnTo>
                    <a:pt x="4249270" y="6361112"/>
                  </a:lnTo>
                  <a:lnTo>
                    <a:pt x="4234153" y="6407150"/>
                  </a:lnTo>
                  <a:lnTo>
                    <a:pt x="4217357" y="6448425"/>
                  </a:lnTo>
                  <a:lnTo>
                    <a:pt x="4198882" y="6488112"/>
                  </a:lnTo>
                  <a:lnTo>
                    <a:pt x="4180406" y="6523037"/>
                  </a:lnTo>
                  <a:lnTo>
                    <a:pt x="4160251" y="6561137"/>
                  </a:lnTo>
                  <a:lnTo>
                    <a:pt x="4140096" y="6597650"/>
                  </a:lnTo>
                  <a:lnTo>
                    <a:pt x="4123300" y="6640512"/>
                  </a:lnTo>
                  <a:lnTo>
                    <a:pt x="4106504" y="6683375"/>
                  </a:lnTo>
                  <a:lnTo>
                    <a:pt x="4096426" y="6735762"/>
                  </a:lnTo>
                  <a:lnTo>
                    <a:pt x="4088029" y="6791325"/>
                  </a:lnTo>
                  <a:lnTo>
                    <a:pt x="4082989" y="6858000"/>
                  </a:lnTo>
                  <a:lnTo>
                    <a:pt x="0" y="685800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6C42C509-4662-4775-BF18-33FB465BC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0" y="2006221"/>
              <a:ext cx="4272784" cy="6858000"/>
            </a:xfrm>
            <a:custGeom>
              <a:avLst/>
              <a:gdLst>
                <a:gd name="connsiteX0" fmla="*/ 0 w 4272784"/>
                <a:gd name="connsiteY0" fmla="*/ 0 h 6858000"/>
                <a:gd name="connsiteX1" fmla="*/ 4082989 w 4272784"/>
                <a:gd name="connsiteY1" fmla="*/ 0 h 6858000"/>
                <a:gd name="connsiteX2" fmla="*/ 4088029 w 4272784"/>
                <a:gd name="connsiteY2" fmla="*/ 66675 h 6858000"/>
                <a:gd name="connsiteX3" fmla="*/ 4096426 w 4272784"/>
                <a:gd name="connsiteY3" fmla="*/ 122237 h 6858000"/>
                <a:gd name="connsiteX4" fmla="*/ 4106504 w 4272784"/>
                <a:gd name="connsiteY4" fmla="*/ 174625 h 6858000"/>
                <a:gd name="connsiteX5" fmla="*/ 4123300 w 4272784"/>
                <a:gd name="connsiteY5" fmla="*/ 217487 h 6858000"/>
                <a:gd name="connsiteX6" fmla="*/ 4140096 w 4272784"/>
                <a:gd name="connsiteY6" fmla="*/ 260350 h 6858000"/>
                <a:gd name="connsiteX7" fmla="*/ 4160251 w 4272784"/>
                <a:gd name="connsiteY7" fmla="*/ 296862 h 6858000"/>
                <a:gd name="connsiteX8" fmla="*/ 4180406 w 4272784"/>
                <a:gd name="connsiteY8" fmla="*/ 334962 h 6858000"/>
                <a:gd name="connsiteX9" fmla="*/ 4198882 w 4272784"/>
                <a:gd name="connsiteY9" fmla="*/ 369887 h 6858000"/>
                <a:gd name="connsiteX10" fmla="*/ 4217357 w 4272784"/>
                <a:gd name="connsiteY10" fmla="*/ 409575 h 6858000"/>
                <a:gd name="connsiteX11" fmla="*/ 4234153 w 4272784"/>
                <a:gd name="connsiteY11" fmla="*/ 450850 h 6858000"/>
                <a:gd name="connsiteX12" fmla="*/ 4249270 w 4272784"/>
                <a:gd name="connsiteY12" fmla="*/ 496887 h 6858000"/>
                <a:gd name="connsiteX13" fmla="*/ 4261027 w 4272784"/>
                <a:gd name="connsiteY13" fmla="*/ 546100 h 6858000"/>
                <a:gd name="connsiteX14" fmla="*/ 4269425 w 4272784"/>
                <a:gd name="connsiteY14" fmla="*/ 606425 h 6858000"/>
                <a:gd name="connsiteX15" fmla="*/ 4272784 w 4272784"/>
                <a:gd name="connsiteY15" fmla="*/ 673100 h 6858000"/>
                <a:gd name="connsiteX16" fmla="*/ 4269425 w 4272784"/>
                <a:gd name="connsiteY16" fmla="*/ 744537 h 6858000"/>
                <a:gd name="connsiteX17" fmla="*/ 4261027 w 4272784"/>
                <a:gd name="connsiteY17" fmla="*/ 801687 h 6858000"/>
                <a:gd name="connsiteX18" fmla="*/ 4249270 w 4272784"/>
                <a:gd name="connsiteY18" fmla="*/ 854075 h 6858000"/>
                <a:gd name="connsiteX19" fmla="*/ 4234153 w 4272784"/>
                <a:gd name="connsiteY19" fmla="*/ 901700 h 6858000"/>
                <a:gd name="connsiteX20" fmla="*/ 4217357 w 4272784"/>
                <a:gd name="connsiteY20" fmla="*/ 942975 h 6858000"/>
                <a:gd name="connsiteX21" fmla="*/ 4197202 w 4272784"/>
                <a:gd name="connsiteY21" fmla="*/ 981075 h 6858000"/>
                <a:gd name="connsiteX22" fmla="*/ 4177047 w 4272784"/>
                <a:gd name="connsiteY22" fmla="*/ 1017587 h 6858000"/>
                <a:gd name="connsiteX23" fmla="*/ 4156892 w 4272784"/>
                <a:gd name="connsiteY23" fmla="*/ 1055687 h 6858000"/>
                <a:gd name="connsiteX24" fmla="*/ 4138416 w 4272784"/>
                <a:gd name="connsiteY24" fmla="*/ 1095375 h 6858000"/>
                <a:gd name="connsiteX25" fmla="*/ 4119940 w 4272784"/>
                <a:gd name="connsiteY25" fmla="*/ 1136650 h 6858000"/>
                <a:gd name="connsiteX26" fmla="*/ 4104825 w 4272784"/>
                <a:gd name="connsiteY26" fmla="*/ 1182687 h 6858000"/>
                <a:gd name="connsiteX27" fmla="*/ 4094747 w 4272784"/>
                <a:gd name="connsiteY27" fmla="*/ 1235075 h 6858000"/>
                <a:gd name="connsiteX28" fmla="*/ 4084669 w 4272784"/>
                <a:gd name="connsiteY28" fmla="*/ 1295400 h 6858000"/>
                <a:gd name="connsiteX29" fmla="*/ 4082989 w 4272784"/>
                <a:gd name="connsiteY29" fmla="*/ 1363662 h 6858000"/>
                <a:gd name="connsiteX30" fmla="*/ 4084669 w 4272784"/>
                <a:gd name="connsiteY30" fmla="*/ 1431925 h 6858000"/>
                <a:gd name="connsiteX31" fmla="*/ 4094747 w 4272784"/>
                <a:gd name="connsiteY31" fmla="*/ 1492250 h 6858000"/>
                <a:gd name="connsiteX32" fmla="*/ 4104825 w 4272784"/>
                <a:gd name="connsiteY32" fmla="*/ 1544637 h 6858000"/>
                <a:gd name="connsiteX33" fmla="*/ 4119940 w 4272784"/>
                <a:gd name="connsiteY33" fmla="*/ 1589087 h 6858000"/>
                <a:gd name="connsiteX34" fmla="*/ 4138416 w 4272784"/>
                <a:gd name="connsiteY34" fmla="*/ 1631950 h 6858000"/>
                <a:gd name="connsiteX35" fmla="*/ 4156892 w 4272784"/>
                <a:gd name="connsiteY35" fmla="*/ 1671637 h 6858000"/>
                <a:gd name="connsiteX36" fmla="*/ 4177047 w 4272784"/>
                <a:gd name="connsiteY36" fmla="*/ 1708150 h 6858000"/>
                <a:gd name="connsiteX37" fmla="*/ 4197202 w 4272784"/>
                <a:gd name="connsiteY37" fmla="*/ 1743075 h 6858000"/>
                <a:gd name="connsiteX38" fmla="*/ 4217357 w 4272784"/>
                <a:gd name="connsiteY38" fmla="*/ 1782762 h 6858000"/>
                <a:gd name="connsiteX39" fmla="*/ 4234153 w 4272784"/>
                <a:gd name="connsiteY39" fmla="*/ 1824037 h 6858000"/>
                <a:gd name="connsiteX40" fmla="*/ 4249270 w 4272784"/>
                <a:gd name="connsiteY40" fmla="*/ 1870075 h 6858000"/>
                <a:gd name="connsiteX41" fmla="*/ 4261027 w 4272784"/>
                <a:gd name="connsiteY41" fmla="*/ 1922462 h 6858000"/>
                <a:gd name="connsiteX42" fmla="*/ 4269425 w 4272784"/>
                <a:gd name="connsiteY42" fmla="*/ 1982787 h 6858000"/>
                <a:gd name="connsiteX43" fmla="*/ 4272784 w 4272784"/>
                <a:gd name="connsiteY43" fmla="*/ 2051050 h 6858000"/>
                <a:gd name="connsiteX44" fmla="*/ 4269425 w 4272784"/>
                <a:gd name="connsiteY44" fmla="*/ 2119312 h 6858000"/>
                <a:gd name="connsiteX45" fmla="*/ 4261027 w 4272784"/>
                <a:gd name="connsiteY45" fmla="*/ 2179637 h 6858000"/>
                <a:gd name="connsiteX46" fmla="*/ 4249270 w 4272784"/>
                <a:gd name="connsiteY46" fmla="*/ 2232025 h 6858000"/>
                <a:gd name="connsiteX47" fmla="*/ 4234153 w 4272784"/>
                <a:gd name="connsiteY47" fmla="*/ 2278062 h 6858000"/>
                <a:gd name="connsiteX48" fmla="*/ 4217357 w 4272784"/>
                <a:gd name="connsiteY48" fmla="*/ 2319337 h 6858000"/>
                <a:gd name="connsiteX49" fmla="*/ 4197202 w 4272784"/>
                <a:gd name="connsiteY49" fmla="*/ 2359025 h 6858000"/>
                <a:gd name="connsiteX50" fmla="*/ 4177047 w 4272784"/>
                <a:gd name="connsiteY50" fmla="*/ 2395537 h 6858000"/>
                <a:gd name="connsiteX51" fmla="*/ 4156892 w 4272784"/>
                <a:gd name="connsiteY51" fmla="*/ 2433637 h 6858000"/>
                <a:gd name="connsiteX52" fmla="*/ 4138416 w 4272784"/>
                <a:gd name="connsiteY52" fmla="*/ 2471737 h 6858000"/>
                <a:gd name="connsiteX53" fmla="*/ 4119940 w 4272784"/>
                <a:gd name="connsiteY53" fmla="*/ 2513012 h 6858000"/>
                <a:gd name="connsiteX54" fmla="*/ 4104825 w 4272784"/>
                <a:gd name="connsiteY54" fmla="*/ 2560637 h 6858000"/>
                <a:gd name="connsiteX55" fmla="*/ 4094747 w 4272784"/>
                <a:gd name="connsiteY55" fmla="*/ 2613025 h 6858000"/>
                <a:gd name="connsiteX56" fmla="*/ 4084669 w 4272784"/>
                <a:gd name="connsiteY56" fmla="*/ 2671762 h 6858000"/>
                <a:gd name="connsiteX57" fmla="*/ 4082989 w 4272784"/>
                <a:gd name="connsiteY57" fmla="*/ 2741612 h 6858000"/>
                <a:gd name="connsiteX58" fmla="*/ 4084669 w 4272784"/>
                <a:gd name="connsiteY58" fmla="*/ 2809875 h 6858000"/>
                <a:gd name="connsiteX59" fmla="*/ 4094747 w 4272784"/>
                <a:gd name="connsiteY59" fmla="*/ 2868612 h 6858000"/>
                <a:gd name="connsiteX60" fmla="*/ 4104825 w 4272784"/>
                <a:gd name="connsiteY60" fmla="*/ 2922587 h 6858000"/>
                <a:gd name="connsiteX61" fmla="*/ 4119940 w 4272784"/>
                <a:gd name="connsiteY61" fmla="*/ 2967037 h 6858000"/>
                <a:gd name="connsiteX62" fmla="*/ 4138416 w 4272784"/>
                <a:gd name="connsiteY62" fmla="*/ 3009900 h 6858000"/>
                <a:gd name="connsiteX63" fmla="*/ 4156892 w 4272784"/>
                <a:gd name="connsiteY63" fmla="*/ 3046412 h 6858000"/>
                <a:gd name="connsiteX64" fmla="*/ 4177047 w 4272784"/>
                <a:gd name="connsiteY64" fmla="*/ 3084512 h 6858000"/>
                <a:gd name="connsiteX65" fmla="*/ 4197202 w 4272784"/>
                <a:gd name="connsiteY65" fmla="*/ 3121025 h 6858000"/>
                <a:gd name="connsiteX66" fmla="*/ 4217357 w 4272784"/>
                <a:gd name="connsiteY66" fmla="*/ 3160712 h 6858000"/>
                <a:gd name="connsiteX67" fmla="*/ 4234153 w 4272784"/>
                <a:gd name="connsiteY67" fmla="*/ 3201987 h 6858000"/>
                <a:gd name="connsiteX68" fmla="*/ 4249270 w 4272784"/>
                <a:gd name="connsiteY68" fmla="*/ 3248025 h 6858000"/>
                <a:gd name="connsiteX69" fmla="*/ 4261027 w 4272784"/>
                <a:gd name="connsiteY69" fmla="*/ 3300412 h 6858000"/>
                <a:gd name="connsiteX70" fmla="*/ 4269425 w 4272784"/>
                <a:gd name="connsiteY70" fmla="*/ 3360737 h 6858000"/>
                <a:gd name="connsiteX71" fmla="*/ 4272784 w 4272784"/>
                <a:gd name="connsiteY71" fmla="*/ 3427412 h 6858000"/>
                <a:gd name="connsiteX72" fmla="*/ 4269425 w 4272784"/>
                <a:gd name="connsiteY72" fmla="*/ 3497262 h 6858000"/>
                <a:gd name="connsiteX73" fmla="*/ 4261027 w 4272784"/>
                <a:gd name="connsiteY73" fmla="*/ 3557587 h 6858000"/>
                <a:gd name="connsiteX74" fmla="*/ 4249270 w 4272784"/>
                <a:gd name="connsiteY74" fmla="*/ 3609975 h 6858000"/>
                <a:gd name="connsiteX75" fmla="*/ 4234153 w 4272784"/>
                <a:gd name="connsiteY75" fmla="*/ 3656012 h 6858000"/>
                <a:gd name="connsiteX76" fmla="*/ 4217357 w 4272784"/>
                <a:gd name="connsiteY76" fmla="*/ 3697287 h 6858000"/>
                <a:gd name="connsiteX77" fmla="*/ 4197202 w 4272784"/>
                <a:gd name="connsiteY77" fmla="*/ 3736975 h 6858000"/>
                <a:gd name="connsiteX78" fmla="*/ 4156892 w 4272784"/>
                <a:gd name="connsiteY78" fmla="*/ 3811587 h 6858000"/>
                <a:gd name="connsiteX79" fmla="*/ 4138416 w 4272784"/>
                <a:gd name="connsiteY79" fmla="*/ 3848100 h 6858000"/>
                <a:gd name="connsiteX80" fmla="*/ 4119940 w 4272784"/>
                <a:gd name="connsiteY80" fmla="*/ 3890962 h 6858000"/>
                <a:gd name="connsiteX81" fmla="*/ 4104825 w 4272784"/>
                <a:gd name="connsiteY81" fmla="*/ 3935412 h 6858000"/>
                <a:gd name="connsiteX82" fmla="*/ 4094747 w 4272784"/>
                <a:gd name="connsiteY82" fmla="*/ 3987800 h 6858000"/>
                <a:gd name="connsiteX83" fmla="*/ 4084669 w 4272784"/>
                <a:gd name="connsiteY83" fmla="*/ 4048125 h 6858000"/>
                <a:gd name="connsiteX84" fmla="*/ 4082989 w 4272784"/>
                <a:gd name="connsiteY84" fmla="*/ 4116387 h 6858000"/>
                <a:gd name="connsiteX85" fmla="*/ 4084669 w 4272784"/>
                <a:gd name="connsiteY85" fmla="*/ 4186237 h 6858000"/>
                <a:gd name="connsiteX86" fmla="*/ 4094747 w 4272784"/>
                <a:gd name="connsiteY86" fmla="*/ 4244975 h 6858000"/>
                <a:gd name="connsiteX87" fmla="*/ 4104825 w 4272784"/>
                <a:gd name="connsiteY87" fmla="*/ 4297362 h 6858000"/>
                <a:gd name="connsiteX88" fmla="*/ 4119940 w 4272784"/>
                <a:gd name="connsiteY88" fmla="*/ 4343400 h 6858000"/>
                <a:gd name="connsiteX89" fmla="*/ 4138416 w 4272784"/>
                <a:gd name="connsiteY89" fmla="*/ 4386262 h 6858000"/>
                <a:gd name="connsiteX90" fmla="*/ 4156892 w 4272784"/>
                <a:gd name="connsiteY90" fmla="*/ 4424362 h 6858000"/>
                <a:gd name="connsiteX91" fmla="*/ 4197202 w 4272784"/>
                <a:gd name="connsiteY91" fmla="*/ 4498975 h 6858000"/>
                <a:gd name="connsiteX92" fmla="*/ 4217357 w 4272784"/>
                <a:gd name="connsiteY92" fmla="*/ 4537075 h 6858000"/>
                <a:gd name="connsiteX93" fmla="*/ 4234153 w 4272784"/>
                <a:gd name="connsiteY93" fmla="*/ 4579937 h 6858000"/>
                <a:gd name="connsiteX94" fmla="*/ 4249270 w 4272784"/>
                <a:gd name="connsiteY94" fmla="*/ 4625975 h 6858000"/>
                <a:gd name="connsiteX95" fmla="*/ 4261027 w 4272784"/>
                <a:gd name="connsiteY95" fmla="*/ 4678362 h 6858000"/>
                <a:gd name="connsiteX96" fmla="*/ 4269425 w 4272784"/>
                <a:gd name="connsiteY96" fmla="*/ 4738687 h 6858000"/>
                <a:gd name="connsiteX97" fmla="*/ 4272784 w 4272784"/>
                <a:gd name="connsiteY97" fmla="*/ 4806950 h 6858000"/>
                <a:gd name="connsiteX98" fmla="*/ 4269425 w 4272784"/>
                <a:gd name="connsiteY98" fmla="*/ 4875212 h 6858000"/>
                <a:gd name="connsiteX99" fmla="*/ 4261027 w 4272784"/>
                <a:gd name="connsiteY99" fmla="*/ 4935537 h 6858000"/>
                <a:gd name="connsiteX100" fmla="*/ 4249270 w 4272784"/>
                <a:gd name="connsiteY100" fmla="*/ 4987925 h 6858000"/>
                <a:gd name="connsiteX101" fmla="*/ 4234153 w 4272784"/>
                <a:gd name="connsiteY101" fmla="*/ 5033962 h 6858000"/>
                <a:gd name="connsiteX102" fmla="*/ 4217357 w 4272784"/>
                <a:gd name="connsiteY102" fmla="*/ 5075237 h 6858000"/>
                <a:gd name="connsiteX103" fmla="*/ 4197202 w 4272784"/>
                <a:gd name="connsiteY103" fmla="*/ 5114925 h 6858000"/>
                <a:gd name="connsiteX104" fmla="*/ 4177047 w 4272784"/>
                <a:gd name="connsiteY104" fmla="*/ 5149850 h 6858000"/>
                <a:gd name="connsiteX105" fmla="*/ 4156892 w 4272784"/>
                <a:gd name="connsiteY105" fmla="*/ 5186362 h 6858000"/>
                <a:gd name="connsiteX106" fmla="*/ 4138416 w 4272784"/>
                <a:gd name="connsiteY106" fmla="*/ 5226050 h 6858000"/>
                <a:gd name="connsiteX107" fmla="*/ 4119940 w 4272784"/>
                <a:gd name="connsiteY107" fmla="*/ 5268912 h 6858000"/>
                <a:gd name="connsiteX108" fmla="*/ 4104825 w 4272784"/>
                <a:gd name="connsiteY108" fmla="*/ 5313362 h 6858000"/>
                <a:gd name="connsiteX109" fmla="*/ 4094747 w 4272784"/>
                <a:gd name="connsiteY109" fmla="*/ 5365750 h 6858000"/>
                <a:gd name="connsiteX110" fmla="*/ 4084669 w 4272784"/>
                <a:gd name="connsiteY110" fmla="*/ 5426075 h 6858000"/>
                <a:gd name="connsiteX111" fmla="*/ 4082989 w 4272784"/>
                <a:gd name="connsiteY111" fmla="*/ 5494337 h 6858000"/>
                <a:gd name="connsiteX112" fmla="*/ 4084669 w 4272784"/>
                <a:gd name="connsiteY112" fmla="*/ 5562600 h 6858000"/>
                <a:gd name="connsiteX113" fmla="*/ 4094747 w 4272784"/>
                <a:gd name="connsiteY113" fmla="*/ 5622925 h 6858000"/>
                <a:gd name="connsiteX114" fmla="*/ 4104825 w 4272784"/>
                <a:gd name="connsiteY114" fmla="*/ 5675312 h 6858000"/>
                <a:gd name="connsiteX115" fmla="*/ 4119940 w 4272784"/>
                <a:gd name="connsiteY115" fmla="*/ 5721350 h 6858000"/>
                <a:gd name="connsiteX116" fmla="*/ 4138416 w 4272784"/>
                <a:gd name="connsiteY116" fmla="*/ 5762625 h 6858000"/>
                <a:gd name="connsiteX117" fmla="*/ 4156892 w 4272784"/>
                <a:gd name="connsiteY117" fmla="*/ 5802312 h 6858000"/>
                <a:gd name="connsiteX118" fmla="*/ 4177047 w 4272784"/>
                <a:gd name="connsiteY118" fmla="*/ 5840412 h 6858000"/>
                <a:gd name="connsiteX119" fmla="*/ 4197202 w 4272784"/>
                <a:gd name="connsiteY119" fmla="*/ 5876925 h 6858000"/>
                <a:gd name="connsiteX120" fmla="*/ 4217357 w 4272784"/>
                <a:gd name="connsiteY120" fmla="*/ 5915025 h 6858000"/>
                <a:gd name="connsiteX121" fmla="*/ 4234153 w 4272784"/>
                <a:gd name="connsiteY121" fmla="*/ 5956300 h 6858000"/>
                <a:gd name="connsiteX122" fmla="*/ 4249270 w 4272784"/>
                <a:gd name="connsiteY122" fmla="*/ 6003925 h 6858000"/>
                <a:gd name="connsiteX123" fmla="*/ 4261027 w 4272784"/>
                <a:gd name="connsiteY123" fmla="*/ 6056312 h 6858000"/>
                <a:gd name="connsiteX124" fmla="*/ 4269425 w 4272784"/>
                <a:gd name="connsiteY124" fmla="*/ 6113462 h 6858000"/>
                <a:gd name="connsiteX125" fmla="*/ 4272784 w 4272784"/>
                <a:gd name="connsiteY125" fmla="*/ 6183312 h 6858000"/>
                <a:gd name="connsiteX126" fmla="*/ 4269425 w 4272784"/>
                <a:gd name="connsiteY126" fmla="*/ 6251575 h 6858000"/>
                <a:gd name="connsiteX127" fmla="*/ 4261027 w 4272784"/>
                <a:gd name="connsiteY127" fmla="*/ 6311900 h 6858000"/>
                <a:gd name="connsiteX128" fmla="*/ 4249270 w 4272784"/>
                <a:gd name="connsiteY128" fmla="*/ 6361112 h 6858000"/>
                <a:gd name="connsiteX129" fmla="*/ 4234153 w 4272784"/>
                <a:gd name="connsiteY129" fmla="*/ 6407150 h 6858000"/>
                <a:gd name="connsiteX130" fmla="*/ 4217357 w 4272784"/>
                <a:gd name="connsiteY130" fmla="*/ 6448425 h 6858000"/>
                <a:gd name="connsiteX131" fmla="*/ 4198882 w 4272784"/>
                <a:gd name="connsiteY131" fmla="*/ 6488112 h 6858000"/>
                <a:gd name="connsiteX132" fmla="*/ 4180406 w 4272784"/>
                <a:gd name="connsiteY132" fmla="*/ 6523037 h 6858000"/>
                <a:gd name="connsiteX133" fmla="*/ 4160251 w 4272784"/>
                <a:gd name="connsiteY133" fmla="*/ 6561137 h 6858000"/>
                <a:gd name="connsiteX134" fmla="*/ 4140096 w 4272784"/>
                <a:gd name="connsiteY134" fmla="*/ 6597650 h 6858000"/>
                <a:gd name="connsiteX135" fmla="*/ 4123300 w 4272784"/>
                <a:gd name="connsiteY135" fmla="*/ 6640512 h 6858000"/>
                <a:gd name="connsiteX136" fmla="*/ 4106504 w 4272784"/>
                <a:gd name="connsiteY136" fmla="*/ 6683375 h 6858000"/>
                <a:gd name="connsiteX137" fmla="*/ 4096426 w 4272784"/>
                <a:gd name="connsiteY137" fmla="*/ 6735762 h 6858000"/>
                <a:gd name="connsiteX138" fmla="*/ 4088029 w 4272784"/>
                <a:gd name="connsiteY138" fmla="*/ 6791325 h 6858000"/>
                <a:gd name="connsiteX139" fmla="*/ 4082989 w 4272784"/>
                <a:gd name="connsiteY139" fmla="*/ 6858000 h 6858000"/>
                <a:gd name="connsiteX140" fmla="*/ 0 w 4272784"/>
                <a:gd name="connsiteY140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</a:cxnLst>
              <a:rect l="l" t="t" r="r" b="b"/>
              <a:pathLst>
                <a:path w="4272784" h="6858000">
                  <a:moveTo>
                    <a:pt x="0" y="0"/>
                  </a:moveTo>
                  <a:lnTo>
                    <a:pt x="4082989" y="0"/>
                  </a:lnTo>
                  <a:lnTo>
                    <a:pt x="4088029" y="66675"/>
                  </a:lnTo>
                  <a:lnTo>
                    <a:pt x="4096426" y="122237"/>
                  </a:lnTo>
                  <a:lnTo>
                    <a:pt x="4106504" y="174625"/>
                  </a:lnTo>
                  <a:lnTo>
                    <a:pt x="4123300" y="217487"/>
                  </a:lnTo>
                  <a:lnTo>
                    <a:pt x="4140096" y="260350"/>
                  </a:lnTo>
                  <a:lnTo>
                    <a:pt x="4160251" y="296862"/>
                  </a:lnTo>
                  <a:lnTo>
                    <a:pt x="4180406" y="334962"/>
                  </a:lnTo>
                  <a:lnTo>
                    <a:pt x="4198882" y="369887"/>
                  </a:lnTo>
                  <a:lnTo>
                    <a:pt x="4217357" y="409575"/>
                  </a:lnTo>
                  <a:lnTo>
                    <a:pt x="4234153" y="450850"/>
                  </a:lnTo>
                  <a:lnTo>
                    <a:pt x="4249270" y="496887"/>
                  </a:lnTo>
                  <a:lnTo>
                    <a:pt x="4261027" y="546100"/>
                  </a:lnTo>
                  <a:lnTo>
                    <a:pt x="4269425" y="606425"/>
                  </a:lnTo>
                  <a:lnTo>
                    <a:pt x="4272784" y="673100"/>
                  </a:lnTo>
                  <a:lnTo>
                    <a:pt x="4269425" y="744537"/>
                  </a:lnTo>
                  <a:lnTo>
                    <a:pt x="4261027" y="801687"/>
                  </a:lnTo>
                  <a:lnTo>
                    <a:pt x="4249270" y="854075"/>
                  </a:lnTo>
                  <a:lnTo>
                    <a:pt x="4234153" y="901700"/>
                  </a:lnTo>
                  <a:lnTo>
                    <a:pt x="4217357" y="942975"/>
                  </a:lnTo>
                  <a:lnTo>
                    <a:pt x="4197202" y="981075"/>
                  </a:lnTo>
                  <a:lnTo>
                    <a:pt x="4177047" y="1017587"/>
                  </a:lnTo>
                  <a:lnTo>
                    <a:pt x="4156892" y="1055687"/>
                  </a:lnTo>
                  <a:lnTo>
                    <a:pt x="4138416" y="1095375"/>
                  </a:lnTo>
                  <a:lnTo>
                    <a:pt x="4119940" y="1136650"/>
                  </a:lnTo>
                  <a:lnTo>
                    <a:pt x="4104825" y="1182687"/>
                  </a:lnTo>
                  <a:lnTo>
                    <a:pt x="4094747" y="1235075"/>
                  </a:lnTo>
                  <a:lnTo>
                    <a:pt x="4084669" y="1295400"/>
                  </a:lnTo>
                  <a:lnTo>
                    <a:pt x="4082989" y="1363662"/>
                  </a:lnTo>
                  <a:lnTo>
                    <a:pt x="4084669" y="1431925"/>
                  </a:lnTo>
                  <a:lnTo>
                    <a:pt x="4094747" y="1492250"/>
                  </a:lnTo>
                  <a:lnTo>
                    <a:pt x="4104825" y="1544637"/>
                  </a:lnTo>
                  <a:lnTo>
                    <a:pt x="4119940" y="1589087"/>
                  </a:lnTo>
                  <a:lnTo>
                    <a:pt x="4138416" y="1631950"/>
                  </a:lnTo>
                  <a:lnTo>
                    <a:pt x="4156892" y="1671637"/>
                  </a:lnTo>
                  <a:lnTo>
                    <a:pt x="4177047" y="1708150"/>
                  </a:lnTo>
                  <a:lnTo>
                    <a:pt x="4197202" y="1743075"/>
                  </a:lnTo>
                  <a:lnTo>
                    <a:pt x="4217357" y="1782762"/>
                  </a:lnTo>
                  <a:lnTo>
                    <a:pt x="4234153" y="1824037"/>
                  </a:lnTo>
                  <a:lnTo>
                    <a:pt x="4249270" y="1870075"/>
                  </a:lnTo>
                  <a:lnTo>
                    <a:pt x="4261027" y="1922462"/>
                  </a:lnTo>
                  <a:lnTo>
                    <a:pt x="4269425" y="1982787"/>
                  </a:lnTo>
                  <a:lnTo>
                    <a:pt x="4272784" y="2051050"/>
                  </a:lnTo>
                  <a:lnTo>
                    <a:pt x="4269425" y="2119312"/>
                  </a:lnTo>
                  <a:lnTo>
                    <a:pt x="4261027" y="2179637"/>
                  </a:lnTo>
                  <a:lnTo>
                    <a:pt x="4249270" y="2232025"/>
                  </a:lnTo>
                  <a:lnTo>
                    <a:pt x="4234153" y="2278062"/>
                  </a:lnTo>
                  <a:lnTo>
                    <a:pt x="4217357" y="2319337"/>
                  </a:lnTo>
                  <a:lnTo>
                    <a:pt x="4197202" y="2359025"/>
                  </a:lnTo>
                  <a:lnTo>
                    <a:pt x="4177047" y="2395537"/>
                  </a:lnTo>
                  <a:lnTo>
                    <a:pt x="4156892" y="2433637"/>
                  </a:lnTo>
                  <a:lnTo>
                    <a:pt x="4138416" y="2471737"/>
                  </a:lnTo>
                  <a:lnTo>
                    <a:pt x="4119940" y="2513012"/>
                  </a:lnTo>
                  <a:lnTo>
                    <a:pt x="4104825" y="2560637"/>
                  </a:lnTo>
                  <a:lnTo>
                    <a:pt x="4094747" y="2613025"/>
                  </a:lnTo>
                  <a:lnTo>
                    <a:pt x="4084669" y="2671762"/>
                  </a:lnTo>
                  <a:lnTo>
                    <a:pt x="4082989" y="2741612"/>
                  </a:lnTo>
                  <a:lnTo>
                    <a:pt x="4084669" y="2809875"/>
                  </a:lnTo>
                  <a:lnTo>
                    <a:pt x="4094747" y="2868612"/>
                  </a:lnTo>
                  <a:lnTo>
                    <a:pt x="4104825" y="2922587"/>
                  </a:lnTo>
                  <a:lnTo>
                    <a:pt x="4119940" y="2967037"/>
                  </a:lnTo>
                  <a:lnTo>
                    <a:pt x="4138416" y="3009900"/>
                  </a:lnTo>
                  <a:lnTo>
                    <a:pt x="4156892" y="3046412"/>
                  </a:lnTo>
                  <a:lnTo>
                    <a:pt x="4177047" y="3084512"/>
                  </a:lnTo>
                  <a:lnTo>
                    <a:pt x="4197202" y="3121025"/>
                  </a:lnTo>
                  <a:lnTo>
                    <a:pt x="4217357" y="3160712"/>
                  </a:lnTo>
                  <a:lnTo>
                    <a:pt x="4234153" y="3201987"/>
                  </a:lnTo>
                  <a:lnTo>
                    <a:pt x="4249270" y="3248025"/>
                  </a:lnTo>
                  <a:lnTo>
                    <a:pt x="4261027" y="3300412"/>
                  </a:lnTo>
                  <a:lnTo>
                    <a:pt x="4269425" y="3360737"/>
                  </a:lnTo>
                  <a:lnTo>
                    <a:pt x="4272784" y="3427412"/>
                  </a:lnTo>
                  <a:lnTo>
                    <a:pt x="4269425" y="3497262"/>
                  </a:lnTo>
                  <a:lnTo>
                    <a:pt x="4261027" y="3557587"/>
                  </a:lnTo>
                  <a:lnTo>
                    <a:pt x="4249270" y="3609975"/>
                  </a:lnTo>
                  <a:lnTo>
                    <a:pt x="4234153" y="3656012"/>
                  </a:lnTo>
                  <a:lnTo>
                    <a:pt x="4217357" y="3697287"/>
                  </a:lnTo>
                  <a:lnTo>
                    <a:pt x="4197202" y="3736975"/>
                  </a:lnTo>
                  <a:lnTo>
                    <a:pt x="4156892" y="3811587"/>
                  </a:lnTo>
                  <a:lnTo>
                    <a:pt x="4138416" y="3848100"/>
                  </a:lnTo>
                  <a:lnTo>
                    <a:pt x="4119940" y="3890962"/>
                  </a:lnTo>
                  <a:lnTo>
                    <a:pt x="4104825" y="3935412"/>
                  </a:lnTo>
                  <a:lnTo>
                    <a:pt x="4094747" y="3987800"/>
                  </a:lnTo>
                  <a:lnTo>
                    <a:pt x="4084669" y="4048125"/>
                  </a:lnTo>
                  <a:lnTo>
                    <a:pt x="4082989" y="4116387"/>
                  </a:lnTo>
                  <a:lnTo>
                    <a:pt x="4084669" y="4186237"/>
                  </a:lnTo>
                  <a:lnTo>
                    <a:pt x="4094747" y="4244975"/>
                  </a:lnTo>
                  <a:lnTo>
                    <a:pt x="4104825" y="4297362"/>
                  </a:lnTo>
                  <a:lnTo>
                    <a:pt x="4119940" y="4343400"/>
                  </a:lnTo>
                  <a:lnTo>
                    <a:pt x="4138416" y="4386262"/>
                  </a:lnTo>
                  <a:lnTo>
                    <a:pt x="4156892" y="4424362"/>
                  </a:lnTo>
                  <a:lnTo>
                    <a:pt x="4197202" y="4498975"/>
                  </a:lnTo>
                  <a:lnTo>
                    <a:pt x="4217357" y="4537075"/>
                  </a:lnTo>
                  <a:lnTo>
                    <a:pt x="4234153" y="4579937"/>
                  </a:lnTo>
                  <a:lnTo>
                    <a:pt x="4249270" y="4625975"/>
                  </a:lnTo>
                  <a:lnTo>
                    <a:pt x="4261027" y="4678362"/>
                  </a:lnTo>
                  <a:lnTo>
                    <a:pt x="4269425" y="4738687"/>
                  </a:lnTo>
                  <a:lnTo>
                    <a:pt x="4272784" y="4806950"/>
                  </a:lnTo>
                  <a:lnTo>
                    <a:pt x="4269425" y="4875212"/>
                  </a:lnTo>
                  <a:lnTo>
                    <a:pt x="4261027" y="4935537"/>
                  </a:lnTo>
                  <a:lnTo>
                    <a:pt x="4249270" y="4987925"/>
                  </a:lnTo>
                  <a:lnTo>
                    <a:pt x="4234153" y="5033962"/>
                  </a:lnTo>
                  <a:lnTo>
                    <a:pt x="4217357" y="5075237"/>
                  </a:lnTo>
                  <a:lnTo>
                    <a:pt x="4197202" y="5114925"/>
                  </a:lnTo>
                  <a:lnTo>
                    <a:pt x="4177047" y="5149850"/>
                  </a:lnTo>
                  <a:lnTo>
                    <a:pt x="4156892" y="5186362"/>
                  </a:lnTo>
                  <a:lnTo>
                    <a:pt x="4138416" y="5226050"/>
                  </a:lnTo>
                  <a:lnTo>
                    <a:pt x="4119940" y="5268912"/>
                  </a:lnTo>
                  <a:lnTo>
                    <a:pt x="4104825" y="5313362"/>
                  </a:lnTo>
                  <a:lnTo>
                    <a:pt x="4094747" y="5365750"/>
                  </a:lnTo>
                  <a:lnTo>
                    <a:pt x="4084669" y="5426075"/>
                  </a:lnTo>
                  <a:lnTo>
                    <a:pt x="4082989" y="5494337"/>
                  </a:lnTo>
                  <a:lnTo>
                    <a:pt x="4084669" y="5562600"/>
                  </a:lnTo>
                  <a:lnTo>
                    <a:pt x="4094747" y="5622925"/>
                  </a:lnTo>
                  <a:lnTo>
                    <a:pt x="4104825" y="5675312"/>
                  </a:lnTo>
                  <a:lnTo>
                    <a:pt x="4119940" y="5721350"/>
                  </a:lnTo>
                  <a:lnTo>
                    <a:pt x="4138416" y="5762625"/>
                  </a:lnTo>
                  <a:lnTo>
                    <a:pt x="4156892" y="5802312"/>
                  </a:lnTo>
                  <a:lnTo>
                    <a:pt x="4177047" y="5840412"/>
                  </a:lnTo>
                  <a:lnTo>
                    <a:pt x="4197202" y="5876925"/>
                  </a:lnTo>
                  <a:lnTo>
                    <a:pt x="4217357" y="5915025"/>
                  </a:lnTo>
                  <a:lnTo>
                    <a:pt x="4234153" y="5956300"/>
                  </a:lnTo>
                  <a:lnTo>
                    <a:pt x="4249270" y="6003925"/>
                  </a:lnTo>
                  <a:lnTo>
                    <a:pt x="4261027" y="6056312"/>
                  </a:lnTo>
                  <a:lnTo>
                    <a:pt x="4269425" y="6113462"/>
                  </a:lnTo>
                  <a:lnTo>
                    <a:pt x="4272784" y="6183312"/>
                  </a:lnTo>
                  <a:lnTo>
                    <a:pt x="4269425" y="6251575"/>
                  </a:lnTo>
                  <a:lnTo>
                    <a:pt x="4261027" y="6311900"/>
                  </a:lnTo>
                  <a:lnTo>
                    <a:pt x="4249270" y="6361112"/>
                  </a:lnTo>
                  <a:lnTo>
                    <a:pt x="4234153" y="6407150"/>
                  </a:lnTo>
                  <a:lnTo>
                    <a:pt x="4217357" y="6448425"/>
                  </a:lnTo>
                  <a:lnTo>
                    <a:pt x="4198882" y="6488112"/>
                  </a:lnTo>
                  <a:lnTo>
                    <a:pt x="4180406" y="6523037"/>
                  </a:lnTo>
                  <a:lnTo>
                    <a:pt x="4160251" y="6561137"/>
                  </a:lnTo>
                  <a:lnTo>
                    <a:pt x="4140096" y="6597650"/>
                  </a:lnTo>
                  <a:lnTo>
                    <a:pt x="4123300" y="6640512"/>
                  </a:lnTo>
                  <a:lnTo>
                    <a:pt x="4106504" y="6683375"/>
                  </a:lnTo>
                  <a:lnTo>
                    <a:pt x="4096426" y="6735762"/>
                  </a:lnTo>
                  <a:lnTo>
                    <a:pt x="4088029" y="6791325"/>
                  </a:lnTo>
                  <a:lnTo>
                    <a:pt x="408298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" name="Title 41">
            <a:extLst>
              <a:ext uri="{FF2B5EF4-FFF2-40B4-BE49-F238E27FC236}">
                <a16:creationId xmlns:a16="http://schemas.microsoft.com/office/drawing/2014/main" id="{1F7250A7-3487-5A8F-376D-8DCA5AF09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120" y="1583177"/>
            <a:ext cx="3815583" cy="1612381"/>
          </a:xfrm>
        </p:spPr>
        <p:txBody>
          <a:bodyPr anchor="b">
            <a:normAutofit/>
          </a:bodyPr>
          <a:lstStyle/>
          <a:p>
            <a:r>
              <a:rPr lang="en-US" sz="8000"/>
              <a:t>TEAM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23558-AD3C-9D91-3B42-A7EE2E983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452" y="3662443"/>
            <a:ext cx="3220917" cy="14521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>
                <a:solidFill>
                  <a:schemeClr val="tx1">
                    <a:alpha val="60000"/>
                  </a:schemeClr>
                </a:solidFill>
              </a:rPr>
              <a:t>Yixiao (Sookie) Ji</a:t>
            </a:r>
          </a:p>
          <a:p>
            <a:r>
              <a:rPr lang="en-US" sz="1700">
                <a:solidFill>
                  <a:schemeClr val="tx1">
                    <a:alpha val="60000"/>
                  </a:schemeClr>
                </a:solidFill>
              </a:rPr>
              <a:t>Ajay </a:t>
            </a:r>
            <a:r>
              <a:rPr lang="en-US" sz="1700" err="1">
                <a:solidFill>
                  <a:schemeClr val="tx1">
                    <a:alpha val="60000"/>
                  </a:schemeClr>
                </a:solidFill>
              </a:rPr>
              <a:t>Chemuri</a:t>
            </a:r>
            <a:r>
              <a:rPr lang="en-US" sz="1700">
                <a:solidFill>
                  <a:schemeClr val="tx1">
                    <a:alpha val="60000"/>
                  </a:schemeClr>
                </a:solidFill>
              </a:rPr>
              <a:t> </a:t>
            </a:r>
          </a:p>
          <a:p>
            <a:r>
              <a:rPr lang="en-US" sz="1700">
                <a:solidFill>
                  <a:schemeClr val="tx1">
                    <a:alpha val="60000"/>
                  </a:schemeClr>
                </a:solidFill>
              </a:rPr>
              <a:t>Min Shi</a:t>
            </a:r>
          </a:p>
          <a:p>
            <a:r>
              <a:rPr lang="en-US" sz="1700">
                <a:solidFill>
                  <a:schemeClr val="tx1">
                    <a:alpha val="60000"/>
                  </a:schemeClr>
                </a:solidFill>
              </a:rPr>
              <a:t>Pushkar Nagpal</a:t>
            </a:r>
          </a:p>
        </p:txBody>
      </p:sp>
    </p:spTree>
    <p:extLst>
      <p:ext uri="{BB962C8B-B14F-4D97-AF65-F5344CB8AC3E}">
        <p14:creationId xmlns:p14="http://schemas.microsoft.com/office/powerpoint/2010/main" val="3315849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F19B711-C590-44D1-9AA8-9F143B0E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C0C79CF2-6A1C-4636-84CE-ABB2BE191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7A5D17DF-AD65-402C-A95C-F13C770C9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31D370E-9753-2067-311B-E97A291FE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4966" y="1700255"/>
            <a:ext cx="5305105" cy="23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ADA3B82-EFE5-871B-05D3-52115932F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3933" y="4527823"/>
            <a:ext cx="10704132" cy="128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553EF102-F612-A20F-1E96-8B6ACE806E9E}"/>
              </a:ext>
            </a:extLst>
          </p:cNvPr>
          <p:cNvSpPr txBox="1">
            <a:spLocks/>
          </p:cNvSpPr>
          <p:nvPr/>
        </p:nvSpPr>
        <p:spPr>
          <a:xfrm>
            <a:off x="689718" y="5973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3752165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820A-8B5D-C372-8F87-AB005864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CCFAA-EE67-611D-EBD5-30D075A2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C6EFE29-E278-0BBF-920A-8E01E69BB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37" y="859862"/>
            <a:ext cx="5214449" cy="563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BBDD054-01AB-547A-D4D3-3B88E7AD0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813" y="859862"/>
            <a:ext cx="5214449" cy="556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3003D778-E662-7310-4D91-8F41AB750B52}"/>
              </a:ext>
            </a:extLst>
          </p:cNvPr>
          <p:cNvSpPr txBox="1">
            <a:spLocks/>
          </p:cNvSpPr>
          <p:nvPr/>
        </p:nvSpPr>
        <p:spPr>
          <a:xfrm>
            <a:off x="617662" y="-1397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4285934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1" name="Rectangle 165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: Shape 167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BDE2F6-3315-B392-C0BC-703B785D9AF5}"/>
              </a:ext>
            </a:extLst>
          </p:cNvPr>
          <p:cNvSpPr txBox="1">
            <a:spLocks/>
          </p:cNvSpPr>
          <p:nvPr/>
        </p:nvSpPr>
        <p:spPr>
          <a:xfrm>
            <a:off x="723901" y="509587"/>
            <a:ext cx="7649239" cy="742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 BUREAU DATA GENERATION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6C86E15-67EF-6B17-674C-38B530E81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68" y="2144110"/>
            <a:ext cx="11698015" cy="4021914"/>
          </a:xfrm>
          <a:prstGeom prst="rect">
            <a:avLst/>
          </a:prstGeom>
        </p:spPr>
      </p:pic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50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1" name="Rectangle 165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: Shape 167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BDE2F6-3315-B392-C0BC-703B785D9AF5}"/>
              </a:ext>
            </a:extLst>
          </p:cNvPr>
          <p:cNvSpPr txBox="1">
            <a:spLocks/>
          </p:cNvSpPr>
          <p:nvPr/>
        </p:nvSpPr>
        <p:spPr>
          <a:xfrm>
            <a:off x="662117" y="434052"/>
            <a:ext cx="7649239" cy="742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 </a:t>
            </a:r>
            <a:r>
              <a:rPr lang="en-US" sz="3600"/>
              <a:t>SERVICES</a:t>
            </a:r>
            <a:r>
              <a:rPr lang="en-US" sz="3600" dirty="0"/>
              <a:t> </a:t>
            </a:r>
            <a:r>
              <a:rPr lang="en-US" sz="3600"/>
              <a:t>ALTERYX</a:t>
            </a:r>
            <a:r>
              <a:rPr lang="en-US" sz="3600" dirty="0"/>
              <a:t> </a:t>
            </a:r>
            <a:r>
              <a:rPr lang="en-US" sz="3600"/>
              <a:t>WORKFLOW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884DF04-D0A6-D220-93A0-5498359C9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07" y="1328073"/>
            <a:ext cx="10854526" cy="494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07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8" name="Rectangle 187">
            <a:extLst>
              <a:ext uri="{FF2B5EF4-FFF2-40B4-BE49-F238E27FC236}">
                <a16:creationId xmlns:a16="http://schemas.microsoft.com/office/drawing/2014/main" id="{5E6B3632-31A7-4B9A-9B3B-DAADD1D37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BDE2F6-3315-B392-C0BC-703B785D9AF5}"/>
              </a:ext>
            </a:extLst>
          </p:cNvPr>
          <p:cNvSpPr txBox="1">
            <a:spLocks/>
          </p:cNvSpPr>
          <p:nvPr/>
        </p:nvSpPr>
        <p:spPr>
          <a:xfrm>
            <a:off x="803190" y="518984"/>
            <a:ext cx="11046939" cy="593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 SERVICES CPI &amp; PPI Overview</a:t>
            </a:r>
          </a:p>
        </p:txBody>
      </p:sp>
      <p:pic>
        <p:nvPicPr>
          <p:cNvPr id="3" name="Picture 2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0ACCB789-691B-A9DC-81BE-C829F1D7C9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94" y="1631092"/>
            <a:ext cx="4881093" cy="3904874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3D4D8DBD-B91B-5824-3273-CF11445872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287" y="1631092"/>
            <a:ext cx="5239265" cy="419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3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8" name="Rectangle 187">
            <a:extLst>
              <a:ext uri="{FF2B5EF4-FFF2-40B4-BE49-F238E27FC236}">
                <a16:creationId xmlns:a16="http://schemas.microsoft.com/office/drawing/2014/main" id="{9875CB60-0ADB-4461-9603-35F613FBE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BDE2F6-3315-B392-C0BC-703B785D9AF5}"/>
              </a:ext>
            </a:extLst>
          </p:cNvPr>
          <p:cNvSpPr txBox="1">
            <a:spLocks/>
          </p:cNvSpPr>
          <p:nvPr/>
        </p:nvSpPr>
        <p:spPr>
          <a:xfrm>
            <a:off x="498490" y="269747"/>
            <a:ext cx="9216081" cy="5268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 </a:t>
            </a: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COMMODITIES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PPI </a:t>
            </a: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5657D64A-88A9-4040-7187-C322BE004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379" y="1066386"/>
            <a:ext cx="6507998" cy="520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41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1" name="Rectangle 165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: Shape 167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BDE2F6-3315-B392-C0BC-703B785D9AF5}"/>
              </a:ext>
            </a:extLst>
          </p:cNvPr>
          <p:cNvSpPr txBox="1">
            <a:spLocks/>
          </p:cNvSpPr>
          <p:nvPr/>
        </p:nvSpPr>
        <p:spPr>
          <a:xfrm>
            <a:off x="711544" y="386019"/>
            <a:ext cx="7649239" cy="742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 </a:t>
            </a:r>
            <a:r>
              <a:rPr lang="en-US" sz="3600"/>
              <a:t>COMMODITIES</a:t>
            </a:r>
            <a:r>
              <a:rPr lang="en-US" sz="3600" dirty="0"/>
              <a:t> </a:t>
            </a:r>
            <a:r>
              <a:rPr lang="en-US" sz="3600"/>
              <a:t>ALTERYX WORKFLOW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1899C39-A277-DEC6-2D7C-BF8F92C47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46" y="1227817"/>
            <a:ext cx="10359253" cy="534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87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1" name="Rectangle 165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: Shape 167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BDE2F6-3315-B392-C0BC-703B785D9AF5}"/>
              </a:ext>
            </a:extLst>
          </p:cNvPr>
          <p:cNvSpPr txBox="1">
            <a:spLocks/>
          </p:cNvSpPr>
          <p:nvPr/>
        </p:nvSpPr>
        <p:spPr>
          <a:xfrm>
            <a:off x="711544" y="386019"/>
            <a:ext cx="7649239" cy="742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RECOMMENDATION</a:t>
            </a:r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23D0F7-84ED-5291-321C-690B97026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44" y="2394658"/>
            <a:ext cx="10272712" cy="191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49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05B6D-CB46-DEA3-D654-6D7A7838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0E36C-6CC8-40F9-80D2-C95D1B3BC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hlinkClick r:id="rId2"/>
              </a:rPr>
              <a:t>https://www.goldmansachs.com/insights/pages/gs-research/the-path-to-2075-slower-global-growth-but-convergence-remains-intact/report.pdf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564087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 descr="Marker with solid fill">
            <a:extLst>
              <a:ext uri="{FF2B5EF4-FFF2-40B4-BE49-F238E27FC236}">
                <a16:creationId xmlns:a16="http://schemas.microsoft.com/office/drawing/2014/main" id="{E455A3FF-61DB-0450-05F5-B2663E9CB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49934" y="541685"/>
            <a:ext cx="792592" cy="792592"/>
          </a:xfrm>
          <a:prstGeom prst="rect">
            <a:avLst/>
          </a:prstGeom>
        </p:spPr>
      </p:pic>
      <p:sp>
        <p:nvSpPr>
          <p:cNvPr id="12" name="Title 4">
            <a:extLst>
              <a:ext uri="{FF2B5EF4-FFF2-40B4-BE49-F238E27FC236}">
                <a16:creationId xmlns:a16="http://schemas.microsoft.com/office/drawing/2014/main" id="{B5FBD462-6F2D-10D0-B7C7-1A4F9E154AB9}"/>
              </a:ext>
            </a:extLst>
          </p:cNvPr>
          <p:cNvSpPr txBox="1">
            <a:spLocks/>
          </p:cNvSpPr>
          <p:nvPr/>
        </p:nvSpPr>
        <p:spPr>
          <a:xfrm>
            <a:off x="693987" y="986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BACKGROUND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81EBB5-5E23-EE28-F7CC-5B92BCDB08C1}"/>
              </a:ext>
            </a:extLst>
          </p:cNvPr>
          <p:cNvSpPr txBox="1"/>
          <p:nvPr/>
        </p:nvSpPr>
        <p:spPr>
          <a:xfrm>
            <a:off x="705266" y="1501337"/>
            <a:ext cx="5993905" cy="4859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rgbClr val="000000"/>
                </a:solidFill>
                <a:latin typeface="Basis Grotesque"/>
              </a:rPr>
              <a:t>The Goldman Sachs Group, Inc - </a:t>
            </a:r>
            <a:r>
              <a:rPr lang="en-US" b="0" i="0">
                <a:solidFill>
                  <a:srgbClr val="000000"/>
                </a:solidFill>
                <a:effectLst/>
                <a:latin typeface="Basis Grotesque"/>
              </a:rPr>
              <a:t>advances </a:t>
            </a:r>
            <a:r>
              <a:rPr lang="en-US" b="0" i="0" dirty="0">
                <a:solidFill>
                  <a:srgbClr val="000000"/>
                </a:solidFill>
                <a:effectLst/>
                <a:latin typeface="Basis Grotesque"/>
              </a:rPr>
              <a:t>sustainable economic growth and financial opportunity across the globe.</a:t>
            </a:r>
            <a:endParaRPr lang="en-US" b="0" i="0" dirty="0">
              <a:solidFill>
                <a:schemeClr val="tx2"/>
              </a:solidFill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solidFill>
                <a:srgbClr val="000000"/>
              </a:solidFill>
              <a:latin typeface="Basis Grotesque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rgbClr val="000000"/>
                </a:solidFill>
                <a:latin typeface="Basis Grotesque"/>
              </a:rPr>
              <a:t>4 primary segments </a:t>
            </a:r>
            <a:r>
              <a:rPr lang="en-US" b="0" i="0">
                <a:solidFill>
                  <a:srgbClr val="C00000"/>
                </a:solidFill>
                <a:effectLst/>
              </a:rPr>
              <a:t>85% </a:t>
            </a:r>
            <a:r>
              <a:rPr lang="en-US" b="0" i="0">
                <a:effectLst/>
              </a:rPr>
              <a:t>+</a:t>
            </a:r>
            <a:r>
              <a:rPr lang="en-US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b="0" i="0">
                <a:solidFill>
                  <a:schemeClr val="accent5">
                    <a:lumMod val="75000"/>
                  </a:schemeClr>
                </a:solidFill>
                <a:effectLst/>
              </a:rPr>
              <a:t>1</a:t>
            </a:r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5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% </a:t>
            </a:r>
            <a:r>
              <a:rPr lang="en-US" b="0" i="0">
                <a:effectLst/>
              </a:rPr>
              <a:t>+</a:t>
            </a:r>
            <a:r>
              <a:rPr lang="en-US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>
                <a:solidFill>
                  <a:srgbClr val="0DC93A"/>
                </a:solidFill>
              </a:rPr>
              <a:t>5</a:t>
            </a:r>
            <a:r>
              <a:rPr lang="en-US" b="0" i="0">
                <a:solidFill>
                  <a:srgbClr val="0DC93A"/>
                </a:solidFill>
                <a:effectLst/>
              </a:rPr>
              <a:t>%</a:t>
            </a:r>
            <a:endParaRPr lang="en-US">
              <a:solidFill>
                <a:srgbClr val="0DC93A"/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i="0">
                <a:solidFill>
                  <a:srgbClr val="C00000"/>
                </a:solidFill>
                <a:effectLst/>
              </a:rPr>
              <a:t>Investment banking 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i="0">
                <a:solidFill>
                  <a:srgbClr val="C00000"/>
                </a:solidFill>
                <a:effectLst/>
              </a:rPr>
              <a:t>Global markets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i="0" dirty="0">
                <a:solidFill>
                  <a:schemeClr val="accent5">
                    <a:lumMod val="75000"/>
                  </a:schemeClr>
                </a:solidFill>
                <a:effectLst/>
              </a:rPr>
              <a:t>Asset management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i="0">
                <a:solidFill>
                  <a:srgbClr val="0DC93A"/>
                </a:solidFill>
                <a:effectLst/>
              </a:rPr>
              <a:t>Wealth management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rgbClr val="000000"/>
                </a:solidFill>
                <a:latin typeface="Basis Grotesque"/>
              </a:rPr>
              <a:t>3 regions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>
                <a:solidFill>
                  <a:srgbClr val="000000"/>
                </a:solidFill>
                <a:latin typeface="Basis Grotesque"/>
              </a:rPr>
              <a:t>Americas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>
                <a:solidFill>
                  <a:srgbClr val="000000"/>
                </a:solidFill>
                <a:latin typeface="Basis Grotesque"/>
              </a:rPr>
              <a:t>EMA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>
                <a:solidFill>
                  <a:srgbClr val="000000"/>
                </a:solidFill>
                <a:latin typeface="Basis Grotesque"/>
              </a:rPr>
              <a:t>Asia </a:t>
            </a:r>
            <a:endParaRPr lang="en-US" i="0" dirty="0">
              <a:solidFill>
                <a:schemeClr val="tx2"/>
              </a:solidFill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5A1936-B28B-557D-A39B-F2BB79DDFE4D}"/>
              </a:ext>
            </a:extLst>
          </p:cNvPr>
          <p:cNvSpPr txBox="1"/>
          <p:nvPr/>
        </p:nvSpPr>
        <p:spPr>
          <a:xfrm>
            <a:off x="9734514" y="1350812"/>
            <a:ext cx="19113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AMERICAS</a:t>
            </a:r>
          </a:p>
          <a:p>
            <a:pPr algn="ctr"/>
            <a:r>
              <a:rPr lang="en-US"/>
              <a:t>Argentina, Brazil, Canada, Chile, Mexico, Peru, United States</a:t>
            </a:r>
          </a:p>
        </p:txBody>
      </p:sp>
      <p:pic>
        <p:nvPicPr>
          <p:cNvPr id="19" name="Graphic 18" descr="Marker with solid fill">
            <a:extLst>
              <a:ext uri="{FF2B5EF4-FFF2-40B4-BE49-F238E27FC236}">
                <a16:creationId xmlns:a16="http://schemas.microsoft.com/office/drawing/2014/main" id="{F557DC58-AF3E-A3C8-A596-3E0706ED9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27723" y="1227006"/>
            <a:ext cx="792592" cy="792592"/>
          </a:xfrm>
          <a:prstGeom prst="rect">
            <a:avLst/>
          </a:prstGeom>
        </p:spPr>
      </p:pic>
      <p:pic>
        <p:nvPicPr>
          <p:cNvPr id="25" name="Graphic 24" descr="Marker with solid fill">
            <a:extLst>
              <a:ext uri="{FF2B5EF4-FFF2-40B4-BE49-F238E27FC236}">
                <a16:creationId xmlns:a16="http://schemas.microsoft.com/office/drawing/2014/main" id="{A184BEF3-4A07-F198-6A2A-F3D05F749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3638" y="3086271"/>
            <a:ext cx="792592" cy="79259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EE4AA1A-D1F3-212A-4386-47E1C5BBA84B}"/>
              </a:ext>
            </a:extLst>
          </p:cNvPr>
          <p:cNvSpPr txBox="1"/>
          <p:nvPr/>
        </p:nvSpPr>
        <p:spPr>
          <a:xfrm>
            <a:off x="7124187" y="2098925"/>
            <a:ext cx="21853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ASIA PACIFIC</a:t>
            </a:r>
          </a:p>
          <a:p>
            <a:pPr algn="ctr"/>
            <a:r>
              <a:rPr lang="en-US"/>
              <a:t>Australia, China, India, Indonesia, Japan, Korea, Malaysia, Singapore, New Zealand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6A0EE6-7B66-843F-99D9-C99A375714F9}"/>
              </a:ext>
            </a:extLst>
          </p:cNvPr>
          <p:cNvSpPr txBox="1"/>
          <p:nvPr/>
        </p:nvSpPr>
        <p:spPr>
          <a:xfrm>
            <a:off x="8679178" y="3809234"/>
            <a:ext cx="31415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EMA</a:t>
            </a:r>
            <a:r>
              <a:rPr lang="en-US"/>
              <a:t> </a:t>
            </a:r>
          </a:p>
          <a:p>
            <a:pPr algn="ctr"/>
            <a:r>
              <a:rPr lang="en-US"/>
              <a:t>(Europe, Middle East &amp;Africa)</a:t>
            </a:r>
          </a:p>
          <a:p>
            <a:pPr algn="ctr"/>
            <a:r>
              <a:rPr lang="en-US"/>
              <a:t>Belgium, Denmark, France, Germany, Greece, Ireland, Israel, Italy, Luxembourg, Monaco, Netherlands, etc.</a:t>
            </a:r>
          </a:p>
        </p:txBody>
      </p:sp>
    </p:spTree>
    <p:extLst>
      <p:ext uri="{BB962C8B-B14F-4D97-AF65-F5344CB8AC3E}">
        <p14:creationId xmlns:p14="http://schemas.microsoft.com/office/powerpoint/2010/main" val="3308460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person running with a sign&#10;&#10;Description automatically generated with low confidence">
            <a:extLst>
              <a:ext uri="{FF2B5EF4-FFF2-40B4-BE49-F238E27FC236}">
                <a16:creationId xmlns:a16="http://schemas.microsoft.com/office/drawing/2014/main" id="{EC434715-2B14-71D6-AFFE-C7CD7F2ED4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6376" b="70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CB2C00A-E659-4691-AFB4-282551729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8FD84C-74B5-451D-8F0A-1E19EC3D9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ADA93E-D8C0-71AA-35B6-6922FCE79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435" y="0"/>
            <a:ext cx="9465131" cy="11841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SCOPE &amp; 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BD058-F783-49FF-E60E-BC6A2A944B4A}"/>
              </a:ext>
            </a:extLst>
          </p:cNvPr>
          <p:cNvSpPr txBox="1"/>
          <p:nvPr/>
        </p:nvSpPr>
        <p:spPr>
          <a:xfrm>
            <a:off x="1202435" y="1592795"/>
            <a:ext cx="9465564" cy="34009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Pre-covid vs. Post-Covid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Globally vs. Nationally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CPIs &amp; PPIs &amp; International Imports and Exports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Time Series Forecasting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Projections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508767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B7F823-6636-48BA-941D-E64678636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EA08F9BB-0065-1451-FA64-F02B9AE6F172}"/>
              </a:ext>
            </a:extLst>
          </p:cNvPr>
          <p:cNvSpPr txBox="1">
            <a:spLocks/>
          </p:cNvSpPr>
          <p:nvPr/>
        </p:nvSpPr>
        <p:spPr>
          <a:xfrm>
            <a:off x="7826312" y="-1259360"/>
            <a:ext cx="4979006" cy="2673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TIME SERIES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87B67E4-C0EB-443E-9F52-71057ADE6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71106" cy="4631426"/>
          </a:xfrm>
          <a:custGeom>
            <a:avLst/>
            <a:gdLst>
              <a:gd name="connsiteX0" fmla="*/ 0 w 5471106"/>
              <a:gd name="connsiteY0" fmla="*/ 3301451 h 4631426"/>
              <a:gd name="connsiteX1" fmla="*/ 125703 w 5471106"/>
              <a:gd name="connsiteY1" fmla="*/ 3469551 h 4631426"/>
              <a:gd name="connsiteX2" fmla="*/ 584138 w 5471106"/>
              <a:gd name="connsiteY2" fmla="*/ 3917166 h 4631426"/>
              <a:gd name="connsiteX3" fmla="*/ 716463 w 5471106"/>
              <a:gd name="connsiteY3" fmla="*/ 4010064 h 4631426"/>
              <a:gd name="connsiteX4" fmla="*/ 705202 w 5471106"/>
              <a:gd name="connsiteY4" fmla="*/ 4016176 h 4631426"/>
              <a:gd name="connsiteX5" fmla="*/ 671370 w 5471106"/>
              <a:gd name="connsiteY5" fmla="*/ 4044091 h 4631426"/>
              <a:gd name="connsiteX6" fmla="*/ 656526 w 5471106"/>
              <a:gd name="connsiteY6" fmla="*/ 4066106 h 4631426"/>
              <a:gd name="connsiteX7" fmla="*/ 534490 w 5471106"/>
              <a:gd name="connsiteY7" fmla="*/ 3980431 h 4631426"/>
              <a:gd name="connsiteX8" fmla="*/ 63650 w 5471106"/>
              <a:gd name="connsiteY8" fmla="*/ 3520703 h 4631426"/>
              <a:gd name="connsiteX9" fmla="*/ 0 w 5471106"/>
              <a:gd name="connsiteY9" fmla="*/ 3435586 h 4631426"/>
              <a:gd name="connsiteX10" fmla="*/ 4933182 w 5471106"/>
              <a:gd name="connsiteY10" fmla="*/ 0 h 4631426"/>
              <a:gd name="connsiteX11" fmla="*/ 5027180 w 5471106"/>
              <a:gd name="connsiteY11" fmla="*/ 0 h 4631426"/>
              <a:gd name="connsiteX12" fmla="*/ 5102720 w 5471106"/>
              <a:gd name="connsiteY12" fmla="*/ 124342 h 4631426"/>
              <a:gd name="connsiteX13" fmla="*/ 5471106 w 5471106"/>
              <a:gd name="connsiteY13" fmla="*/ 1579210 h 4631426"/>
              <a:gd name="connsiteX14" fmla="*/ 2418889 w 5471106"/>
              <a:gd name="connsiteY14" fmla="*/ 4631426 h 4631426"/>
              <a:gd name="connsiteX15" fmla="*/ 1095627 w 5471106"/>
              <a:gd name="connsiteY15" fmla="*/ 4330445 h 4631426"/>
              <a:gd name="connsiteX16" fmla="*/ 1039194 w 5471106"/>
              <a:gd name="connsiteY16" fmla="*/ 4301325 h 4631426"/>
              <a:gd name="connsiteX17" fmla="*/ 1043650 w 5471106"/>
              <a:gd name="connsiteY17" fmla="*/ 4294717 h 4631426"/>
              <a:gd name="connsiteX18" fmla="*/ 1056970 w 5471106"/>
              <a:gd name="connsiteY18" fmla="*/ 4251806 h 4631426"/>
              <a:gd name="connsiteX19" fmla="*/ 1060016 w 5471106"/>
              <a:gd name="connsiteY19" fmla="*/ 4221593 h 4631426"/>
              <a:gd name="connsiteX20" fmla="*/ 1130491 w 5471106"/>
              <a:gd name="connsiteY20" fmla="*/ 4257958 h 4631426"/>
              <a:gd name="connsiteX21" fmla="*/ 2418889 w 5471106"/>
              <a:gd name="connsiteY21" fmla="*/ 4551009 h 4631426"/>
              <a:gd name="connsiteX22" fmla="*/ 5390689 w 5471106"/>
              <a:gd name="connsiteY22" fmla="*/ 1579210 h 4631426"/>
              <a:gd name="connsiteX23" fmla="*/ 5032009 w 5471106"/>
              <a:gd name="connsiteY23" fmla="*/ 162673 h 4631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471106" h="4631426">
                <a:moveTo>
                  <a:pt x="0" y="3301451"/>
                </a:moveTo>
                <a:lnTo>
                  <a:pt x="125703" y="3469551"/>
                </a:lnTo>
                <a:cubicBezTo>
                  <a:pt x="261971" y="3634670"/>
                  <a:pt x="415728" y="3784820"/>
                  <a:pt x="584138" y="3917166"/>
                </a:cubicBezTo>
                <a:lnTo>
                  <a:pt x="716463" y="4010064"/>
                </a:lnTo>
                <a:lnTo>
                  <a:pt x="705202" y="4016176"/>
                </a:lnTo>
                <a:cubicBezTo>
                  <a:pt x="693040" y="4024393"/>
                  <a:pt x="681712" y="4033748"/>
                  <a:pt x="671370" y="4044091"/>
                </a:cubicBezTo>
                <a:lnTo>
                  <a:pt x="656526" y="4066106"/>
                </a:lnTo>
                <a:lnTo>
                  <a:pt x="534490" y="3980431"/>
                </a:lnTo>
                <a:cubicBezTo>
                  <a:pt x="361523" y="3844503"/>
                  <a:pt x="203605" y="3690290"/>
                  <a:pt x="63650" y="3520703"/>
                </a:cubicBezTo>
                <a:lnTo>
                  <a:pt x="0" y="3435586"/>
                </a:lnTo>
                <a:close/>
                <a:moveTo>
                  <a:pt x="4933182" y="0"/>
                </a:moveTo>
                <a:lnTo>
                  <a:pt x="5027180" y="0"/>
                </a:lnTo>
                <a:lnTo>
                  <a:pt x="5102720" y="124342"/>
                </a:lnTo>
                <a:cubicBezTo>
                  <a:pt x="5337656" y="556821"/>
                  <a:pt x="5471106" y="1052431"/>
                  <a:pt x="5471106" y="1579210"/>
                </a:cubicBezTo>
                <a:cubicBezTo>
                  <a:pt x="5471106" y="3264903"/>
                  <a:pt x="4104582" y="4631426"/>
                  <a:pt x="2418889" y="4631426"/>
                </a:cubicBezTo>
                <a:cubicBezTo>
                  <a:pt x="1944788" y="4631426"/>
                  <a:pt x="1495934" y="4523332"/>
                  <a:pt x="1095627" y="4330445"/>
                </a:cubicBezTo>
                <a:lnTo>
                  <a:pt x="1039194" y="4301325"/>
                </a:lnTo>
                <a:lnTo>
                  <a:pt x="1043650" y="4294717"/>
                </a:lnTo>
                <a:cubicBezTo>
                  <a:pt x="1049433" y="4281042"/>
                  <a:pt x="1053925" y="4266687"/>
                  <a:pt x="1056970" y="4251806"/>
                </a:cubicBezTo>
                <a:lnTo>
                  <a:pt x="1060016" y="4221593"/>
                </a:lnTo>
                <a:lnTo>
                  <a:pt x="1130491" y="4257958"/>
                </a:lnTo>
                <a:cubicBezTo>
                  <a:pt x="1520251" y="4445763"/>
                  <a:pt x="1957279" y="4551009"/>
                  <a:pt x="2418889" y="4551009"/>
                </a:cubicBezTo>
                <a:cubicBezTo>
                  <a:pt x="4060169" y="4551009"/>
                  <a:pt x="5390689" y="3220490"/>
                  <a:pt x="5390689" y="1579210"/>
                </a:cubicBezTo>
                <a:cubicBezTo>
                  <a:pt x="5390689" y="1066310"/>
                  <a:pt x="5260755" y="583758"/>
                  <a:pt x="5032009" y="16267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3450" y="1713004"/>
            <a:ext cx="365760" cy="365760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4D1819B-21EB-4EB0-8BD9-B686574AD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8530" y="1774620"/>
            <a:ext cx="3780042" cy="3780042"/>
          </a:xfrm>
          <a:custGeom>
            <a:avLst/>
            <a:gdLst>
              <a:gd name="connsiteX0" fmla="*/ 2054781 w 4109561"/>
              <a:gd name="connsiteY0" fmla="*/ 0 h 4109561"/>
              <a:gd name="connsiteX1" fmla="*/ 4109561 w 4109561"/>
              <a:gd name="connsiteY1" fmla="*/ 2054781 h 4109561"/>
              <a:gd name="connsiteX2" fmla="*/ 2054781 w 4109561"/>
              <a:gd name="connsiteY2" fmla="*/ 4109561 h 4109561"/>
              <a:gd name="connsiteX3" fmla="*/ 0 w 4109561"/>
              <a:gd name="connsiteY3" fmla="*/ 2054781 h 4109561"/>
              <a:gd name="connsiteX4" fmla="*/ 2054781 w 4109561"/>
              <a:gd name="connsiteY4" fmla="*/ 0 h 4109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9561" h="4109561">
                <a:moveTo>
                  <a:pt x="2054781" y="0"/>
                </a:moveTo>
                <a:cubicBezTo>
                  <a:pt x="3189605" y="0"/>
                  <a:pt x="4109561" y="919957"/>
                  <a:pt x="4109561" y="2054781"/>
                </a:cubicBezTo>
                <a:cubicBezTo>
                  <a:pt x="4109561" y="3189605"/>
                  <a:pt x="3189605" y="4109561"/>
                  <a:pt x="2054781" y="4109561"/>
                </a:cubicBezTo>
                <a:cubicBezTo>
                  <a:pt x="919957" y="4109561"/>
                  <a:pt x="0" y="3189605"/>
                  <a:pt x="0" y="2054781"/>
                </a:cubicBezTo>
                <a:cubicBezTo>
                  <a:pt x="0" y="919957"/>
                  <a:pt x="919957" y="0"/>
                  <a:pt x="2054781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09A16A-3924-DC68-E3DB-B792685C6D17}"/>
              </a:ext>
            </a:extLst>
          </p:cNvPr>
          <p:cNvSpPr txBox="1"/>
          <p:nvPr/>
        </p:nvSpPr>
        <p:spPr>
          <a:xfrm>
            <a:off x="213829" y="204084"/>
            <a:ext cx="4450105" cy="3251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Aft>
                <a:spcPts val="600"/>
              </a:spcAft>
              <a:defRPr>
                <a:solidFill>
                  <a:srgbClr val="000000"/>
                </a:solidFill>
                <a:latin typeface="Basis Grotesque"/>
              </a:defRPr>
            </a:lvl1pPr>
          </a:lstStyle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ARIMA: </a:t>
            </a:r>
          </a:p>
          <a:p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Univariate model or one with covariates (predictors)</a:t>
            </a:r>
          </a:p>
          <a:p>
            <a:pPr marL="57150"/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Autoregressive integrated                   moving average method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37474-DF30-42EA-E6F2-1F996B692A38}"/>
              </a:ext>
            </a:extLst>
          </p:cNvPr>
          <p:cNvSpPr txBox="1"/>
          <p:nvPr/>
        </p:nvSpPr>
        <p:spPr>
          <a:xfrm>
            <a:off x="7890532" y="2056638"/>
            <a:ext cx="3547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 statistical model to predict the future values using historical values.</a:t>
            </a:r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9453BD-9850-5A38-FE25-21392D6008DC}"/>
              </a:ext>
            </a:extLst>
          </p:cNvPr>
          <p:cNvSpPr txBox="1"/>
          <p:nvPr/>
        </p:nvSpPr>
        <p:spPr>
          <a:xfrm>
            <a:off x="6898377" y="4806197"/>
            <a:ext cx="3351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TS Compare: </a:t>
            </a:r>
          </a:p>
          <a:p>
            <a:r>
              <a:rPr lang="en-US"/>
              <a:t>lowest error values</a:t>
            </a:r>
          </a:p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8C190DE-D9C4-C0F0-4D75-008DFB69D64B}"/>
              </a:ext>
            </a:extLst>
          </p:cNvPr>
          <p:cNvSpPr/>
          <p:nvPr/>
        </p:nvSpPr>
        <p:spPr>
          <a:xfrm rot="1880211">
            <a:off x="3687444" y="1925667"/>
            <a:ext cx="2434067" cy="29435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2A8771-70CE-06D0-A45A-9E319F47DA4E}"/>
              </a:ext>
            </a:extLst>
          </p:cNvPr>
          <p:cNvSpPr txBox="1"/>
          <p:nvPr/>
        </p:nvSpPr>
        <p:spPr>
          <a:xfrm>
            <a:off x="3870639" y="2504179"/>
            <a:ext cx="32155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ETS:</a:t>
            </a:r>
          </a:p>
          <a:p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Univariate time series forecasting model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Exponential smoothing method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88476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5BAB7A6-E05F-5A61-C03A-424418A36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953" y="793536"/>
            <a:ext cx="11506124" cy="555170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0B256-F478-9F92-5836-A18217B96E7A}"/>
              </a:ext>
            </a:extLst>
          </p:cNvPr>
          <p:cNvSpPr txBox="1"/>
          <p:nvPr/>
        </p:nvSpPr>
        <p:spPr>
          <a:xfrm>
            <a:off x="6529251" y="212102"/>
            <a:ext cx="912690" cy="369332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ARIMA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748F6C-1F3C-CB9D-81B7-F6142ECCFA68}"/>
              </a:ext>
            </a:extLst>
          </p:cNvPr>
          <p:cNvSpPr txBox="1"/>
          <p:nvPr/>
        </p:nvSpPr>
        <p:spPr>
          <a:xfrm>
            <a:off x="3960242" y="831843"/>
            <a:ext cx="522934" cy="369332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71B387-17D7-4DBF-5EBE-50BC2E482381}"/>
              </a:ext>
            </a:extLst>
          </p:cNvPr>
          <p:cNvCxnSpPr/>
          <p:nvPr/>
        </p:nvCxnSpPr>
        <p:spPr>
          <a:xfrm flipH="1">
            <a:off x="5965902" y="434824"/>
            <a:ext cx="468352" cy="358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38BABE-E9C7-4E4F-78F7-D7B7056FA95D}"/>
              </a:ext>
            </a:extLst>
          </p:cNvPr>
          <p:cNvCxnSpPr/>
          <p:nvPr/>
        </p:nvCxnSpPr>
        <p:spPr>
          <a:xfrm>
            <a:off x="4593059" y="1201175"/>
            <a:ext cx="1027156" cy="4938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110396F-2B58-BF1A-8378-0753FEE6E26F}"/>
              </a:ext>
            </a:extLst>
          </p:cNvPr>
          <p:cNvSpPr txBox="1"/>
          <p:nvPr/>
        </p:nvSpPr>
        <p:spPr>
          <a:xfrm>
            <a:off x="8296672" y="60182"/>
            <a:ext cx="1494513" cy="369332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Combine Data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169044-E86E-FABA-ACBB-2FEDCB3D92CD}"/>
              </a:ext>
            </a:extLst>
          </p:cNvPr>
          <p:cNvCxnSpPr/>
          <p:nvPr/>
        </p:nvCxnSpPr>
        <p:spPr>
          <a:xfrm flipH="1">
            <a:off x="7976344" y="404857"/>
            <a:ext cx="286710" cy="3355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3ED8577-C567-6FF6-2724-036A29F86261}"/>
              </a:ext>
            </a:extLst>
          </p:cNvPr>
          <p:cNvSpPr txBox="1"/>
          <p:nvPr/>
        </p:nvSpPr>
        <p:spPr>
          <a:xfrm>
            <a:off x="10304194" y="916638"/>
            <a:ext cx="1129826" cy="368852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Compare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CDA0C8C-2CCA-D96E-C97B-D4CFB58B8DB3}"/>
              </a:ext>
            </a:extLst>
          </p:cNvPr>
          <p:cNvCxnSpPr/>
          <p:nvPr/>
        </p:nvCxnSpPr>
        <p:spPr>
          <a:xfrm flipH="1">
            <a:off x="9639178" y="1083415"/>
            <a:ext cx="54188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73EE8BA-4540-A4A9-3B01-537377B2610F}"/>
              </a:ext>
            </a:extLst>
          </p:cNvPr>
          <p:cNvSpPr txBox="1"/>
          <p:nvPr/>
        </p:nvSpPr>
        <p:spPr>
          <a:xfrm>
            <a:off x="10608830" y="2169316"/>
            <a:ext cx="1280662" cy="369332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TS Forecast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7F49A8-467A-713A-FA1F-A6F8723FBA81}"/>
              </a:ext>
            </a:extLst>
          </p:cNvPr>
          <p:cNvCxnSpPr/>
          <p:nvPr/>
        </p:nvCxnSpPr>
        <p:spPr>
          <a:xfrm flipH="1" flipV="1">
            <a:off x="8140390" y="2007325"/>
            <a:ext cx="2397512" cy="369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15BCDF3-D9C4-12EE-39E7-FE3487A5B74D}"/>
              </a:ext>
            </a:extLst>
          </p:cNvPr>
          <p:cNvSpPr txBox="1"/>
          <p:nvPr/>
        </p:nvSpPr>
        <p:spPr>
          <a:xfrm>
            <a:off x="10385093" y="4321615"/>
            <a:ext cx="1728136" cy="369332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Interactive Chart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EFA4661-E2CE-A938-85E5-9F4CB6918D03}"/>
              </a:ext>
            </a:extLst>
          </p:cNvPr>
          <p:cNvCxnSpPr/>
          <p:nvPr/>
        </p:nvCxnSpPr>
        <p:spPr>
          <a:xfrm flipV="1">
            <a:off x="11458894" y="3569388"/>
            <a:ext cx="82618" cy="6068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106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2C7EC1D8-719B-FE9F-31D1-74612879F1B1}"/>
              </a:ext>
            </a:extLst>
          </p:cNvPr>
          <p:cNvSpPr txBox="1">
            <a:spLocks/>
          </p:cNvSpPr>
          <p:nvPr/>
        </p:nvSpPr>
        <p:spPr>
          <a:xfrm>
            <a:off x="463307" y="986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REGIONAL FORECASTING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ECD683-3FBB-0F2B-5B65-A74C62E00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06" y="1424223"/>
            <a:ext cx="8016357" cy="468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14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98">
            <a:extLst>
              <a:ext uri="{FF2B5EF4-FFF2-40B4-BE49-F238E27FC236}">
                <a16:creationId xmlns:a16="http://schemas.microsoft.com/office/drawing/2014/main" id="{C681C32C-7AFC-4BB3-9088-65CBDFC5D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00">
            <a:extLst>
              <a:ext uri="{FF2B5EF4-FFF2-40B4-BE49-F238E27FC236}">
                <a16:creationId xmlns:a16="http://schemas.microsoft.com/office/drawing/2014/main" id="{199C0ED0-69DE-4C31-A5CF-E2A46FD30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02">
            <a:extLst>
              <a:ext uri="{FF2B5EF4-FFF2-40B4-BE49-F238E27FC236}">
                <a16:creationId xmlns:a16="http://schemas.microsoft.com/office/drawing/2014/main" id="{8D42B8BD-40AF-488E-8A79-D7256C917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E0048AB3-0442-AF78-EC0C-396A3B59D7AF}"/>
              </a:ext>
            </a:extLst>
          </p:cNvPr>
          <p:cNvSpPr txBox="1">
            <a:spLocks/>
          </p:cNvSpPr>
          <p:nvPr/>
        </p:nvSpPr>
        <p:spPr>
          <a:xfrm>
            <a:off x="693985" y="-1137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THE PATH TO 2075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ABBA0B-14E2-3B5C-60FD-752FC247D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85" y="933790"/>
            <a:ext cx="9431322" cy="541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80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12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14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A5F5D266-63BA-127C-A2D0-96BC6B688816}"/>
              </a:ext>
            </a:extLst>
          </p:cNvPr>
          <p:cNvSpPr txBox="1">
            <a:spLocks/>
          </p:cNvSpPr>
          <p:nvPr/>
        </p:nvSpPr>
        <p:spPr>
          <a:xfrm>
            <a:off x="1137036" y="548640"/>
            <a:ext cx="99166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WEALTH MANAGEMENT FACTORS</a:t>
            </a:r>
          </a:p>
        </p:txBody>
      </p:sp>
      <p:sp>
        <p:nvSpPr>
          <p:cNvPr id="49" name="TextBox 7">
            <a:extLst>
              <a:ext uri="{FF2B5EF4-FFF2-40B4-BE49-F238E27FC236}">
                <a16:creationId xmlns:a16="http://schemas.microsoft.com/office/drawing/2014/main" id="{6FD7D100-E655-2C5A-7097-B53C5FA926AA}"/>
              </a:ext>
            </a:extLst>
          </p:cNvPr>
          <p:cNvSpPr txBox="1"/>
          <p:nvPr/>
        </p:nvSpPr>
        <p:spPr>
          <a:xfrm>
            <a:off x="1137036" y="2069667"/>
            <a:ext cx="3434964" cy="44314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From Product Price Index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Finance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Recreation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Real Estate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Insurance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Motor Vehicles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Recreation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Accommodation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Apparel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Air Transportation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AAE9F-5A78-F349-5B11-3404BF528660}"/>
              </a:ext>
            </a:extLst>
          </p:cNvPr>
          <p:cNvSpPr txBox="1"/>
          <p:nvPr/>
        </p:nvSpPr>
        <p:spPr>
          <a:xfrm>
            <a:off x="5517997" y="2453268"/>
            <a:ext cx="4204010" cy="167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From Consumer Price Index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Recreation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What are we predicting here?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93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10E07-4A3E-DC10-45DB-7C7080ADC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6B5838-1B23-34F6-E5E2-E2C1D5E68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07" y="681037"/>
            <a:ext cx="1023496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963BEE79-5943-F277-05D6-973F65A64B68}"/>
              </a:ext>
            </a:extLst>
          </p:cNvPr>
          <p:cNvSpPr txBox="1">
            <a:spLocks/>
          </p:cNvSpPr>
          <p:nvPr/>
        </p:nvSpPr>
        <p:spPr>
          <a:xfrm>
            <a:off x="463307" y="-1824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WEALTH MANAGEMENT PPI</a:t>
            </a:r>
          </a:p>
        </p:txBody>
      </p:sp>
    </p:spTree>
    <p:extLst>
      <p:ext uri="{BB962C8B-B14F-4D97-AF65-F5344CB8AC3E}">
        <p14:creationId xmlns:p14="http://schemas.microsoft.com/office/powerpoint/2010/main" val="2023750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E918B9A-698F-4DE0-B40E-1F7624D27CD9}">
  <we:reference id="4b785c87-866c-4bad-85d8-5d1ae467ac9a" version="3.5.0.0" store="EXCatalog" storeType="EXCatalog"/>
  <we:alternateReferences>
    <we:reference id="WA104381909" version="3.5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Macintosh PowerPoint</Application>
  <PresentationFormat>Widescreen</PresentationFormat>
  <Paragraphs>95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Basis Grotesque</vt:lpstr>
      <vt:lpstr>Arial</vt:lpstr>
      <vt:lpstr>Calibri</vt:lpstr>
      <vt:lpstr>Calibri Light</vt:lpstr>
      <vt:lpstr>Wingdings</vt:lpstr>
      <vt:lpstr>Office Theme</vt:lpstr>
      <vt:lpstr>TEAM 4</vt:lpstr>
      <vt:lpstr>PowerPoint Presentation</vt:lpstr>
      <vt:lpstr>SCOPE &amp;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4 </dc:title>
  <dc:creator>Ji, Yixiao</dc:creator>
  <cp:lastModifiedBy>Shi, Min</cp:lastModifiedBy>
  <cp:revision>2</cp:revision>
  <dcterms:created xsi:type="dcterms:W3CDTF">2023-02-10T18:35:22Z</dcterms:created>
  <dcterms:modified xsi:type="dcterms:W3CDTF">2023-02-11T19:00:02Z</dcterms:modified>
</cp:coreProperties>
</file>