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9" r:id="rId16"/>
    <p:sldId id="28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EFF25-151E-49D3-8879-8871918854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7DCCCF-055B-4EF7-8F86-F402BA04FBD9}">
      <dgm:prSet phldrT="[Text]"/>
      <dgm:spPr/>
      <dgm:t>
        <a:bodyPr/>
        <a:lstStyle/>
        <a:p>
          <a:r>
            <a:rPr lang="en-US" dirty="0" smtClean="0"/>
            <a:t>Data sources: Shipment data, Distribution data, Customer behaviors data …</a:t>
          </a:r>
          <a:r>
            <a:rPr lang="en-US" dirty="0" err="1" smtClean="0"/>
            <a:t>etc</a:t>
          </a:r>
          <a:endParaRPr lang="en-US" dirty="0"/>
        </a:p>
      </dgm:t>
    </dgm:pt>
    <dgm:pt modelId="{4F3ABB9D-F575-4231-8047-34F7ABA5312C}" type="parTrans" cxnId="{65030D7D-C5D5-461D-9A0F-18CECB40D581}">
      <dgm:prSet/>
      <dgm:spPr/>
      <dgm:t>
        <a:bodyPr/>
        <a:lstStyle/>
        <a:p>
          <a:endParaRPr lang="en-US"/>
        </a:p>
      </dgm:t>
    </dgm:pt>
    <dgm:pt modelId="{0996EB37-6A5D-414C-9FE6-BB9A85458EE7}" type="sibTrans" cxnId="{65030D7D-C5D5-461D-9A0F-18CECB40D581}">
      <dgm:prSet/>
      <dgm:spPr/>
      <dgm:t>
        <a:bodyPr/>
        <a:lstStyle/>
        <a:p>
          <a:endParaRPr lang="en-US"/>
        </a:p>
      </dgm:t>
    </dgm:pt>
    <dgm:pt modelId="{09A6F8F3-1A4B-49C6-BFD3-D3152ECDF055}">
      <dgm:prSet phldrT="[Text]"/>
      <dgm:spPr/>
      <dgm:t>
        <a:bodyPr/>
        <a:lstStyle/>
        <a:p>
          <a:r>
            <a:rPr lang="en-US" dirty="0" smtClean="0"/>
            <a:t>Data Storage/Data Lake</a:t>
          </a:r>
          <a:endParaRPr lang="en-US" dirty="0"/>
        </a:p>
      </dgm:t>
    </dgm:pt>
    <dgm:pt modelId="{C2A86FF6-600D-40A3-A314-BDF0559CDADD}" type="parTrans" cxnId="{4F4E312C-F384-437D-B9A7-EADC8F8DE948}">
      <dgm:prSet/>
      <dgm:spPr/>
      <dgm:t>
        <a:bodyPr/>
        <a:lstStyle/>
        <a:p>
          <a:endParaRPr lang="en-US"/>
        </a:p>
      </dgm:t>
    </dgm:pt>
    <dgm:pt modelId="{61DBAFF2-8F23-42E8-9A22-C317FCBB3A85}" type="sibTrans" cxnId="{4F4E312C-F384-437D-B9A7-EADC8F8DE948}">
      <dgm:prSet/>
      <dgm:spPr/>
      <dgm:t>
        <a:bodyPr/>
        <a:lstStyle/>
        <a:p>
          <a:endParaRPr lang="en-US"/>
        </a:p>
      </dgm:t>
    </dgm:pt>
    <dgm:pt modelId="{F3D038BF-67BF-4BEF-8964-D0F853EE781B}">
      <dgm:prSet phldrT="[Text]"/>
      <dgm:spPr/>
      <dgm:t>
        <a:bodyPr/>
        <a:lstStyle/>
        <a:p>
          <a:r>
            <a:rPr lang="en-US" dirty="0" smtClean="0"/>
            <a:t>Data Warehouse/Data Marts</a:t>
          </a:r>
          <a:endParaRPr lang="en-US" dirty="0"/>
        </a:p>
      </dgm:t>
    </dgm:pt>
    <dgm:pt modelId="{3E7A1025-6E65-422E-8392-1EA5E8B7BBD6}" type="parTrans" cxnId="{35D2CEB8-3C2C-4470-B752-002BEACD9CB9}">
      <dgm:prSet/>
      <dgm:spPr/>
      <dgm:t>
        <a:bodyPr/>
        <a:lstStyle/>
        <a:p>
          <a:endParaRPr lang="en-US"/>
        </a:p>
      </dgm:t>
    </dgm:pt>
    <dgm:pt modelId="{DD24DBA5-A6B3-4CF6-B8D9-4EC52BD3827C}" type="sibTrans" cxnId="{35D2CEB8-3C2C-4470-B752-002BEACD9CB9}">
      <dgm:prSet/>
      <dgm:spPr/>
      <dgm:t>
        <a:bodyPr/>
        <a:lstStyle/>
        <a:p>
          <a:endParaRPr lang="en-US"/>
        </a:p>
      </dgm:t>
    </dgm:pt>
    <dgm:pt modelId="{3D13F066-6E70-46A0-AB92-6264F38A858A}">
      <dgm:prSet/>
      <dgm:spPr/>
      <dgm:t>
        <a:bodyPr/>
        <a:lstStyle/>
        <a:p>
          <a:r>
            <a:rPr lang="en-US" dirty="0" smtClean="0"/>
            <a:t>Data Processing and Transformation</a:t>
          </a:r>
          <a:endParaRPr lang="en-US" dirty="0"/>
        </a:p>
      </dgm:t>
    </dgm:pt>
    <dgm:pt modelId="{98361F2C-2453-4336-857F-0C7E959EA46C}" type="parTrans" cxnId="{EC03476F-4F34-4B0D-9336-0EC42E0FAC19}">
      <dgm:prSet/>
      <dgm:spPr/>
      <dgm:t>
        <a:bodyPr/>
        <a:lstStyle/>
        <a:p>
          <a:endParaRPr lang="en-US"/>
        </a:p>
      </dgm:t>
    </dgm:pt>
    <dgm:pt modelId="{88EC02AF-0F78-4208-834D-5694D0AEFA72}" type="sibTrans" cxnId="{EC03476F-4F34-4B0D-9336-0EC42E0FAC19}">
      <dgm:prSet/>
      <dgm:spPr/>
      <dgm:t>
        <a:bodyPr/>
        <a:lstStyle/>
        <a:p>
          <a:endParaRPr lang="en-US"/>
        </a:p>
      </dgm:t>
    </dgm:pt>
    <dgm:pt modelId="{539C3AA2-F67A-4667-9C58-EE6BD466789F}">
      <dgm:prSet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1CA53325-67FA-4E5A-A6E7-08CD7B80FC52}" type="parTrans" cxnId="{A5F3C003-DE6E-47A1-861F-D6478756EA28}">
      <dgm:prSet/>
      <dgm:spPr/>
      <dgm:t>
        <a:bodyPr/>
        <a:lstStyle/>
        <a:p>
          <a:endParaRPr lang="en-US"/>
        </a:p>
      </dgm:t>
    </dgm:pt>
    <dgm:pt modelId="{34CD9263-C983-481F-BC04-FA62DC82D361}" type="sibTrans" cxnId="{A5F3C003-DE6E-47A1-861F-D6478756EA28}">
      <dgm:prSet/>
      <dgm:spPr/>
      <dgm:t>
        <a:bodyPr/>
        <a:lstStyle/>
        <a:p>
          <a:endParaRPr lang="en-US"/>
        </a:p>
      </dgm:t>
    </dgm:pt>
    <dgm:pt modelId="{275605E0-81FF-4301-9648-E9246FE36D7A}">
      <dgm:prSet/>
      <dgm:spPr/>
      <dgm:t>
        <a:bodyPr/>
        <a:lstStyle/>
        <a:p>
          <a:r>
            <a:rPr lang="en-US" dirty="0" smtClean="0"/>
            <a:t>Modelling</a:t>
          </a:r>
          <a:endParaRPr lang="en-US" dirty="0"/>
        </a:p>
      </dgm:t>
    </dgm:pt>
    <dgm:pt modelId="{915AEE66-223F-4E89-9EA1-81E2A46993D5}" type="parTrans" cxnId="{D0AF5D25-787E-4A38-9B93-410BDAABBD50}">
      <dgm:prSet/>
      <dgm:spPr/>
      <dgm:t>
        <a:bodyPr/>
        <a:lstStyle/>
        <a:p>
          <a:endParaRPr lang="en-US"/>
        </a:p>
      </dgm:t>
    </dgm:pt>
    <dgm:pt modelId="{4D870EFA-000F-4A7E-87D3-E75EA7EA0399}" type="sibTrans" cxnId="{D0AF5D25-787E-4A38-9B93-410BDAABBD50}">
      <dgm:prSet/>
      <dgm:spPr/>
      <dgm:t>
        <a:bodyPr/>
        <a:lstStyle/>
        <a:p>
          <a:endParaRPr lang="en-US"/>
        </a:p>
      </dgm:t>
    </dgm:pt>
    <dgm:pt modelId="{1918634D-FBA6-431E-839C-ABA429747F82}" type="pres">
      <dgm:prSet presAssocID="{311EFF25-151E-49D3-8879-8871918854F8}" presName="Name0" presStyleCnt="0">
        <dgm:presLayoutVars>
          <dgm:dir/>
          <dgm:resizeHandles val="exact"/>
        </dgm:presLayoutVars>
      </dgm:prSet>
      <dgm:spPr/>
    </dgm:pt>
    <dgm:pt modelId="{B7DC634B-1639-4C1F-BF10-31BAA793F553}" type="pres">
      <dgm:prSet presAssocID="{4E7DCCCF-055B-4EF7-8F86-F402BA04FBD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B90F2-A3AF-4D68-809B-16B443D77E08}" type="pres">
      <dgm:prSet presAssocID="{0996EB37-6A5D-414C-9FE6-BB9A85458EE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76F754F-2785-4B82-A82A-A8F8998C86E5}" type="pres">
      <dgm:prSet presAssocID="{0996EB37-6A5D-414C-9FE6-BB9A85458EE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D54147D-09CA-4613-9D7B-D99A43776483}" type="pres">
      <dgm:prSet presAssocID="{09A6F8F3-1A4B-49C6-BFD3-D3152ECDF05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4DC0A-DF84-4546-8997-3092E8BA358E}" type="pres">
      <dgm:prSet presAssocID="{61DBAFF2-8F23-42E8-9A22-C317FCBB3A8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CFBD85-F136-43A7-A317-D42EA6094CAF}" type="pres">
      <dgm:prSet presAssocID="{61DBAFF2-8F23-42E8-9A22-C317FCBB3A8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5429E8E-FF5A-474D-9FD7-699CAA5FA0D2}" type="pres">
      <dgm:prSet presAssocID="{F3D038BF-67BF-4BEF-8964-D0F853EE781B}" presName="node" presStyleLbl="node1" presStyleIdx="2" presStyleCnt="6" custLinFactNeighborX="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EC6BF-8A6C-4C94-AB0D-6FA4A736446A}" type="pres">
      <dgm:prSet presAssocID="{DD24DBA5-A6B3-4CF6-B8D9-4EC52BD3827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7AEFB53-AE8B-4E76-80C0-899113E49B10}" type="pres">
      <dgm:prSet presAssocID="{DD24DBA5-A6B3-4CF6-B8D9-4EC52BD3827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C6120E-2C21-4542-8A6F-2065D7E43BEF}" type="pres">
      <dgm:prSet presAssocID="{3D13F066-6E70-46A0-AB92-6264F38A858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AB5E3-0B95-4DEE-8D6B-F4AD5DA3ECEF}" type="pres">
      <dgm:prSet presAssocID="{88EC02AF-0F78-4208-834D-5694D0AEFA7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81BE3E2-7A93-4D62-BB0D-708505C08EE3}" type="pres">
      <dgm:prSet presAssocID="{88EC02AF-0F78-4208-834D-5694D0AEFA7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7A811D7-7D73-4FA5-9AD0-EA5D185C8B0A}" type="pres">
      <dgm:prSet presAssocID="{539C3AA2-F67A-4667-9C58-EE6BD466789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F7A5E-A03B-4405-8B30-1AFD4CAF1FDA}" type="pres">
      <dgm:prSet presAssocID="{34CD9263-C983-481F-BC04-FA62DC82D36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EF071E3-B92E-4DC8-A7FC-8B30845DEB27}" type="pres">
      <dgm:prSet presAssocID="{34CD9263-C983-481F-BC04-FA62DC82D36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AA49FC9-F20B-4C7F-8FDF-A60A863C14C6}" type="pres">
      <dgm:prSet presAssocID="{275605E0-81FF-4301-9648-E9246FE36D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172C7-24FD-4111-93F8-FFDE79812011}" type="presOf" srcId="{F3D038BF-67BF-4BEF-8964-D0F853EE781B}" destId="{15429E8E-FF5A-474D-9FD7-699CAA5FA0D2}" srcOrd="0" destOrd="0" presId="urn:microsoft.com/office/officeart/2005/8/layout/process1"/>
    <dgm:cxn modelId="{9AD55A32-ACD7-4E30-8639-51794B077FFF}" type="presOf" srcId="{34CD9263-C983-481F-BC04-FA62DC82D361}" destId="{7EF071E3-B92E-4DC8-A7FC-8B30845DEB27}" srcOrd="1" destOrd="0" presId="urn:microsoft.com/office/officeart/2005/8/layout/process1"/>
    <dgm:cxn modelId="{C70F902E-C481-4B59-AAB8-62C5EDFCBD67}" type="presOf" srcId="{88EC02AF-0F78-4208-834D-5694D0AEFA72}" destId="{7DBAB5E3-0B95-4DEE-8D6B-F4AD5DA3ECEF}" srcOrd="0" destOrd="0" presId="urn:microsoft.com/office/officeart/2005/8/layout/process1"/>
    <dgm:cxn modelId="{EE555646-CB43-4DFE-BC9C-AFF60440BE6B}" type="presOf" srcId="{DD24DBA5-A6B3-4CF6-B8D9-4EC52BD3827C}" destId="{77AEFB53-AE8B-4E76-80C0-899113E49B10}" srcOrd="1" destOrd="0" presId="urn:microsoft.com/office/officeart/2005/8/layout/process1"/>
    <dgm:cxn modelId="{4F4E312C-F384-437D-B9A7-EADC8F8DE948}" srcId="{311EFF25-151E-49D3-8879-8871918854F8}" destId="{09A6F8F3-1A4B-49C6-BFD3-D3152ECDF055}" srcOrd="1" destOrd="0" parTransId="{C2A86FF6-600D-40A3-A314-BDF0559CDADD}" sibTransId="{61DBAFF2-8F23-42E8-9A22-C317FCBB3A85}"/>
    <dgm:cxn modelId="{471E6D3D-0622-4A33-9B8E-AF807F36E524}" type="presOf" srcId="{275605E0-81FF-4301-9648-E9246FE36D7A}" destId="{DAA49FC9-F20B-4C7F-8FDF-A60A863C14C6}" srcOrd="0" destOrd="0" presId="urn:microsoft.com/office/officeart/2005/8/layout/process1"/>
    <dgm:cxn modelId="{D0AF5D25-787E-4A38-9B93-410BDAABBD50}" srcId="{311EFF25-151E-49D3-8879-8871918854F8}" destId="{275605E0-81FF-4301-9648-E9246FE36D7A}" srcOrd="5" destOrd="0" parTransId="{915AEE66-223F-4E89-9EA1-81E2A46993D5}" sibTransId="{4D870EFA-000F-4A7E-87D3-E75EA7EA0399}"/>
    <dgm:cxn modelId="{811B0E9C-4573-452A-8D30-A07A280CE86E}" type="presOf" srcId="{61DBAFF2-8F23-42E8-9A22-C317FCBB3A85}" destId="{11CFBD85-F136-43A7-A317-D42EA6094CAF}" srcOrd="1" destOrd="0" presId="urn:microsoft.com/office/officeart/2005/8/layout/process1"/>
    <dgm:cxn modelId="{D5E5CDAA-B992-4B61-B020-1A35D11EA8AF}" type="presOf" srcId="{88EC02AF-0F78-4208-834D-5694D0AEFA72}" destId="{381BE3E2-7A93-4D62-BB0D-708505C08EE3}" srcOrd="1" destOrd="0" presId="urn:microsoft.com/office/officeart/2005/8/layout/process1"/>
    <dgm:cxn modelId="{FFCD168B-102F-4E74-BEEA-17E350CA8F46}" type="presOf" srcId="{34CD9263-C983-481F-BC04-FA62DC82D361}" destId="{CC0F7A5E-A03B-4405-8B30-1AFD4CAF1FDA}" srcOrd="0" destOrd="0" presId="urn:microsoft.com/office/officeart/2005/8/layout/process1"/>
    <dgm:cxn modelId="{E0FE4A34-4186-4D8E-A29E-244A0CE13265}" type="presOf" srcId="{61DBAFF2-8F23-42E8-9A22-C317FCBB3A85}" destId="{F904DC0A-DF84-4546-8997-3092E8BA358E}" srcOrd="0" destOrd="0" presId="urn:microsoft.com/office/officeart/2005/8/layout/process1"/>
    <dgm:cxn modelId="{65030D7D-C5D5-461D-9A0F-18CECB40D581}" srcId="{311EFF25-151E-49D3-8879-8871918854F8}" destId="{4E7DCCCF-055B-4EF7-8F86-F402BA04FBD9}" srcOrd="0" destOrd="0" parTransId="{4F3ABB9D-F575-4231-8047-34F7ABA5312C}" sibTransId="{0996EB37-6A5D-414C-9FE6-BB9A85458EE7}"/>
    <dgm:cxn modelId="{A32E29AA-46FC-4D45-B3F3-4D1C90D9527B}" type="presOf" srcId="{0996EB37-6A5D-414C-9FE6-BB9A85458EE7}" destId="{576F754F-2785-4B82-A82A-A8F8998C86E5}" srcOrd="1" destOrd="0" presId="urn:microsoft.com/office/officeart/2005/8/layout/process1"/>
    <dgm:cxn modelId="{D25A95C3-E007-495B-B251-A15F48882D5C}" type="presOf" srcId="{539C3AA2-F67A-4667-9C58-EE6BD466789F}" destId="{97A811D7-7D73-4FA5-9AD0-EA5D185C8B0A}" srcOrd="0" destOrd="0" presId="urn:microsoft.com/office/officeart/2005/8/layout/process1"/>
    <dgm:cxn modelId="{A5F3C003-DE6E-47A1-861F-D6478756EA28}" srcId="{311EFF25-151E-49D3-8879-8871918854F8}" destId="{539C3AA2-F67A-4667-9C58-EE6BD466789F}" srcOrd="4" destOrd="0" parTransId="{1CA53325-67FA-4E5A-A6E7-08CD7B80FC52}" sibTransId="{34CD9263-C983-481F-BC04-FA62DC82D361}"/>
    <dgm:cxn modelId="{EC03476F-4F34-4B0D-9336-0EC42E0FAC19}" srcId="{311EFF25-151E-49D3-8879-8871918854F8}" destId="{3D13F066-6E70-46A0-AB92-6264F38A858A}" srcOrd="3" destOrd="0" parTransId="{98361F2C-2453-4336-857F-0C7E959EA46C}" sibTransId="{88EC02AF-0F78-4208-834D-5694D0AEFA72}"/>
    <dgm:cxn modelId="{35D2CEB8-3C2C-4470-B752-002BEACD9CB9}" srcId="{311EFF25-151E-49D3-8879-8871918854F8}" destId="{F3D038BF-67BF-4BEF-8964-D0F853EE781B}" srcOrd="2" destOrd="0" parTransId="{3E7A1025-6E65-422E-8392-1EA5E8B7BBD6}" sibTransId="{DD24DBA5-A6B3-4CF6-B8D9-4EC52BD3827C}"/>
    <dgm:cxn modelId="{E9C8DA87-EE64-449E-B55C-2950A13F3E5A}" type="presOf" srcId="{3D13F066-6E70-46A0-AB92-6264F38A858A}" destId="{0BC6120E-2C21-4542-8A6F-2065D7E43BEF}" srcOrd="0" destOrd="0" presId="urn:microsoft.com/office/officeart/2005/8/layout/process1"/>
    <dgm:cxn modelId="{69D1FBDF-CC3B-4BD3-9F28-C52E664B6BC4}" type="presOf" srcId="{09A6F8F3-1A4B-49C6-BFD3-D3152ECDF055}" destId="{8D54147D-09CA-4613-9D7B-D99A43776483}" srcOrd="0" destOrd="0" presId="urn:microsoft.com/office/officeart/2005/8/layout/process1"/>
    <dgm:cxn modelId="{22783A81-65D8-4DF8-97DB-3E9336BDBA8E}" type="presOf" srcId="{0996EB37-6A5D-414C-9FE6-BB9A85458EE7}" destId="{3BEB90F2-A3AF-4D68-809B-16B443D77E08}" srcOrd="0" destOrd="0" presId="urn:microsoft.com/office/officeart/2005/8/layout/process1"/>
    <dgm:cxn modelId="{591F46F1-DCB8-4E27-8E1E-4EC1637F8C01}" type="presOf" srcId="{311EFF25-151E-49D3-8879-8871918854F8}" destId="{1918634D-FBA6-431E-839C-ABA429747F82}" srcOrd="0" destOrd="0" presId="urn:microsoft.com/office/officeart/2005/8/layout/process1"/>
    <dgm:cxn modelId="{ADDBD5E7-770B-434C-8DD5-7FC7FE28ECF6}" type="presOf" srcId="{DD24DBA5-A6B3-4CF6-B8D9-4EC52BD3827C}" destId="{C5CEC6BF-8A6C-4C94-AB0D-6FA4A736446A}" srcOrd="0" destOrd="0" presId="urn:microsoft.com/office/officeart/2005/8/layout/process1"/>
    <dgm:cxn modelId="{0F0151BB-D048-4508-84E4-739A4D2D957A}" type="presOf" srcId="{4E7DCCCF-055B-4EF7-8F86-F402BA04FBD9}" destId="{B7DC634B-1639-4C1F-BF10-31BAA793F553}" srcOrd="0" destOrd="0" presId="urn:microsoft.com/office/officeart/2005/8/layout/process1"/>
    <dgm:cxn modelId="{C044E340-FAF6-4D23-A068-00137CFFBB36}" type="presParOf" srcId="{1918634D-FBA6-431E-839C-ABA429747F82}" destId="{B7DC634B-1639-4C1F-BF10-31BAA793F553}" srcOrd="0" destOrd="0" presId="urn:microsoft.com/office/officeart/2005/8/layout/process1"/>
    <dgm:cxn modelId="{F94BF505-ADBD-4922-8ABC-60622246ECB8}" type="presParOf" srcId="{1918634D-FBA6-431E-839C-ABA429747F82}" destId="{3BEB90F2-A3AF-4D68-809B-16B443D77E08}" srcOrd="1" destOrd="0" presId="urn:microsoft.com/office/officeart/2005/8/layout/process1"/>
    <dgm:cxn modelId="{24712838-4115-42B6-B570-E55686E2638A}" type="presParOf" srcId="{3BEB90F2-A3AF-4D68-809B-16B443D77E08}" destId="{576F754F-2785-4B82-A82A-A8F8998C86E5}" srcOrd="0" destOrd="0" presId="urn:microsoft.com/office/officeart/2005/8/layout/process1"/>
    <dgm:cxn modelId="{AF5D42B6-8D4D-4368-8734-3B6CE55979BB}" type="presParOf" srcId="{1918634D-FBA6-431E-839C-ABA429747F82}" destId="{8D54147D-09CA-4613-9D7B-D99A43776483}" srcOrd="2" destOrd="0" presId="urn:microsoft.com/office/officeart/2005/8/layout/process1"/>
    <dgm:cxn modelId="{977CDA69-A8C0-4E0F-A711-99D3385B1A11}" type="presParOf" srcId="{1918634D-FBA6-431E-839C-ABA429747F82}" destId="{F904DC0A-DF84-4546-8997-3092E8BA358E}" srcOrd="3" destOrd="0" presId="urn:microsoft.com/office/officeart/2005/8/layout/process1"/>
    <dgm:cxn modelId="{94D33C3E-6DD8-4C65-A8C2-22D66720EA8A}" type="presParOf" srcId="{F904DC0A-DF84-4546-8997-3092E8BA358E}" destId="{11CFBD85-F136-43A7-A317-D42EA6094CAF}" srcOrd="0" destOrd="0" presId="urn:microsoft.com/office/officeart/2005/8/layout/process1"/>
    <dgm:cxn modelId="{0DB19873-2A9A-4FE8-B628-9A7B8ADD90AD}" type="presParOf" srcId="{1918634D-FBA6-431E-839C-ABA429747F82}" destId="{15429E8E-FF5A-474D-9FD7-699CAA5FA0D2}" srcOrd="4" destOrd="0" presId="urn:microsoft.com/office/officeart/2005/8/layout/process1"/>
    <dgm:cxn modelId="{1DB57F1F-5ABD-406B-B8EB-F4E04969D51D}" type="presParOf" srcId="{1918634D-FBA6-431E-839C-ABA429747F82}" destId="{C5CEC6BF-8A6C-4C94-AB0D-6FA4A736446A}" srcOrd="5" destOrd="0" presId="urn:microsoft.com/office/officeart/2005/8/layout/process1"/>
    <dgm:cxn modelId="{D2C84253-4F9C-4FBB-A703-C5045C9AE157}" type="presParOf" srcId="{C5CEC6BF-8A6C-4C94-AB0D-6FA4A736446A}" destId="{77AEFB53-AE8B-4E76-80C0-899113E49B10}" srcOrd="0" destOrd="0" presId="urn:microsoft.com/office/officeart/2005/8/layout/process1"/>
    <dgm:cxn modelId="{8CBD1043-20A3-4199-9425-C4A51BDEED90}" type="presParOf" srcId="{1918634D-FBA6-431E-839C-ABA429747F82}" destId="{0BC6120E-2C21-4542-8A6F-2065D7E43BEF}" srcOrd="6" destOrd="0" presId="urn:microsoft.com/office/officeart/2005/8/layout/process1"/>
    <dgm:cxn modelId="{B7AA6C6A-7D54-4BBE-BF8E-2D9EC9B9C897}" type="presParOf" srcId="{1918634D-FBA6-431E-839C-ABA429747F82}" destId="{7DBAB5E3-0B95-4DEE-8D6B-F4AD5DA3ECEF}" srcOrd="7" destOrd="0" presId="urn:microsoft.com/office/officeart/2005/8/layout/process1"/>
    <dgm:cxn modelId="{5FE06718-C461-4DAB-9C54-8C06A7A1C38F}" type="presParOf" srcId="{7DBAB5E3-0B95-4DEE-8D6B-F4AD5DA3ECEF}" destId="{381BE3E2-7A93-4D62-BB0D-708505C08EE3}" srcOrd="0" destOrd="0" presId="urn:microsoft.com/office/officeart/2005/8/layout/process1"/>
    <dgm:cxn modelId="{83D76963-7A02-4B2E-9DF5-D4C3D9408DFC}" type="presParOf" srcId="{1918634D-FBA6-431E-839C-ABA429747F82}" destId="{97A811D7-7D73-4FA5-9AD0-EA5D185C8B0A}" srcOrd="8" destOrd="0" presId="urn:microsoft.com/office/officeart/2005/8/layout/process1"/>
    <dgm:cxn modelId="{0DD68519-06E4-4B16-A2B1-A8E454E6C789}" type="presParOf" srcId="{1918634D-FBA6-431E-839C-ABA429747F82}" destId="{CC0F7A5E-A03B-4405-8B30-1AFD4CAF1FDA}" srcOrd="9" destOrd="0" presId="urn:microsoft.com/office/officeart/2005/8/layout/process1"/>
    <dgm:cxn modelId="{6050EE46-B1D0-4816-A599-2AC43E3C12C2}" type="presParOf" srcId="{CC0F7A5E-A03B-4405-8B30-1AFD4CAF1FDA}" destId="{7EF071E3-B92E-4DC8-A7FC-8B30845DEB27}" srcOrd="0" destOrd="0" presId="urn:microsoft.com/office/officeart/2005/8/layout/process1"/>
    <dgm:cxn modelId="{4D962DB4-F475-4B88-A40C-E0855F759E62}" type="presParOf" srcId="{1918634D-FBA6-431E-839C-ABA429747F82}" destId="{DAA49FC9-F20B-4C7F-8FDF-A60A863C14C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C634B-1639-4C1F-BF10-31BAA793F553}">
      <dsp:nvSpPr>
        <dsp:cNvPr id="0" name=""/>
        <dsp:cNvSpPr/>
      </dsp:nvSpPr>
      <dsp:spPr>
        <a:xfrm>
          <a:off x="0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sources: Shipment data, Distribution data, Customer behaviors data …</a:t>
          </a:r>
          <a:r>
            <a:rPr lang="en-US" sz="1300" kern="1200" dirty="0" err="1" smtClean="0"/>
            <a:t>etc</a:t>
          </a:r>
          <a:endParaRPr lang="en-US" sz="1300" kern="1200" dirty="0"/>
        </a:p>
      </dsp:txBody>
      <dsp:txXfrm>
        <a:off x="33341" y="1576107"/>
        <a:ext cx="1267658" cy="1071677"/>
      </dsp:txXfrm>
    </dsp:sp>
    <dsp:sp modelId="{3BEB90F2-A3AF-4D68-809B-16B443D77E08}">
      <dsp:nvSpPr>
        <dsp:cNvPr id="0" name=""/>
        <dsp:cNvSpPr/>
      </dsp:nvSpPr>
      <dsp:spPr>
        <a:xfrm>
          <a:off x="1467774" y="1946488"/>
          <a:ext cx="282880" cy="330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67774" y="2012671"/>
        <a:ext cx="198016" cy="198550"/>
      </dsp:txXfrm>
    </dsp:sp>
    <dsp:sp modelId="{8D54147D-09CA-4613-9D7B-D99A43776483}">
      <dsp:nvSpPr>
        <dsp:cNvPr id="0" name=""/>
        <dsp:cNvSpPr/>
      </dsp:nvSpPr>
      <dsp:spPr>
        <a:xfrm>
          <a:off x="1868077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Storage/Data Lake</a:t>
          </a:r>
          <a:endParaRPr lang="en-US" sz="1300" kern="1200" dirty="0"/>
        </a:p>
      </dsp:txBody>
      <dsp:txXfrm>
        <a:off x="1901418" y="1576107"/>
        <a:ext cx="1267658" cy="1071677"/>
      </dsp:txXfrm>
    </dsp:sp>
    <dsp:sp modelId="{F904DC0A-DF84-4546-8997-3092E8BA358E}">
      <dsp:nvSpPr>
        <dsp:cNvPr id="0" name=""/>
        <dsp:cNvSpPr/>
      </dsp:nvSpPr>
      <dsp:spPr>
        <a:xfrm>
          <a:off x="3336968" y="1946488"/>
          <a:ext cx="285247" cy="330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336968" y="2012671"/>
        <a:ext cx="199673" cy="198550"/>
      </dsp:txXfrm>
    </dsp:sp>
    <dsp:sp modelId="{15429E8E-FF5A-474D-9FD7-699CAA5FA0D2}">
      <dsp:nvSpPr>
        <dsp:cNvPr id="0" name=""/>
        <dsp:cNvSpPr/>
      </dsp:nvSpPr>
      <dsp:spPr>
        <a:xfrm>
          <a:off x="3740621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Warehouse/Data Marts</a:t>
          </a:r>
          <a:endParaRPr lang="en-US" sz="1300" kern="1200" dirty="0"/>
        </a:p>
      </dsp:txBody>
      <dsp:txXfrm>
        <a:off x="3773962" y="1576107"/>
        <a:ext cx="1267658" cy="1071677"/>
      </dsp:txXfrm>
    </dsp:sp>
    <dsp:sp modelId="{C5CEC6BF-8A6C-4C94-AB0D-6FA4A736446A}">
      <dsp:nvSpPr>
        <dsp:cNvPr id="0" name=""/>
        <dsp:cNvSpPr/>
      </dsp:nvSpPr>
      <dsp:spPr>
        <a:xfrm>
          <a:off x="5207279" y="1946488"/>
          <a:ext cx="280512" cy="330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207279" y="2012671"/>
        <a:ext cx="196358" cy="198550"/>
      </dsp:txXfrm>
    </dsp:sp>
    <dsp:sp modelId="{0BC6120E-2C21-4542-8A6F-2065D7E43BEF}">
      <dsp:nvSpPr>
        <dsp:cNvPr id="0" name=""/>
        <dsp:cNvSpPr/>
      </dsp:nvSpPr>
      <dsp:spPr>
        <a:xfrm>
          <a:off x="5604231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Processing and Transformation</a:t>
          </a:r>
          <a:endParaRPr lang="en-US" sz="1300" kern="1200" dirty="0"/>
        </a:p>
      </dsp:txBody>
      <dsp:txXfrm>
        <a:off x="5637572" y="1576107"/>
        <a:ext cx="1267658" cy="1071677"/>
      </dsp:txXfrm>
    </dsp:sp>
    <dsp:sp modelId="{7DBAB5E3-0B95-4DEE-8D6B-F4AD5DA3ECEF}">
      <dsp:nvSpPr>
        <dsp:cNvPr id="0" name=""/>
        <dsp:cNvSpPr/>
      </dsp:nvSpPr>
      <dsp:spPr>
        <a:xfrm>
          <a:off x="7072005" y="1946488"/>
          <a:ext cx="282880" cy="330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072005" y="2012671"/>
        <a:ext cx="198016" cy="198550"/>
      </dsp:txXfrm>
    </dsp:sp>
    <dsp:sp modelId="{97A811D7-7D73-4FA5-9AD0-EA5D185C8B0A}">
      <dsp:nvSpPr>
        <dsp:cNvPr id="0" name=""/>
        <dsp:cNvSpPr/>
      </dsp:nvSpPr>
      <dsp:spPr>
        <a:xfrm>
          <a:off x="7472308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Exploratory Data Analysis</a:t>
          </a:r>
          <a:endParaRPr lang="en-US" sz="1300" kern="1200" dirty="0"/>
        </a:p>
      </dsp:txBody>
      <dsp:txXfrm>
        <a:off x="7505649" y="1576107"/>
        <a:ext cx="1267658" cy="1071677"/>
      </dsp:txXfrm>
    </dsp:sp>
    <dsp:sp modelId="{CC0F7A5E-A03B-4405-8B30-1AFD4CAF1FDA}">
      <dsp:nvSpPr>
        <dsp:cNvPr id="0" name=""/>
        <dsp:cNvSpPr/>
      </dsp:nvSpPr>
      <dsp:spPr>
        <a:xfrm>
          <a:off x="8940083" y="1946488"/>
          <a:ext cx="282880" cy="330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40083" y="2012671"/>
        <a:ext cx="198016" cy="198550"/>
      </dsp:txXfrm>
    </dsp:sp>
    <dsp:sp modelId="{DAA49FC9-F20B-4C7F-8FDF-A60A863C14C6}">
      <dsp:nvSpPr>
        <dsp:cNvPr id="0" name=""/>
        <dsp:cNvSpPr/>
      </dsp:nvSpPr>
      <dsp:spPr>
        <a:xfrm>
          <a:off x="9340385" y="1542766"/>
          <a:ext cx="1334340" cy="1138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Modelling</a:t>
          </a:r>
          <a:endParaRPr lang="en-US" sz="1300" kern="1200" dirty="0"/>
        </a:p>
      </dsp:txBody>
      <dsp:txXfrm>
        <a:off x="9373726" y="1576107"/>
        <a:ext cx="1267658" cy="107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E-Commerce Shipping data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Ng Soo Kuan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5" y="4835951"/>
            <a:ext cx="5509044" cy="1790103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Validate relationship between Discount offered (%)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</a:t>
            </a:r>
            <a:r>
              <a:rPr lang="en-SG" dirty="0" smtClean="0"/>
              <a:t>higher discount products may contributed to late shipment.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38678" y="4835951"/>
            <a:ext cx="5918204" cy="1790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Validate correlation for numerical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correlation between numerical variables are not high.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5" y="1895402"/>
            <a:ext cx="5509044" cy="287040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9" y="1895402"/>
            <a:ext cx="5918204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04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83" y="1941921"/>
            <a:ext cx="11032590" cy="4835951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Hypothesis Testing </a:t>
            </a:r>
            <a:r>
              <a:rPr lang="en-SG" dirty="0"/>
              <a:t>on new </a:t>
            </a:r>
            <a:r>
              <a:rPr lang="en-SG" dirty="0" smtClean="0"/>
              <a:t>(low </a:t>
            </a:r>
            <a:r>
              <a:rPr lang="en-SG" dirty="0" err="1"/>
              <a:t>Prior_Purchase</a:t>
            </a:r>
            <a:r>
              <a:rPr lang="en-SG" dirty="0"/>
              <a:t>) and repeated </a:t>
            </a:r>
            <a:r>
              <a:rPr lang="en-SG" dirty="0" smtClean="0"/>
              <a:t>(</a:t>
            </a:r>
            <a:r>
              <a:rPr lang="en-SG" dirty="0"/>
              <a:t>high </a:t>
            </a:r>
            <a:r>
              <a:rPr lang="en-SG" dirty="0" err="1"/>
              <a:t>Prior_Purchase</a:t>
            </a:r>
            <a:r>
              <a:rPr lang="en-SG" dirty="0" smtClean="0"/>
              <a:t>) customer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Using Test Statistic (T-test). The hypothesis as below: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The results with alpha = 0.05: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There is no difference in shipping performance for new and repeated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97" y="3337882"/>
            <a:ext cx="10734161" cy="856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119145"/>
            <a:ext cx="4041816" cy="8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of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83" y="1941922"/>
            <a:ext cx="10203031" cy="4453436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 smtClean="0"/>
              <a:t>Summary of analysis &amp; suggestions :</a:t>
            </a: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/>
              <a:t> Higher </a:t>
            </a:r>
            <a:r>
              <a:rPr lang="en-SG" dirty="0"/>
              <a:t>discounted products may contribute to late shipment. Need to prepare resources and monitor closely during the sales </a:t>
            </a:r>
            <a:r>
              <a:rPr lang="en-SG" dirty="0" smtClean="0"/>
              <a:t>campaign.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/>
              <a:t> Higher </a:t>
            </a:r>
            <a:r>
              <a:rPr lang="en-SG" dirty="0"/>
              <a:t>the weight may contribute to late shipment</a:t>
            </a:r>
            <a:r>
              <a:rPr lang="en-SG" dirty="0" smtClean="0"/>
              <a:t>. May need to engage 3PL that good in handling high weight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 </a:t>
            </a:r>
            <a:r>
              <a:rPr lang="en-SG" dirty="0" smtClean="0"/>
              <a:t>Low and medium importance product may contributed to late shipment. Need to manage customer delivery expectations for the target ETD/ETA to reduce customer’s complaints.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/>
              <a:t> </a:t>
            </a:r>
            <a:r>
              <a:rPr lang="en-SG" dirty="0" smtClean="0"/>
              <a:t>Need to take attention on operation for sea ship and warehouse 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 smtClean="0"/>
              <a:t> There </a:t>
            </a:r>
            <a:r>
              <a:rPr lang="en-SG" dirty="0"/>
              <a:t>is no difference in shipping performance for new and repeated customers</a:t>
            </a:r>
            <a:r>
              <a:rPr lang="en-SG" dirty="0" smtClean="0"/>
              <a:t>. Repeated customers maybe consist of loyal customers. Need to ensure customer satisfaction on loyal customers are well taken care of.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37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</a:t>
            </a:r>
            <a:r>
              <a:rPr lang="en-SG" dirty="0" smtClean="0"/>
              <a:t> </a:t>
            </a:r>
            <a:r>
              <a:rPr lang="en-SG" dirty="0" smtClean="0"/>
              <a:t>And Recommendations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75282"/>
              </p:ext>
            </p:extLst>
          </p:nvPr>
        </p:nvGraphicFramePr>
        <p:xfrm>
          <a:off x="792371" y="1709057"/>
          <a:ext cx="10183585" cy="481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318">
                  <a:extLst>
                    <a:ext uri="{9D8B030D-6E8A-4147-A177-3AD203B41FA5}">
                      <a16:colId xmlns:a16="http://schemas.microsoft.com/office/drawing/2014/main" val="310822506"/>
                    </a:ext>
                  </a:extLst>
                </a:gridCol>
                <a:gridCol w="5092267">
                  <a:extLst>
                    <a:ext uri="{9D8B030D-6E8A-4147-A177-3AD203B41FA5}">
                      <a16:colId xmlns:a16="http://schemas.microsoft.com/office/drawing/2014/main" val="515011958"/>
                    </a:ext>
                  </a:extLst>
                </a:gridCol>
              </a:tblGrid>
              <a:tr h="372400">
                <a:tc>
                  <a:txBody>
                    <a:bodyPr/>
                    <a:lstStyle/>
                    <a:p>
                      <a:r>
                        <a:rPr lang="en-SG" dirty="0" smtClean="0"/>
                        <a:t>Limitations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Recommendations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082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Late shipment may impact the customer satisfactions.</a:t>
                      </a:r>
                      <a:r>
                        <a:rPr lang="en-SG" baseline="0" dirty="0" smtClean="0"/>
                        <a:t> Currently need addition KPI metrics to measure the performances.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Need</a:t>
                      </a:r>
                      <a:r>
                        <a:rPr lang="en-SG" baseline="0" dirty="0" smtClean="0"/>
                        <a:t> measure NPS (Net Promoter Score) on Delivery/Logistic. After implement the solutions, can measured the outcome by using NPS.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88603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Current</a:t>
                      </a:r>
                      <a:r>
                        <a:rPr lang="en-SG" baseline="0" dirty="0" smtClean="0"/>
                        <a:t> shipping data provides important insights about shipment performance that already happened. There is no preventive action to mitigate the late shipment.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Create ML or</a:t>
                      </a:r>
                      <a:r>
                        <a:rPr lang="en-SG" baseline="0" dirty="0" smtClean="0"/>
                        <a:t> statistical model to predict the shipment performance. Prescribe some actions to mitigate the risk of late shipment which potential impact customer satisfaction.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8061"/>
                  </a:ext>
                </a:extLst>
              </a:tr>
              <a:tr h="885009">
                <a:tc>
                  <a:txBody>
                    <a:bodyPr/>
                    <a:lstStyle/>
                    <a:p>
                      <a:r>
                        <a:rPr lang="en-SG" dirty="0" smtClean="0"/>
                        <a:t>Current dataset</a:t>
                      </a:r>
                      <a:r>
                        <a:rPr lang="en-SG" baseline="0" dirty="0" smtClean="0"/>
                        <a:t> may not enough to diagnose the root cause of late shipment completely.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Need to</a:t>
                      </a:r>
                      <a:r>
                        <a:rPr lang="en-SG" baseline="0" dirty="0" smtClean="0"/>
                        <a:t> look into a</a:t>
                      </a:r>
                      <a:r>
                        <a:rPr lang="en-SG" dirty="0" smtClean="0"/>
                        <a:t>dditional</a:t>
                      </a:r>
                      <a:r>
                        <a:rPr lang="en-SG" baseline="0" dirty="0" smtClean="0"/>
                        <a:t> dataset (product types/category, 3PL performance</a:t>
                      </a:r>
                      <a:r>
                        <a:rPr lang="en-SG" baseline="0" smtClean="0"/>
                        <a:t>, shipping destination…</a:t>
                      </a:r>
                      <a:r>
                        <a:rPr lang="en-SG" baseline="0" dirty="0" err="1" smtClean="0"/>
                        <a:t>etc</a:t>
                      </a:r>
                      <a:r>
                        <a:rPr lang="en-SG" baseline="0" dirty="0" smtClean="0"/>
                        <a:t>) to further analysis.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59239"/>
                  </a:ext>
                </a:extLst>
              </a:tr>
              <a:tr h="885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There is no date about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snapshot of data</a:t>
                      </a:r>
                      <a:r>
                        <a:rPr lang="en-SG" baseline="0" dirty="0" smtClean="0"/>
                        <a:t>. Unable to determine when the data is pull.</a:t>
                      </a:r>
                      <a:r>
                        <a:rPr lang="en-SG" dirty="0" smtClean="0"/>
                        <a:t> The</a:t>
                      </a:r>
                      <a:r>
                        <a:rPr lang="en-SG" baseline="0" dirty="0" smtClean="0"/>
                        <a:t> date of data pulling is very important to determine when the analysis should conduct based on requirements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Include</a:t>
                      </a:r>
                      <a:r>
                        <a:rPr lang="en-SG" baseline="0" dirty="0" smtClean="0"/>
                        <a:t> date about snapshot of dataset so data analyst/data scientist will know which time range of the data need to pull based on requirements.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8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https://www.kaggle.com/code/paulbacher/e-commerce-shipping-data-eda/input</a:t>
            </a:r>
          </a:p>
        </p:txBody>
      </p:sp>
    </p:spTree>
    <p:extLst>
      <p:ext uri="{BB962C8B-B14F-4D97-AF65-F5344CB8AC3E}">
        <p14:creationId xmlns:p14="http://schemas.microsoft.com/office/powerpoint/2010/main" val="3397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Business Understanding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Data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Data Analytics Solution Architectural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Exploratory Data Analysis (EDA</a:t>
            </a:r>
            <a:r>
              <a:rPr lang="en-SG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Summary of Findings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Limitations </a:t>
            </a:r>
            <a:r>
              <a:rPr lang="en-SG" dirty="0" smtClean="0"/>
              <a:t>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3909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A E-commerce company selling electronic products </a:t>
            </a:r>
            <a:r>
              <a:rPr lang="en-SG" dirty="0" smtClean="0"/>
              <a:t>discovered</a:t>
            </a:r>
            <a:r>
              <a:rPr lang="en-SG" dirty="0" smtClean="0"/>
              <a:t> </a:t>
            </a:r>
            <a:r>
              <a:rPr lang="en-SG" dirty="0" smtClean="0"/>
              <a:t>recently there is surge of customer’s complaints related to shipping and delivery.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Late shipment delivery </a:t>
            </a:r>
            <a:r>
              <a:rPr lang="en-SG" dirty="0" smtClean="0"/>
              <a:t>net promoter score </a:t>
            </a:r>
            <a:r>
              <a:rPr lang="en-SG" dirty="0" smtClean="0"/>
              <a:t>will drop sharply</a:t>
            </a:r>
            <a:r>
              <a:rPr lang="en-SG" dirty="0" smtClean="0"/>
              <a:t> which potential impact customer lifetime value.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Bad delivery experience may impact customers’ satisfactions which can cause high churn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Company revenue may drop due to drop of customers’ satisfactions.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8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4" y="2084832"/>
            <a:ext cx="11067068" cy="4645906"/>
          </a:xfrm>
          <a:noFill/>
          <a:ln w="254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One of the crucial dataset that potential help to solve the business problems is shipping data. The metadata of the shipping data as below:</a:t>
            </a:r>
          </a:p>
          <a:p>
            <a:pPr marL="0" indent="0">
              <a:buNone/>
            </a:pPr>
            <a:endParaRPr lang="en-S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1" dirty="0" smtClean="0"/>
              <a:t>ID</a:t>
            </a:r>
            <a:r>
              <a:rPr lang="en-SG" dirty="0" smtClean="0"/>
              <a:t>: </a:t>
            </a:r>
            <a:r>
              <a:rPr lang="en-SG" dirty="0"/>
              <a:t>ID Number of </a:t>
            </a:r>
            <a:r>
              <a:rPr lang="en-SG" dirty="0" smtClean="0"/>
              <a:t>Customers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1" dirty="0" err="1" smtClean="0"/>
              <a:t>Warehouse_block</a:t>
            </a:r>
            <a:r>
              <a:rPr lang="en-SG" b="1" dirty="0" smtClean="0"/>
              <a:t>: </a:t>
            </a:r>
            <a:r>
              <a:rPr lang="en-US" dirty="0"/>
              <a:t>The Company have big Warehouse which is divided in to block such as A,B,C,D,E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1" dirty="0" err="1" smtClean="0"/>
              <a:t>Mode_of_Shipment</a:t>
            </a:r>
            <a:r>
              <a:rPr lang="en-SG" b="1" dirty="0" smtClean="0"/>
              <a:t>: </a:t>
            </a:r>
            <a:r>
              <a:rPr lang="en-US" dirty="0"/>
              <a:t>The Company Ships the products in multiple way such as Ship, Flight and Road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1" dirty="0" err="1" smtClean="0"/>
              <a:t>Customer_care_calls</a:t>
            </a:r>
            <a:r>
              <a:rPr lang="en-SG" b="1" dirty="0" smtClean="0"/>
              <a:t>: </a:t>
            </a:r>
            <a:r>
              <a:rPr lang="en-US" dirty="0"/>
              <a:t>The number of calls made from enquiry for enquiry of the shipment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1" dirty="0" err="1" smtClean="0"/>
              <a:t>Customer_rating</a:t>
            </a:r>
            <a:r>
              <a:rPr lang="en-SG" b="1" dirty="0" smtClean="0"/>
              <a:t>: </a:t>
            </a:r>
            <a:r>
              <a:rPr lang="en-US" dirty="0"/>
              <a:t>The company has rated from every customer. 1 is the lowest (Worst), 5 is the highest (Best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Cost_of_the_Product</a:t>
            </a:r>
            <a:r>
              <a:rPr lang="en-US" b="1" dirty="0" smtClean="0"/>
              <a:t>: </a:t>
            </a:r>
            <a:r>
              <a:rPr lang="en-US" dirty="0"/>
              <a:t>Cost of the Product in US Dollars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Prior_purchases</a:t>
            </a:r>
            <a:r>
              <a:rPr lang="en-US" b="1" dirty="0" smtClean="0"/>
              <a:t>: </a:t>
            </a:r>
            <a:r>
              <a:rPr lang="en-US" dirty="0"/>
              <a:t>The Number of Prior Purchase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Product_importance</a:t>
            </a:r>
            <a:r>
              <a:rPr lang="en-US" b="1" dirty="0" smtClean="0"/>
              <a:t>: </a:t>
            </a:r>
            <a:r>
              <a:rPr lang="en-US" dirty="0"/>
              <a:t>The company has categorized the product in the various parameter such as low, medium, high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Gender: </a:t>
            </a:r>
            <a:r>
              <a:rPr lang="en-SG" dirty="0"/>
              <a:t>Male and Female</a:t>
            </a:r>
            <a:r>
              <a:rPr lang="en-SG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Discount_offered</a:t>
            </a:r>
            <a:r>
              <a:rPr lang="en-US" b="1" dirty="0" smtClean="0"/>
              <a:t>: </a:t>
            </a:r>
            <a:r>
              <a:rPr lang="en-US" dirty="0" smtClean="0"/>
              <a:t>Discount (%) </a:t>
            </a:r>
            <a:r>
              <a:rPr lang="en-US" dirty="0"/>
              <a:t>offered on that specific product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Weight_in_gms</a:t>
            </a:r>
            <a:r>
              <a:rPr lang="en-US" b="1" dirty="0" smtClean="0"/>
              <a:t>: </a:t>
            </a:r>
            <a:r>
              <a:rPr lang="en-US" dirty="0" smtClean="0"/>
              <a:t>Weight of the parcel in </a:t>
            </a:r>
            <a:r>
              <a:rPr lang="en-US" dirty="0" err="1" smtClean="0"/>
              <a:t>gms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Reached.on.Time_Y.N</a:t>
            </a:r>
            <a:r>
              <a:rPr lang="en-US" dirty="0" smtClean="0"/>
              <a:t>: </a:t>
            </a:r>
            <a:r>
              <a:rPr lang="es-ES" dirty="0"/>
              <a:t>0: no </a:t>
            </a:r>
            <a:r>
              <a:rPr lang="es-ES" dirty="0" err="1"/>
              <a:t>delay</a:t>
            </a:r>
            <a:r>
              <a:rPr lang="es-ES" dirty="0"/>
              <a:t>, 1: </a:t>
            </a:r>
            <a:r>
              <a:rPr lang="es-ES" dirty="0" err="1"/>
              <a:t>delay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58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Analytics Solution </a:t>
            </a:r>
            <a:r>
              <a:rPr lang="en-SG" dirty="0" smtClean="0"/>
              <a:t>Architectural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370824"/>
              </p:ext>
            </p:extLst>
          </p:nvPr>
        </p:nvGraphicFramePr>
        <p:xfrm>
          <a:off x="546801" y="1905722"/>
          <a:ext cx="10674726" cy="422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922" y="3393573"/>
            <a:ext cx="5505253" cy="1836928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Validate the amount of On Time and Late shipment.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Based on the findings, amount of Late shipment is higher than On Time shipment.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0" y="1998020"/>
            <a:ext cx="5684362" cy="462803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7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5" y="4835951"/>
            <a:ext cx="5509044" cy="1790103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Validate relationship between warehouse block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amount of shipment mostly from warehouse block F and is the highest for late shipment too.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5" y="1895402"/>
            <a:ext cx="5509044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8" y="1895402"/>
            <a:ext cx="5918204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38678" y="4835951"/>
            <a:ext cx="5918204" cy="1790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Validate relationship between shipment mode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Sea ship contribute to highest amount of product shipment and is the highest for late shipment too.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7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5" y="4835951"/>
            <a:ext cx="5509044" cy="1790103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Validate relationship between product importance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amount of shipment mostly from low &amp; medium importance and contribute to highest late shipment too.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38678" y="4835951"/>
            <a:ext cx="5918204" cy="1790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Validate relationship between </a:t>
            </a:r>
            <a:r>
              <a:rPr lang="en-SG" dirty="0"/>
              <a:t>c</a:t>
            </a:r>
            <a:r>
              <a:rPr lang="en-SG" dirty="0" smtClean="0"/>
              <a:t>ustomer rating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there is no significant relationship between customer rating (1-5) to late shipment.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6" y="1895402"/>
            <a:ext cx="5509044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8" y="1895402"/>
            <a:ext cx="5918204" cy="29405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88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Exploratory data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5" y="4835951"/>
            <a:ext cx="5509044" cy="1790103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 </a:t>
            </a:r>
            <a:r>
              <a:rPr lang="en-SG" dirty="0" smtClean="0"/>
              <a:t>Validate relationship between product cost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no significant differences between the product cost distribution between On Time and Late shipment.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38678" y="4835951"/>
            <a:ext cx="5918204" cy="1790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Validate relationship between parcel weight (</a:t>
            </a:r>
            <a:r>
              <a:rPr lang="en-SG" dirty="0" err="1" smtClean="0"/>
              <a:t>gms</a:t>
            </a:r>
            <a:r>
              <a:rPr lang="en-SG" dirty="0" smtClean="0"/>
              <a:t>) with shipment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Based on the findings, there are outliers of weight for On Time shipment. The weight distribution between On Time and Late shipment is different</a:t>
            </a:r>
            <a:r>
              <a:rPr lang="en-SG" dirty="0" smtClean="0"/>
              <a:t>. Higher the weight may contribute to late shipment.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5" y="1895401"/>
            <a:ext cx="5509044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90" y="1895401"/>
            <a:ext cx="5899991" cy="29405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14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1003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E-Commerce Shipping data Analysis</vt:lpstr>
      <vt:lpstr>Agenda</vt:lpstr>
      <vt:lpstr>Business Understanding</vt:lpstr>
      <vt:lpstr>Data understanding</vt:lpstr>
      <vt:lpstr>Data Analytics Solution Architectural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Summary of findings</vt:lpstr>
      <vt:lpstr>limitations And Recommendations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2025-07-05T03:48:07Z</dcterms:created>
  <dcterms:modified xsi:type="dcterms:W3CDTF">2025-07-12T02:30:18Z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