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82" r:id="rId4"/>
  </p:sldMasterIdLst>
  <p:notesMasterIdLst>
    <p:notesMasterId r:id="rId19"/>
  </p:notesMasterIdLst>
  <p:sldIdLst>
    <p:sldId id="256" r:id="rId5"/>
    <p:sldId id="277" r:id="rId6"/>
    <p:sldId id="278" r:id="rId7"/>
    <p:sldId id="280" r:id="rId8"/>
    <p:sldId id="290" r:id="rId9"/>
    <p:sldId id="297" r:id="rId10"/>
    <p:sldId id="298" r:id="rId11"/>
    <p:sldId id="283" r:id="rId12"/>
    <p:sldId id="299" r:id="rId13"/>
    <p:sldId id="300" r:id="rId14"/>
    <p:sldId id="291" r:id="rId15"/>
    <p:sldId id="296" r:id="rId16"/>
    <p:sldId id="288" r:id="rId17"/>
    <p:sldId id="28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66"/>
    <a:srgbClr val="0066FF"/>
    <a:srgbClr val="FF66FF"/>
    <a:srgbClr val="99FF99"/>
    <a:srgbClr val="FF7C80"/>
    <a:srgbClr val="66FF66"/>
    <a:srgbClr val="FFCCCC"/>
    <a:srgbClr val="FFCCFF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56805E-D824-47D4-8567-24EA3044443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983654A3-AC82-4050-BC81-2D6722345DF3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Messages</a:t>
          </a:r>
          <a:endParaRPr lang="en-US" dirty="0">
            <a:solidFill>
              <a:srgbClr val="000000"/>
            </a:solidFill>
          </a:endParaRPr>
        </a:p>
      </dgm:t>
    </dgm:pt>
    <dgm:pt modelId="{C5BD150F-48AA-45EC-8222-67AF7735090B}" type="parTrans" cxnId="{D8C55228-A8AA-494D-855F-0CE91E7ED911}">
      <dgm:prSet/>
      <dgm:spPr/>
      <dgm:t>
        <a:bodyPr/>
        <a:lstStyle/>
        <a:p>
          <a:endParaRPr lang="en-US"/>
        </a:p>
      </dgm:t>
    </dgm:pt>
    <dgm:pt modelId="{405BBBA1-CE53-438D-AB52-D831CCFA45B8}" type="sibTrans" cxnId="{D8C55228-A8AA-494D-855F-0CE91E7ED911}">
      <dgm:prSet/>
      <dgm:spPr/>
      <dgm:t>
        <a:bodyPr/>
        <a:lstStyle/>
        <a:p>
          <a:endParaRPr lang="en-US"/>
        </a:p>
      </dgm:t>
    </dgm:pt>
    <dgm:pt modelId="{717D05BA-95F8-4DA6-AF97-C137CB5B790C}">
      <dgm:prSet phldrT="[Text]"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Predict Spam messages by using machine learning</a:t>
          </a:r>
          <a:endParaRPr lang="en-US" dirty="0">
            <a:solidFill>
              <a:srgbClr val="000000"/>
            </a:solidFill>
          </a:endParaRPr>
        </a:p>
      </dgm:t>
    </dgm:pt>
    <dgm:pt modelId="{C305B922-E0C4-4F85-9F8D-4363AA08BEE2}" type="parTrans" cxnId="{D388949E-3893-4AF0-8CEC-934B496B46A1}">
      <dgm:prSet/>
      <dgm:spPr/>
      <dgm:t>
        <a:bodyPr/>
        <a:lstStyle/>
        <a:p>
          <a:endParaRPr lang="en-US"/>
        </a:p>
      </dgm:t>
    </dgm:pt>
    <dgm:pt modelId="{8CEF8A33-3A34-497A-98ED-036511857B32}" type="sibTrans" cxnId="{D388949E-3893-4AF0-8CEC-934B496B46A1}">
      <dgm:prSet/>
      <dgm:spPr/>
      <dgm:t>
        <a:bodyPr/>
        <a:lstStyle/>
        <a:p>
          <a:endParaRPr lang="en-US"/>
        </a:p>
      </dgm:t>
    </dgm:pt>
    <dgm:pt modelId="{4A324E02-48A7-409C-AFAB-364C455699E6}">
      <dgm:prSet phldrT="[Text]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Spam messages further analyze by LLM.</a:t>
          </a:r>
          <a:endParaRPr lang="en-US" dirty="0">
            <a:solidFill>
              <a:srgbClr val="000000"/>
            </a:solidFill>
          </a:endParaRPr>
        </a:p>
      </dgm:t>
    </dgm:pt>
    <dgm:pt modelId="{4FC8005A-94FF-48F0-BCF6-754772666AB5}" type="parTrans" cxnId="{C9014EE8-CD26-4685-93E0-0825CAEA07AD}">
      <dgm:prSet/>
      <dgm:spPr/>
      <dgm:t>
        <a:bodyPr/>
        <a:lstStyle/>
        <a:p>
          <a:endParaRPr lang="en-US"/>
        </a:p>
      </dgm:t>
    </dgm:pt>
    <dgm:pt modelId="{80B2CD72-BDF4-4D4C-9BB2-387BCD98CBE6}" type="sibTrans" cxnId="{C9014EE8-CD26-4685-93E0-0825CAEA07AD}">
      <dgm:prSet/>
      <dgm:spPr/>
      <dgm:t>
        <a:bodyPr/>
        <a:lstStyle/>
        <a:p>
          <a:endParaRPr lang="en-US"/>
        </a:p>
      </dgm:t>
    </dgm:pt>
    <dgm:pt modelId="{472212FD-7439-4D4C-9B92-0A5D3B77F67D}">
      <dgm:prSet/>
      <dgm:spPr>
        <a:solidFill>
          <a:schemeClr val="tx2">
            <a:lumMod val="20000"/>
            <a:lumOff val="80000"/>
          </a:schemeClr>
        </a:solidFill>
      </dgm:spPr>
      <dgm:t>
        <a:bodyPr/>
        <a:lstStyle/>
        <a:p>
          <a:r>
            <a:rPr lang="en-US" dirty="0" smtClean="0">
              <a:solidFill>
                <a:srgbClr val="000000"/>
              </a:solidFill>
            </a:rPr>
            <a:t>Provide inform decisions to users that messages belong to Spam message</a:t>
          </a:r>
          <a:endParaRPr lang="en-US" dirty="0">
            <a:solidFill>
              <a:srgbClr val="000000"/>
            </a:solidFill>
          </a:endParaRPr>
        </a:p>
      </dgm:t>
    </dgm:pt>
    <dgm:pt modelId="{D3D10744-F4F7-4915-BC3C-EB2E4BB56305}" type="parTrans" cxnId="{900E8BC4-B44C-4612-A97C-F5A5C75C428D}">
      <dgm:prSet/>
      <dgm:spPr/>
      <dgm:t>
        <a:bodyPr/>
        <a:lstStyle/>
        <a:p>
          <a:endParaRPr lang="en-US"/>
        </a:p>
      </dgm:t>
    </dgm:pt>
    <dgm:pt modelId="{AFDF81E6-4A4D-4994-9039-301B8E0D68EC}" type="sibTrans" cxnId="{900E8BC4-B44C-4612-A97C-F5A5C75C428D}">
      <dgm:prSet/>
      <dgm:spPr/>
      <dgm:t>
        <a:bodyPr/>
        <a:lstStyle/>
        <a:p>
          <a:endParaRPr lang="en-US"/>
        </a:p>
      </dgm:t>
    </dgm:pt>
    <dgm:pt modelId="{D0CEF0F1-DA92-46D0-970A-D8F536C067CB}" type="pres">
      <dgm:prSet presAssocID="{6656805E-D824-47D4-8567-24EA3044443B}" presName="CompostProcess" presStyleCnt="0">
        <dgm:presLayoutVars>
          <dgm:dir/>
          <dgm:resizeHandles val="exact"/>
        </dgm:presLayoutVars>
      </dgm:prSet>
      <dgm:spPr/>
    </dgm:pt>
    <dgm:pt modelId="{AE2C1E12-86FE-40AF-ABBC-407376659637}" type="pres">
      <dgm:prSet presAssocID="{6656805E-D824-47D4-8567-24EA3044443B}" presName="arrow" presStyleLbl="bgShp" presStyleIdx="0" presStyleCnt="1"/>
      <dgm:spPr/>
    </dgm:pt>
    <dgm:pt modelId="{B7C1A65D-86ED-41EF-AA03-CDF1FB3B8ED1}" type="pres">
      <dgm:prSet presAssocID="{6656805E-D824-47D4-8567-24EA3044443B}" presName="linearProcess" presStyleCnt="0"/>
      <dgm:spPr/>
    </dgm:pt>
    <dgm:pt modelId="{5D8BA84F-DD15-4BB5-B741-78ABECFE8271}" type="pres">
      <dgm:prSet presAssocID="{983654A3-AC82-4050-BC81-2D6722345DF3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B56ACC-A473-4755-B2D9-180638B9B764}" type="pres">
      <dgm:prSet presAssocID="{405BBBA1-CE53-438D-AB52-D831CCFA45B8}" presName="sibTrans" presStyleCnt="0"/>
      <dgm:spPr/>
    </dgm:pt>
    <dgm:pt modelId="{43F41C8E-635F-41D6-9232-B335F5AF6C29}" type="pres">
      <dgm:prSet presAssocID="{717D05BA-95F8-4DA6-AF97-C137CB5B790C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52929E-FD2B-4A97-8C41-BAA529C6F242}" type="pres">
      <dgm:prSet presAssocID="{8CEF8A33-3A34-497A-98ED-036511857B32}" presName="sibTrans" presStyleCnt="0"/>
      <dgm:spPr/>
    </dgm:pt>
    <dgm:pt modelId="{6A6B8B75-3D76-4928-8563-A98E8FA7DC40}" type="pres">
      <dgm:prSet presAssocID="{4A324E02-48A7-409C-AFAB-364C455699E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CB82F4-2393-4B80-9161-B14CC632A749}" type="pres">
      <dgm:prSet presAssocID="{80B2CD72-BDF4-4D4C-9BB2-387BCD98CBE6}" presName="sibTrans" presStyleCnt="0"/>
      <dgm:spPr/>
    </dgm:pt>
    <dgm:pt modelId="{866B5EED-BB0D-4E5C-9F65-EADE4BD0C895}" type="pres">
      <dgm:prSet presAssocID="{472212FD-7439-4D4C-9B92-0A5D3B77F67D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12949D-2EFA-4147-B37F-7A95A136952D}" type="presOf" srcId="{717D05BA-95F8-4DA6-AF97-C137CB5B790C}" destId="{43F41C8E-635F-41D6-9232-B335F5AF6C29}" srcOrd="0" destOrd="0" presId="urn:microsoft.com/office/officeart/2005/8/layout/hProcess9"/>
    <dgm:cxn modelId="{D388949E-3893-4AF0-8CEC-934B496B46A1}" srcId="{6656805E-D824-47D4-8567-24EA3044443B}" destId="{717D05BA-95F8-4DA6-AF97-C137CB5B790C}" srcOrd="1" destOrd="0" parTransId="{C305B922-E0C4-4F85-9F8D-4363AA08BEE2}" sibTransId="{8CEF8A33-3A34-497A-98ED-036511857B32}"/>
    <dgm:cxn modelId="{D8C55228-A8AA-494D-855F-0CE91E7ED911}" srcId="{6656805E-D824-47D4-8567-24EA3044443B}" destId="{983654A3-AC82-4050-BC81-2D6722345DF3}" srcOrd="0" destOrd="0" parTransId="{C5BD150F-48AA-45EC-8222-67AF7735090B}" sibTransId="{405BBBA1-CE53-438D-AB52-D831CCFA45B8}"/>
    <dgm:cxn modelId="{950EA96D-7515-44CF-B0CB-A3DE8EA5AD6F}" type="presOf" srcId="{983654A3-AC82-4050-BC81-2D6722345DF3}" destId="{5D8BA84F-DD15-4BB5-B741-78ABECFE8271}" srcOrd="0" destOrd="0" presId="urn:microsoft.com/office/officeart/2005/8/layout/hProcess9"/>
    <dgm:cxn modelId="{DB1FCB48-81CF-4B88-8E35-9AE0D81092AB}" type="presOf" srcId="{6656805E-D824-47D4-8567-24EA3044443B}" destId="{D0CEF0F1-DA92-46D0-970A-D8F536C067CB}" srcOrd="0" destOrd="0" presId="urn:microsoft.com/office/officeart/2005/8/layout/hProcess9"/>
    <dgm:cxn modelId="{C9014EE8-CD26-4685-93E0-0825CAEA07AD}" srcId="{6656805E-D824-47D4-8567-24EA3044443B}" destId="{4A324E02-48A7-409C-AFAB-364C455699E6}" srcOrd="2" destOrd="0" parTransId="{4FC8005A-94FF-48F0-BCF6-754772666AB5}" sibTransId="{80B2CD72-BDF4-4D4C-9BB2-387BCD98CBE6}"/>
    <dgm:cxn modelId="{900E8BC4-B44C-4612-A97C-F5A5C75C428D}" srcId="{6656805E-D824-47D4-8567-24EA3044443B}" destId="{472212FD-7439-4D4C-9B92-0A5D3B77F67D}" srcOrd="3" destOrd="0" parTransId="{D3D10744-F4F7-4915-BC3C-EB2E4BB56305}" sibTransId="{AFDF81E6-4A4D-4994-9039-301B8E0D68EC}"/>
    <dgm:cxn modelId="{25E536D0-97A2-4446-97D2-4077FB7E1CDF}" type="presOf" srcId="{472212FD-7439-4D4C-9B92-0A5D3B77F67D}" destId="{866B5EED-BB0D-4E5C-9F65-EADE4BD0C895}" srcOrd="0" destOrd="0" presId="urn:microsoft.com/office/officeart/2005/8/layout/hProcess9"/>
    <dgm:cxn modelId="{46C5589D-4740-4D36-A184-191B405B675A}" type="presOf" srcId="{4A324E02-48A7-409C-AFAB-364C455699E6}" destId="{6A6B8B75-3D76-4928-8563-A98E8FA7DC40}" srcOrd="0" destOrd="0" presId="urn:microsoft.com/office/officeart/2005/8/layout/hProcess9"/>
    <dgm:cxn modelId="{FC9803D2-F92E-40B1-A0C6-7FC6895A8C35}" type="presParOf" srcId="{D0CEF0F1-DA92-46D0-970A-D8F536C067CB}" destId="{AE2C1E12-86FE-40AF-ABBC-407376659637}" srcOrd="0" destOrd="0" presId="urn:microsoft.com/office/officeart/2005/8/layout/hProcess9"/>
    <dgm:cxn modelId="{8F0E749E-68ED-47F9-960F-1B50EDE105ED}" type="presParOf" srcId="{D0CEF0F1-DA92-46D0-970A-D8F536C067CB}" destId="{B7C1A65D-86ED-41EF-AA03-CDF1FB3B8ED1}" srcOrd="1" destOrd="0" presId="urn:microsoft.com/office/officeart/2005/8/layout/hProcess9"/>
    <dgm:cxn modelId="{1A6CDE2A-9F9C-4699-BD18-46DCBD842650}" type="presParOf" srcId="{B7C1A65D-86ED-41EF-AA03-CDF1FB3B8ED1}" destId="{5D8BA84F-DD15-4BB5-B741-78ABECFE8271}" srcOrd="0" destOrd="0" presId="urn:microsoft.com/office/officeart/2005/8/layout/hProcess9"/>
    <dgm:cxn modelId="{EFE2EF29-24C9-4BC8-9B3B-9DCAD147B853}" type="presParOf" srcId="{B7C1A65D-86ED-41EF-AA03-CDF1FB3B8ED1}" destId="{07B56ACC-A473-4755-B2D9-180638B9B764}" srcOrd="1" destOrd="0" presId="urn:microsoft.com/office/officeart/2005/8/layout/hProcess9"/>
    <dgm:cxn modelId="{FFCDF381-9CF7-4D0D-AF18-E7243D6D3737}" type="presParOf" srcId="{B7C1A65D-86ED-41EF-AA03-CDF1FB3B8ED1}" destId="{43F41C8E-635F-41D6-9232-B335F5AF6C29}" srcOrd="2" destOrd="0" presId="urn:microsoft.com/office/officeart/2005/8/layout/hProcess9"/>
    <dgm:cxn modelId="{F9D89897-1ADA-47B6-8E08-6BF24C69A64D}" type="presParOf" srcId="{B7C1A65D-86ED-41EF-AA03-CDF1FB3B8ED1}" destId="{BD52929E-FD2B-4A97-8C41-BAA529C6F242}" srcOrd="3" destOrd="0" presId="urn:microsoft.com/office/officeart/2005/8/layout/hProcess9"/>
    <dgm:cxn modelId="{F47B1549-CF41-4502-8EEC-3F0830DC8791}" type="presParOf" srcId="{B7C1A65D-86ED-41EF-AA03-CDF1FB3B8ED1}" destId="{6A6B8B75-3D76-4928-8563-A98E8FA7DC40}" srcOrd="4" destOrd="0" presId="urn:microsoft.com/office/officeart/2005/8/layout/hProcess9"/>
    <dgm:cxn modelId="{55BAB079-DC8E-4D2B-84C5-4F1D3581DEAD}" type="presParOf" srcId="{B7C1A65D-86ED-41EF-AA03-CDF1FB3B8ED1}" destId="{DCCB82F4-2393-4B80-9161-B14CC632A749}" srcOrd="5" destOrd="0" presId="urn:microsoft.com/office/officeart/2005/8/layout/hProcess9"/>
    <dgm:cxn modelId="{6651C86F-A165-49E1-90E2-8F322B3AB08D}" type="presParOf" srcId="{B7C1A65D-86ED-41EF-AA03-CDF1FB3B8ED1}" destId="{866B5EED-BB0D-4E5C-9F65-EADE4BD0C895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544185-E68A-47D5-8637-0C6D7E8534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0BB78B9-4B0F-400C-8033-4D57BB60A496}">
      <dgm:prSet phldrT="[Text]"/>
      <dgm:spPr/>
      <dgm:t>
        <a:bodyPr/>
        <a:lstStyle/>
        <a:p>
          <a:r>
            <a:rPr lang="en-US" dirty="0" smtClean="0"/>
            <a:t>Split dataset to train and test</a:t>
          </a:r>
          <a:endParaRPr lang="en-US" dirty="0"/>
        </a:p>
      </dgm:t>
    </dgm:pt>
    <dgm:pt modelId="{066A8CDC-DE22-499F-9107-00AC10B003B3}" type="parTrans" cxnId="{41FAA58D-DA76-44B4-9E4D-A3B0102C48AB}">
      <dgm:prSet/>
      <dgm:spPr/>
      <dgm:t>
        <a:bodyPr/>
        <a:lstStyle/>
        <a:p>
          <a:endParaRPr lang="en-US"/>
        </a:p>
      </dgm:t>
    </dgm:pt>
    <dgm:pt modelId="{0B682F80-2E78-4CA3-9A24-EF7213D4E8FF}" type="sibTrans" cxnId="{41FAA58D-DA76-44B4-9E4D-A3B0102C48AB}">
      <dgm:prSet/>
      <dgm:spPr/>
      <dgm:t>
        <a:bodyPr/>
        <a:lstStyle/>
        <a:p>
          <a:endParaRPr lang="en-US"/>
        </a:p>
      </dgm:t>
    </dgm:pt>
    <dgm:pt modelId="{C226021E-EB87-47DC-80A7-5DCCB7F2C7E5}">
      <dgm:prSet phldrT="[Text]"/>
      <dgm:spPr/>
      <dgm:t>
        <a:bodyPr/>
        <a:lstStyle/>
        <a:p>
          <a:r>
            <a:rPr lang="en-US" dirty="0" smtClean="0"/>
            <a:t>Reduce the spaces and new lines to only 1</a:t>
          </a:r>
          <a:endParaRPr lang="en-US" dirty="0"/>
        </a:p>
      </dgm:t>
    </dgm:pt>
    <dgm:pt modelId="{63CAF9C4-D9F6-4901-A44C-A47B115294BE}" type="parTrans" cxnId="{0314CA72-0083-4B4F-96D9-1860B7F84B3B}">
      <dgm:prSet/>
      <dgm:spPr/>
      <dgm:t>
        <a:bodyPr/>
        <a:lstStyle/>
        <a:p>
          <a:endParaRPr lang="en-US"/>
        </a:p>
      </dgm:t>
    </dgm:pt>
    <dgm:pt modelId="{B1A87CEA-5242-437F-8271-96F2308EB34A}" type="sibTrans" cxnId="{0314CA72-0083-4B4F-96D9-1860B7F84B3B}">
      <dgm:prSet/>
      <dgm:spPr/>
      <dgm:t>
        <a:bodyPr/>
        <a:lstStyle/>
        <a:p>
          <a:endParaRPr lang="en-US"/>
        </a:p>
      </dgm:t>
    </dgm:pt>
    <dgm:pt modelId="{71023912-E4F3-476C-AB14-FBEFD5490EEC}">
      <dgm:prSet phldrT="[Text]"/>
      <dgm:spPr/>
      <dgm:t>
        <a:bodyPr/>
        <a:lstStyle/>
        <a:p>
          <a:r>
            <a:rPr lang="en-US" dirty="0" smtClean="0"/>
            <a:t>Remove Stop words, punctuation and digits</a:t>
          </a:r>
          <a:endParaRPr lang="en-US" dirty="0"/>
        </a:p>
      </dgm:t>
    </dgm:pt>
    <dgm:pt modelId="{2F37F9DF-3899-482D-B067-EAD18D804C99}" type="parTrans" cxnId="{682D8195-AD2C-4BE8-B0A1-4A20B69426EF}">
      <dgm:prSet/>
      <dgm:spPr/>
      <dgm:t>
        <a:bodyPr/>
        <a:lstStyle/>
        <a:p>
          <a:endParaRPr lang="en-US"/>
        </a:p>
      </dgm:t>
    </dgm:pt>
    <dgm:pt modelId="{78E02544-CA2E-4ED8-B0DA-709EC76A4BBC}" type="sibTrans" cxnId="{682D8195-AD2C-4BE8-B0A1-4A20B69426EF}">
      <dgm:prSet/>
      <dgm:spPr/>
      <dgm:t>
        <a:bodyPr/>
        <a:lstStyle/>
        <a:p>
          <a:endParaRPr lang="en-US"/>
        </a:p>
      </dgm:t>
    </dgm:pt>
    <dgm:pt modelId="{8D621FCC-B9C8-4B91-87DD-5E256433125E}">
      <dgm:prSet/>
      <dgm:spPr/>
      <dgm:t>
        <a:bodyPr/>
        <a:lstStyle/>
        <a:p>
          <a:r>
            <a:rPr lang="en-US" dirty="0" smtClean="0"/>
            <a:t>Lemmatization in lower case form</a:t>
          </a:r>
          <a:endParaRPr lang="en-US" dirty="0"/>
        </a:p>
      </dgm:t>
    </dgm:pt>
    <dgm:pt modelId="{9A11843A-8A07-45C9-8BD5-818B52B196A2}" type="parTrans" cxnId="{E47B5BD9-7BBC-4143-988D-A7F554ACC3F2}">
      <dgm:prSet/>
      <dgm:spPr/>
      <dgm:t>
        <a:bodyPr/>
        <a:lstStyle/>
        <a:p>
          <a:endParaRPr lang="en-US"/>
        </a:p>
      </dgm:t>
    </dgm:pt>
    <dgm:pt modelId="{D6C1AB4B-94FD-440C-A53C-C3397EE18BB7}" type="sibTrans" cxnId="{E47B5BD9-7BBC-4143-988D-A7F554ACC3F2}">
      <dgm:prSet/>
      <dgm:spPr/>
      <dgm:t>
        <a:bodyPr/>
        <a:lstStyle/>
        <a:p>
          <a:endParaRPr lang="en-US"/>
        </a:p>
      </dgm:t>
    </dgm:pt>
    <dgm:pt modelId="{D3B3A520-6B87-4C88-89EF-AE7510E8EFB8}">
      <dgm:prSet/>
      <dgm:spPr/>
      <dgm:t>
        <a:bodyPr/>
        <a:lstStyle/>
        <a:p>
          <a:r>
            <a:rPr lang="en-US" dirty="0" smtClean="0"/>
            <a:t>Convert Bag-of-Words and TF-IDF.</a:t>
          </a:r>
          <a:endParaRPr lang="en-US" dirty="0"/>
        </a:p>
      </dgm:t>
    </dgm:pt>
    <dgm:pt modelId="{B57B2CED-A032-478B-9098-56020E5BD42D}" type="parTrans" cxnId="{5B02B55E-A29D-4C0F-BF19-9C4B3907CFCC}">
      <dgm:prSet/>
      <dgm:spPr/>
      <dgm:t>
        <a:bodyPr/>
        <a:lstStyle/>
        <a:p>
          <a:endParaRPr lang="en-US"/>
        </a:p>
      </dgm:t>
    </dgm:pt>
    <dgm:pt modelId="{E22F0E9D-DAFC-42F4-8F1D-E20ED2E9F490}" type="sibTrans" cxnId="{5B02B55E-A29D-4C0F-BF19-9C4B3907CFCC}">
      <dgm:prSet/>
      <dgm:spPr/>
      <dgm:t>
        <a:bodyPr/>
        <a:lstStyle/>
        <a:p>
          <a:endParaRPr lang="en-US"/>
        </a:p>
      </dgm:t>
    </dgm:pt>
    <dgm:pt modelId="{78EBCD1D-3995-4B49-8AC1-B8C4AFF2416B}" type="pres">
      <dgm:prSet presAssocID="{C3544185-E68A-47D5-8637-0C6D7E8534E1}" presName="Name0" presStyleCnt="0">
        <dgm:presLayoutVars>
          <dgm:dir/>
          <dgm:resizeHandles val="exact"/>
        </dgm:presLayoutVars>
      </dgm:prSet>
      <dgm:spPr/>
    </dgm:pt>
    <dgm:pt modelId="{2B45CF24-F710-4579-A819-C29DC71270A6}" type="pres">
      <dgm:prSet presAssocID="{D0BB78B9-4B0F-400C-8033-4D57BB60A496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F96F2F-F084-438D-900C-3A0F133A8D99}" type="pres">
      <dgm:prSet presAssocID="{0B682F80-2E78-4CA3-9A24-EF7213D4E8FF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19DD25C-4CD2-47F9-BCAA-D7A36F508DF7}" type="pres">
      <dgm:prSet presAssocID="{0B682F80-2E78-4CA3-9A24-EF7213D4E8FF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37E70211-DD8D-4156-BE6C-114A314B164E}" type="pres">
      <dgm:prSet presAssocID="{C226021E-EB87-47DC-80A7-5DCCB7F2C7E5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FE2D86-D5E2-4BC0-9282-DB835B9E7588}" type="pres">
      <dgm:prSet presAssocID="{B1A87CEA-5242-437F-8271-96F2308EB34A}" presName="sibTrans" presStyleLbl="sibTrans2D1" presStyleIdx="1" presStyleCnt="4"/>
      <dgm:spPr/>
      <dgm:t>
        <a:bodyPr/>
        <a:lstStyle/>
        <a:p>
          <a:endParaRPr lang="en-US"/>
        </a:p>
      </dgm:t>
    </dgm:pt>
    <dgm:pt modelId="{71E82506-E6EA-4FEB-841B-0D43678FF7BA}" type="pres">
      <dgm:prSet presAssocID="{B1A87CEA-5242-437F-8271-96F2308EB34A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CAD0F616-B178-439C-86F2-D079043FE73C}" type="pres">
      <dgm:prSet presAssocID="{71023912-E4F3-476C-AB14-FBEFD5490EEC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DF19A8-11AA-4666-A344-E00887FB23C8}" type="pres">
      <dgm:prSet presAssocID="{78E02544-CA2E-4ED8-B0DA-709EC76A4BBC}" presName="sibTrans" presStyleLbl="sibTrans2D1" presStyleIdx="2" presStyleCnt="4"/>
      <dgm:spPr/>
      <dgm:t>
        <a:bodyPr/>
        <a:lstStyle/>
        <a:p>
          <a:endParaRPr lang="en-US"/>
        </a:p>
      </dgm:t>
    </dgm:pt>
    <dgm:pt modelId="{BBC44A15-4C03-4A30-A5E6-7B30559EA448}" type="pres">
      <dgm:prSet presAssocID="{78E02544-CA2E-4ED8-B0DA-709EC76A4BBC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602D9364-5BFA-4C23-89F8-F57A81A4BBDA}" type="pres">
      <dgm:prSet presAssocID="{8D621FCC-B9C8-4B91-87DD-5E256433125E}" presName="node" presStyleLbl="node1" presStyleIdx="3" presStyleCnt="5" custLinFactNeighborX="2016" custLinFactNeighborY="-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C0848C-A25C-4B7F-A7B2-1866D94EC947}" type="pres">
      <dgm:prSet presAssocID="{D6C1AB4B-94FD-440C-A53C-C3397EE18BB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3D2E4BC-E96B-417F-A4E4-AA66AB0ABACE}" type="pres">
      <dgm:prSet presAssocID="{D6C1AB4B-94FD-440C-A53C-C3397EE18BB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4010F426-4962-44E1-B327-7F81FAE1AA44}" type="pres">
      <dgm:prSet presAssocID="{D3B3A520-6B87-4C88-89EF-AE7510E8EFB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02B55E-A29D-4C0F-BF19-9C4B3907CFCC}" srcId="{C3544185-E68A-47D5-8637-0C6D7E8534E1}" destId="{D3B3A520-6B87-4C88-89EF-AE7510E8EFB8}" srcOrd="4" destOrd="0" parTransId="{B57B2CED-A032-478B-9098-56020E5BD42D}" sibTransId="{E22F0E9D-DAFC-42F4-8F1D-E20ED2E9F490}"/>
    <dgm:cxn modelId="{2C1D7E3F-692B-44B6-B9C8-D389DAE6D1BD}" type="presOf" srcId="{78E02544-CA2E-4ED8-B0DA-709EC76A4BBC}" destId="{BBC44A15-4C03-4A30-A5E6-7B30559EA448}" srcOrd="1" destOrd="0" presId="urn:microsoft.com/office/officeart/2005/8/layout/process1"/>
    <dgm:cxn modelId="{E88169B6-684F-4E30-8BB8-F5746D80640A}" type="presOf" srcId="{C226021E-EB87-47DC-80A7-5DCCB7F2C7E5}" destId="{37E70211-DD8D-4156-BE6C-114A314B164E}" srcOrd="0" destOrd="0" presId="urn:microsoft.com/office/officeart/2005/8/layout/process1"/>
    <dgm:cxn modelId="{E1340A1E-1CBC-456F-BFD1-C33A0E47CB75}" type="presOf" srcId="{0B682F80-2E78-4CA3-9A24-EF7213D4E8FF}" destId="{A19DD25C-4CD2-47F9-BCAA-D7A36F508DF7}" srcOrd="1" destOrd="0" presId="urn:microsoft.com/office/officeart/2005/8/layout/process1"/>
    <dgm:cxn modelId="{297A8AFE-599B-4978-B295-5E5F0EB88082}" type="presOf" srcId="{78E02544-CA2E-4ED8-B0DA-709EC76A4BBC}" destId="{F5DF19A8-11AA-4666-A344-E00887FB23C8}" srcOrd="0" destOrd="0" presId="urn:microsoft.com/office/officeart/2005/8/layout/process1"/>
    <dgm:cxn modelId="{5D53437E-271A-4DB4-9208-8E2CA3D9FA00}" type="presOf" srcId="{C3544185-E68A-47D5-8637-0C6D7E8534E1}" destId="{78EBCD1D-3995-4B49-8AC1-B8C4AFF2416B}" srcOrd="0" destOrd="0" presId="urn:microsoft.com/office/officeart/2005/8/layout/process1"/>
    <dgm:cxn modelId="{682D8195-AD2C-4BE8-B0A1-4A20B69426EF}" srcId="{C3544185-E68A-47D5-8637-0C6D7E8534E1}" destId="{71023912-E4F3-476C-AB14-FBEFD5490EEC}" srcOrd="2" destOrd="0" parTransId="{2F37F9DF-3899-482D-B067-EAD18D804C99}" sibTransId="{78E02544-CA2E-4ED8-B0DA-709EC76A4BBC}"/>
    <dgm:cxn modelId="{8C5BC8B4-035F-4A76-B3B0-534AB5BF4A07}" type="presOf" srcId="{D3B3A520-6B87-4C88-89EF-AE7510E8EFB8}" destId="{4010F426-4962-44E1-B327-7F81FAE1AA44}" srcOrd="0" destOrd="0" presId="urn:microsoft.com/office/officeart/2005/8/layout/process1"/>
    <dgm:cxn modelId="{5E1446DF-328B-49A3-B78C-7AC431AF0761}" type="presOf" srcId="{0B682F80-2E78-4CA3-9A24-EF7213D4E8FF}" destId="{54F96F2F-F084-438D-900C-3A0F133A8D99}" srcOrd="0" destOrd="0" presId="urn:microsoft.com/office/officeart/2005/8/layout/process1"/>
    <dgm:cxn modelId="{445DFCAE-1403-43C8-8B22-00795905F0D3}" type="presOf" srcId="{8D621FCC-B9C8-4B91-87DD-5E256433125E}" destId="{602D9364-5BFA-4C23-89F8-F57A81A4BBDA}" srcOrd="0" destOrd="0" presId="urn:microsoft.com/office/officeart/2005/8/layout/process1"/>
    <dgm:cxn modelId="{A4DD7BB1-C04A-430A-B06F-BCCBA7B904BB}" type="presOf" srcId="{B1A87CEA-5242-437F-8271-96F2308EB34A}" destId="{33FE2D86-D5E2-4BC0-9282-DB835B9E7588}" srcOrd="0" destOrd="0" presId="urn:microsoft.com/office/officeart/2005/8/layout/process1"/>
    <dgm:cxn modelId="{34C36B80-5879-4EC9-93FC-6D1EB8EE3B8C}" type="presOf" srcId="{71023912-E4F3-476C-AB14-FBEFD5490EEC}" destId="{CAD0F616-B178-439C-86F2-D079043FE73C}" srcOrd="0" destOrd="0" presId="urn:microsoft.com/office/officeart/2005/8/layout/process1"/>
    <dgm:cxn modelId="{0314CA72-0083-4B4F-96D9-1860B7F84B3B}" srcId="{C3544185-E68A-47D5-8637-0C6D7E8534E1}" destId="{C226021E-EB87-47DC-80A7-5DCCB7F2C7E5}" srcOrd="1" destOrd="0" parTransId="{63CAF9C4-D9F6-4901-A44C-A47B115294BE}" sibTransId="{B1A87CEA-5242-437F-8271-96F2308EB34A}"/>
    <dgm:cxn modelId="{58E9F87A-6841-4221-9A5F-C13007867689}" type="presOf" srcId="{B1A87CEA-5242-437F-8271-96F2308EB34A}" destId="{71E82506-E6EA-4FEB-841B-0D43678FF7BA}" srcOrd="1" destOrd="0" presId="urn:microsoft.com/office/officeart/2005/8/layout/process1"/>
    <dgm:cxn modelId="{41FAA58D-DA76-44B4-9E4D-A3B0102C48AB}" srcId="{C3544185-E68A-47D5-8637-0C6D7E8534E1}" destId="{D0BB78B9-4B0F-400C-8033-4D57BB60A496}" srcOrd="0" destOrd="0" parTransId="{066A8CDC-DE22-499F-9107-00AC10B003B3}" sibTransId="{0B682F80-2E78-4CA3-9A24-EF7213D4E8FF}"/>
    <dgm:cxn modelId="{F1AC7687-3AAF-4E2B-8041-AB23CB6D0E9F}" type="presOf" srcId="{D6C1AB4B-94FD-440C-A53C-C3397EE18BB7}" destId="{F7C0848C-A25C-4B7F-A7B2-1866D94EC947}" srcOrd="0" destOrd="0" presId="urn:microsoft.com/office/officeart/2005/8/layout/process1"/>
    <dgm:cxn modelId="{E47B5BD9-7BBC-4143-988D-A7F554ACC3F2}" srcId="{C3544185-E68A-47D5-8637-0C6D7E8534E1}" destId="{8D621FCC-B9C8-4B91-87DD-5E256433125E}" srcOrd="3" destOrd="0" parTransId="{9A11843A-8A07-45C9-8BD5-818B52B196A2}" sibTransId="{D6C1AB4B-94FD-440C-A53C-C3397EE18BB7}"/>
    <dgm:cxn modelId="{D75E038E-56F4-4BFC-95F7-539229F9FC1A}" type="presOf" srcId="{D6C1AB4B-94FD-440C-A53C-C3397EE18BB7}" destId="{B3D2E4BC-E96B-417F-A4E4-AA66AB0ABACE}" srcOrd="1" destOrd="0" presId="urn:microsoft.com/office/officeart/2005/8/layout/process1"/>
    <dgm:cxn modelId="{330FE3F1-53DC-4508-8807-AE91DA40B96C}" type="presOf" srcId="{D0BB78B9-4B0F-400C-8033-4D57BB60A496}" destId="{2B45CF24-F710-4579-A819-C29DC71270A6}" srcOrd="0" destOrd="0" presId="urn:microsoft.com/office/officeart/2005/8/layout/process1"/>
    <dgm:cxn modelId="{29A6F961-E0E1-4420-81BC-D0D2832226A5}" type="presParOf" srcId="{78EBCD1D-3995-4B49-8AC1-B8C4AFF2416B}" destId="{2B45CF24-F710-4579-A819-C29DC71270A6}" srcOrd="0" destOrd="0" presId="urn:microsoft.com/office/officeart/2005/8/layout/process1"/>
    <dgm:cxn modelId="{5F369164-090E-4C5F-B9B1-774C9E7DDFD2}" type="presParOf" srcId="{78EBCD1D-3995-4B49-8AC1-B8C4AFF2416B}" destId="{54F96F2F-F084-438D-900C-3A0F133A8D99}" srcOrd="1" destOrd="0" presId="urn:microsoft.com/office/officeart/2005/8/layout/process1"/>
    <dgm:cxn modelId="{587B6951-89BF-4B11-B8BD-055307674454}" type="presParOf" srcId="{54F96F2F-F084-438D-900C-3A0F133A8D99}" destId="{A19DD25C-4CD2-47F9-BCAA-D7A36F508DF7}" srcOrd="0" destOrd="0" presId="urn:microsoft.com/office/officeart/2005/8/layout/process1"/>
    <dgm:cxn modelId="{1EBFC170-E1B4-468A-9348-3E967C531A1C}" type="presParOf" srcId="{78EBCD1D-3995-4B49-8AC1-B8C4AFF2416B}" destId="{37E70211-DD8D-4156-BE6C-114A314B164E}" srcOrd="2" destOrd="0" presId="urn:microsoft.com/office/officeart/2005/8/layout/process1"/>
    <dgm:cxn modelId="{3B9241FB-2249-4BDE-BAB2-1D76BD32555A}" type="presParOf" srcId="{78EBCD1D-3995-4B49-8AC1-B8C4AFF2416B}" destId="{33FE2D86-D5E2-4BC0-9282-DB835B9E7588}" srcOrd="3" destOrd="0" presId="urn:microsoft.com/office/officeart/2005/8/layout/process1"/>
    <dgm:cxn modelId="{13825D96-FE86-4B28-9B4F-C9D3C99F381F}" type="presParOf" srcId="{33FE2D86-D5E2-4BC0-9282-DB835B9E7588}" destId="{71E82506-E6EA-4FEB-841B-0D43678FF7BA}" srcOrd="0" destOrd="0" presId="urn:microsoft.com/office/officeart/2005/8/layout/process1"/>
    <dgm:cxn modelId="{02F81336-56F2-4952-BD6A-020D6F5FC129}" type="presParOf" srcId="{78EBCD1D-3995-4B49-8AC1-B8C4AFF2416B}" destId="{CAD0F616-B178-439C-86F2-D079043FE73C}" srcOrd="4" destOrd="0" presId="urn:microsoft.com/office/officeart/2005/8/layout/process1"/>
    <dgm:cxn modelId="{481D63D0-BC00-4DF6-A9D8-1E7772BCE1F2}" type="presParOf" srcId="{78EBCD1D-3995-4B49-8AC1-B8C4AFF2416B}" destId="{F5DF19A8-11AA-4666-A344-E00887FB23C8}" srcOrd="5" destOrd="0" presId="urn:microsoft.com/office/officeart/2005/8/layout/process1"/>
    <dgm:cxn modelId="{1006D081-1BA8-4FA0-BC72-2CFE123E2DB6}" type="presParOf" srcId="{F5DF19A8-11AA-4666-A344-E00887FB23C8}" destId="{BBC44A15-4C03-4A30-A5E6-7B30559EA448}" srcOrd="0" destOrd="0" presId="urn:microsoft.com/office/officeart/2005/8/layout/process1"/>
    <dgm:cxn modelId="{68192B05-6C7A-4D50-B910-DCA32BB3B2AC}" type="presParOf" srcId="{78EBCD1D-3995-4B49-8AC1-B8C4AFF2416B}" destId="{602D9364-5BFA-4C23-89F8-F57A81A4BBDA}" srcOrd="6" destOrd="0" presId="urn:microsoft.com/office/officeart/2005/8/layout/process1"/>
    <dgm:cxn modelId="{5CBF1B50-BAF4-44F6-BEF8-FAAC883A0A7E}" type="presParOf" srcId="{78EBCD1D-3995-4B49-8AC1-B8C4AFF2416B}" destId="{F7C0848C-A25C-4B7F-A7B2-1866D94EC947}" srcOrd="7" destOrd="0" presId="urn:microsoft.com/office/officeart/2005/8/layout/process1"/>
    <dgm:cxn modelId="{E24E14DA-594D-494B-B8CC-73CE9F9A50F6}" type="presParOf" srcId="{F7C0848C-A25C-4B7F-A7B2-1866D94EC947}" destId="{B3D2E4BC-E96B-417F-A4E4-AA66AB0ABACE}" srcOrd="0" destOrd="0" presId="urn:microsoft.com/office/officeart/2005/8/layout/process1"/>
    <dgm:cxn modelId="{7C1B7026-F771-4EFA-AA88-408A6B2D9620}" type="presParOf" srcId="{78EBCD1D-3995-4B49-8AC1-B8C4AFF2416B}" destId="{4010F426-4962-44E1-B327-7F81FAE1AA4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C1E12-86FE-40AF-ABBC-407376659637}">
      <dsp:nvSpPr>
        <dsp:cNvPr id="0" name=""/>
        <dsp:cNvSpPr/>
      </dsp:nvSpPr>
      <dsp:spPr>
        <a:xfrm>
          <a:off x="878106" y="0"/>
          <a:ext cx="9951877" cy="4232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BA84F-DD15-4BB5-B741-78ABECFE8271}">
      <dsp:nvSpPr>
        <dsp:cNvPr id="0" name=""/>
        <dsp:cNvSpPr/>
      </dsp:nvSpPr>
      <dsp:spPr>
        <a:xfrm>
          <a:off x="5859" y="1269790"/>
          <a:ext cx="2818402" cy="1693054"/>
        </a:xfrm>
        <a:prstGeom prst="roundRect">
          <a:avLst/>
        </a:prstGeom>
        <a:solidFill>
          <a:schemeClr val="tx2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Messages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88507" y="1352438"/>
        <a:ext cx="2653106" cy="1527758"/>
      </dsp:txXfrm>
    </dsp:sp>
    <dsp:sp modelId="{43F41C8E-635F-41D6-9232-B335F5AF6C29}">
      <dsp:nvSpPr>
        <dsp:cNvPr id="0" name=""/>
        <dsp:cNvSpPr/>
      </dsp:nvSpPr>
      <dsp:spPr>
        <a:xfrm>
          <a:off x="2965182" y="1269790"/>
          <a:ext cx="2818402" cy="1693054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Predict Spam messages by using machine learning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3047830" y="1352438"/>
        <a:ext cx="2653106" cy="1527758"/>
      </dsp:txXfrm>
    </dsp:sp>
    <dsp:sp modelId="{6A6B8B75-3D76-4928-8563-A98E8FA7DC40}">
      <dsp:nvSpPr>
        <dsp:cNvPr id="0" name=""/>
        <dsp:cNvSpPr/>
      </dsp:nvSpPr>
      <dsp:spPr>
        <a:xfrm>
          <a:off x="5924505" y="1269790"/>
          <a:ext cx="2818402" cy="1693054"/>
        </a:xfrm>
        <a:prstGeom prst="roundRect">
          <a:avLst/>
        </a:prstGeom>
        <a:solidFill>
          <a:schemeClr val="tx2">
            <a:lumMod val="40000"/>
            <a:lumOff val="6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Spam messages further analyze by LLM.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6007153" y="1352438"/>
        <a:ext cx="2653106" cy="1527758"/>
      </dsp:txXfrm>
    </dsp:sp>
    <dsp:sp modelId="{866B5EED-BB0D-4E5C-9F65-EADE4BD0C895}">
      <dsp:nvSpPr>
        <dsp:cNvPr id="0" name=""/>
        <dsp:cNvSpPr/>
      </dsp:nvSpPr>
      <dsp:spPr>
        <a:xfrm>
          <a:off x="8883828" y="1269790"/>
          <a:ext cx="2818402" cy="1693054"/>
        </a:xfrm>
        <a:prstGeom prst="roundRect">
          <a:avLst/>
        </a:prstGeom>
        <a:solidFill>
          <a:schemeClr val="tx2">
            <a:lumMod val="20000"/>
            <a:lumOff val="8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solidFill>
                <a:srgbClr val="000000"/>
              </a:solidFill>
            </a:rPr>
            <a:t>Provide inform decisions to users that messages belong to Spam message</a:t>
          </a:r>
          <a:endParaRPr lang="en-US" sz="2200" kern="1200" dirty="0">
            <a:solidFill>
              <a:srgbClr val="000000"/>
            </a:solidFill>
          </a:endParaRPr>
        </a:p>
      </dsp:txBody>
      <dsp:txXfrm>
        <a:off x="8966476" y="1352438"/>
        <a:ext cx="2653106" cy="1527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5CF24-F710-4579-A819-C29DC71270A6}">
      <dsp:nvSpPr>
        <dsp:cNvPr id="0" name=""/>
        <dsp:cNvSpPr/>
      </dsp:nvSpPr>
      <dsp:spPr>
        <a:xfrm>
          <a:off x="5145" y="1629968"/>
          <a:ext cx="1595012" cy="1136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Split dataset to train and test</a:t>
          </a:r>
          <a:endParaRPr lang="en-US" sz="1800" kern="1200" dirty="0"/>
        </a:p>
      </dsp:txBody>
      <dsp:txXfrm>
        <a:off x="38430" y="1663253"/>
        <a:ext cx="1528442" cy="1069876"/>
      </dsp:txXfrm>
    </dsp:sp>
    <dsp:sp modelId="{54F96F2F-F084-438D-900C-3A0F133A8D99}">
      <dsp:nvSpPr>
        <dsp:cNvPr id="0" name=""/>
        <dsp:cNvSpPr/>
      </dsp:nvSpPr>
      <dsp:spPr>
        <a:xfrm>
          <a:off x="1759658" y="2000410"/>
          <a:ext cx="338142" cy="395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59658" y="2079523"/>
        <a:ext cx="236699" cy="237337"/>
      </dsp:txXfrm>
    </dsp:sp>
    <dsp:sp modelId="{37E70211-DD8D-4156-BE6C-114A314B164E}">
      <dsp:nvSpPr>
        <dsp:cNvPr id="0" name=""/>
        <dsp:cNvSpPr/>
      </dsp:nvSpPr>
      <dsp:spPr>
        <a:xfrm>
          <a:off x="2238162" y="1629968"/>
          <a:ext cx="1595012" cy="1136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Reduce the spaces and new lines to only 1</a:t>
          </a:r>
          <a:endParaRPr lang="en-US" sz="1800" kern="1200" dirty="0"/>
        </a:p>
      </dsp:txBody>
      <dsp:txXfrm>
        <a:off x="2271447" y="1663253"/>
        <a:ext cx="1528442" cy="1069876"/>
      </dsp:txXfrm>
    </dsp:sp>
    <dsp:sp modelId="{33FE2D86-D5E2-4BC0-9282-DB835B9E7588}">
      <dsp:nvSpPr>
        <dsp:cNvPr id="0" name=""/>
        <dsp:cNvSpPr/>
      </dsp:nvSpPr>
      <dsp:spPr>
        <a:xfrm>
          <a:off x="3992676" y="2000410"/>
          <a:ext cx="338142" cy="395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92676" y="2079523"/>
        <a:ext cx="236699" cy="237337"/>
      </dsp:txXfrm>
    </dsp:sp>
    <dsp:sp modelId="{CAD0F616-B178-439C-86F2-D079043FE73C}">
      <dsp:nvSpPr>
        <dsp:cNvPr id="0" name=""/>
        <dsp:cNvSpPr/>
      </dsp:nvSpPr>
      <dsp:spPr>
        <a:xfrm>
          <a:off x="4471179" y="1629968"/>
          <a:ext cx="1595012" cy="1136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Remove Stop words, punctuation and digits</a:t>
          </a:r>
          <a:endParaRPr lang="en-US" sz="1800" kern="1200" dirty="0"/>
        </a:p>
      </dsp:txBody>
      <dsp:txXfrm>
        <a:off x="4504464" y="1663253"/>
        <a:ext cx="1528442" cy="1069876"/>
      </dsp:txXfrm>
    </dsp:sp>
    <dsp:sp modelId="{F5DF19A8-11AA-4666-A344-E00887FB23C8}">
      <dsp:nvSpPr>
        <dsp:cNvPr id="0" name=""/>
        <dsp:cNvSpPr/>
      </dsp:nvSpPr>
      <dsp:spPr>
        <a:xfrm rot="21584414">
          <a:off x="6228907" y="1995274"/>
          <a:ext cx="344963" cy="395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228908" y="2074622"/>
        <a:ext cx="241474" cy="237337"/>
      </dsp:txXfrm>
    </dsp:sp>
    <dsp:sp modelId="{602D9364-5BFA-4C23-89F8-F57A81A4BBDA}">
      <dsp:nvSpPr>
        <dsp:cNvPr id="0" name=""/>
        <dsp:cNvSpPr/>
      </dsp:nvSpPr>
      <dsp:spPr>
        <a:xfrm>
          <a:off x="6717059" y="1619786"/>
          <a:ext cx="1595012" cy="1136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Lemmatization in lower case form</a:t>
          </a:r>
          <a:endParaRPr lang="en-US" sz="1800" kern="1200" dirty="0"/>
        </a:p>
      </dsp:txBody>
      <dsp:txXfrm>
        <a:off x="6750344" y="1653071"/>
        <a:ext cx="1528442" cy="1069876"/>
      </dsp:txXfrm>
    </dsp:sp>
    <dsp:sp modelId="{F7C0848C-A25C-4B7F-A7B2-1866D94EC947}">
      <dsp:nvSpPr>
        <dsp:cNvPr id="0" name=""/>
        <dsp:cNvSpPr/>
      </dsp:nvSpPr>
      <dsp:spPr>
        <a:xfrm rot="15767">
          <a:off x="8468355" y="1995362"/>
          <a:ext cx="331329" cy="3955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8468356" y="2074247"/>
        <a:ext cx="231930" cy="237337"/>
      </dsp:txXfrm>
    </dsp:sp>
    <dsp:sp modelId="{4010F426-4962-44E1-B327-7F81FAE1AA44}">
      <dsp:nvSpPr>
        <dsp:cNvPr id="0" name=""/>
        <dsp:cNvSpPr/>
      </dsp:nvSpPr>
      <dsp:spPr>
        <a:xfrm>
          <a:off x="8937214" y="1629968"/>
          <a:ext cx="1595012" cy="11364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Convert Bag-of-Words and TF-IDF.</a:t>
          </a:r>
          <a:endParaRPr lang="en-US" sz="1800" kern="1200" dirty="0"/>
        </a:p>
      </dsp:txBody>
      <dsp:txXfrm>
        <a:off x="8970499" y="1663253"/>
        <a:ext cx="1528442" cy="10698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005E26E-BCB2-4FD5-8FD5-81A5EAE94C21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5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8356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66208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7816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57878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759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E424C-FCA3-4EDD-B274-8E055D649B7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4737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2E9B8-0487-42E4-B571-744A3D775783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0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E32D-1E84-43FD-8158-FFFE757EB0E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4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5C470-CD19-455C-B830-6D252EAD7FE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0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5C43C-50D9-4F49-A136-0EFF292F93E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3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B1A3-0AEF-4064-A724-D27D660C8653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D0F2-BF66-4A24-9384-A0129B19651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32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8A6C-4F6B-48D2-BDB0-D7413B3FDB0A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2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1ECED-6ECE-4989-B917-9D4D7E6D3C76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1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70E1-CB40-488E-8C6F-EF4211DFFCB0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4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EB6AF-9F5C-43BE-879E-CB9514111250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E424C-FCA3-4EDD-B274-8E055D649B7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14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bg2">
              <a:lumMod val="75000"/>
            </a:schemeClr>
          </a:solidFill>
        </p:spPr>
        <p:txBody>
          <a:bodyPr anchor="b"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Spam Message Prediction by Using Machine Learning and LLM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6641D-ADF3-40BD-9BA3-E740E77C8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3607480"/>
            <a:ext cx="8791575" cy="512762"/>
          </a:xfrm>
          <a:solidFill>
            <a:schemeClr val="bg2">
              <a:lumMod val="75000"/>
            </a:schemeClr>
          </a:solidFill>
        </p:spPr>
        <p:txBody>
          <a:bodyPr anchor="t">
            <a:normAutofit/>
          </a:bodyPr>
          <a:lstStyle/>
          <a:p>
            <a:r>
              <a:rPr lang="en-US" b="1" i="1" dirty="0" smtClean="0">
                <a:solidFill>
                  <a:srgbClr val="99FF99"/>
                </a:solidFill>
              </a:rPr>
              <a:t>Data Scientist: Ng Soo Kuan</a:t>
            </a:r>
            <a:endParaRPr lang="en-US" b="1" i="1" dirty="0">
              <a:solidFill>
                <a:srgbClr val="99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5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Text Classification by using machine learning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106666" y="1726829"/>
            <a:ext cx="10090189" cy="42864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6666" y="1726829"/>
            <a:ext cx="10090191" cy="6391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Construct Stacking </a:t>
            </a:r>
            <a:r>
              <a:rPr lang="en-SG" dirty="0" smtClean="0"/>
              <a:t>with </a:t>
            </a:r>
            <a:r>
              <a:rPr lang="en-SG" dirty="0" smtClean="0"/>
              <a:t>TF-IDF pipeline. </a:t>
            </a:r>
            <a:r>
              <a:rPr lang="en-SG" dirty="0" smtClean="0"/>
              <a:t>Recall: </a:t>
            </a:r>
            <a:r>
              <a:rPr lang="en-SG" dirty="0" smtClean="0"/>
              <a:t>0.9195 (This model will be choosing for Spam Classifier)</a:t>
            </a:r>
            <a:endParaRPr lang="en-S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63" y="2365985"/>
            <a:ext cx="10090191" cy="36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>
            <a:normAutofit fontScale="90000"/>
          </a:bodyPr>
          <a:lstStyle/>
          <a:p>
            <a:r>
              <a:rPr lang="en-SG" dirty="0"/>
              <a:t>Further Text Classification and Explanation by Using LLM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41414" y="1676400"/>
            <a:ext cx="10130744" cy="894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Further analyse the messages to determine whether belong to SPAM and provide reasons explanation/highlight keywords to raise awareness. Using </a:t>
            </a:r>
            <a:r>
              <a:rPr lang="en-SG" dirty="0"/>
              <a:t>LLM model </a:t>
            </a:r>
            <a:r>
              <a:rPr lang="en-SG" dirty="0" smtClean="0"/>
              <a:t>“llama-3.3-70b-versatile”</a:t>
            </a:r>
            <a:endParaRPr lang="en-SG" dirty="0"/>
          </a:p>
        </p:txBody>
      </p:sp>
      <p:sp>
        <p:nvSpPr>
          <p:cNvPr id="5" name="Rectangle 4"/>
          <p:cNvSpPr/>
          <p:nvPr/>
        </p:nvSpPr>
        <p:spPr>
          <a:xfrm>
            <a:off x="1141413" y="2570480"/>
            <a:ext cx="10130744" cy="341666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b="1" i="1" dirty="0" smtClean="0">
                <a:solidFill>
                  <a:srgbClr val="C00000"/>
                </a:solidFill>
              </a:rPr>
              <a:t>Example:</a:t>
            </a:r>
            <a:endParaRPr lang="en-SG" b="1" i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377" y="2943925"/>
            <a:ext cx="9739033" cy="282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9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Conclusion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3" y="1717040"/>
            <a:ext cx="9720073" cy="4643120"/>
          </a:xfr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SG" i="1" dirty="0" smtClean="0">
                <a:solidFill>
                  <a:srgbClr val="000000"/>
                </a:solidFill>
              </a:rPr>
              <a:t>First layer of SPAM message prediction can be achieve by using Stacking model with </a:t>
            </a:r>
            <a:r>
              <a:rPr lang="en-SG" i="1" dirty="0" smtClean="0">
                <a:solidFill>
                  <a:srgbClr val="000000"/>
                </a:solidFill>
              </a:rPr>
              <a:t>TF-IDF </a:t>
            </a:r>
            <a:r>
              <a:rPr lang="en-SG" i="1" dirty="0" err="1" smtClean="0">
                <a:solidFill>
                  <a:srgbClr val="000000"/>
                </a:solidFill>
              </a:rPr>
              <a:t>Vectorizer</a:t>
            </a:r>
            <a:r>
              <a:rPr lang="en-SG" i="1" dirty="0" smtClean="0">
                <a:solidFill>
                  <a:srgbClr val="000000"/>
                </a:solidFill>
              </a:rPr>
              <a:t> </a:t>
            </a:r>
            <a:r>
              <a:rPr lang="en-SG" i="1" dirty="0" smtClean="0">
                <a:solidFill>
                  <a:srgbClr val="000000"/>
                </a:solidFill>
              </a:rPr>
              <a:t>(Recall = </a:t>
            </a:r>
            <a:r>
              <a:rPr lang="en-SG" i="1" dirty="0" smtClean="0">
                <a:solidFill>
                  <a:srgbClr val="000000"/>
                </a:solidFill>
              </a:rPr>
              <a:t>0.9195).</a:t>
            </a:r>
            <a:endParaRPr lang="en-SG" i="1" dirty="0" smtClean="0">
              <a:solidFill>
                <a:srgbClr val="000000"/>
              </a:solidFill>
            </a:endParaRPr>
          </a:p>
          <a:p>
            <a:r>
              <a:rPr lang="en-SG" i="1" dirty="0" smtClean="0">
                <a:solidFill>
                  <a:srgbClr val="000000"/>
                </a:solidFill>
              </a:rPr>
              <a:t>LLM can be implemented on second layer to predict the SPAM messages. It can provide explanation and suspicious keywords of suspicious SPAM messages.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Machine learning and LLM able to help filter/reduce SPAM </a:t>
            </a:r>
            <a:r>
              <a:rPr lang="en-SG" i="1" dirty="0" smtClean="0">
                <a:solidFill>
                  <a:srgbClr val="000000"/>
                </a:solidFill>
              </a:rPr>
              <a:t>messages </a:t>
            </a:r>
            <a:r>
              <a:rPr lang="en-SG" i="1" dirty="0" smtClean="0">
                <a:solidFill>
                  <a:srgbClr val="000000"/>
                </a:solidFill>
              </a:rPr>
              <a:t>and provide explanation to users </a:t>
            </a:r>
            <a:r>
              <a:rPr lang="en-SG" i="1" dirty="0" smtClean="0">
                <a:solidFill>
                  <a:srgbClr val="000000"/>
                </a:solidFill>
              </a:rPr>
              <a:t>for</a:t>
            </a:r>
            <a:r>
              <a:rPr lang="en-SG" i="1" dirty="0" smtClean="0">
                <a:solidFill>
                  <a:srgbClr val="000000"/>
                </a:solidFill>
              </a:rPr>
              <a:t> </a:t>
            </a:r>
            <a:r>
              <a:rPr lang="en-SG" i="1" dirty="0" smtClean="0">
                <a:solidFill>
                  <a:srgbClr val="000000"/>
                </a:solidFill>
              </a:rPr>
              <a:t>SPAM messages. It will help to reduce negative impacts due SPAM messages.</a:t>
            </a:r>
          </a:p>
        </p:txBody>
      </p:sp>
    </p:spTree>
    <p:extLst>
      <p:ext uri="{BB962C8B-B14F-4D97-AF65-F5344CB8AC3E}">
        <p14:creationId xmlns:p14="http://schemas.microsoft.com/office/powerpoint/2010/main" val="13266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limitations And Recommendations</a:t>
            </a:r>
            <a:endParaRPr lang="en-SG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41413" y="2139042"/>
            <a:ext cx="9720073" cy="3731260"/>
          </a:xfr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SG" dirty="0" smtClean="0">
                <a:solidFill>
                  <a:srgbClr val="000000"/>
                </a:solidFill>
              </a:rPr>
              <a:t>Current model train on the text in English</a:t>
            </a:r>
            <a:r>
              <a:rPr lang="en-SG" dirty="0">
                <a:solidFill>
                  <a:srgbClr val="000000"/>
                </a:solidFill>
              </a:rPr>
              <a:t>, the SPAM </a:t>
            </a:r>
            <a:r>
              <a:rPr lang="en-SG" dirty="0" smtClean="0">
                <a:solidFill>
                  <a:srgbClr val="000000"/>
                </a:solidFill>
              </a:rPr>
              <a:t>messages </a:t>
            </a:r>
            <a:r>
              <a:rPr lang="en-SG" dirty="0">
                <a:solidFill>
                  <a:srgbClr val="000000"/>
                </a:solidFill>
              </a:rPr>
              <a:t>may be </a:t>
            </a:r>
            <a:r>
              <a:rPr lang="en-SG" dirty="0" smtClean="0">
                <a:solidFill>
                  <a:srgbClr val="000000"/>
                </a:solidFill>
              </a:rPr>
              <a:t>consist </a:t>
            </a:r>
            <a:r>
              <a:rPr lang="en-SG" dirty="0">
                <a:solidFill>
                  <a:srgbClr val="000000"/>
                </a:solidFill>
              </a:rPr>
              <a:t>of different </a:t>
            </a:r>
            <a:r>
              <a:rPr lang="en-SG" dirty="0" smtClean="0">
                <a:solidFill>
                  <a:srgbClr val="000000"/>
                </a:solidFill>
              </a:rPr>
              <a:t>languages. </a:t>
            </a:r>
            <a:r>
              <a:rPr lang="en-SG" dirty="0">
                <a:solidFill>
                  <a:srgbClr val="000000"/>
                </a:solidFill>
              </a:rPr>
              <a:t>May need </a:t>
            </a:r>
            <a:r>
              <a:rPr lang="en-SG" dirty="0" smtClean="0">
                <a:solidFill>
                  <a:srgbClr val="000000"/>
                </a:solidFill>
              </a:rPr>
              <a:t>gathers </a:t>
            </a:r>
            <a:r>
              <a:rPr lang="en-SG" dirty="0">
                <a:solidFill>
                  <a:srgbClr val="000000"/>
                </a:solidFill>
              </a:rPr>
              <a:t>the SPAM messages that </a:t>
            </a:r>
            <a:r>
              <a:rPr lang="en-SG" dirty="0" smtClean="0">
                <a:solidFill>
                  <a:srgbClr val="000000"/>
                </a:solidFill>
              </a:rPr>
              <a:t>consist </a:t>
            </a:r>
            <a:r>
              <a:rPr lang="en-SG" dirty="0">
                <a:solidFill>
                  <a:srgbClr val="000000"/>
                </a:solidFill>
              </a:rPr>
              <a:t>of different languages</a:t>
            </a:r>
            <a:r>
              <a:rPr lang="en-SG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SG" dirty="0" smtClean="0">
                <a:solidFill>
                  <a:srgbClr val="000000"/>
                </a:solidFill>
              </a:rPr>
              <a:t>Suggest deploy pilot model on system and monitor the performances </a:t>
            </a:r>
            <a:r>
              <a:rPr lang="en-SG" dirty="0" smtClean="0">
                <a:solidFill>
                  <a:srgbClr val="000000"/>
                </a:solidFill>
              </a:rPr>
              <a:t>on phone </a:t>
            </a:r>
            <a:r>
              <a:rPr lang="en-SG" dirty="0" smtClean="0">
                <a:solidFill>
                  <a:srgbClr val="000000"/>
                </a:solidFill>
              </a:rPr>
              <a:t>text </a:t>
            </a:r>
            <a:r>
              <a:rPr lang="en-SG" dirty="0" smtClean="0">
                <a:solidFill>
                  <a:srgbClr val="000000"/>
                </a:solidFill>
              </a:rPr>
              <a:t>messages.</a:t>
            </a:r>
            <a:endParaRPr lang="en-SG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SG" dirty="0" smtClean="0">
                <a:solidFill>
                  <a:srgbClr val="000000"/>
                </a:solidFill>
              </a:rPr>
              <a:t>Once the model achieve good result, it can train on text messages on mails. </a:t>
            </a: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r>
              <a:rPr lang="en-SG" dirty="0" smtClean="0">
                <a:solidFill>
                  <a:srgbClr val="000000"/>
                </a:solidFill>
              </a:rPr>
              <a:t>Continue monitor users feedback after deploy the </a:t>
            </a:r>
            <a:r>
              <a:rPr lang="en-SG" dirty="0" smtClean="0">
                <a:solidFill>
                  <a:srgbClr val="000000"/>
                </a:solidFill>
              </a:rPr>
              <a:t>model and monitor the reported cases due to </a:t>
            </a:r>
            <a:r>
              <a:rPr lang="en-SG" smtClean="0">
                <a:solidFill>
                  <a:srgbClr val="000000"/>
                </a:solidFill>
              </a:rPr>
              <a:t>SPAM messages.</a:t>
            </a:r>
            <a:endParaRPr lang="en-SG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SzTx/>
              <a:defRPr/>
            </a:pPr>
            <a:endParaRPr lang="en-S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93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Reference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https://www.kaggle.com/code/khotijahs1/using-lstm-for-nlp-text-classification/input</a:t>
            </a:r>
          </a:p>
        </p:txBody>
      </p:sp>
    </p:spTree>
    <p:extLst>
      <p:ext uri="{BB962C8B-B14F-4D97-AF65-F5344CB8AC3E}">
        <p14:creationId xmlns:p14="http://schemas.microsoft.com/office/powerpoint/2010/main" val="33976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Business Problem &amp; Understanding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Proposed Analytic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Text Pre-Processing &amp; 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Text Classification by Using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Further Text Classification and Explanation by Using LLM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smtClean="0"/>
              <a:t>Limitations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0174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Business Problems and Understanding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26010"/>
            <a:ext cx="9720073" cy="4015820"/>
          </a:xfrm>
          <a:solidFill>
            <a:schemeClr val="tx2">
              <a:lumMod val="60000"/>
              <a:lumOff val="40000"/>
            </a:schemeClr>
          </a:solidFill>
          <a:ln w="25400"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SG" i="1" dirty="0" smtClean="0">
                <a:solidFill>
                  <a:srgbClr val="000000"/>
                </a:solidFill>
              </a:rPr>
              <a:t>Spam messages have significant negative impacts, including financial losses from malware and scams, operational disruptions to businesses, reputational damage to businesses and substantial drain on IT resources &amp; time.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Government want to co-operate with telco services to reduce the reported cases related to spam messages.</a:t>
            </a:r>
          </a:p>
          <a:p>
            <a:r>
              <a:rPr lang="en-SG" i="1" dirty="0" smtClean="0">
                <a:solidFill>
                  <a:srgbClr val="000000"/>
                </a:solidFill>
              </a:rPr>
              <a:t>Moreover, government wish to raise awareness among citizens.</a:t>
            </a:r>
          </a:p>
        </p:txBody>
      </p:sp>
    </p:spTree>
    <p:extLst>
      <p:ext uri="{BB962C8B-B14F-4D97-AF65-F5344CB8AC3E}">
        <p14:creationId xmlns:p14="http://schemas.microsoft.com/office/powerpoint/2010/main" val="411899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Proposed Analytic Solutions</a:t>
            </a: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0861332"/>
              </p:ext>
            </p:extLst>
          </p:nvPr>
        </p:nvGraphicFramePr>
        <p:xfrm>
          <a:off x="245096" y="1913640"/>
          <a:ext cx="11708091" cy="4232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0709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412" y="523169"/>
            <a:ext cx="9969000" cy="1203661"/>
          </a:xfrm>
        </p:spPr>
        <p:txBody>
          <a:bodyPr/>
          <a:lstStyle/>
          <a:p>
            <a:r>
              <a:rPr lang="en-SG" dirty="0" smtClean="0"/>
              <a:t>Text Pre-Processing and EDA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106669" y="1726830"/>
            <a:ext cx="4674371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1041" y="1726830"/>
            <a:ext cx="5294628" cy="368727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6667" y="1726830"/>
            <a:ext cx="4674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Total 5572 messages with Spam label.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781039" y="1726830"/>
            <a:ext cx="5266372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Total count of Spam message vs Not Spam (ham)</a:t>
            </a:r>
            <a:endParaRPr lang="en-S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45" y="2713172"/>
            <a:ext cx="3664138" cy="17145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652" y="2454614"/>
            <a:ext cx="3553406" cy="27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70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412" y="523169"/>
            <a:ext cx="9969000" cy="1203661"/>
          </a:xfrm>
        </p:spPr>
        <p:txBody>
          <a:bodyPr/>
          <a:lstStyle/>
          <a:p>
            <a:r>
              <a:rPr lang="en-SG" dirty="0" smtClean="0"/>
              <a:t>Text Pre-Processing and EDA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854529" y="1726830"/>
            <a:ext cx="4926511" cy="4129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1040" y="1726830"/>
            <a:ext cx="5553729" cy="412968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4529" y="1726830"/>
            <a:ext cx="4926510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Visualize the word frequency of SPAM message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5781039" y="1726830"/>
            <a:ext cx="5553730" cy="54981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Visualize the word frequency of SPAM </a:t>
            </a:r>
            <a:r>
              <a:rPr lang="en-SG" dirty="0" smtClean="0"/>
              <a:t>message after remove </a:t>
            </a:r>
            <a:r>
              <a:rPr lang="en-SG" dirty="0" err="1" smtClean="0"/>
              <a:t>stopwords</a:t>
            </a:r>
            <a:r>
              <a:rPr lang="en-SG" dirty="0" smtClean="0"/>
              <a:t>, punctuation, digit.</a:t>
            </a:r>
            <a:endParaRPr lang="en-S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568" y="2276648"/>
            <a:ext cx="4882431" cy="35798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8" y="2276648"/>
            <a:ext cx="5502126" cy="357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412" y="523169"/>
            <a:ext cx="9969000" cy="1203661"/>
          </a:xfrm>
        </p:spPr>
        <p:txBody>
          <a:bodyPr/>
          <a:lstStyle/>
          <a:p>
            <a:r>
              <a:rPr lang="en-SG" dirty="0" smtClean="0"/>
              <a:t>Text Pre-Processing and EDA</a:t>
            </a: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808582"/>
              </p:ext>
            </p:extLst>
          </p:nvPr>
        </p:nvGraphicFramePr>
        <p:xfrm>
          <a:off x="794226" y="1623416"/>
          <a:ext cx="10537372" cy="439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42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Text Classification by using machine learning</a:t>
            </a:r>
            <a:endParaRPr lang="en-S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1058"/>
              </p:ext>
            </p:extLst>
          </p:nvPr>
        </p:nvGraphicFramePr>
        <p:xfrm>
          <a:off x="947397" y="1545770"/>
          <a:ext cx="4778489" cy="2926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49499">
                  <a:extLst>
                    <a:ext uri="{9D8B030D-6E8A-4147-A177-3AD203B41FA5}">
                      <a16:colId xmlns:a16="http://schemas.microsoft.com/office/drawing/2014/main" val="1883965911"/>
                    </a:ext>
                  </a:extLst>
                </a:gridCol>
                <a:gridCol w="3228990">
                  <a:extLst>
                    <a:ext uri="{9D8B030D-6E8A-4147-A177-3AD203B41FA5}">
                      <a16:colId xmlns:a16="http://schemas.microsoft.com/office/drawing/2014/main" val="2478940164"/>
                    </a:ext>
                  </a:extLst>
                </a:gridCol>
              </a:tblGrid>
              <a:tr h="284170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Model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Accuracy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34291"/>
                  </a:ext>
                </a:extLst>
              </a:tr>
              <a:tr h="563961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dk1"/>
                          </a:solidFill>
                        </a:rPr>
                        <a:t>Boosting</a:t>
                      </a:r>
                      <a:r>
                        <a:rPr lang="en-SG" baseline="0" dirty="0" smtClean="0">
                          <a:solidFill>
                            <a:schemeClr val="dk1"/>
                          </a:solidFill>
                        </a:rPr>
                        <a:t> with Bag of Words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0.8906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84673"/>
                  </a:ext>
                </a:extLst>
              </a:tr>
              <a:tr h="394772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chemeClr val="dk1"/>
                          </a:solidFill>
                        </a:rPr>
                        <a:t>Boosting</a:t>
                      </a:r>
                      <a:r>
                        <a:rPr lang="en-SG" baseline="0" dirty="0" smtClean="0">
                          <a:solidFill>
                            <a:schemeClr val="dk1"/>
                          </a:solidFill>
                        </a:rPr>
                        <a:t> with TF-IDF</a:t>
                      </a:r>
                      <a:endParaRPr lang="en-S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/>
                        <a:t>0.8906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27715"/>
                  </a:ext>
                </a:extLst>
              </a:tr>
              <a:tr h="401486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0066FF"/>
                          </a:solidFill>
                        </a:rPr>
                        <a:t>Stacking with Bag of Words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0066FF"/>
                          </a:solidFill>
                        </a:rPr>
                        <a:t>0.9578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912982"/>
                  </a:ext>
                </a:extLst>
              </a:tr>
              <a:tr h="394772"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0066FF"/>
                          </a:solidFill>
                        </a:rPr>
                        <a:t>Stacking with TF-IDF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 smtClean="0">
                          <a:solidFill>
                            <a:srgbClr val="0066FF"/>
                          </a:solidFill>
                        </a:rPr>
                        <a:t>0.9821</a:t>
                      </a:r>
                      <a:endParaRPr lang="en-SG" dirty="0">
                        <a:solidFill>
                          <a:srgbClr val="0066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15903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861" y="1280447"/>
            <a:ext cx="2762392" cy="12827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470" y="2649787"/>
            <a:ext cx="3714941" cy="1797142"/>
          </a:xfrm>
          <a:prstGeom prst="rect">
            <a:avLst/>
          </a:prstGeom>
        </p:spPr>
      </p:pic>
      <p:cxnSp>
        <p:nvCxnSpPr>
          <p:cNvPr id="6" name="Straight Arrow Connector 5"/>
          <p:cNvCxnSpPr>
            <a:endCxn id="3" idx="1"/>
          </p:cNvCxnSpPr>
          <p:nvPr/>
        </p:nvCxnSpPr>
        <p:spPr>
          <a:xfrm flipV="1">
            <a:off x="5725886" y="1921830"/>
            <a:ext cx="2124975" cy="2894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3" idx="1"/>
          </p:cNvCxnSpPr>
          <p:nvPr/>
        </p:nvCxnSpPr>
        <p:spPr>
          <a:xfrm flipV="1">
            <a:off x="5725886" y="1921830"/>
            <a:ext cx="2124975" cy="10869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4" idx="1"/>
          </p:cNvCxnSpPr>
          <p:nvPr/>
        </p:nvCxnSpPr>
        <p:spPr>
          <a:xfrm>
            <a:off x="5725886" y="3548358"/>
            <a:ext cx="160658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4" idx="1"/>
          </p:cNvCxnSpPr>
          <p:nvPr/>
        </p:nvCxnSpPr>
        <p:spPr>
          <a:xfrm flipV="1">
            <a:off x="5725886" y="3548358"/>
            <a:ext cx="1606584" cy="626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482808" y="4775243"/>
            <a:ext cx="7931472" cy="1198074"/>
          </a:xfrm>
          <a:prstGeom prst="rect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i="1" dirty="0" smtClean="0">
                <a:solidFill>
                  <a:schemeClr val="bg1"/>
                </a:solidFill>
              </a:rPr>
              <a:t>Stacking model selected for text classification. Recall metrics (Out of all the Actual SPAM messages, how many percentage it can predicted as SPAM) will be use to select either</a:t>
            </a:r>
            <a:r>
              <a:rPr lang="en-SG" b="1" i="1" dirty="0" smtClean="0">
                <a:solidFill>
                  <a:srgbClr val="FFFF66"/>
                </a:solidFill>
              </a:rPr>
              <a:t> bag of words </a:t>
            </a:r>
            <a:r>
              <a:rPr lang="en-SG" b="1" i="1" dirty="0" smtClean="0">
                <a:solidFill>
                  <a:schemeClr val="bg1"/>
                </a:solidFill>
              </a:rPr>
              <a:t>or </a:t>
            </a:r>
            <a:r>
              <a:rPr lang="en-SG" b="1" i="1" dirty="0" smtClean="0">
                <a:solidFill>
                  <a:srgbClr val="FFFF66"/>
                </a:solidFill>
              </a:rPr>
              <a:t>TD-IDF</a:t>
            </a:r>
            <a:r>
              <a:rPr lang="en-SG" b="1" i="1" dirty="0" smtClean="0">
                <a:solidFill>
                  <a:schemeClr val="bg1"/>
                </a:solidFill>
              </a:rPr>
              <a:t> will be selected for text pre-processing.</a:t>
            </a:r>
            <a:endParaRPr lang="en-SG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11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64842"/>
          </a:xfrm>
        </p:spPr>
        <p:txBody>
          <a:bodyPr>
            <a:normAutofit fontScale="90000"/>
          </a:bodyPr>
          <a:lstStyle/>
          <a:p>
            <a:r>
              <a:rPr lang="en-SG" dirty="0" smtClean="0"/>
              <a:t>Text Classification by using machine learning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106666" y="1726829"/>
            <a:ext cx="10090189" cy="42864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b="1" i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06666" y="1726829"/>
            <a:ext cx="10090191" cy="63915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 smtClean="0"/>
              <a:t>Construct S</a:t>
            </a:r>
            <a:r>
              <a:rPr lang="en-SG" dirty="0" smtClean="0"/>
              <a:t>tacking </a:t>
            </a:r>
            <a:r>
              <a:rPr lang="en-SG" dirty="0" smtClean="0"/>
              <a:t>with Bag of </a:t>
            </a:r>
            <a:r>
              <a:rPr lang="en-SG" dirty="0" smtClean="0"/>
              <a:t>Words pipeline. </a:t>
            </a:r>
            <a:r>
              <a:rPr lang="en-SG" dirty="0" smtClean="0"/>
              <a:t>Recall: </a:t>
            </a:r>
            <a:r>
              <a:rPr lang="en-SG" dirty="0" smtClean="0"/>
              <a:t>0.8523</a:t>
            </a:r>
            <a:endParaRPr lang="en-SG" b="1" i="1" dirty="0">
              <a:solidFill>
                <a:srgbClr val="FFFF6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63" y="2365985"/>
            <a:ext cx="10090191" cy="364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2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A2F88-55C5-4ED1-9541-807C65424763}">
  <ds:schemaRefs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61EAB5F-88FC-4FAE-AE3C-037A3C365E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0</TotalTime>
  <Words>536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Tw Cen MT</vt:lpstr>
      <vt:lpstr>Circuit</vt:lpstr>
      <vt:lpstr>Spam Message Prediction by Using Machine Learning and LLM</vt:lpstr>
      <vt:lpstr>Agenda</vt:lpstr>
      <vt:lpstr>Business Problems and Understanding</vt:lpstr>
      <vt:lpstr>Proposed Analytic Solutions</vt:lpstr>
      <vt:lpstr>Text Pre-Processing and EDA</vt:lpstr>
      <vt:lpstr>Text Pre-Processing and EDA</vt:lpstr>
      <vt:lpstr>Text Pre-Processing and EDA</vt:lpstr>
      <vt:lpstr>Text Classification by using machine learning</vt:lpstr>
      <vt:lpstr>Text Classification by using machine learning</vt:lpstr>
      <vt:lpstr>Text Classification by using machine learning</vt:lpstr>
      <vt:lpstr>Further Text Classification and Explanation by Using LLM</vt:lpstr>
      <vt:lpstr>Conclusion</vt:lpstr>
      <vt:lpstr>limitations And Recommendations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2025-07-05T03:48:07Z</dcterms:created>
  <dcterms:modified xsi:type="dcterms:W3CDTF">2025-09-17T14:49:54Z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