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3" r:id="rId4"/>
  </p:sldMasterIdLst>
  <p:notesMasterIdLst>
    <p:notesMasterId r:id="rId20"/>
  </p:notesMasterIdLst>
  <p:sldIdLst>
    <p:sldId id="256" r:id="rId5"/>
    <p:sldId id="277" r:id="rId6"/>
    <p:sldId id="278" r:id="rId7"/>
    <p:sldId id="280" r:id="rId8"/>
    <p:sldId id="279" r:id="rId9"/>
    <p:sldId id="290" r:id="rId10"/>
    <p:sldId id="283" r:id="rId11"/>
    <p:sldId id="291" r:id="rId12"/>
    <p:sldId id="292" r:id="rId13"/>
    <p:sldId id="293" r:id="rId14"/>
    <p:sldId id="294" r:id="rId15"/>
    <p:sldId id="295" r:id="rId16"/>
    <p:sldId id="296" r:id="rId17"/>
    <p:sldId id="288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6805E-D824-47D4-8567-24EA304444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83654A3-AC82-4050-BC81-2D6722345DF3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Gather data</a:t>
          </a:r>
          <a:endParaRPr lang="en-US" dirty="0">
            <a:solidFill>
              <a:srgbClr val="000000"/>
            </a:solidFill>
          </a:endParaRPr>
        </a:p>
      </dgm:t>
    </dgm:pt>
    <dgm:pt modelId="{C5BD150F-48AA-45EC-8222-67AF7735090B}" type="parTrans" cxnId="{D8C55228-A8AA-494D-855F-0CE91E7ED911}">
      <dgm:prSet/>
      <dgm:spPr/>
      <dgm:t>
        <a:bodyPr/>
        <a:lstStyle/>
        <a:p>
          <a:endParaRPr lang="en-US"/>
        </a:p>
      </dgm:t>
    </dgm:pt>
    <dgm:pt modelId="{405BBBA1-CE53-438D-AB52-D831CCFA45B8}" type="sibTrans" cxnId="{D8C55228-A8AA-494D-855F-0CE91E7ED911}">
      <dgm:prSet/>
      <dgm:spPr/>
      <dgm:t>
        <a:bodyPr/>
        <a:lstStyle/>
        <a:p>
          <a:endParaRPr lang="en-US"/>
        </a:p>
      </dgm:t>
    </dgm:pt>
    <dgm:pt modelId="{717D05BA-95F8-4DA6-AF97-C137CB5B790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Inventory Segmentation (ABC-XYZ)</a:t>
          </a:r>
          <a:endParaRPr lang="en-US" dirty="0">
            <a:solidFill>
              <a:srgbClr val="000000"/>
            </a:solidFill>
          </a:endParaRPr>
        </a:p>
      </dgm:t>
    </dgm:pt>
    <dgm:pt modelId="{C305B922-E0C4-4F85-9F8D-4363AA08BEE2}" type="parTrans" cxnId="{D388949E-3893-4AF0-8CEC-934B496B46A1}">
      <dgm:prSet/>
      <dgm:spPr/>
      <dgm:t>
        <a:bodyPr/>
        <a:lstStyle/>
        <a:p>
          <a:endParaRPr lang="en-US"/>
        </a:p>
      </dgm:t>
    </dgm:pt>
    <dgm:pt modelId="{8CEF8A33-3A34-497A-98ED-036511857B32}" type="sibTrans" cxnId="{D388949E-3893-4AF0-8CEC-934B496B46A1}">
      <dgm:prSet/>
      <dgm:spPr/>
      <dgm:t>
        <a:bodyPr/>
        <a:lstStyle/>
        <a:p>
          <a:endParaRPr lang="en-US"/>
        </a:p>
      </dgm:t>
    </dgm:pt>
    <dgm:pt modelId="{4A324E02-48A7-409C-AFAB-364C455699E6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Strategize Inventory management based on different segments</a:t>
          </a:r>
          <a:endParaRPr lang="en-US" dirty="0">
            <a:solidFill>
              <a:srgbClr val="000000"/>
            </a:solidFill>
          </a:endParaRPr>
        </a:p>
      </dgm:t>
    </dgm:pt>
    <dgm:pt modelId="{4FC8005A-94FF-48F0-BCF6-754772666AB5}" type="parTrans" cxnId="{C9014EE8-CD26-4685-93E0-0825CAEA07AD}">
      <dgm:prSet/>
      <dgm:spPr/>
      <dgm:t>
        <a:bodyPr/>
        <a:lstStyle/>
        <a:p>
          <a:endParaRPr lang="en-US"/>
        </a:p>
      </dgm:t>
    </dgm:pt>
    <dgm:pt modelId="{80B2CD72-BDF4-4D4C-9BB2-387BCD98CBE6}" type="sibTrans" cxnId="{C9014EE8-CD26-4685-93E0-0825CAEA07AD}">
      <dgm:prSet/>
      <dgm:spPr/>
      <dgm:t>
        <a:bodyPr/>
        <a:lstStyle/>
        <a:p>
          <a:endParaRPr lang="en-US"/>
        </a:p>
      </dgm:t>
    </dgm:pt>
    <dgm:pt modelId="{472212FD-7439-4D4C-9B92-0A5D3B77F67D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Develop shipment prediction to minimize the risk of shipment delay on high priority segment</a:t>
          </a:r>
          <a:endParaRPr lang="en-US" dirty="0">
            <a:solidFill>
              <a:srgbClr val="000000"/>
            </a:solidFill>
          </a:endParaRPr>
        </a:p>
      </dgm:t>
    </dgm:pt>
    <dgm:pt modelId="{D3D10744-F4F7-4915-BC3C-EB2E4BB56305}" type="parTrans" cxnId="{900E8BC4-B44C-4612-A97C-F5A5C75C428D}">
      <dgm:prSet/>
      <dgm:spPr/>
      <dgm:t>
        <a:bodyPr/>
        <a:lstStyle/>
        <a:p>
          <a:endParaRPr lang="en-US"/>
        </a:p>
      </dgm:t>
    </dgm:pt>
    <dgm:pt modelId="{AFDF81E6-4A4D-4994-9039-301B8E0D68EC}" type="sibTrans" cxnId="{900E8BC4-B44C-4612-A97C-F5A5C75C428D}">
      <dgm:prSet/>
      <dgm:spPr/>
      <dgm:t>
        <a:bodyPr/>
        <a:lstStyle/>
        <a:p>
          <a:endParaRPr lang="en-US"/>
        </a:p>
      </dgm:t>
    </dgm:pt>
    <dgm:pt modelId="{D0CEF0F1-DA92-46D0-970A-D8F536C067CB}" type="pres">
      <dgm:prSet presAssocID="{6656805E-D824-47D4-8567-24EA3044443B}" presName="CompostProcess" presStyleCnt="0">
        <dgm:presLayoutVars>
          <dgm:dir/>
          <dgm:resizeHandles val="exact"/>
        </dgm:presLayoutVars>
      </dgm:prSet>
      <dgm:spPr/>
    </dgm:pt>
    <dgm:pt modelId="{AE2C1E12-86FE-40AF-ABBC-407376659637}" type="pres">
      <dgm:prSet presAssocID="{6656805E-D824-47D4-8567-24EA3044443B}" presName="arrow" presStyleLbl="bgShp" presStyleIdx="0" presStyleCnt="1"/>
      <dgm:spPr/>
    </dgm:pt>
    <dgm:pt modelId="{B7C1A65D-86ED-41EF-AA03-CDF1FB3B8ED1}" type="pres">
      <dgm:prSet presAssocID="{6656805E-D824-47D4-8567-24EA3044443B}" presName="linearProcess" presStyleCnt="0"/>
      <dgm:spPr/>
    </dgm:pt>
    <dgm:pt modelId="{5D8BA84F-DD15-4BB5-B741-78ABECFE8271}" type="pres">
      <dgm:prSet presAssocID="{983654A3-AC82-4050-BC81-2D6722345DF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56ACC-A473-4755-B2D9-180638B9B764}" type="pres">
      <dgm:prSet presAssocID="{405BBBA1-CE53-438D-AB52-D831CCFA45B8}" presName="sibTrans" presStyleCnt="0"/>
      <dgm:spPr/>
    </dgm:pt>
    <dgm:pt modelId="{43F41C8E-635F-41D6-9232-B335F5AF6C29}" type="pres">
      <dgm:prSet presAssocID="{717D05BA-95F8-4DA6-AF97-C137CB5B790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2929E-FD2B-4A97-8C41-BAA529C6F242}" type="pres">
      <dgm:prSet presAssocID="{8CEF8A33-3A34-497A-98ED-036511857B32}" presName="sibTrans" presStyleCnt="0"/>
      <dgm:spPr/>
    </dgm:pt>
    <dgm:pt modelId="{6A6B8B75-3D76-4928-8563-A98E8FA7DC40}" type="pres">
      <dgm:prSet presAssocID="{4A324E02-48A7-409C-AFAB-364C455699E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B82F4-2393-4B80-9161-B14CC632A749}" type="pres">
      <dgm:prSet presAssocID="{80B2CD72-BDF4-4D4C-9BB2-387BCD98CBE6}" presName="sibTrans" presStyleCnt="0"/>
      <dgm:spPr/>
    </dgm:pt>
    <dgm:pt modelId="{866B5EED-BB0D-4E5C-9F65-EADE4BD0C895}" type="pres">
      <dgm:prSet presAssocID="{472212FD-7439-4D4C-9B92-0A5D3B77F67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12949D-2EFA-4147-B37F-7A95A136952D}" type="presOf" srcId="{717D05BA-95F8-4DA6-AF97-C137CB5B790C}" destId="{43F41C8E-635F-41D6-9232-B335F5AF6C29}" srcOrd="0" destOrd="0" presId="urn:microsoft.com/office/officeart/2005/8/layout/hProcess9"/>
    <dgm:cxn modelId="{D388949E-3893-4AF0-8CEC-934B496B46A1}" srcId="{6656805E-D824-47D4-8567-24EA3044443B}" destId="{717D05BA-95F8-4DA6-AF97-C137CB5B790C}" srcOrd="1" destOrd="0" parTransId="{C305B922-E0C4-4F85-9F8D-4363AA08BEE2}" sibTransId="{8CEF8A33-3A34-497A-98ED-036511857B32}"/>
    <dgm:cxn modelId="{D8C55228-A8AA-494D-855F-0CE91E7ED911}" srcId="{6656805E-D824-47D4-8567-24EA3044443B}" destId="{983654A3-AC82-4050-BC81-2D6722345DF3}" srcOrd="0" destOrd="0" parTransId="{C5BD150F-48AA-45EC-8222-67AF7735090B}" sibTransId="{405BBBA1-CE53-438D-AB52-D831CCFA45B8}"/>
    <dgm:cxn modelId="{950EA96D-7515-44CF-B0CB-A3DE8EA5AD6F}" type="presOf" srcId="{983654A3-AC82-4050-BC81-2D6722345DF3}" destId="{5D8BA84F-DD15-4BB5-B741-78ABECFE8271}" srcOrd="0" destOrd="0" presId="urn:microsoft.com/office/officeart/2005/8/layout/hProcess9"/>
    <dgm:cxn modelId="{DB1FCB48-81CF-4B88-8E35-9AE0D81092AB}" type="presOf" srcId="{6656805E-D824-47D4-8567-24EA3044443B}" destId="{D0CEF0F1-DA92-46D0-970A-D8F536C067CB}" srcOrd="0" destOrd="0" presId="urn:microsoft.com/office/officeart/2005/8/layout/hProcess9"/>
    <dgm:cxn modelId="{C9014EE8-CD26-4685-93E0-0825CAEA07AD}" srcId="{6656805E-D824-47D4-8567-24EA3044443B}" destId="{4A324E02-48A7-409C-AFAB-364C455699E6}" srcOrd="2" destOrd="0" parTransId="{4FC8005A-94FF-48F0-BCF6-754772666AB5}" sibTransId="{80B2CD72-BDF4-4D4C-9BB2-387BCD98CBE6}"/>
    <dgm:cxn modelId="{900E8BC4-B44C-4612-A97C-F5A5C75C428D}" srcId="{6656805E-D824-47D4-8567-24EA3044443B}" destId="{472212FD-7439-4D4C-9B92-0A5D3B77F67D}" srcOrd="3" destOrd="0" parTransId="{D3D10744-F4F7-4915-BC3C-EB2E4BB56305}" sibTransId="{AFDF81E6-4A4D-4994-9039-301B8E0D68EC}"/>
    <dgm:cxn modelId="{25E536D0-97A2-4446-97D2-4077FB7E1CDF}" type="presOf" srcId="{472212FD-7439-4D4C-9B92-0A5D3B77F67D}" destId="{866B5EED-BB0D-4E5C-9F65-EADE4BD0C895}" srcOrd="0" destOrd="0" presId="urn:microsoft.com/office/officeart/2005/8/layout/hProcess9"/>
    <dgm:cxn modelId="{46C5589D-4740-4D36-A184-191B405B675A}" type="presOf" srcId="{4A324E02-48A7-409C-AFAB-364C455699E6}" destId="{6A6B8B75-3D76-4928-8563-A98E8FA7DC40}" srcOrd="0" destOrd="0" presId="urn:microsoft.com/office/officeart/2005/8/layout/hProcess9"/>
    <dgm:cxn modelId="{FC9803D2-F92E-40B1-A0C6-7FC6895A8C35}" type="presParOf" srcId="{D0CEF0F1-DA92-46D0-970A-D8F536C067CB}" destId="{AE2C1E12-86FE-40AF-ABBC-407376659637}" srcOrd="0" destOrd="0" presId="urn:microsoft.com/office/officeart/2005/8/layout/hProcess9"/>
    <dgm:cxn modelId="{8F0E749E-68ED-47F9-960F-1B50EDE105ED}" type="presParOf" srcId="{D0CEF0F1-DA92-46D0-970A-D8F536C067CB}" destId="{B7C1A65D-86ED-41EF-AA03-CDF1FB3B8ED1}" srcOrd="1" destOrd="0" presId="urn:microsoft.com/office/officeart/2005/8/layout/hProcess9"/>
    <dgm:cxn modelId="{1A6CDE2A-9F9C-4699-BD18-46DCBD842650}" type="presParOf" srcId="{B7C1A65D-86ED-41EF-AA03-CDF1FB3B8ED1}" destId="{5D8BA84F-DD15-4BB5-B741-78ABECFE8271}" srcOrd="0" destOrd="0" presId="urn:microsoft.com/office/officeart/2005/8/layout/hProcess9"/>
    <dgm:cxn modelId="{EFE2EF29-24C9-4BC8-9B3B-9DCAD147B853}" type="presParOf" srcId="{B7C1A65D-86ED-41EF-AA03-CDF1FB3B8ED1}" destId="{07B56ACC-A473-4755-B2D9-180638B9B764}" srcOrd="1" destOrd="0" presId="urn:microsoft.com/office/officeart/2005/8/layout/hProcess9"/>
    <dgm:cxn modelId="{FFCDF381-9CF7-4D0D-AF18-E7243D6D3737}" type="presParOf" srcId="{B7C1A65D-86ED-41EF-AA03-CDF1FB3B8ED1}" destId="{43F41C8E-635F-41D6-9232-B335F5AF6C29}" srcOrd="2" destOrd="0" presId="urn:microsoft.com/office/officeart/2005/8/layout/hProcess9"/>
    <dgm:cxn modelId="{F9D89897-1ADA-47B6-8E08-6BF24C69A64D}" type="presParOf" srcId="{B7C1A65D-86ED-41EF-AA03-CDF1FB3B8ED1}" destId="{BD52929E-FD2B-4A97-8C41-BAA529C6F242}" srcOrd="3" destOrd="0" presId="urn:microsoft.com/office/officeart/2005/8/layout/hProcess9"/>
    <dgm:cxn modelId="{F47B1549-CF41-4502-8EEC-3F0830DC8791}" type="presParOf" srcId="{B7C1A65D-86ED-41EF-AA03-CDF1FB3B8ED1}" destId="{6A6B8B75-3D76-4928-8563-A98E8FA7DC40}" srcOrd="4" destOrd="0" presId="urn:microsoft.com/office/officeart/2005/8/layout/hProcess9"/>
    <dgm:cxn modelId="{55BAB079-DC8E-4D2B-84C5-4F1D3581DEAD}" type="presParOf" srcId="{B7C1A65D-86ED-41EF-AA03-CDF1FB3B8ED1}" destId="{DCCB82F4-2393-4B80-9161-B14CC632A749}" srcOrd="5" destOrd="0" presId="urn:microsoft.com/office/officeart/2005/8/layout/hProcess9"/>
    <dgm:cxn modelId="{6651C86F-A165-49E1-90E2-8F322B3AB08D}" type="presParOf" srcId="{B7C1A65D-86ED-41EF-AA03-CDF1FB3B8ED1}" destId="{866B5EED-BB0D-4E5C-9F65-EADE4BD0C89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1E12-86FE-40AF-ABBC-407376659637}">
      <dsp:nvSpPr>
        <dsp:cNvPr id="0" name=""/>
        <dsp:cNvSpPr/>
      </dsp:nvSpPr>
      <dsp:spPr>
        <a:xfrm>
          <a:off x="878106" y="0"/>
          <a:ext cx="9951877" cy="423263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BA84F-DD15-4BB5-B741-78ABECFE8271}">
      <dsp:nvSpPr>
        <dsp:cNvPr id="0" name=""/>
        <dsp:cNvSpPr/>
      </dsp:nvSpPr>
      <dsp:spPr>
        <a:xfrm>
          <a:off x="5859" y="1269790"/>
          <a:ext cx="2818402" cy="1693054"/>
        </a:xfrm>
        <a:prstGeom prst="roundRect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Gather data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88507" y="1352438"/>
        <a:ext cx="2653106" cy="1527758"/>
      </dsp:txXfrm>
    </dsp:sp>
    <dsp:sp modelId="{43F41C8E-635F-41D6-9232-B335F5AF6C29}">
      <dsp:nvSpPr>
        <dsp:cNvPr id="0" name=""/>
        <dsp:cNvSpPr/>
      </dsp:nvSpPr>
      <dsp:spPr>
        <a:xfrm>
          <a:off x="2965182" y="1269790"/>
          <a:ext cx="2818402" cy="169305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Inventory Segmentation (ABC-XYZ)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3047830" y="1352438"/>
        <a:ext cx="2653106" cy="1527758"/>
      </dsp:txXfrm>
    </dsp:sp>
    <dsp:sp modelId="{6A6B8B75-3D76-4928-8563-A98E8FA7DC40}">
      <dsp:nvSpPr>
        <dsp:cNvPr id="0" name=""/>
        <dsp:cNvSpPr/>
      </dsp:nvSpPr>
      <dsp:spPr>
        <a:xfrm>
          <a:off x="5924505" y="1269790"/>
          <a:ext cx="2818402" cy="169305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Strategize Inventory management based on different segments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6007153" y="1352438"/>
        <a:ext cx="2653106" cy="1527758"/>
      </dsp:txXfrm>
    </dsp:sp>
    <dsp:sp modelId="{866B5EED-BB0D-4E5C-9F65-EADE4BD0C895}">
      <dsp:nvSpPr>
        <dsp:cNvPr id="0" name=""/>
        <dsp:cNvSpPr/>
      </dsp:nvSpPr>
      <dsp:spPr>
        <a:xfrm>
          <a:off x="8883828" y="1269790"/>
          <a:ext cx="2818402" cy="1693054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000000"/>
              </a:solidFill>
            </a:rPr>
            <a:t>Develop shipment prediction to minimize the risk of shipment delay on high priority segment</a:t>
          </a:r>
          <a:endParaRPr lang="en-US" sz="2100" kern="1200" dirty="0">
            <a:solidFill>
              <a:srgbClr val="000000"/>
            </a:solidFill>
          </a:endParaRPr>
        </a:p>
      </dsp:txBody>
      <dsp:txXfrm>
        <a:off x="8966476" y="1352438"/>
        <a:ext cx="2653106" cy="1527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05E26E-BCB2-4FD5-8FD5-81A5EAE94C21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3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433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669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7128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613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135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153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31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0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0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5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5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2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5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424C-FCA3-4EDD-B274-8E055D649B7D}" type="datetime1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36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sakitetsuya/logistics-delay-risk-assessment/input" TargetMode="External"/><Relationship Id="rId2" Type="http://schemas.openxmlformats.org/officeDocument/2006/relationships/hyperlink" Target="https://www.kaggle.com/code/shahriarkabir/abc-xyz-inventory-class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9601" y="2111604"/>
            <a:ext cx="6121400" cy="2408334"/>
          </a:xfrm>
          <a:solidFill>
            <a:schemeClr val="bg2">
              <a:lumMod val="75000"/>
            </a:schemeClr>
          </a:solidFill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Inventory Segmentation &amp; Shipment Prediction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302" y="4702818"/>
            <a:ext cx="4810759" cy="436880"/>
          </a:xfrm>
          <a:solidFill>
            <a:schemeClr val="bg2">
              <a:lumMod val="75000"/>
            </a:schemeClr>
          </a:solidFill>
        </p:spPr>
        <p:txBody>
          <a:bodyPr anchor="t">
            <a:normAutofit lnSpcReduction="1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Ng Soo Kuan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 smtClean="0"/>
              <a:t>Shipment prediction with machine learning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789387" y="1995024"/>
            <a:ext cx="3616160" cy="3817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Logistic Regression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789387" y="2376735"/>
            <a:ext cx="3616160" cy="33747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Accuracy = 0.72</a:t>
            </a:r>
            <a:endParaRPr lang="en-SG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95585" y="1406536"/>
            <a:ext cx="10848479" cy="549818"/>
          </a:xfrm>
          <a:solidFill>
            <a:schemeClr val="bg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 smtClean="0"/>
              <a:t>Comparison of 3 models: Logistic Regression, Support Vector Machine and Naïve Bayes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SG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76" y="3102177"/>
            <a:ext cx="3006381" cy="108314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11744" y="2376219"/>
            <a:ext cx="3616160" cy="33747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Accuracy (without tuning) = 0.77</a:t>
            </a:r>
          </a:p>
          <a:p>
            <a:pPr algn="ctr"/>
            <a:endParaRPr lang="en-SG" b="1" i="1" dirty="0">
              <a:solidFill>
                <a:srgbClr val="0066FF"/>
              </a:solidFill>
            </a:endParaRPr>
          </a:p>
          <a:p>
            <a:pPr algn="ctr"/>
            <a:endParaRPr lang="en-SG" b="1" i="1" dirty="0" smtClean="0">
              <a:solidFill>
                <a:srgbClr val="0066FF"/>
              </a:solidFill>
            </a:endParaRPr>
          </a:p>
          <a:p>
            <a:pPr algn="ctr"/>
            <a:endParaRPr lang="en-SG" b="1" i="1" dirty="0">
              <a:solidFill>
                <a:srgbClr val="0066FF"/>
              </a:solidFill>
            </a:endParaRPr>
          </a:p>
          <a:p>
            <a:pPr algn="ctr"/>
            <a:endParaRPr lang="en-SG" b="1" i="1" dirty="0" smtClean="0">
              <a:solidFill>
                <a:srgbClr val="0066FF"/>
              </a:solidFill>
            </a:endParaRPr>
          </a:p>
          <a:p>
            <a:pPr algn="ctr"/>
            <a:endParaRPr lang="en-SG" b="1" i="1" dirty="0">
              <a:solidFill>
                <a:srgbClr val="0066FF"/>
              </a:solidFill>
            </a:endParaRPr>
          </a:p>
          <a:p>
            <a:pPr algn="ctr"/>
            <a:r>
              <a:rPr lang="en-SG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Accuracy (tuning</a:t>
            </a:r>
            <a:r>
              <a:rPr lang="en-SG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= 0.77</a:t>
            </a:r>
          </a:p>
          <a:p>
            <a:pPr algn="ctr"/>
            <a:endParaRPr lang="en-SG" b="1" i="1" dirty="0">
              <a:solidFill>
                <a:srgbClr val="0066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05547" y="1994508"/>
            <a:ext cx="3622356" cy="3817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Support Vector Machine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8034100" y="2376219"/>
            <a:ext cx="3616161" cy="33747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Accuracy = 0.77</a:t>
            </a:r>
            <a:endParaRPr lang="en-SG" b="1" i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480" y="2811355"/>
            <a:ext cx="3020686" cy="1083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170" y="4594148"/>
            <a:ext cx="3437345" cy="79798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034100" y="1994507"/>
            <a:ext cx="3622356" cy="3817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Naïve Bayes</a:t>
            </a:r>
            <a:endParaRPr lang="en-S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933" y="3102177"/>
            <a:ext cx="3340684" cy="110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 smtClean="0"/>
              <a:t>Shipment prediction with machine learning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141413" y="1449005"/>
            <a:ext cx="4558840" cy="4491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Model Evaluation by using AUC and ROC curve 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98140"/>
            <a:ext cx="4558840" cy="4333290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03170"/>
              </p:ext>
            </p:extLst>
          </p:nvPr>
        </p:nvGraphicFramePr>
        <p:xfrm>
          <a:off x="6026689" y="2890215"/>
          <a:ext cx="5502291" cy="3049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068">
                  <a:extLst>
                    <a:ext uri="{9D8B030D-6E8A-4147-A177-3AD203B41FA5}">
                      <a16:colId xmlns:a16="http://schemas.microsoft.com/office/drawing/2014/main" val="1883965911"/>
                    </a:ext>
                  </a:extLst>
                </a:gridCol>
                <a:gridCol w="3384223">
                  <a:extLst>
                    <a:ext uri="{9D8B030D-6E8A-4147-A177-3AD203B41FA5}">
                      <a16:colId xmlns:a16="http://schemas.microsoft.com/office/drawing/2014/main" val="2478940164"/>
                    </a:ext>
                  </a:extLst>
                </a:gridCol>
              </a:tblGrid>
              <a:tr h="615078">
                <a:tc>
                  <a:txBody>
                    <a:bodyPr/>
                    <a:lstStyle/>
                    <a:p>
                      <a:r>
                        <a:rPr lang="en-SG" dirty="0" smtClean="0"/>
                        <a:t>Model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Summary</a:t>
                      </a:r>
                      <a:r>
                        <a:rPr lang="en-SG" baseline="0" dirty="0" smtClean="0"/>
                        <a:t> Performance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4291"/>
                  </a:ext>
                </a:extLst>
              </a:tr>
              <a:tr h="525986"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solidFill>
                            <a:schemeClr val="bg1"/>
                          </a:solidFill>
                        </a:rPr>
                        <a:t>Logistic</a:t>
                      </a:r>
                      <a:r>
                        <a:rPr lang="en-SG" b="1" i="1" baseline="0" dirty="0" smtClean="0">
                          <a:solidFill>
                            <a:schemeClr val="bg1"/>
                          </a:solidFill>
                        </a:rPr>
                        <a:t> Regression</a:t>
                      </a:r>
                      <a:endParaRPr lang="en-SG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sz="18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0.72, AUC:0.78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84673"/>
                  </a:ext>
                </a:extLst>
              </a:tr>
              <a:tr h="477269"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solidFill>
                            <a:schemeClr val="bg1"/>
                          </a:solidFill>
                        </a:rPr>
                        <a:t>SVM</a:t>
                      </a:r>
                      <a:endParaRPr lang="en-SG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sz="18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0.77, AUC:0.81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27715"/>
                  </a:ext>
                </a:extLst>
              </a:tr>
              <a:tr h="576451"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solidFill>
                            <a:srgbClr val="0066FF"/>
                          </a:solidFill>
                        </a:rPr>
                        <a:t>Naïve</a:t>
                      </a:r>
                      <a:r>
                        <a:rPr lang="en-SG" b="1" i="1" baseline="0" dirty="0" smtClean="0">
                          <a:solidFill>
                            <a:srgbClr val="0066FF"/>
                          </a:solidFill>
                        </a:rPr>
                        <a:t> Bayes</a:t>
                      </a:r>
                      <a:endParaRPr lang="en-SG" b="1" i="1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sz="1800" b="0" i="0" kern="1200" baseline="0" dirty="0" smtClean="0">
                          <a:solidFill>
                            <a:srgbClr val="0066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0.77, AUC:0.83</a:t>
                      </a:r>
                      <a:endParaRPr lang="en-SG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15903"/>
                  </a:ext>
                </a:extLst>
              </a:tr>
              <a:tr h="854473">
                <a:tc>
                  <a:txBody>
                    <a:bodyPr/>
                    <a:lstStyle/>
                    <a:p>
                      <a:r>
                        <a:rPr lang="en-SG" b="1" i="1" dirty="0" smtClean="0">
                          <a:solidFill>
                            <a:schemeClr val="bg1"/>
                          </a:solidFill>
                        </a:rPr>
                        <a:t>SVM</a:t>
                      </a:r>
                      <a:r>
                        <a:rPr lang="en-SG" b="1" i="1" baseline="0" dirty="0" smtClean="0">
                          <a:solidFill>
                            <a:schemeClr val="bg1"/>
                          </a:solidFill>
                        </a:rPr>
                        <a:t> with tuning &amp; cross validation</a:t>
                      </a:r>
                      <a:endParaRPr lang="en-SG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r>
                        <a:rPr lang="en-US" sz="1800" b="0" i="0" kern="1200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0.77, AUC:0.79</a:t>
                      </a:r>
                      <a:endParaRPr lang="en-SG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129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781700" y="1735901"/>
            <a:ext cx="3992268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b="1" u="sng" dirty="0" smtClean="0">
                <a:solidFill>
                  <a:schemeClr val="bg1"/>
                </a:solidFill>
              </a:rPr>
              <a:t>Naïve Bayes selected as best model for prediction.</a:t>
            </a:r>
            <a:endParaRPr lang="en-SG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 smtClean="0"/>
              <a:t>Shipment prediction with machine learning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1" y="2072641"/>
            <a:ext cx="5547360" cy="38860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84241" y="1483360"/>
            <a:ext cx="5547360" cy="5892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Learning Curve: Increase the training set will not increase the score of training and test set.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436881" y="1483359"/>
            <a:ext cx="5547360" cy="5892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Feature Importance: Understand which features contribute to prediction modelling significantly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2" y="2072641"/>
            <a:ext cx="5547359" cy="38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7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3" y="1717040"/>
            <a:ext cx="9720073" cy="4643120"/>
          </a:xfr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SG" i="1" dirty="0" smtClean="0">
                <a:solidFill>
                  <a:srgbClr val="000000"/>
                </a:solidFill>
              </a:rPr>
              <a:t>Products</a:t>
            </a:r>
            <a:r>
              <a:rPr lang="en-SG" i="1" dirty="0" smtClean="0">
                <a:solidFill>
                  <a:srgbClr val="000000"/>
                </a:solidFill>
              </a:rPr>
              <a:t> segmentation can be done by using the combination ABC-XYZ and </a:t>
            </a:r>
            <a:r>
              <a:rPr lang="en-SG" i="1" dirty="0" err="1" smtClean="0">
                <a:solidFill>
                  <a:srgbClr val="000000"/>
                </a:solidFill>
              </a:rPr>
              <a:t>Kmeans</a:t>
            </a:r>
            <a:r>
              <a:rPr lang="en-SG" i="1" dirty="0" smtClean="0">
                <a:solidFill>
                  <a:srgbClr val="000000"/>
                </a:solidFill>
              </a:rPr>
              <a:t> Clustering methods. 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Different inventory management strategies can be implemented based on different segments. </a:t>
            </a:r>
            <a:endParaRPr lang="en-SG" i="1" dirty="0">
              <a:solidFill>
                <a:srgbClr val="000000"/>
              </a:solidFill>
            </a:endParaRPr>
          </a:p>
          <a:p>
            <a:r>
              <a:rPr lang="en-SG" i="1" dirty="0" smtClean="0">
                <a:solidFill>
                  <a:srgbClr val="000000"/>
                </a:solidFill>
              </a:rPr>
              <a:t>Prioritize </a:t>
            </a:r>
            <a:r>
              <a:rPr lang="en-SG" i="1" dirty="0" smtClean="0">
                <a:solidFill>
                  <a:srgbClr val="000000"/>
                </a:solidFill>
              </a:rPr>
              <a:t>product</a:t>
            </a:r>
            <a:r>
              <a:rPr lang="en-SG" i="1" dirty="0" smtClean="0">
                <a:solidFill>
                  <a:srgbClr val="000000"/>
                </a:solidFill>
              </a:rPr>
              <a:t> with AX class (high total sales, low demand variability) which require just in time replenishment. 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Supply shipment on products with AX class need to prioritize.</a:t>
            </a:r>
            <a:endParaRPr lang="en-SG" i="1" dirty="0" smtClean="0">
              <a:solidFill>
                <a:srgbClr val="000000"/>
              </a:solidFill>
            </a:endParaRPr>
          </a:p>
          <a:p>
            <a:r>
              <a:rPr lang="en-SG" i="1" dirty="0" smtClean="0">
                <a:solidFill>
                  <a:srgbClr val="000000"/>
                </a:solidFill>
              </a:rPr>
              <a:t>Shipment risk (On Time, Late) can be predicted by using Naïve Bayes model with 77% accuracy. Extra resources can be allocated on shipment that have high probability of delay.</a:t>
            </a:r>
            <a:endParaRPr lang="en-SG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limitations And Recommendations</a:t>
            </a: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23321"/>
              </p:ext>
            </p:extLst>
          </p:nvPr>
        </p:nvGraphicFramePr>
        <p:xfrm>
          <a:off x="863826" y="2097088"/>
          <a:ext cx="10183585" cy="362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318">
                  <a:extLst>
                    <a:ext uri="{9D8B030D-6E8A-4147-A177-3AD203B41FA5}">
                      <a16:colId xmlns:a16="http://schemas.microsoft.com/office/drawing/2014/main" val="310822506"/>
                    </a:ext>
                  </a:extLst>
                </a:gridCol>
                <a:gridCol w="5092267">
                  <a:extLst>
                    <a:ext uri="{9D8B030D-6E8A-4147-A177-3AD203B41FA5}">
                      <a16:colId xmlns:a16="http://schemas.microsoft.com/office/drawing/2014/main" val="515011958"/>
                    </a:ext>
                  </a:extLst>
                </a:gridCol>
              </a:tblGrid>
              <a:tr h="372400">
                <a:tc>
                  <a:txBody>
                    <a:bodyPr/>
                    <a:lstStyle/>
                    <a:p>
                      <a:r>
                        <a:rPr lang="en-SG" dirty="0" smtClean="0"/>
                        <a:t>Limitations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Recommendations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66082"/>
                  </a:ext>
                </a:extLst>
              </a:tr>
              <a:tr h="1150511">
                <a:tc>
                  <a:txBody>
                    <a:bodyPr/>
                    <a:lstStyle/>
                    <a:p>
                      <a:r>
                        <a:rPr lang="en-SG" dirty="0" smtClean="0"/>
                        <a:t>Currently project</a:t>
                      </a:r>
                      <a:r>
                        <a:rPr lang="en-SG" baseline="0" dirty="0" smtClean="0"/>
                        <a:t> limit to certain Machine learning models.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Other</a:t>
                      </a:r>
                      <a:r>
                        <a:rPr lang="en-SG" baseline="0" dirty="0" smtClean="0"/>
                        <a:t> machine learning models like random forest, boosting, bagging, stacking or neural network can be tried to improve the model accuracy.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88603"/>
                  </a:ext>
                </a:extLst>
              </a:tr>
              <a:tr h="1150511">
                <a:tc>
                  <a:txBody>
                    <a:bodyPr/>
                    <a:lstStyle/>
                    <a:p>
                      <a:r>
                        <a:rPr lang="en-SG" dirty="0" smtClean="0"/>
                        <a:t>The demand forecast</a:t>
                      </a:r>
                      <a:r>
                        <a:rPr lang="en-SG" baseline="0" dirty="0" smtClean="0"/>
                        <a:t> use for inventory (XYZ) classification may not accurate. Wrong strategy implemented if wrong classification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Need another analytic</a:t>
                      </a:r>
                      <a:r>
                        <a:rPr lang="en-SG" baseline="0" dirty="0" smtClean="0"/>
                        <a:t> initiative to check the forecast accuracy (forecast vs actual sales). Advance forecasting method may potential implement to predict the future demand.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918061"/>
                  </a:ext>
                </a:extLst>
              </a:tr>
              <a:tr h="885009">
                <a:tc>
                  <a:txBody>
                    <a:bodyPr/>
                    <a:lstStyle/>
                    <a:p>
                      <a:r>
                        <a:rPr lang="en-SG" dirty="0" smtClean="0"/>
                        <a:t>Heavy</a:t>
                      </a:r>
                      <a:r>
                        <a:rPr lang="en-SG" baseline="0" dirty="0" smtClean="0"/>
                        <a:t> Traffic is the major contributor to the shipment delay. It is very difficult to prevent shipment delay once shipment caught in heavy traffic.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Extra</a:t>
                      </a:r>
                      <a:r>
                        <a:rPr lang="en-SG" baseline="0" dirty="0" smtClean="0"/>
                        <a:t> resources need to allocate on shipment clearance once the shipment arrived. Expedite the transport operation.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45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9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Reference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i="1" dirty="0">
                <a:hlinkClick r:id="rId2"/>
              </a:rPr>
              <a:t>https://www.kaggle.com/code/shahriarkabir/abc-xyz-inventory-classification</a:t>
            </a:r>
            <a:endParaRPr lang="en-SG" dirty="0"/>
          </a:p>
          <a:p>
            <a:r>
              <a:rPr lang="en-US" dirty="0"/>
              <a:t> </a:t>
            </a:r>
            <a:r>
              <a:rPr lang="en-US" i="1" dirty="0">
                <a:hlinkClick r:id="rId3"/>
              </a:rPr>
              <a:t>https://www.kaggle.com/code/sasakitetsuya/logistics-delay-risk-assessment/input</a:t>
            </a: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76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Business </a:t>
            </a:r>
            <a:r>
              <a:rPr lang="en-SG" dirty="0" smtClean="0"/>
              <a:t>Problem &amp; Understanding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Proposed Analytic </a:t>
            </a:r>
            <a:r>
              <a:rPr lang="en-SG" dirty="0" smtClean="0"/>
              <a:t>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Data Understanding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Inventory Segmentation (ABC-XYZ)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Shipment Prediction with Machine Learning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Conclusion</a:t>
            </a:r>
            <a:endParaRPr lang="en-S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Limitations </a:t>
            </a:r>
            <a:r>
              <a:rPr lang="en-SG" dirty="0" smtClean="0"/>
              <a:t>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Business Problems and Understanding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26010"/>
            <a:ext cx="9720073" cy="4015820"/>
          </a:xfr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SG" i="1" dirty="0" smtClean="0">
                <a:solidFill>
                  <a:srgbClr val="000000"/>
                </a:solidFill>
              </a:rPr>
              <a:t>Recent increase inventory holding and shipment cost impact the profit margin in company. 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The shipment of all products are ship as usual. Extra cost and resources used on those products that generate lower revenue or unstable demand which contribute to waste.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Unforeseen shipment delay may impacts the revenue and customers’ satisfaction.</a:t>
            </a:r>
            <a:endParaRPr lang="en-SG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Proposed Analytic Solutions</a:t>
            </a: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97179100"/>
              </p:ext>
            </p:extLst>
          </p:nvPr>
        </p:nvGraphicFramePr>
        <p:xfrm>
          <a:off x="245096" y="1913640"/>
          <a:ext cx="11708091" cy="423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7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523169"/>
            <a:ext cx="9905998" cy="1478570"/>
          </a:xfrm>
        </p:spPr>
        <p:txBody>
          <a:bodyPr/>
          <a:lstStyle/>
          <a:p>
            <a:r>
              <a:rPr lang="en-SG" dirty="0" smtClean="0"/>
              <a:t>Data understanding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69" y="1726830"/>
            <a:ext cx="9940743" cy="549818"/>
          </a:xfrm>
          <a:solidFill>
            <a:schemeClr val="bg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 smtClean="0"/>
              <a:t>2 different datasets will be use for inventory segmentation and shipment prediction </a:t>
            </a:r>
            <a:endParaRPr lang="en-US" dirty="0"/>
          </a:p>
          <a:p>
            <a:pPr marL="457200" lvl="1" indent="0">
              <a:buNone/>
            </a:pPr>
            <a:endParaRPr lang="en-US" sz="40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106669" y="2276648"/>
            <a:ext cx="4674371" cy="36872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1" y="3160083"/>
            <a:ext cx="4550849" cy="15799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81041" y="2276648"/>
            <a:ext cx="5294628" cy="36872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vzv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82" y="3160083"/>
            <a:ext cx="5007146" cy="25691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8412" y="2276648"/>
            <a:ext cx="4674372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Inventory Segmentation Dataset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781040" y="2276648"/>
            <a:ext cx="5266372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Shipment Prediction Dataset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87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412" y="523169"/>
            <a:ext cx="9969000" cy="1203661"/>
          </a:xfrm>
        </p:spPr>
        <p:txBody>
          <a:bodyPr/>
          <a:lstStyle/>
          <a:p>
            <a:r>
              <a:rPr lang="en-SG" dirty="0" smtClean="0"/>
              <a:t>Inventory Segmentation (ABC-XYZ)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669" y="1726830"/>
            <a:ext cx="9940743" cy="549818"/>
          </a:xfrm>
          <a:solidFill>
            <a:schemeClr val="bg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i="1" dirty="0" smtClean="0"/>
              <a:t>ABC-XYZ inventory classification is a method use by supply chain inventory control</a:t>
            </a:r>
            <a:endParaRPr lang="en-US" dirty="0"/>
          </a:p>
          <a:p>
            <a:pPr marL="457200" lvl="1" indent="0">
              <a:buNone/>
            </a:pPr>
            <a:endParaRPr lang="en-US" sz="40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106669" y="2276648"/>
            <a:ext cx="4674371" cy="36872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ABC inventory classification is based on annual consumption value: </a:t>
            </a:r>
            <a:r>
              <a:rPr lang="en-SG" b="1" i="1" dirty="0" smtClean="0">
                <a:solidFill>
                  <a:srgbClr val="C00000"/>
                </a:solidFill>
              </a:rPr>
              <a:t>Total Annual Sales Unit * Price per Unit). </a:t>
            </a:r>
            <a:endParaRPr lang="en-SG" b="1" i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1041" y="2276648"/>
            <a:ext cx="5294628" cy="36872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XYZ inventory classification is based on predictable or stable demand. It can calculate by Coefficient of Variation (CV) : </a:t>
            </a:r>
            <a:r>
              <a:rPr lang="en-SG" b="1" i="1" dirty="0" smtClean="0">
                <a:solidFill>
                  <a:srgbClr val="C00000"/>
                </a:solidFill>
              </a:rPr>
              <a:t>Standard Deviation (Demand)/ Mean (Demand)</a:t>
            </a:r>
            <a:endParaRPr lang="en-SG" b="1" i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8412" y="2276648"/>
            <a:ext cx="4674372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Inventory ABC Segmentation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781040" y="2276648"/>
            <a:ext cx="5266372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Inventory XYZ Segmentation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59" y="4831069"/>
            <a:ext cx="3541439" cy="8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/>
              <a:t>Inventory Segmentation (ABC-XYZ)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38" y="2237186"/>
            <a:ext cx="4851054" cy="423451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4838" y="1698336"/>
            <a:ext cx="4851054" cy="538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err="1" smtClean="0"/>
              <a:t>Kmeans</a:t>
            </a:r>
            <a:r>
              <a:rPr lang="en-SG" dirty="0" smtClean="0"/>
              <a:t> Clustering (k=3) by using CV (XYZ) and Total Sales Value (ABC)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19393"/>
              </p:ext>
            </p:extLst>
          </p:nvPr>
        </p:nvGraphicFramePr>
        <p:xfrm>
          <a:off x="5923280" y="2145746"/>
          <a:ext cx="5923280" cy="3630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950">
                  <a:extLst>
                    <a:ext uri="{9D8B030D-6E8A-4147-A177-3AD203B41FA5}">
                      <a16:colId xmlns:a16="http://schemas.microsoft.com/office/drawing/2014/main" val="1883965911"/>
                    </a:ext>
                  </a:extLst>
                </a:gridCol>
                <a:gridCol w="4568330">
                  <a:extLst>
                    <a:ext uri="{9D8B030D-6E8A-4147-A177-3AD203B41FA5}">
                      <a16:colId xmlns:a16="http://schemas.microsoft.com/office/drawing/2014/main" val="2478940164"/>
                    </a:ext>
                  </a:extLst>
                </a:gridCol>
              </a:tblGrid>
              <a:tr h="629995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Inventory Classification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4291"/>
                  </a:ext>
                </a:extLst>
              </a:tr>
              <a:tr h="1250282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 0 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(Red)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total sales value (C-class), mix of low (X-class), medium (Y-class) and high (Z-class) cv value.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84673"/>
                  </a:ext>
                </a:extLst>
              </a:tr>
              <a:tr h="875197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</a:t>
                      </a:r>
                      <a:r>
                        <a:rPr lang="en-SG" baseline="0" dirty="0" smtClean="0"/>
                        <a:t> 1 </a:t>
                      </a:r>
                      <a:r>
                        <a:rPr lang="en-SG" baseline="0" dirty="0" smtClean="0">
                          <a:solidFill>
                            <a:srgbClr val="00B050"/>
                          </a:solidFill>
                        </a:rPr>
                        <a:t>(Green)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 total sales value (B-class), medium cv value (Y-class).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27715"/>
                  </a:ext>
                </a:extLst>
              </a:tr>
              <a:tr h="875197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 2 </a:t>
                      </a:r>
                      <a:r>
                        <a:rPr lang="en-SG" dirty="0" smtClean="0">
                          <a:solidFill>
                            <a:srgbClr val="0066FF"/>
                          </a:solidFill>
                        </a:rPr>
                        <a:t>(Blue)</a:t>
                      </a:r>
                      <a:endParaRPr lang="en-SG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total sales value (A-class), low cv value (X-class).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1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/>
              <a:t>Inventory Segmentation (ABC-XYZ)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1141413" y="2042160"/>
            <a:ext cx="10705147" cy="5283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Different strategies implemented based on the each inventory segment. 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10175"/>
              </p:ext>
            </p:extLst>
          </p:nvPr>
        </p:nvGraphicFramePr>
        <p:xfrm>
          <a:off x="1141413" y="2570480"/>
          <a:ext cx="10705147" cy="336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802">
                  <a:extLst>
                    <a:ext uri="{9D8B030D-6E8A-4147-A177-3AD203B41FA5}">
                      <a16:colId xmlns:a16="http://schemas.microsoft.com/office/drawing/2014/main" val="1883965911"/>
                    </a:ext>
                  </a:extLst>
                </a:gridCol>
                <a:gridCol w="8256345">
                  <a:extLst>
                    <a:ext uri="{9D8B030D-6E8A-4147-A177-3AD203B41FA5}">
                      <a16:colId xmlns:a16="http://schemas.microsoft.com/office/drawing/2014/main" val="2478940164"/>
                    </a:ext>
                  </a:extLst>
                </a:gridCol>
              </a:tblGrid>
              <a:tr h="205261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Inventory</a:t>
                      </a:r>
                      <a:r>
                        <a:rPr lang="en-SG" baseline="0" dirty="0" smtClean="0"/>
                        <a:t> Management Strategy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4291"/>
                  </a:ext>
                </a:extLst>
              </a:tr>
              <a:tr h="1250282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 0 </a:t>
                      </a:r>
                      <a:r>
                        <a:rPr lang="en-SG" dirty="0" smtClean="0">
                          <a:solidFill>
                            <a:srgbClr val="FF0000"/>
                          </a:solidFill>
                        </a:rPr>
                        <a:t>(Red)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CX &amp; CZ Class - Bulk ordering to reduce cost, less frequent replenishment and basic forecasting. For high cv value, can ignore, discontinue or keep minimal stock.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84673"/>
                  </a:ext>
                </a:extLst>
              </a:tr>
              <a:tr h="875197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</a:t>
                      </a:r>
                      <a:r>
                        <a:rPr lang="en-SG" baseline="0" dirty="0" smtClean="0"/>
                        <a:t> 1 </a:t>
                      </a:r>
                      <a:r>
                        <a:rPr lang="en-SG" baseline="0" dirty="0" smtClean="0">
                          <a:solidFill>
                            <a:srgbClr val="00B050"/>
                          </a:solidFill>
                        </a:rPr>
                        <a:t>(Green)</a:t>
                      </a:r>
                      <a:endParaRPr lang="en-SG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Class - Keep moderate stock, forecast using moving average, plan with medium flexibility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27715"/>
                  </a:ext>
                </a:extLst>
              </a:tr>
              <a:tr h="875197">
                <a:tc>
                  <a:txBody>
                    <a:bodyPr/>
                    <a:lstStyle/>
                    <a:p>
                      <a:r>
                        <a:rPr lang="en-SG" dirty="0" smtClean="0"/>
                        <a:t>Cluster 2 </a:t>
                      </a:r>
                      <a:r>
                        <a:rPr lang="en-SG" dirty="0" smtClean="0">
                          <a:solidFill>
                            <a:srgbClr val="0066FF"/>
                          </a:solidFill>
                        </a:rPr>
                        <a:t>(Blue)</a:t>
                      </a:r>
                      <a:endParaRPr lang="en-SG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 Class - Tight control inventory, regular review and accurate forecasting, Just In Time (JIT) replenishment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1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2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/>
          <a:lstStyle/>
          <a:p>
            <a:r>
              <a:rPr lang="en-SG" dirty="0" smtClean="0"/>
              <a:t>Shipment prediction with machine learning</a:t>
            </a:r>
            <a:endParaRPr lang="en-SG" dirty="0"/>
          </a:p>
        </p:txBody>
      </p:sp>
      <p:sp>
        <p:nvSpPr>
          <p:cNvPr id="14" name="Rectangle 13"/>
          <p:cNvSpPr/>
          <p:nvPr/>
        </p:nvSpPr>
        <p:spPr>
          <a:xfrm>
            <a:off x="1166084" y="1645920"/>
            <a:ext cx="4355147" cy="45618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After </a:t>
            </a:r>
            <a:r>
              <a:rPr lang="en-US" dirty="0" smtClean="0">
                <a:solidFill>
                  <a:schemeClr val="bg1"/>
                </a:solidFill>
              </a:rPr>
              <a:t>clustering, we </a:t>
            </a:r>
            <a:r>
              <a:rPr lang="en-US" dirty="0">
                <a:solidFill>
                  <a:schemeClr val="bg1"/>
                </a:solidFill>
              </a:rPr>
              <a:t>need to prioritize cluster 2 (Blue) which belongs to AX class.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Since </a:t>
            </a:r>
            <a:r>
              <a:rPr lang="en-US" dirty="0">
                <a:solidFill>
                  <a:schemeClr val="bg1"/>
                </a:solidFill>
              </a:rPr>
              <a:t>Just In Time (JIT) replenishment is needed, we need to build a prediction model to predict the shipment </a:t>
            </a:r>
            <a:r>
              <a:rPr lang="en-US" dirty="0" smtClean="0">
                <a:solidFill>
                  <a:schemeClr val="bg1"/>
                </a:solidFill>
              </a:rPr>
              <a:t>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Expedite </a:t>
            </a:r>
            <a:r>
              <a:rPr lang="en-US" dirty="0">
                <a:solidFill>
                  <a:schemeClr val="bg1"/>
                </a:solidFill>
              </a:rPr>
              <a:t>the shipment if there is any potential shipment delay on this </a:t>
            </a:r>
            <a:r>
              <a:rPr lang="en-US" dirty="0" smtClean="0">
                <a:solidFill>
                  <a:schemeClr val="bg1"/>
                </a:solidFill>
              </a:rPr>
              <a:t>cluster.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Another dataset is used to develop the machine learning model for shipment risk prediction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31" y="2205716"/>
            <a:ext cx="5990048" cy="40020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21231" y="1645920"/>
            <a:ext cx="5990048" cy="5597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Total number of On Time and Late Shipment in shipment records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13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861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</vt:lpstr>
      <vt:lpstr>Circuit</vt:lpstr>
      <vt:lpstr>Inventory Segmentation &amp; Shipment Prediction</vt:lpstr>
      <vt:lpstr>Agenda</vt:lpstr>
      <vt:lpstr>Business Problems and Understanding</vt:lpstr>
      <vt:lpstr>Proposed Analytic Solutions</vt:lpstr>
      <vt:lpstr>Data understanding</vt:lpstr>
      <vt:lpstr>Inventory Segmentation (ABC-XYZ)</vt:lpstr>
      <vt:lpstr>Inventory Segmentation (ABC-XYZ)</vt:lpstr>
      <vt:lpstr>Inventory Segmentation (ABC-XYZ)</vt:lpstr>
      <vt:lpstr>Shipment prediction with machine learning</vt:lpstr>
      <vt:lpstr>Shipment prediction with machine learning</vt:lpstr>
      <vt:lpstr>Shipment prediction with machine learning</vt:lpstr>
      <vt:lpstr>Shipment prediction with machine learning</vt:lpstr>
      <vt:lpstr>Conclusion</vt:lpstr>
      <vt:lpstr>limitations And Recommendations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2025-07-05T03:48:07Z</dcterms:created>
  <dcterms:modified xsi:type="dcterms:W3CDTF">2025-08-10T04:28:20Z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