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91" r:id="rId2"/>
    <p:sldId id="320" r:id="rId3"/>
    <p:sldId id="322" r:id="rId4"/>
    <p:sldId id="292" r:id="rId5"/>
    <p:sldId id="293" r:id="rId6"/>
    <p:sldId id="324" r:id="rId7"/>
    <p:sldId id="325" r:id="rId8"/>
    <p:sldId id="296" r:id="rId9"/>
    <p:sldId id="326" r:id="rId10"/>
    <p:sldId id="298" r:id="rId11"/>
    <p:sldId id="300" r:id="rId12"/>
    <p:sldId id="301" r:id="rId13"/>
    <p:sldId id="302" r:id="rId14"/>
    <p:sldId id="303" r:id="rId15"/>
    <p:sldId id="304" r:id="rId16"/>
    <p:sldId id="334" r:id="rId17"/>
    <p:sldId id="329" r:id="rId18"/>
    <p:sldId id="330" r:id="rId19"/>
    <p:sldId id="331" r:id="rId20"/>
    <p:sldId id="307" r:id="rId21"/>
    <p:sldId id="308" r:id="rId22"/>
    <p:sldId id="309" r:id="rId23"/>
    <p:sldId id="310" r:id="rId24"/>
    <p:sldId id="312" r:id="rId25"/>
    <p:sldId id="313" r:id="rId26"/>
    <p:sldId id="314" r:id="rId27"/>
    <p:sldId id="332" r:id="rId28"/>
    <p:sldId id="362" r:id="rId29"/>
    <p:sldId id="315" r:id="rId30"/>
    <p:sldId id="316" r:id="rId31"/>
    <p:sldId id="336" r:id="rId32"/>
    <p:sldId id="337" r:id="rId33"/>
    <p:sldId id="317" r:id="rId34"/>
    <p:sldId id="318" r:id="rId35"/>
    <p:sldId id="359" r:id="rId36"/>
    <p:sldId id="319" r:id="rId37"/>
    <p:sldId id="364" r:id="rId38"/>
  </p:sldIdLst>
  <p:sldSz cx="9144000" cy="6858000" type="screen4x3"/>
  <p:notesSz cx="6858000" cy="9144000"/>
  <p:defaultTextStyle>
    <a:defPPr>
      <a:defRPr lang="ru-RU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1"/>
    <p:restoredTop sz="94495"/>
  </p:normalViewPr>
  <p:slideViewPr>
    <p:cSldViewPr showGuides="1">
      <p:cViewPr varScale="1">
        <p:scale>
          <a:sx n="155" d="100"/>
          <a:sy n="155" d="100"/>
        </p:scale>
        <p:origin x="1980" y="138"/>
      </p:cViewPr>
      <p:guideLst>
        <p:guide orient="horz" pos="2160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06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29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Образец текста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Второй уровень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Третий уровень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Четвертый уровень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Пятый уровень</a:t>
            </a:r>
          </a:p>
        </p:txBody>
      </p:sp>
      <p:sp>
        <p:nvSpPr>
          <p:cNvPr id="329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9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ru-RU" sz="1200" dirty="0"/>
              <a:t>‹#›</a:t>
            </a:fld>
            <a:endParaRPr lang="ru-RU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1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8" charset="0"/>
                <a:ea typeface="Arial Unicode MS" charset="-122"/>
              </a:rPr>
              <a:t>37</a:t>
            </a:fld>
            <a:endParaRPr lang="ru-RU" altLang="x-none" sz="1200" dirty="0" err="1">
              <a:latin typeface="Times New Roman" panose="02020603050405020304" pitchFamily="18" charset="0"/>
              <a:ea typeface="Arial Unicode MS" charset="-122"/>
            </a:endParaRPr>
          </a:p>
        </p:txBody>
      </p:sp>
      <p:sp>
        <p:nvSpPr>
          <p:cNvPr id="150531" name="Slide Image Placeholder 14848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50532" name="Text Placeholder 14848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lstStyle/>
          <a:p>
            <a:pPr lvl="0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2" name="AutoShape 3"/>
            <p:cNvSpPr>
              <a:spLocks noChangeArrowheads="1"/>
            </p:cNvSpPr>
            <p:nvPr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ru-RU" alt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ru-RU" alt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058" name="AutoShape 5"/>
            <p:cNvSpPr/>
            <p:nvPr userDrawn="1"/>
          </p:nvSpPr>
          <p:spPr>
            <a:xfrm>
              <a:off x="0" y="872"/>
              <a:ext cx="5664" cy="1152"/>
            </a:xfrm>
            <a:custGeom>
              <a:avLst/>
              <a:gdLst>
                <a:gd name="txL" fmla="*/ 0 w 4917"/>
                <a:gd name="txT" fmla="*/ 0 h 1000"/>
                <a:gd name="txR" fmla="*/ 2459 w 4917"/>
                <a:gd name="txB" fmla="*/ 1000 h 1000"/>
              </a:gdLst>
              <a:ahLst/>
              <a:cxnLst>
                <a:cxn ang="0">
                  <a:pos x="0" y="0"/>
                </a:cxn>
                <a:cxn ang="0">
                  <a:pos x="1122612609" y="0"/>
                </a:cxn>
                <a:cxn ang="0">
                  <a:pos x="1249927652" y="128024509"/>
                </a:cxn>
                <a:cxn ang="0">
                  <a:pos x="1122864001" y="255622226"/>
                </a:cxn>
                <a:cxn ang="0">
                  <a:pos x="0" y="255622226"/>
                </a:cxn>
              </a:cxnLst>
              <a:rect l="txL" t="txT" r="txR" b="txB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Line 6"/>
            <p:cNvSpPr/>
            <p:nvPr userDrawn="1"/>
          </p:nvSpPr>
          <p:spPr>
            <a:xfrm>
              <a:off x="0" y="1928"/>
              <a:ext cx="5232" cy="0"/>
            </a:xfrm>
            <a:prstGeom prst="line">
              <a:avLst/>
            </a:prstGeom>
            <a:ln w="508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28711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287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53163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1488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ru-RU" dirty="0">
                <a:latin typeface="Arial Black" panose="020B0A04020102020204" pitchFamily="34" charset="0"/>
              </a:rPr>
              <a:t>‹#›</a:t>
            </a:fld>
            <a:endParaRPr lang="ru-RU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ru-RU" dirty="0"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ru-RU" dirty="0"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ru-RU" dirty="0"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ru-RU" dirty="0"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ru-RU" dirty="0"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ru-RU" dirty="0"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ru-RU" dirty="0"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ru-RU" dirty="0"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ru-RU" dirty="0"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ru-RU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ru-RU" dirty="0"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ru-RU" altLang="ru-RU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3" name="AutoShape 4"/>
            <p:cNvSpPr/>
            <p:nvPr/>
          </p:nvSpPr>
          <p:spPr>
            <a:xfrm>
              <a:off x="0" y="96"/>
              <a:ext cx="5376" cy="768"/>
            </a:xfrm>
            <a:custGeom>
              <a:avLst/>
              <a:gdLst>
                <a:gd name="txL" fmla="*/ 0 w 7000"/>
                <a:gd name="txT" fmla="*/ 0 h 1000"/>
                <a:gd name="txR" fmla="*/ 3500 w 7000"/>
                <a:gd name="txB" fmla="*/ 1000 h 1000"/>
              </a:gdLst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rect l="txL" t="txT" r="txR" b="txB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/>
            <p:nvPr/>
          </p:nvSpPr>
          <p:spPr>
            <a:xfrm>
              <a:off x="0" y="768"/>
              <a:ext cx="50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27" name="Rectangle 6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ru-RU" altLang="ru-RU" dirty="0"/>
              <a:t>Образец заголовка</a:t>
            </a:r>
          </a:p>
        </p:txBody>
      </p:sp>
      <p:sp>
        <p:nvSpPr>
          <p:cNvPr id="1028" name="Rectangle 7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ru-RU" altLang="ru-RU" dirty="0"/>
              <a:t>Образец текста</a:t>
            </a:r>
          </a:p>
          <a:p>
            <a:pPr lvl="1"/>
            <a:r>
              <a:rPr lang="ru-RU" altLang="ru-RU" dirty="0"/>
              <a:t>Второй уровень</a:t>
            </a:r>
          </a:p>
          <a:p>
            <a:pPr lvl="2"/>
            <a:r>
              <a:rPr lang="ru-RU" altLang="ru-RU" dirty="0"/>
              <a:t>Третий уровень</a:t>
            </a:r>
          </a:p>
          <a:p>
            <a:pPr lvl="3"/>
            <a:r>
              <a:rPr lang="ru-RU" altLang="ru-RU" dirty="0"/>
              <a:t>Четвертый уровень</a:t>
            </a:r>
          </a:p>
          <a:p>
            <a:pPr lvl="4"/>
            <a:r>
              <a:rPr lang="ru-RU" altLang="ru-RU" dirty="0"/>
              <a:t>Пятый уровень</a:t>
            </a:r>
          </a:p>
        </p:txBody>
      </p:sp>
      <p:sp>
        <p:nvSpPr>
          <p:cNvPr id="327688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689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690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ru-RU" dirty="0"/>
              <a:t>‹#›</a:t>
            </a:fld>
            <a:endParaRPr lang="ru-RU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3vqob-MljQ" TargetMode="External"/><Relationship Id="rId2" Type="http://schemas.openxmlformats.org/officeDocument/2006/relationships/hyperlink" Target="https://www.youtube.com/watch?v=x5nNfbTS6N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io/vNNKP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git.io/vA9Wy" TargetMode="External"/><Relationship Id="rId7" Type="http://schemas.openxmlformats.org/officeDocument/2006/relationships/hyperlink" Target="https://git.io/vA9zJ" TargetMode="External"/><Relationship Id="rId2" Type="http://schemas.openxmlformats.org/officeDocument/2006/relationships/hyperlink" Target="https://git.io/vAy9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.io/vA9uc" TargetMode="External"/><Relationship Id="rId5" Type="http://schemas.openxmlformats.org/officeDocument/2006/relationships/hyperlink" Target="https://git.io/vA9ue" TargetMode="External"/><Relationship Id="rId4" Type="http://schemas.openxmlformats.org/officeDocument/2006/relationships/hyperlink" Target="https://git.io/vA90J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embed/lO9d-AJai8Q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ClrTx/>
              <a:buSzTx/>
              <a:buFontTx/>
            </a:pPr>
            <a:r>
              <a:rPr lang="uk-UA" altLang="en-US" sz="5200" dirty="0">
                <a:latin typeface="+mj-lt"/>
                <a:ea typeface="+mj-ea"/>
                <a:cs typeface="+mj-cs"/>
              </a:rPr>
              <a:t>Рекурсивні функції</a:t>
            </a:r>
          </a:p>
        </p:txBody>
      </p:sp>
      <p:sp>
        <p:nvSpPr>
          <p:cNvPr id="3075" name="Объект 2"/>
          <p:cNvSpPr txBox="1"/>
          <p:nvPr/>
        </p:nvSpPr>
        <p:spPr>
          <a:xfrm>
            <a:off x="1619672" y="3227387"/>
            <a:ext cx="7924800" cy="441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</a:pPr>
            <a:r>
              <a:rPr lang="en-US" altLang="ru-RU" sz="3000" dirty="0">
                <a:latin typeface="Arial" panose="020B0604020202020204" pitchFamily="34" charset="0"/>
              </a:rPr>
              <a:t>To iterate is human, to recurse – divine.</a:t>
            </a:r>
            <a:endParaRPr lang="ru-RU" altLang="ru-RU" sz="3000" dirty="0">
              <a:latin typeface="Arial" panose="020B0604020202020204" pitchFamily="34" charset="0"/>
            </a:endParaRPr>
          </a:p>
        </p:txBody>
      </p:sp>
      <p:sp>
        <p:nvSpPr>
          <p:cNvPr id="3077" name="Прямоугольник 4"/>
          <p:cNvSpPr/>
          <p:nvPr/>
        </p:nvSpPr>
        <p:spPr>
          <a:xfrm>
            <a:off x="5867400" y="44450"/>
            <a:ext cx="328422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uk-UA" altLang="ru-RU" dirty="0">
                <a:solidFill>
                  <a:srgbClr val="F7F7F7"/>
                </a:solidFill>
                <a:latin typeface="Arial" panose="020B0604020202020204" pitchFamily="34" charset="0"/>
              </a:rPr>
              <a:t>О</a:t>
            </a:r>
            <a:r>
              <a:rPr lang="ru-RU" altLang="ru-RU" dirty="0">
                <a:solidFill>
                  <a:srgbClr val="F7F7F7"/>
                </a:solidFill>
                <a:latin typeface="Arial" panose="020B0604020202020204" pitchFamily="34" charset="0"/>
              </a:rPr>
              <a:t>лександр Загоруйко © 20</a:t>
            </a:r>
            <a:r>
              <a:rPr lang="en-US" altLang="ru-RU" dirty="0">
                <a:solidFill>
                  <a:srgbClr val="F7F7F7"/>
                </a:solidFill>
                <a:latin typeface="Arial" panose="020B0604020202020204" pitchFamily="34" charset="0"/>
              </a:rPr>
              <a:t>2</a:t>
            </a:r>
            <a:r>
              <a:rPr lang="ru-RU" altLang="en-US" dirty="0">
                <a:solidFill>
                  <a:srgbClr val="F7F7F7"/>
                </a:solidFill>
                <a:latin typeface="Arial" panose="020B0604020202020204" pitchFamily="34" charset="0"/>
              </a:rPr>
              <a:t>5</a:t>
            </a:r>
          </a:p>
        </p:txBody>
      </p:sp>
      <p:pic>
        <p:nvPicPr>
          <p:cNvPr id="3078" name="Picture 5" descr="C:\Users\sunme\Desktop\sipluspl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4060825"/>
            <a:ext cx="2447925" cy="2752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ru-RU" altLang="ru-RU" dirty="0"/>
              <a:t>Ще приклади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313" y="1385888"/>
            <a:ext cx="4605338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Фільм </a:t>
            </a:r>
            <a:r>
              <a:rPr kumimoji="0" lang="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«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Початок</a:t>
            </a:r>
            <a:r>
              <a:rPr kumimoji="0" lang="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»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де</a:t>
            </a:r>
            <a:r>
              <a:rPr kumimoji="0" lang="ru-RU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г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оловні герої бачать</a:t>
            </a:r>
            <a:r>
              <a:rPr kumimoji="0" lang="ru-RU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сон, у якому вони</a:t>
            </a:r>
            <a:r>
              <a:rPr kumimoji="0" lang="ru-RU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бачать сон, у якому</a:t>
            </a:r>
            <a:r>
              <a:rPr kumimoji="0" lang="ru-RU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вони бачать сон...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 ось фільм </a:t>
            </a:r>
            <a:r>
              <a:rPr kumimoji="0" lang="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«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День бабака</a:t>
            </a:r>
            <a:r>
              <a:rPr kumimoji="0" lang="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»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це </a:t>
            </a:r>
            <a:r>
              <a:rPr kumimoji="0" lang="ru-RU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звичайний </a:t>
            </a:r>
            <a:r>
              <a:rPr kumimoji="0" lang="en-US" alt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цикл, а не рекурсія!</a:t>
            </a:r>
          </a:p>
        </p:txBody>
      </p:sp>
      <p:pic>
        <p:nvPicPr>
          <p:cNvPr id="14340" name="Picture 5" descr="C:\Users\Саша\Desktop\Ey_Paren_Rekursia_Ne_Interesuet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130" y="1486535"/>
            <a:ext cx="3931920" cy="53549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ru-RU" altLang="ru-RU" dirty="0"/>
              <a:t>Ще приклади</a:t>
            </a:r>
          </a:p>
        </p:txBody>
      </p:sp>
      <p:sp>
        <p:nvSpPr>
          <p:cNvPr id="16387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uk-UA" altLang="ru-RU" sz="4000" dirty="0"/>
              <a:t> </a:t>
            </a:r>
            <a:r>
              <a:rPr lang="ru-RU" sz="4000" dirty="0"/>
              <a:t>Кл</a:t>
            </a:r>
            <a:r>
              <a:rPr lang="uk-UA" sz="4000" dirty="0"/>
              <a:t>іп Бьорк</a:t>
            </a:r>
            <a:r>
              <a:rPr lang="ru-RU" altLang="ru-RU" sz="4000" dirty="0"/>
              <a:t>: </a:t>
            </a:r>
            <a:r>
              <a:rPr lang="en-US" altLang="ru-RU" sz="4000" dirty="0">
                <a:hlinkClick r:id="rId2"/>
              </a:rPr>
              <a:t>https://www.youtube.com/watch?v=x5nNfbTS6N4</a:t>
            </a:r>
            <a:endParaRPr lang="ru-RU" altLang="ru-RU" sz="4000" dirty="0"/>
          </a:p>
          <a:p>
            <a:r>
              <a:rPr lang="uk-UA" altLang="ru-RU" sz="4000" dirty="0"/>
              <a:t> </a:t>
            </a:r>
            <a:r>
              <a:rPr lang="ru-RU" altLang="ru-RU" sz="4000" dirty="0"/>
              <a:t>Кл</a:t>
            </a:r>
            <a:r>
              <a:rPr lang="uk-UA" altLang="ru-RU" sz="4000" dirty="0"/>
              <a:t>і</a:t>
            </a:r>
            <a:r>
              <a:rPr lang="ru-RU" altLang="ru-RU" sz="4000" dirty="0"/>
              <a:t>п Кайл</a:t>
            </a:r>
            <a:r>
              <a:rPr lang="uk-UA" altLang="ru-RU" sz="4000" dirty="0"/>
              <a:t>і</a:t>
            </a:r>
            <a:r>
              <a:rPr lang="ru-RU" altLang="ru-RU" sz="4000" dirty="0"/>
              <a:t> М</a:t>
            </a:r>
            <a:r>
              <a:rPr lang="uk-UA" altLang="ru-RU" sz="4000" dirty="0"/>
              <a:t>і</a:t>
            </a:r>
            <a:r>
              <a:rPr lang="ru-RU" altLang="ru-RU" sz="4000" dirty="0"/>
              <a:t>ноуг: </a:t>
            </a:r>
            <a:r>
              <a:rPr lang="en-US" altLang="ru-RU" sz="4000" dirty="0">
                <a:hlinkClick r:id="rId3"/>
              </a:rPr>
              <a:t>https://www.youtube.com/watch?v=63vqob-MljQ</a:t>
            </a:r>
            <a:endParaRPr lang="ru-RU" altLang="ru-RU" sz="4000" dirty="0"/>
          </a:p>
          <a:p>
            <a:endParaRPr lang="ru-RU" altLang="ru-RU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uk-UA" altLang="ru-RU" dirty="0"/>
              <a:t>Ще приклади</a:t>
            </a:r>
          </a:p>
        </p:txBody>
      </p:sp>
      <p:sp>
        <p:nvSpPr>
          <p:cNvPr id="17412" name="Объект 2"/>
          <p:cNvSpPr>
            <a:spLocks noGrp="1"/>
          </p:cNvSpPr>
          <p:nvPr>
            <p:ph idx="1"/>
          </p:nvPr>
        </p:nvSpPr>
        <p:spPr>
          <a:xfrm>
            <a:off x="611505" y="1556385"/>
            <a:ext cx="7994650" cy="441960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en-US" sz="3000" dirty="0"/>
              <a:t>Усі люди діляться на два типи: одні не знають, що таке рекурсія, а інші думають, що люди діляться на два типи: одні не знають, що таке рекурсія, а інші думають, що люди діляться на два типи...</a:t>
            </a:r>
          </a:p>
          <a:p>
            <a:r>
              <a:rPr lang="en-US" altLang="en-US" sz="3000" dirty="0"/>
              <a:t>Книга рекордів Гіннеса потрапила до Книги рекордів Гіннеса як книга-рекордсмен за кількістю рекордів Гіннеса в одній книзі.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ru-RU" altLang="ru-RU" dirty="0"/>
              <a:t>Рекурсивн</a:t>
            </a:r>
            <a:r>
              <a:rPr lang="uk-UA" altLang="ru-RU" dirty="0"/>
              <a:t>і</a:t>
            </a:r>
            <a:r>
              <a:rPr lang="ru-RU" altLang="ru-RU" dirty="0"/>
              <a:t> акрон</a:t>
            </a:r>
            <a:r>
              <a:rPr lang="uk-UA" altLang="ru-RU" dirty="0"/>
              <a:t>і</a:t>
            </a:r>
            <a:r>
              <a:rPr lang="ru-RU" altLang="ru-RU" dirty="0"/>
              <a:t>м</a:t>
            </a:r>
            <a:r>
              <a:rPr lang="uk-UA" altLang="ru-RU" dirty="0"/>
              <a:t>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3578" y="1412558"/>
            <a:ext cx="7924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Linux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— Linux is not 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unix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GNU — GNU is not 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unix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PNG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— PNG is not GIF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XNA —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XNA's not 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acronymed</a:t>
            </a:r>
            <a:endParaRPr kumimoji="0" lang="en-US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VISA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</a:t>
            </a:r>
            <a:r>
              <a:rPr kumimoji="0" lang="ru-RU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n-US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Visa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International Service Association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АСКА — акц</a:t>
            </a:r>
            <a:r>
              <a:rPr kumimoji="0" lang="uk-UA" altLang="ru-RU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і</a:t>
            </a: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онерна страхова компан</a:t>
            </a:r>
            <a:r>
              <a:rPr kumimoji="0" lang="uk-UA" altLang="ru-RU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і</a:t>
            </a: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я «АСКА»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PHP — PHP: Hypertext Preprocessor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WINE — WINE Is Not an Emulator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YAML — YAML Ain't Markup Language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PINE — Pine Is Not Elm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en-US" sz="23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NANA — NANA's Another Nested Acronym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uk-UA" altLang="ru-RU" dirty="0"/>
              <a:t>Ще приклади</a:t>
            </a:r>
          </a:p>
        </p:txBody>
      </p:sp>
      <p:sp>
        <p:nvSpPr>
          <p:cNvPr id="19459" name="Объект 2"/>
          <p:cNvSpPr>
            <a:spLocks noGrp="1"/>
          </p:cNvSpPr>
          <p:nvPr>
            <p:ph idx="1"/>
          </p:nvPr>
        </p:nvSpPr>
        <p:spPr>
          <a:xfrm>
            <a:off x="539750" y="1484313"/>
            <a:ext cx="7924800" cy="441960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en-US" sz="2700" dirty="0"/>
              <a:t>Сьогодні на вечерю – салат </a:t>
            </a:r>
            <a:r>
              <a:rPr lang="" altLang="en-US" sz="2700" dirty="0"/>
              <a:t>«</a:t>
            </a:r>
            <a:r>
              <a:rPr lang="en-US" altLang="en-US" sz="2700" dirty="0"/>
              <a:t>Рекурсивний</a:t>
            </a:r>
            <a:r>
              <a:rPr lang="" altLang="en-US" sz="2700" dirty="0"/>
              <a:t>»</a:t>
            </a:r>
            <a:r>
              <a:rPr lang="en-US" altLang="en-US" sz="2700" dirty="0"/>
              <a:t>: помідори, огірки, салат</a:t>
            </a:r>
          </a:p>
          <a:p>
            <a:r>
              <a:rPr lang="en-US" altLang="en-US" sz="2700" dirty="0"/>
              <a:t>Ціна на пальне зросла, тому що збільшилася ціна на пальне, яке використовують бензовози для доставки пального</a:t>
            </a:r>
          </a:p>
          <a:p>
            <a:r>
              <a:rPr lang="en-US" altLang="en-US" sz="2700" dirty="0"/>
              <a:t>Сайт реєстру заборонених</a:t>
            </a:r>
            <a:r>
              <a:rPr lang="uk-UA" altLang="en-US" sz="2700" dirty="0"/>
              <a:t> для перегляду      в Україні</a:t>
            </a:r>
            <a:r>
              <a:rPr lang="en-US" altLang="en-US" sz="2700" dirty="0"/>
              <a:t> сайтів UABlockList потрапив              у реєстр заборонених </a:t>
            </a:r>
            <a:r>
              <a:rPr lang="uk-UA" altLang="en-US" sz="2700" dirty="0"/>
              <a:t>для перегляду в Україні </a:t>
            </a:r>
            <a:r>
              <a:rPr lang="en-US" altLang="en-US" sz="2700" dirty="0"/>
              <a:t>сайтів за те, що містив інформацію про заборонені </a:t>
            </a:r>
            <a:r>
              <a:rPr lang="uk-UA" altLang="en-US" sz="2700" dirty="0"/>
              <a:t>для перегляду в Україні </a:t>
            </a:r>
            <a:r>
              <a:rPr lang="en-US" altLang="en-US" sz="2700" dirty="0"/>
              <a:t>сайти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uk-UA" altLang="ru-RU" dirty="0"/>
              <a:t>Ще приклади</a:t>
            </a:r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539750" y="1484313"/>
            <a:ext cx="7924800" cy="441960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en-US" sz="2900" dirty="0"/>
              <a:t>Питання: Яке питання може бути відповіддю саме на себе?</a:t>
            </a:r>
            <a:r>
              <a:rPr lang="uk-UA" altLang="en-US" sz="2900" dirty="0"/>
              <a:t> </a:t>
            </a:r>
            <a:r>
              <a:rPr lang="en-US" altLang="en-US" sz="2900" dirty="0"/>
              <a:t>Відповідь: </a:t>
            </a:r>
            <a:r>
              <a:rPr lang="" altLang="en-US" sz="2900" dirty="0"/>
              <a:t>«</a:t>
            </a:r>
            <a:r>
              <a:rPr lang="en-US" altLang="en-US" sz="2900" dirty="0"/>
              <a:t>Яке питання може бути відповіддю саме на себе?</a:t>
            </a:r>
            <a:r>
              <a:rPr lang="" altLang="en-US" sz="2900" dirty="0"/>
              <a:t>»</a:t>
            </a:r>
          </a:p>
        </p:txBody>
      </p:sp>
      <p:pic>
        <p:nvPicPr>
          <p:cNvPr id="20484" name="Picture 2" descr="C:\Users\Саша\Desktop\ZMC6lHRyxh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9788"/>
            <a:ext cx="4098925" cy="3073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5" name="Picture 3" descr="C:\Users\Саша\Desktop\cx0qm6yYDXw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100" y="3073400"/>
            <a:ext cx="4794250" cy="3595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dirty="0"/>
              <a:t>Рекурсивн</a:t>
            </a:r>
            <a:r>
              <a:rPr lang="uk-UA" dirty="0"/>
              <a:t>и</a:t>
            </a:r>
            <a:r>
              <a:rPr dirty="0"/>
              <a:t>й кентавр </a:t>
            </a:r>
            <a:r>
              <a:rPr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23555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endParaRPr dirty="0"/>
          </a:p>
        </p:txBody>
      </p:sp>
      <p:pic>
        <p:nvPicPr>
          <p:cNvPr id="23556" name="Picture 2" descr="C:\Users\Alex\Desktop\photo_2019-02-23_20-41-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" y="1484313"/>
            <a:ext cx="8497888" cy="5230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ru-RU" altLang="ru-RU" dirty="0"/>
              <a:t>Практика</a:t>
            </a:r>
          </a:p>
        </p:txBody>
      </p:sp>
      <p:sp>
        <p:nvSpPr>
          <p:cNvPr id="24579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US" altLang="en-US" dirty="0"/>
              <a:t>Викликаємо </a:t>
            </a:r>
            <a:r>
              <a:rPr lang="uk-UA" altLang="en-US" dirty="0"/>
              <a:t>функцію </a:t>
            </a:r>
            <a:r>
              <a:rPr lang="en-US" altLang="en-US" dirty="0"/>
              <a:t>main у </a:t>
            </a:r>
            <a:r>
              <a:rPr lang="uk-UA" altLang="en-US" dirty="0"/>
              <a:t>функції </a:t>
            </a:r>
            <a:r>
              <a:rPr lang="en-US" altLang="en-US" dirty="0"/>
              <a:t>main (створюємо нескінченну рекурсію). Рахуємо, скільки разів відбуваються рекурсивні виклики (за допомогою </a:t>
            </a:r>
            <a:r>
              <a:rPr lang="uk-UA" altLang="en-US" dirty="0"/>
              <a:t>глобальної або статичної </a:t>
            </a:r>
            <a:r>
              <a:rPr lang="en-US" altLang="en-US" dirty="0"/>
              <a:t>змінної). Додаємо в тіло main одну або кілька локальних змінних типу double.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ru-RU" altLang="ru-RU" dirty="0"/>
              <a:t>Фактор</a:t>
            </a:r>
            <a:r>
              <a:rPr lang="uk-UA" altLang="ru-RU" dirty="0"/>
              <a:t>і</a:t>
            </a:r>
            <a:r>
              <a:rPr lang="ru-RU" altLang="ru-RU" dirty="0"/>
              <a:t>ал</a:t>
            </a: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392113" y="1457325"/>
            <a:ext cx="7924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Історично склалося так, що як класичний приклад рекурсії майже завжди наводять задачу з обчислення факторіалу.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Для початку згадаємо, що таке факторіал. Позначається факторіал знаком оклику </a:t>
            </a:r>
            <a:r>
              <a:rPr kumimoji="0" lang="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«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</a:t>
            </a:r>
            <a:r>
              <a:rPr kumimoji="0" lang="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»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і обчислюється наступним чином: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N! = 1 * 2 * 3 * … * 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Заголовок 1"/>
          <p:cNvSpPr>
            <a:spLocks noGrp="1"/>
          </p:cNvSpPr>
          <p:nvPr>
            <p:ph type="title"/>
          </p:nvPr>
        </p:nvSpPr>
        <p:spPr>
          <a:xfrm>
            <a:off x="195580" y="228600"/>
            <a:ext cx="8277860" cy="914400"/>
          </a:xfrm>
        </p:spPr>
        <p:txBody>
          <a:bodyPr vert="horz" wrap="square" lIns="91440" tIns="45720" rIns="91440" bIns="45720" anchor="ctr" anchorCtr="0"/>
          <a:lstStyle/>
          <a:p>
            <a:r>
              <a:rPr lang="uk-UA" altLang="ru-RU" dirty="0"/>
              <a:t>Факторіал - кількість комбінацій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5" y="1987550"/>
            <a:ext cx="8994140" cy="43827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ru-RU" altLang="ru-RU" dirty="0"/>
              <a:t>Контрольн</a:t>
            </a:r>
            <a:r>
              <a:rPr lang="uk-UA" altLang="ru-RU" dirty="0"/>
              <a:t>і</a:t>
            </a:r>
            <a:r>
              <a:rPr lang="ru-RU" altLang="ru-RU" dirty="0"/>
              <a:t> </a:t>
            </a:r>
            <a:r>
              <a:rPr lang="uk-UA" altLang="ru-RU" dirty="0"/>
              <a:t>питання</a:t>
            </a:r>
          </a:p>
        </p:txBody>
      </p:sp>
      <p:sp>
        <p:nvSpPr>
          <p:cNvPr id="4099" name="Объект 2"/>
          <p:cNvSpPr>
            <a:spLocks noGrp="1"/>
          </p:cNvSpPr>
          <p:nvPr>
            <p:ph idx="1"/>
          </p:nvPr>
        </p:nvSpPr>
        <p:spPr>
          <a:xfrm>
            <a:off x="609600" y="1385888"/>
            <a:ext cx="7924800" cy="441960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en-US" sz="2000" dirty="0"/>
              <a:t>Що таке парадигма програмування?</a:t>
            </a:r>
          </a:p>
          <a:p>
            <a:r>
              <a:rPr lang="en-US" altLang="en-US" sz="2000" dirty="0"/>
              <a:t>Які парадигми підтримує C++?</a:t>
            </a:r>
          </a:p>
          <a:p>
            <a:r>
              <a:rPr lang="en-US" altLang="en-US" sz="2000" dirty="0"/>
              <a:t>Ідея процедурного програмування</a:t>
            </a:r>
          </a:p>
          <a:p>
            <a:r>
              <a:rPr lang="en-US" altLang="en-US" sz="2000" dirty="0"/>
              <a:t>Переваги процедурного підходу</a:t>
            </a:r>
          </a:p>
          <a:p>
            <a:r>
              <a:rPr lang="en-US" altLang="en-US" sz="2000" dirty="0"/>
              <a:t>Що таке функція?</a:t>
            </a:r>
          </a:p>
          <a:p>
            <a:r>
              <a:rPr lang="en-US" altLang="en-US" sz="2000" dirty="0"/>
              <a:t>Що таке прототип функції?</a:t>
            </a:r>
          </a:p>
          <a:p>
            <a:r>
              <a:rPr lang="en-US" altLang="en-US" sz="2000" dirty="0"/>
              <a:t>Відмінність функцій та процедур</a:t>
            </a:r>
          </a:p>
          <a:p>
            <a:r>
              <a:rPr lang="en-US" altLang="en-US" sz="2000" dirty="0"/>
              <a:t>Що таке аргументи</a:t>
            </a:r>
            <a:r>
              <a:rPr lang="uk-UA" altLang="en-US" sz="2000" dirty="0"/>
              <a:t>, параметри</a:t>
            </a:r>
            <a:r>
              <a:rPr lang="en-US" altLang="en-US" sz="2000" dirty="0"/>
              <a:t>?</a:t>
            </a:r>
          </a:p>
          <a:p>
            <a:r>
              <a:rPr lang="en-US" altLang="en-US" sz="2000" dirty="0"/>
              <a:t>Що таке область видимості?</a:t>
            </a:r>
          </a:p>
          <a:p>
            <a:r>
              <a:rPr lang="en-US" altLang="en-US" sz="2000" dirty="0"/>
              <a:t>Що таке значення, яке повертається?</a:t>
            </a:r>
          </a:p>
          <a:p>
            <a:r>
              <a:rPr lang="en-US" altLang="en-US" sz="2000" dirty="0"/>
              <a:t>Форми оператора return</a:t>
            </a:r>
          </a:p>
          <a:p>
            <a:r>
              <a:rPr lang="en-US" altLang="en-US" sz="2000" dirty="0"/>
              <a:t>Що таке перевантаження функцій?</a:t>
            </a:r>
          </a:p>
          <a:p>
            <a:r>
              <a:rPr lang="en-US" altLang="en-US" sz="2000" dirty="0"/>
              <a:t>Що таке сигнатура?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ru-RU" altLang="ru-RU" dirty="0"/>
              <a:t>Фактор</a:t>
            </a:r>
            <a:r>
              <a:rPr lang="uk-UA" altLang="ru-RU" dirty="0"/>
              <a:t>і</a:t>
            </a:r>
            <a:r>
              <a:rPr lang="ru-RU" altLang="ru-RU" dirty="0"/>
              <a:t>ал</a:t>
            </a:r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539750" y="1412875"/>
            <a:ext cx="7924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5! = 1 * 2 * 3 * 4 * 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4! = 1 * 2 * 3 * 4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5! = 4! * 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Іншими словами, факторіал являє собою добуток цілих натуральних чисел від 1 до N включно. Виходячи з вищезгаданої формули, можна помітити таку закономірність: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ru-RU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N! = N * (N-1)! </a:t>
            </a:r>
            <a:endParaRPr kumimoji="0" lang="ru-RU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ru-RU" altLang="ru-RU" dirty="0">
                <a:sym typeface="+mn-ea"/>
              </a:rPr>
              <a:t>Фактор</a:t>
            </a:r>
            <a:r>
              <a:rPr lang="uk-UA" altLang="ru-RU" dirty="0">
                <a:sym typeface="+mn-ea"/>
              </a:rPr>
              <a:t>і</a:t>
            </a:r>
            <a:r>
              <a:rPr lang="ru-RU" altLang="ru-RU" dirty="0">
                <a:sym typeface="+mn-ea"/>
              </a:rPr>
              <a:t>ал</a:t>
            </a:r>
            <a:endParaRPr lang="ru-RU" altLang="ru-RU" dirty="0"/>
          </a:p>
        </p:txBody>
      </p:sp>
      <p:sp>
        <p:nvSpPr>
          <p:cNvPr id="12" name="Объект 11"/>
          <p:cNvSpPr>
            <a:spLocks noGrp="1"/>
          </p:cNvSpPr>
          <p:nvPr>
            <p:ph idx="1"/>
          </p:nvPr>
        </p:nvSpPr>
        <p:spPr>
          <a:xfrm>
            <a:off x="539750" y="1412875"/>
            <a:ext cx="7924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Чудово! Можна обчислити факторіал через факторіал іншого числа! Але саме тут дуже легко потрапити в пастку, оскільки невідоме поняття визначається через таке ж невідоме поняття, і виходить нескінченний цикл. </a:t>
            </a:r>
            <a:r>
              <a:rPr kumimoji="0" lang="uk-UA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Вихід із цієї ситуації одразу буде знайдений, якщо додати до визначення факторіала наступний факт</a:t>
            </a:r>
            <a:r>
              <a:rPr kumimoji="0" lang="ru-RU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ru-RU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1! = 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sz="3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0! = 1</a:t>
            </a:r>
            <a:r>
              <a:rPr kumimoji="0" lang="ru-RU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т.</a:t>
            </a:r>
            <a:r>
              <a:rPr kumimoji="0" lang="uk-UA" altLang="ru-RU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я</a:t>
            </a:r>
            <a:r>
              <a:rPr kumimoji="0" lang="ru-RU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r>
              <a:rPr kumimoji="0" lang="ru-RU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1!=0!*</a:t>
            </a:r>
            <a:r>
              <a:rPr kumimoji="0" lang="ru-RU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1, а 0! = 1! / 1 = 1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ru-RU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ru-RU" altLang="ru-RU" dirty="0"/>
              <a:t>Фактор</a:t>
            </a:r>
            <a:r>
              <a:rPr lang="uk-UA" altLang="ru-RU" dirty="0"/>
              <a:t>іа</a:t>
            </a:r>
            <a:r>
              <a:rPr lang="ru-RU" altLang="ru-RU" dirty="0"/>
              <a:t>л</a:t>
            </a:r>
          </a:p>
        </p:txBody>
      </p:sp>
      <p:sp>
        <p:nvSpPr>
          <p:cNvPr id="29699" name="Объект 11"/>
          <p:cNvSpPr>
            <a:spLocks noGrp="1"/>
          </p:cNvSpPr>
          <p:nvPr>
            <p:ph idx="1"/>
          </p:nvPr>
        </p:nvSpPr>
        <p:spPr>
          <a:xfrm>
            <a:off x="534988" y="1412875"/>
            <a:ext cx="7924800" cy="4419600"/>
          </a:xfrm>
        </p:spPr>
        <p:txBody>
          <a:bodyPr vert="horz" wrap="square" lIns="91440" tIns="45720" rIns="91440" bIns="45720" anchor="t" anchorCtr="0"/>
          <a:lstStyle/>
          <a:p>
            <a:pPr marL="0" indent="0" algn="ctr">
              <a:buNone/>
            </a:pPr>
            <a:r>
              <a:rPr lang="en-US" altLang="en-US" dirty="0"/>
              <a:t>Тепер спробуємо обчислити значення факторіала будь-якого числа. Наприклад, знайдемо 5!, кілька разів застосувавши формулу N! = N * (N-1)! і один раз формулу 1! = 1</a:t>
            </a:r>
            <a:r>
              <a:rPr lang="ru-RU" altLang="ru-RU" dirty="0"/>
              <a:t>:</a:t>
            </a:r>
          </a:p>
          <a:p>
            <a:pPr marL="0" indent="0" algn="ctr">
              <a:buNone/>
            </a:pPr>
            <a:endParaRPr lang="ru-RU" altLang="ru-RU" b="1" dirty="0"/>
          </a:p>
          <a:p>
            <a:pPr marL="0" indent="0" algn="ctr">
              <a:buNone/>
            </a:pPr>
            <a:r>
              <a:rPr lang="ru-RU" altLang="ru-RU" b="1" dirty="0"/>
              <a:t>5! = 5 * 4! = 5 * 4 * 3! = 5 * 4 * 3 * 2! =</a:t>
            </a:r>
          </a:p>
          <a:p>
            <a:pPr marL="0" indent="0" algn="ctr">
              <a:buNone/>
            </a:pPr>
            <a:r>
              <a:rPr lang="ru-RU" altLang="ru-RU" b="1" dirty="0"/>
              <a:t>5 * 4 * 3 * 2 * 1! = 5 * 4 * 3 * 2 * 1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uk-UA" altLang="ru-RU" dirty="0"/>
              <a:t>Приклад 1</a:t>
            </a:r>
          </a:p>
        </p:txBody>
      </p:sp>
      <p:sp>
        <p:nvSpPr>
          <p:cNvPr id="30723" name="Объект 11"/>
          <p:cNvSpPr>
            <a:spLocks noGrp="1"/>
          </p:cNvSpPr>
          <p:nvPr>
            <p:ph idx="1"/>
          </p:nvPr>
        </p:nvSpPr>
        <p:spPr>
          <a:xfrm>
            <a:off x="608013" y="1557338"/>
            <a:ext cx="7924800" cy="4419600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US" altLang="ru-RU" sz="2500" dirty="0">
                <a:solidFill>
                  <a:srgbClr val="0070C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int </a:t>
            </a:r>
            <a:r>
              <a:rPr lang="en-US" altLang="ru-RU" sz="2500" dirty="0">
                <a:latin typeface="Verdana" panose="020B0604030504040204" pitchFamily="34" charset="0"/>
                <a:cs typeface="Verdana" panose="020B0604030504040204" pitchFamily="34" charset="0"/>
              </a:rPr>
              <a:t>factorial(</a:t>
            </a:r>
            <a:r>
              <a:rPr lang="en-US" altLang="ru-RU" sz="2500" dirty="0">
                <a:solidFill>
                  <a:srgbClr val="0070C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int</a:t>
            </a:r>
            <a:r>
              <a:rPr lang="en-US" altLang="ru-RU" sz="2500" dirty="0">
                <a:latin typeface="Verdana" panose="020B0604030504040204" pitchFamily="34" charset="0"/>
                <a:cs typeface="Verdana" panose="020B0604030504040204" pitchFamily="34" charset="0"/>
              </a:rPr>
              <a:t> n) {</a:t>
            </a:r>
          </a:p>
          <a:p>
            <a:pPr marL="0" indent="0">
              <a:buNone/>
            </a:pPr>
            <a:r>
              <a:rPr lang="en-US" altLang="ru-RU" sz="2500" dirty="0">
                <a:latin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US" altLang="ru-RU" sz="2500" dirty="0">
                <a:solidFill>
                  <a:srgbClr val="7030A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if</a:t>
            </a:r>
            <a:r>
              <a:rPr lang="en-US" altLang="ru-RU" sz="2500" dirty="0">
                <a:latin typeface="Verdana" panose="020B0604030504040204" pitchFamily="34" charset="0"/>
                <a:cs typeface="Verdana" panose="020B0604030504040204" pitchFamily="34" charset="0"/>
              </a:rPr>
              <a:t> (n == 0 || n == 1)</a:t>
            </a:r>
          </a:p>
          <a:p>
            <a:pPr marL="0" indent="0">
              <a:buNone/>
            </a:pPr>
            <a:r>
              <a:rPr lang="en-US" altLang="ru-RU" sz="2500" dirty="0">
                <a:latin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en-US" altLang="ru-RU" sz="2500" dirty="0">
                <a:solidFill>
                  <a:srgbClr val="7030A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return</a:t>
            </a:r>
            <a:r>
              <a:rPr lang="en-US" altLang="ru-RU" sz="2500" dirty="0">
                <a:latin typeface="Verdana" panose="020B0604030504040204" pitchFamily="34" charset="0"/>
                <a:cs typeface="Verdana" panose="020B0604030504040204" pitchFamily="34" charset="0"/>
              </a:rPr>
              <a:t> 1; </a:t>
            </a:r>
            <a:r>
              <a:rPr lang="en-US" altLang="ru-RU" sz="25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uk-UA" altLang="ru-RU" sz="25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умова виходу з рекурсії</a:t>
            </a:r>
            <a:endParaRPr lang="ru-RU" altLang="ru-RU" sz="2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ru-RU" sz="2500" dirty="0">
                <a:latin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ru-RU" sz="2500" dirty="0">
                <a:solidFill>
                  <a:srgbClr val="7030A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return</a:t>
            </a:r>
            <a:r>
              <a:rPr lang="en-US" altLang="ru-RU" sz="2500" dirty="0">
                <a:latin typeface="Verdana" panose="020B0604030504040204" pitchFamily="34" charset="0"/>
                <a:cs typeface="Verdana" panose="020B0604030504040204" pitchFamily="34" charset="0"/>
              </a:rPr>
              <a:t> factorial(n - 1) * n; </a:t>
            </a:r>
            <a:r>
              <a:rPr lang="en-US" altLang="ru-RU" sz="25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// </a:t>
            </a:r>
            <a:r>
              <a:rPr lang="uk-UA" altLang="en-US" sz="2500" dirty="0">
                <a:solidFill>
                  <a:srgbClr val="00B05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рекурс. виклик</a:t>
            </a:r>
            <a:endParaRPr lang="ru-RU" altLang="ru-RU" sz="2500" dirty="0">
              <a:solidFill>
                <a:srgbClr val="00B050"/>
              </a:solidFill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ru-RU" altLang="ru-RU" sz="2500" dirty="0">
                <a:latin typeface="Verdana" panose="020B0604030504040204" pitchFamily="34" charset="0"/>
                <a:cs typeface="Verdana" panose="020B0604030504040204" pitchFamily="34" charset="0"/>
              </a:rPr>
              <a:t>}</a:t>
            </a:r>
          </a:p>
          <a:p>
            <a:pPr marL="0" indent="0">
              <a:buNone/>
            </a:pPr>
            <a:endParaRPr lang="ru-RU" altLang="ru-RU" sz="2500" dirty="0">
              <a:latin typeface="Verdana" panose="020B0604030504040204" pitchFamily="34" charset="0"/>
              <a:cs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altLang="ru-RU" sz="2500" dirty="0">
                <a:solidFill>
                  <a:srgbClr val="0070C0"/>
                </a:solidFill>
                <a:latin typeface="Verdana" panose="020B0604030504040204" pitchFamily="34" charset="0"/>
                <a:cs typeface="Verdana" panose="020B0604030504040204" pitchFamily="34" charset="0"/>
              </a:rPr>
              <a:t>int </a:t>
            </a:r>
            <a:r>
              <a:rPr lang="en-US" altLang="ru-RU" sz="2500" dirty="0">
                <a:latin typeface="Verdana" panose="020B0604030504040204" pitchFamily="34" charset="0"/>
                <a:cs typeface="Verdana" panose="020B0604030504040204" pitchFamily="34" charset="0"/>
              </a:rPr>
              <a:t>main() {</a:t>
            </a:r>
          </a:p>
          <a:p>
            <a:pPr marL="0" indent="0">
              <a:buNone/>
            </a:pPr>
            <a:r>
              <a:rPr lang="en-US" altLang="ru-RU" sz="2500" dirty="0">
                <a:latin typeface="Verdana" panose="020B0604030504040204" pitchFamily="34" charset="0"/>
                <a:cs typeface="Verdana" panose="020B0604030504040204" pitchFamily="34" charset="0"/>
              </a:rPr>
              <a:t>    cout &lt;&lt; factorial(5);</a:t>
            </a:r>
          </a:p>
          <a:p>
            <a:pPr marL="0" indent="0">
              <a:buNone/>
            </a:pPr>
            <a:r>
              <a:rPr lang="en-US" altLang="ru-RU" sz="2500" dirty="0">
                <a:latin typeface="Verdana" panose="020B0604030504040204" pitchFamily="34" charset="0"/>
                <a:cs typeface="Verdana" panose="020B0604030504040204" pitchFamily="34" charset="0"/>
              </a:rPr>
              <a:t>}</a:t>
            </a:r>
            <a:endParaRPr lang="ru-RU" altLang="ru-RU" sz="25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uk-UA" altLang="ru-RU" dirty="0"/>
              <a:t>Схема роботи прикладу</a:t>
            </a: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190" y="1484630"/>
            <a:ext cx="3946525" cy="52895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uk-UA" altLang="ru-RU" dirty="0">
                <a:sym typeface="+mn-ea"/>
              </a:rPr>
              <a:t>Схема роботи прикладу</a:t>
            </a:r>
            <a:endParaRPr lang="ru-RU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750" y="1484313"/>
            <a:ext cx="8135938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Коли функція викликає сама себе, новим локальним змінним та параметрам виділяється місце в стеку, і код функції виконується з цими новими початковими значеннями. При кожному поверненні </a:t>
            </a:r>
            <a:r>
              <a:rPr kumimoji="0" lang="uk-UA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alt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 рекурсивного виклику старі локальні змінні та параметри видаляються з стеку, і виконання продовжується з моменту виклику всередині функції.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ru-RU" altLang="ru-RU" dirty="0"/>
              <a:t>Золоте правило рекурс</a:t>
            </a:r>
            <a:r>
              <a:rPr lang="uk-UA" altLang="ru-RU" dirty="0"/>
              <a:t>ії</a:t>
            </a:r>
          </a:p>
        </p:txBody>
      </p:sp>
      <p:sp>
        <p:nvSpPr>
          <p:cNvPr id="33795" name="Объект 2"/>
          <p:cNvSpPr>
            <a:spLocks noGrp="1"/>
          </p:cNvSpPr>
          <p:nvPr>
            <p:ph idx="1"/>
          </p:nvPr>
        </p:nvSpPr>
        <p:spPr>
          <a:xfrm>
            <a:off x="608013" y="1412875"/>
            <a:ext cx="7924800" cy="4419600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US" altLang="en-US" dirty="0"/>
              <a:t>Реалізувати рекурсивний виклик функції не складно, однак також потрібно подбати про логіку, яка припинить її виконання, інакше функція буде виконуватись безкінечно… ну, тобто, поки не витратить всю пам'ять стеку і програма не "вилетить" через нестачу пам'яті!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ru-RU" altLang="ru-RU" dirty="0"/>
              <a:t>Практика</a:t>
            </a:r>
          </a:p>
        </p:txBody>
      </p:sp>
      <p:sp>
        <p:nvSpPr>
          <p:cNvPr id="34819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en-US" dirty="0"/>
              <a:t>Написати рекурсивний метод для вирішення задачі з обчислення числа Фібоначчі на основі переданого індексу. Числа Фібоначчі за індексами 0 і 1 рівні 1, за індексом 2 — 2, за індексом 3 — 5, за індексом 4 — 8, за індексом 5 — 13 і так далі.</a:t>
            </a:r>
          </a:p>
          <a:p>
            <a:r>
              <a:rPr lang="en-US" altLang="en-US" sz="2600" dirty="0"/>
              <a:t>Салат Фібоначчі. Складається з учорашнього і позавчорашнього салатів.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uk-UA" altLang="ru-RU" dirty="0"/>
              <a:t>Фібоначчі</a:t>
            </a:r>
          </a:p>
        </p:txBody>
      </p:sp>
      <p:pic>
        <p:nvPicPr>
          <p:cNvPr id="2" name="Content Placeholder 1" descr="fibonacci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95" y="1628775"/>
            <a:ext cx="8893175" cy="409003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ru-RU" altLang="ru-RU" dirty="0"/>
              <a:t>Рекурс</a:t>
            </a:r>
            <a:r>
              <a:rPr lang="uk-UA" altLang="ru-RU" dirty="0"/>
              <a:t>і</a:t>
            </a:r>
            <a:r>
              <a:rPr lang="ru-RU" altLang="ru-RU" dirty="0"/>
              <a:t>я </a:t>
            </a:r>
            <a:r>
              <a:rPr lang="uk-UA" altLang="ru-RU" dirty="0"/>
              <a:t>або і</a:t>
            </a:r>
            <a:r>
              <a:rPr lang="ru-RU" altLang="ru-RU" dirty="0"/>
              <a:t>терац</a:t>
            </a:r>
            <a:r>
              <a:rPr lang="uk-UA" altLang="ru-RU" dirty="0"/>
              <a:t>ії</a:t>
            </a:r>
            <a:r>
              <a:rPr lang="ru-RU" altLang="ru-RU" dirty="0"/>
              <a:t>?</a:t>
            </a:r>
          </a:p>
        </p:txBody>
      </p:sp>
      <p:sp>
        <p:nvSpPr>
          <p:cNvPr id="36867" name="Объект 2"/>
          <p:cNvSpPr>
            <a:spLocks noGrp="1"/>
          </p:cNvSpPr>
          <p:nvPr>
            <p:ph idx="1"/>
          </p:nvPr>
        </p:nvSpPr>
        <p:spPr>
          <a:xfrm>
            <a:off x="679450" y="1457325"/>
            <a:ext cx="7924800" cy="4419600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US" altLang="en-US" sz="2900" dirty="0"/>
              <a:t>А навіщо взагалі потрібна рекурсія? Адже обчислення факторіала можна реалізувати й за допомогою циклу. Теоретично, </a:t>
            </a:r>
            <a:r>
              <a:rPr lang="en-US" altLang="en-US" sz="2900" b="1" dirty="0"/>
              <a:t>будь-який рекурсивний алгоритм цілком спокійно можна реалізувати за допомогою ітерацій. </a:t>
            </a:r>
            <a:r>
              <a:rPr lang="en-US" altLang="en-US" sz="2900" dirty="0"/>
              <a:t>До того ж, рекурсія виконується значно повільніше, ніж ітерації. Рекурсія споживає набагато більше оперативної пам'яті. Чи означає це, що рекурсія марна? Ні в якому разі!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ru-RU" altLang="ru-RU" dirty="0">
                <a:sym typeface="+mn-ea"/>
              </a:rPr>
              <a:t>Контрольн</a:t>
            </a:r>
            <a:r>
              <a:rPr lang="uk-UA" altLang="ru-RU" dirty="0">
                <a:sym typeface="+mn-ea"/>
              </a:rPr>
              <a:t>і</a:t>
            </a:r>
            <a:r>
              <a:rPr lang="ru-RU" altLang="ru-RU" dirty="0">
                <a:sym typeface="+mn-ea"/>
              </a:rPr>
              <a:t> </a:t>
            </a:r>
            <a:r>
              <a:rPr lang="uk-UA" altLang="ru-RU" dirty="0">
                <a:sym typeface="+mn-ea"/>
              </a:rPr>
              <a:t>питання</a:t>
            </a:r>
            <a:endParaRPr lang="ru-RU" altLang="ru-RU" dirty="0"/>
          </a:p>
        </p:txBody>
      </p:sp>
      <p:sp>
        <p:nvSpPr>
          <p:cNvPr id="6147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en-US" altLang="en-US" sz="2200" dirty="0"/>
              <a:t>Чи можна створити одну функцію всередині </a:t>
            </a:r>
            <a:r>
              <a:rPr lang="uk-UA" altLang="en-US" sz="2200" dirty="0"/>
              <a:t>тіла </a:t>
            </a:r>
            <a:r>
              <a:rPr lang="en-US" altLang="en-US" sz="2200" dirty="0"/>
              <a:t>іншої?</a:t>
            </a:r>
          </a:p>
          <a:p>
            <a:r>
              <a:rPr lang="en-US" altLang="en-US" sz="2200" dirty="0"/>
              <a:t>Чим статична локальна змінна відрізняється від звичайної?</a:t>
            </a:r>
          </a:p>
          <a:p>
            <a:r>
              <a:rPr lang="en-US" altLang="en-US" sz="2200" dirty="0"/>
              <a:t>Які відмінності під час передачі змінної й масиву у функцію?</a:t>
            </a:r>
          </a:p>
          <a:p>
            <a:r>
              <a:rPr lang="en-US" altLang="en-US" sz="2200" dirty="0"/>
              <a:t>Що таке параметри за замовчуванням, особливості їх створення</a:t>
            </a:r>
          </a:p>
          <a:p>
            <a:r>
              <a:rPr lang="en-US" altLang="en-US" sz="2200" dirty="0"/>
              <a:t>Про що потрібно пам'ятати, поєднуючи перевантаження і параметри за замовчуванням?</a:t>
            </a:r>
          </a:p>
          <a:p>
            <a:r>
              <a:rPr lang="en-US" altLang="en-US" sz="2200" dirty="0"/>
              <a:t>Що таке inline-функція?</a:t>
            </a:r>
          </a:p>
          <a:p>
            <a:r>
              <a:rPr lang="en-US" altLang="en-US" sz="2200" dirty="0"/>
              <a:t>Призначення шаблонів функції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uk-UA" altLang="ru-RU" dirty="0"/>
              <a:t>Використання рекурсії</a:t>
            </a:r>
          </a:p>
        </p:txBody>
      </p:sp>
      <p:sp>
        <p:nvSpPr>
          <p:cNvPr id="37891" name="Объект 2"/>
          <p:cNvSpPr>
            <a:spLocks noGrp="1"/>
          </p:cNvSpPr>
          <p:nvPr>
            <p:ph idx="1"/>
          </p:nvPr>
        </p:nvSpPr>
        <p:spPr>
          <a:xfrm>
            <a:off x="513080" y="1386205"/>
            <a:ext cx="8167370" cy="4419600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US" altLang="en-US" sz="3000" dirty="0"/>
              <a:t>Існує ряд задач, для яких рекурсивне рішення буде витонченим, а ітеративне – складним, </a:t>
            </a:r>
            <a:r>
              <a:rPr lang="uk-UA" altLang="en-US" sz="3000" dirty="0"/>
              <a:t>захаращеним </a:t>
            </a:r>
            <a:r>
              <a:rPr lang="en-US" altLang="en-US" sz="3000" dirty="0"/>
              <a:t>і </a:t>
            </a:r>
            <a:r>
              <a:rPr lang="uk-UA" altLang="en-US" sz="3000" dirty="0"/>
              <a:t>не природним</a:t>
            </a:r>
            <a:r>
              <a:rPr lang="en-US" altLang="en-US" sz="3000" dirty="0"/>
              <a:t>. Важливо навчитися інтуїтивно вибирати, який з підходів застосовувати в конкретному випадку – рекурсію чи ітерації. Найкраще застосування рекурсії – це розв'язання задач, для яких притаманна наступна риса: розв'язок задачі зводиться до розв'язку таких самих задач, але меншої розмірності.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 dirty="0"/>
              <a:t>Суть рекурсивного підходу</a:t>
            </a:r>
          </a:p>
        </p:txBody>
      </p:sp>
      <p:sp>
        <p:nvSpPr>
          <p:cNvPr id="38915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uk-UA" altLang="en-US" sz="2400" dirty="0"/>
              <a:t>Загалом</a:t>
            </a:r>
            <a:r>
              <a:rPr lang="en-US" altLang="en-US" sz="2400" dirty="0"/>
              <a:t>, рекурсивний підхід передбачає поділ складної задачі на один простий крок до її розв'язку та залишкову частину, яка стає спрощеною версією тієї ж задачі. Потім цей процес повторюється. Кожного разу виконується один крок, доки задача</a:t>
            </a:r>
            <a:r>
              <a:rPr lang="uk-UA" altLang="en-US" sz="2400" dirty="0"/>
              <a:t>    </a:t>
            </a:r>
            <a:r>
              <a:rPr lang="en-US" altLang="en-US" sz="2400" dirty="0"/>
              <a:t> не спроститься до найпрості</a:t>
            </a:r>
            <a:r>
              <a:rPr lang="uk-UA" altLang="en-US" sz="2400" dirty="0"/>
              <a:t>ш</a:t>
            </a:r>
            <a:r>
              <a:rPr lang="en-US" altLang="en-US" sz="2400" dirty="0"/>
              <a:t>ого рішення (його називають </a:t>
            </a:r>
            <a:r>
              <a:rPr lang="" altLang="en-US" sz="2400" dirty="0"/>
              <a:t>«</a:t>
            </a:r>
            <a:r>
              <a:rPr lang="en-US" altLang="en-US" sz="2400" dirty="0"/>
              <a:t>базовим випадком</a:t>
            </a:r>
            <a:r>
              <a:rPr lang="" altLang="en-US" sz="2400" dirty="0"/>
              <a:t>»</a:t>
            </a:r>
            <a:r>
              <a:rPr lang="en-US" altLang="en-US" sz="2400" dirty="0"/>
              <a:t>). Найпростіше рішення нашого базового випадку з кроками, які були зроблені для його досягнення, формують розв'язок початкової задачі.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 dirty="0">
                <a:sym typeface="+mn-ea"/>
              </a:rPr>
              <a:t>Суть рекурсивного підходу</a:t>
            </a:r>
            <a:endParaRPr dirty="0"/>
          </a:p>
        </p:txBody>
      </p:sp>
      <p:sp>
        <p:nvSpPr>
          <p:cNvPr id="39939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Що відбувається після того, як програма досягає базового випадку? Відповідь: відбувається повернення з функції, зчитується з стеку адреса повернення до попередньої версії рекурсивної функції, виконується перехід за цією адресою (ефект хвостової рекурсії).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uk-UA" altLang="ru-RU" dirty="0"/>
              <a:t>Де знадобиться рекурсія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Робота з графами (зокрема, </a:t>
            </a:r>
            <a:r>
              <a:rPr kumimoji="0" lang="uk-UA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 деревами) — наприклад, перебір усіх папок і підпапок на логічних дисках.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Графом називають графічне зображення, </a:t>
            </a:r>
            <a:r>
              <a:rPr kumimoji="0" lang="uk-UA" alt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що складається з вершин (вузлів) та р</a:t>
            </a:r>
            <a:r>
              <a:rPr kumimoji="0" lang="uk-UA" alt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бер,</a:t>
            </a:r>
            <a:r>
              <a:rPr kumimoji="0" lang="uk-UA" alt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uk-UA" alt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en-US" sz="25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що з'єднують певні пари вершин.</a:t>
            </a:r>
          </a:p>
        </p:txBody>
      </p:sp>
      <p:pic>
        <p:nvPicPr>
          <p:cNvPr id="40964" name="Picture 4" descr="&amp;Ocy;&amp;rcy;&amp;icy;&amp;iecy;&amp;ncy;&amp;tcy;&amp;icy;&amp;rcy;&amp;ocy;&amp;vcy;&amp;acy;&amp;ncy;&amp;ncy;&amp;ycy;&amp;jcy; &amp;icy; &amp;ncy;&amp;iecy;&amp;ocy;&amp;rcy;&amp;icy;&amp;iecy;&amp;ncy;&amp;tcy;&amp;icy;&amp;rcy;&amp;ocy;&amp;vcy;&amp;acy;&amp;ncy;&amp;ncy;&amp;ycy;&amp;jcy; &amp;gcy;&amp;rcy;&amp;acy;&amp;fcy;&amp;ycy;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1325" y="3213100"/>
            <a:ext cx="2867025" cy="1511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uk-UA" altLang="ru-RU" dirty="0">
                <a:sym typeface="+mn-ea"/>
              </a:rPr>
              <a:t>Де знадобиться рекурсія</a:t>
            </a:r>
            <a:endParaRPr lang="ru-RU" altLang="ru-RU" dirty="0"/>
          </a:p>
        </p:txBody>
      </p:sp>
      <p:sp>
        <p:nvSpPr>
          <p:cNvPr id="41987" name="Объект 2"/>
          <p:cNvSpPr>
            <a:spLocks noGrp="1"/>
          </p:cNvSpPr>
          <p:nvPr>
            <p:ph idx="1"/>
          </p:nvPr>
        </p:nvSpPr>
        <p:spPr>
          <a:xfrm>
            <a:off x="608013" y="1484313"/>
            <a:ext cx="7924800" cy="441960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en-US" sz="3100" dirty="0"/>
              <a:t>Робота з підрядками в рядку</a:t>
            </a:r>
          </a:p>
          <a:p>
            <a:r>
              <a:rPr lang="en-US" altLang="en-US" sz="3100" dirty="0"/>
              <a:t>Парсери JSON, XML і HTML</a:t>
            </a:r>
          </a:p>
          <a:p>
            <a:r>
              <a:rPr lang="en-US" altLang="en-US" sz="3100" dirty="0"/>
              <a:t>Деякі патерни проектування, наприклад, Decorator</a:t>
            </a:r>
          </a:p>
          <a:p>
            <a:r>
              <a:rPr lang="en-US" altLang="en-US" sz="3100" dirty="0"/>
              <a:t>Алгоритми сортувань (зокрема, швидке сортування та сортування злиттям)</a:t>
            </a:r>
          </a:p>
          <a:p>
            <a:r>
              <a:rPr lang="en-US" altLang="en-US" sz="3100" dirty="0"/>
              <a:t>Алгоритм бінарного пошуку</a:t>
            </a:r>
          </a:p>
          <a:p>
            <a:r>
              <a:rPr lang="en-US" altLang="en-US" sz="3100" dirty="0"/>
              <a:t>Домашні завдання від Олександра</a:t>
            </a:r>
            <a:r>
              <a:rPr lang="ru-RU" altLang="ru-RU" sz="3100" dirty="0"/>
              <a:t> </a:t>
            </a:r>
            <a:r>
              <a:rPr lang="ru-RU" altLang="ru-RU" sz="3100" dirty="0">
                <a:sym typeface="Wingdings" panose="05000000000000000000" pitchFamily="2" charset="2"/>
              </a:rPr>
              <a:t></a:t>
            </a:r>
            <a:endParaRPr lang="ru-RU" altLang="ru-RU" sz="3100" dirty="0"/>
          </a:p>
          <a:p>
            <a:endParaRPr lang="ru-RU" altLang="ru-RU" sz="3100" dirty="0"/>
          </a:p>
          <a:p>
            <a:endParaRPr lang="ru-RU" altLang="ru-RU" sz="31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ru-RU" dirty="0"/>
              <a:t>Quick sort (</a:t>
            </a:r>
            <a:r>
              <a:rPr lang="uk-UA" altLang="ru-RU" dirty="0"/>
              <a:t>швидке сортування</a:t>
            </a:r>
            <a:r>
              <a:rPr lang="ru-RU" altLang="ru-RU" dirty="0"/>
              <a:t>)</a:t>
            </a:r>
          </a:p>
        </p:txBody>
      </p:sp>
      <p:sp>
        <p:nvSpPr>
          <p:cNvPr id="22531" name="Прямоугольник 2"/>
          <p:cNvSpPr/>
          <p:nvPr/>
        </p:nvSpPr>
        <p:spPr>
          <a:xfrm>
            <a:off x="447675" y="1844675"/>
            <a:ext cx="8156575" cy="27070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Font typeface="Wingdings" panose="05000000000000000000" pitchFamily="2" charset="2"/>
            </a:pPr>
            <a:r>
              <a:rPr lang="ru-RU" altLang="ru-RU" sz="3500" dirty="0">
                <a:latin typeface="Arial" panose="020B0604020202020204" pitchFamily="34" charset="0"/>
              </a:rPr>
              <a:t>Реал</a:t>
            </a:r>
            <a:r>
              <a:rPr lang="uk-UA" altLang="ru-RU" sz="3500" dirty="0">
                <a:latin typeface="Arial" panose="020B0604020202020204" pitchFamily="34" charset="0"/>
              </a:rPr>
              <a:t>і</a:t>
            </a:r>
            <a:r>
              <a:rPr lang="ru-RU" altLang="ru-RU" sz="3500" dirty="0">
                <a:latin typeface="Arial" panose="020B0604020202020204" pitchFamily="34" charset="0"/>
              </a:rPr>
              <a:t>зац</a:t>
            </a:r>
            <a:r>
              <a:rPr lang="uk-UA" altLang="ru-RU" sz="3500" dirty="0">
                <a:latin typeface="Arial" panose="020B0604020202020204" pitchFamily="34" charset="0"/>
              </a:rPr>
              <a:t>і</a:t>
            </a:r>
            <a:r>
              <a:rPr lang="ru-RU" altLang="ru-RU" sz="3500" dirty="0">
                <a:latin typeface="Arial" panose="020B0604020202020204" pitchFamily="34" charset="0"/>
              </a:rPr>
              <a:t>я </a:t>
            </a:r>
            <a:r>
              <a:rPr lang="uk-UA" altLang="ru-RU" sz="3500" dirty="0">
                <a:latin typeface="Arial" panose="020B0604020202020204" pitchFamily="34" charset="0"/>
              </a:rPr>
              <a:t>швидкого сортування</a:t>
            </a:r>
            <a:r>
              <a:rPr lang="en-US" altLang="ru-RU" sz="3500" dirty="0">
                <a:latin typeface="Arial" panose="020B0604020202020204" pitchFamily="34" charset="0"/>
              </a:rPr>
              <a:t>:</a:t>
            </a:r>
            <a:endParaRPr lang="ru-RU" altLang="ru-RU" sz="3500" dirty="0">
              <a:latin typeface="Arial" panose="020B0604020202020204" pitchFamily="34" charset="0"/>
            </a:endParaRPr>
          </a:p>
          <a:p>
            <a:endParaRPr lang="en-US" altLang="ru-RU" sz="3500" dirty="0">
              <a:latin typeface="Arial" panose="020B0604020202020204" pitchFamily="34" charset="0"/>
            </a:endParaRPr>
          </a:p>
          <a:p>
            <a:endParaRPr lang="ru-RU" altLang="ru-RU" sz="3500" dirty="0">
              <a:latin typeface="Arial" panose="020B0604020202020204" pitchFamily="34" charset="0"/>
            </a:endParaRPr>
          </a:p>
          <a:p>
            <a:pPr algn="ctr"/>
            <a:r>
              <a:rPr lang="en-US" altLang="ru-RU" sz="6500" b="1" dirty="0">
                <a:latin typeface="Arial" panose="020B0604020202020204" pitchFamily="34" charset="0"/>
                <a:hlinkClick r:id="rId2"/>
              </a:rPr>
              <a:t>https://git.io/vNNKP</a:t>
            </a:r>
            <a:r>
              <a:rPr lang="en-US" altLang="ru-RU" sz="6500" b="1" dirty="0">
                <a:latin typeface="Arial" panose="020B0604020202020204" pitchFamily="34" charset="0"/>
              </a:rPr>
              <a:t> </a:t>
            </a:r>
            <a:endParaRPr lang="ru-RU" altLang="ru-RU" sz="65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uk-UA" altLang="ru-RU" dirty="0"/>
              <a:t>Ще приклади на рекурсію</a:t>
            </a:r>
          </a:p>
        </p:txBody>
      </p:sp>
      <p:sp>
        <p:nvSpPr>
          <p:cNvPr id="43011" name="Объект 2"/>
          <p:cNvSpPr>
            <a:spLocks noGrp="1"/>
          </p:cNvSpPr>
          <p:nvPr>
            <p:ph idx="1"/>
          </p:nvPr>
        </p:nvSpPr>
        <p:spPr>
          <a:xfrm>
            <a:off x="468313" y="1412875"/>
            <a:ext cx="8210550" cy="4419600"/>
          </a:xfrm>
        </p:spPr>
        <p:txBody>
          <a:bodyPr vert="horz" wrap="square" lIns="91440" tIns="45720" rIns="91440" bIns="45720" anchor="t" anchorCtr="0"/>
          <a:lstStyle/>
          <a:p>
            <a:r>
              <a:rPr lang="uk-UA" altLang="ru-RU" sz="2800" b="1" dirty="0"/>
              <a:t>Двійковий</a:t>
            </a:r>
            <a:r>
              <a:rPr lang="ru-RU" altLang="ru-RU" sz="2800" b="1" dirty="0"/>
              <a:t> по</a:t>
            </a:r>
            <a:r>
              <a:rPr lang="uk-UA" altLang="ru-RU" sz="2800" b="1" dirty="0"/>
              <a:t>шу</a:t>
            </a:r>
            <a:r>
              <a:rPr lang="ru-RU" altLang="ru-RU" sz="2800" b="1" dirty="0"/>
              <a:t>к: </a:t>
            </a:r>
            <a:r>
              <a:rPr lang="en-US" altLang="ru-RU" sz="2800" dirty="0">
                <a:hlinkClick r:id="rId2"/>
              </a:rPr>
              <a:t>https://git.io/vAy9n</a:t>
            </a:r>
            <a:r>
              <a:rPr lang="en-US" altLang="ru-RU" sz="2800" dirty="0"/>
              <a:t> </a:t>
            </a:r>
            <a:endParaRPr lang="ru-RU" altLang="ru-RU" sz="2800" dirty="0"/>
          </a:p>
          <a:p>
            <a:r>
              <a:rPr lang="ru-RU" altLang="ru-RU" sz="2800" b="1" dirty="0"/>
              <a:t>Х</a:t>
            </a:r>
            <a:r>
              <a:rPr lang="uk-UA" altLang="ru-RU" sz="2800" b="1" dirty="0"/>
              <a:t>і</a:t>
            </a:r>
            <a:r>
              <a:rPr lang="ru-RU" altLang="ru-RU" sz="2800" b="1" dirty="0"/>
              <a:t>д кон</a:t>
            </a:r>
            <a:r>
              <a:rPr lang="uk-UA" altLang="ru-RU" sz="2800" b="1" dirty="0"/>
              <a:t>е</a:t>
            </a:r>
            <a:r>
              <a:rPr lang="ru-RU" altLang="ru-RU" sz="2800" b="1" dirty="0"/>
              <a:t>м: </a:t>
            </a:r>
            <a:r>
              <a:rPr lang="en-US" altLang="ru-RU" sz="2800" dirty="0">
                <a:hlinkClick r:id="rId3"/>
              </a:rPr>
              <a:t>https://git.io/vA9Wy</a:t>
            </a:r>
            <a:endParaRPr lang="en-US" altLang="ru-RU" sz="2800" dirty="0"/>
          </a:p>
          <a:p>
            <a:r>
              <a:rPr lang="ru-RU" altLang="ru-RU" sz="2800" b="1" dirty="0"/>
              <a:t>Ханойс</a:t>
            </a:r>
            <a:r>
              <a:rPr lang="uk-UA" altLang="ru-RU" sz="2800" b="1" dirty="0"/>
              <a:t>ь</a:t>
            </a:r>
            <a:r>
              <a:rPr lang="ru-RU" altLang="ru-RU" sz="2800" b="1" dirty="0"/>
              <a:t>к</a:t>
            </a:r>
            <a:r>
              <a:rPr lang="uk-UA" altLang="ru-RU" sz="2800" b="1" dirty="0"/>
              <a:t>і</a:t>
            </a:r>
            <a:r>
              <a:rPr lang="ru-RU" altLang="ru-RU" sz="2800" b="1" dirty="0"/>
              <a:t> </a:t>
            </a:r>
            <a:r>
              <a:rPr lang="uk-UA" altLang="ru-RU" sz="2800" b="1" dirty="0"/>
              <a:t>вежі</a:t>
            </a:r>
            <a:r>
              <a:rPr lang="ru-RU" altLang="ru-RU" sz="2800" b="1" dirty="0"/>
              <a:t>: </a:t>
            </a:r>
            <a:r>
              <a:rPr lang="en-US" altLang="ru-RU" sz="2800" dirty="0">
                <a:hlinkClick r:id="rId4"/>
              </a:rPr>
              <a:t>https://git.io/vA90J</a:t>
            </a:r>
            <a:r>
              <a:rPr lang="ru-RU" altLang="ru-RU" sz="2800" dirty="0"/>
              <a:t> </a:t>
            </a:r>
            <a:endParaRPr lang="en-US" altLang="ru-RU" sz="2800" dirty="0"/>
          </a:p>
          <a:p>
            <a:r>
              <a:rPr lang="ru-RU" altLang="ru-RU" sz="2800" b="1" dirty="0"/>
              <a:t>По</a:t>
            </a:r>
            <a:r>
              <a:rPr lang="uk-UA" altLang="ru-RU" sz="2800" b="1" dirty="0"/>
              <a:t>шук файлів у системі</a:t>
            </a:r>
            <a:r>
              <a:rPr lang="ru-RU" altLang="ru-RU" sz="2800" b="1" dirty="0"/>
              <a:t>: </a:t>
            </a:r>
            <a:r>
              <a:rPr lang="en-US" altLang="ru-RU" sz="2800" dirty="0">
                <a:hlinkClick r:id="rId5"/>
              </a:rPr>
              <a:t>https://git.io/vA9ue</a:t>
            </a:r>
            <a:endParaRPr lang="ru-RU" altLang="ru-RU" sz="2800" dirty="0"/>
          </a:p>
          <a:p>
            <a:r>
              <a:rPr lang="ru-RU" altLang="ru-RU" sz="2800" b="1" dirty="0"/>
              <a:t>8 ферз</a:t>
            </a:r>
            <a:r>
              <a:rPr lang="uk-UA" altLang="ru-RU" sz="2800" b="1" dirty="0"/>
              <a:t>ів</a:t>
            </a:r>
            <a:r>
              <a:rPr lang="ru-RU" altLang="ru-RU" sz="2800" b="1" dirty="0"/>
              <a:t>: </a:t>
            </a:r>
            <a:r>
              <a:rPr lang="en-US" altLang="ru-RU" sz="2800" dirty="0">
                <a:hlinkClick r:id="rId6"/>
              </a:rPr>
              <a:t>https://git.io/vA9uc</a:t>
            </a:r>
            <a:r>
              <a:rPr lang="ru-RU" altLang="ru-RU" sz="2800" dirty="0"/>
              <a:t> </a:t>
            </a:r>
          </a:p>
          <a:p>
            <a:r>
              <a:rPr lang="ru-RU" altLang="ru-RU" sz="2800" b="1" dirty="0"/>
              <a:t>Алгоритм </a:t>
            </a:r>
            <a:r>
              <a:rPr lang="uk-UA" altLang="ru-RU" sz="2800" b="1" dirty="0"/>
              <a:t>гри Сапер</a:t>
            </a:r>
            <a:r>
              <a:rPr lang="ru-RU" altLang="ru-RU" sz="2800" b="1" dirty="0"/>
              <a:t>: </a:t>
            </a:r>
            <a:r>
              <a:rPr lang="en-US" altLang="ru-RU" sz="2800" dirty="0">
                <a:hlinkClick r:id="rId7"/>
              </a:rPr>
              <a:t>https://git.io/vA9zJ</a:t>
            </a:r>
            <a:r>
              <a:rPr lang="ru-RU" altLang="ru-RU" sz="2800" dirty="0"/>
              <a:t> </a:t>
            </a:r>
            <a:endParaRPr lang="ru-RU" altLang="ru-RU" dirty="0"/>
          </a:p>
          <a:p>
            <a:endParaRPr lang="ru-RU" altLang="ru-RU" dirty="0"/>
          </a:p>
        </p:txBody>
      </p:sp>
      <p:pic>
        <p:nvPicPr>
          <p:cNvPr id="43012" name="Picture 4" descr="C:\Users\Саша\Desktop\744px-SierpinskiTriangle.svg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1970" y="4711700"/>
            <a:ext cx="2383155" cy="20656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Text Box 7372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Домашнє завдання</a:t>
            </a:r>
          </a:p>
        </p:txBody>
      </p:sp>
      <p:sp>
        <p:nvSpPr>
          <p:cNvPr id="149507" name="Text Box 73729"/>
          <p:cNvSpPr txBox="1"/>
          <p:nvPr/>
        </p:nvSpPr>
        <p:spPr>
          <a:xfrm>
            <a:off x="494030" y="1484630"/>
            <a:ext cx="8155940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/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</a:t>
            </a:r>
            <a:r>
              <a:rPr lang="uk-UA" altLang="ru-RU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иконати якомога більше завдань   </a:t>
            </a:r>
            <a:r>
              <a:rPr lang="uk-UA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за посиланням: </a:t>
            </a:r>
            <a:r>
              <a:rPr lang="en-US" altLang="en-US" sz="3200" b="1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sym typeface="+mn-ea"/>
              </a:rPr>
              <a:t>https://gist.github.com/sunmeat/ad97ecf3e53d26a189c0f8c76ddc6c41</a:t>
            </a: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</a:t>
            </a:r>
            <a:r>
              <a:rPr lang="uk-UA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есь код</a:t>
            </a:r>
            <a:r>
              <a:rPr lang="ru-RU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з</a:t>
            </a:r>
            <a:r>
              <a:rPr lang="en-US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en-US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брати в</a:t>
            </a:r>
            <a:r>
              <a:rPr lang="en-US" altLang="ru-RU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uk-UA" altLang="ru-RU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один публічний </a:t>
            </a:r>
            <a:r>
              <a:rPr lang="en-US" altLang="ru-RU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gist / </a:t>
            </a:r>
            <a:r>
              <a:rPr lang="uk-UA" altLang="ru-RU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репозиторій</a:t>
            </a:r>
            <a:r>
              <a:rPr lang="ru-RU" altLang="ru-RU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, посилання </a:t>
            </a:r>
            <a:r>
              <a:rPr lang="uk-UA" altLang="ru-RU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         на нього </a:t>
            </a:r>
            <a:r>
              <a:rPr lang="ru-RU" altLang="ru-RU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над</a:t>
            </a:r>
            <a:r>
              <a:rPr lang="uk-UA" altLang="ru-RU" sz="3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іслати в коментар         на майстат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ru-RU" altLang="ru-RU" dirty="0"/>
              <a:t>Рекурс</a:t>
            </a:r>
            <a:r>
              <a:rPr lang="uk-UA" altLang="ru-RU" dirty="0"/>
              <a:t>і</a:t>
            </a:r>
            <a:r>
              <a:rPr lang="ru-RU" altLang="ru-RU" dirty="0"/>
              <a:t>я</a:t>
            </a:r>
          </a:p>
        </p:txBody>
      </p:sp>
      <p:sp>
        <p:nvSpPr>
          <p:cNvPr id="8195" name="Объект 2"/>
          <p:cNvSpPr>
            <a:spLocks noGrp="1"/>
          </p:cNvSpPr>
          <p:nvPr>
            <p:ph idx="1"/>
          </p:nvPr>
        </p:nvSpPr>
        <p:spPr>
          <a:xfrm>
            <a:off x="468313" y="1412875"/>
            <a:ext cx="7924800" cy="4419600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ru-RU" altLang="ru-RU" dirty="0"/>
              <a:t>Для того, </a:t>
            </a:r>
            <a:r>
              <a:rPr lang="uk-UA" altLang="ru-RU" dirty="0"/>
              <a:t>щоб зрозуміти</a:t>
            </a:r>
          </a:p>
          <a:p>
            <a:pPr marL="0" indent="0">
              <a:buNone/>
            </a:pPr>
            <a:r>
              <a:rPr lang="uk-UA" altLang="ru-RU" dirty="0"/>
              <a:t>рекурсію, спочатку треба</a:t>
            </a:r>
          </a:p>
          <a:p>
            <a:pPr marL="0" indent="0">
              <a:buNone/>
            </a:pPr>
            <a:r>
              <a:rPr lang="uk-UA" altLang="ru-RU" dirty="0"/>
              <a:t>зрозуміти рекурсію</a:t>
            </a:r>
            <a:r>
              <a:rPr lang="ru-RU" altLang="ru-RU" dirty="0"/>
              <a:t>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ru-RU" altLang="ru-RU" dirty="0">
                <a:sym typeface="+mn-ea"/>
              </a:rPr>
              <a:t>Рекурс</a:t>
            </a:r>
            <a:r>
              <a:rPr lang="uk-UA" altLang="ru-RU" dirty="0">
                <a:sym typeface="+mn-ea"/>
              </a:rPr>
              <a:t>і</a:t>
            </a:r>
            <a:r>
              <a:rPr lang="ru-RU" altLang="ru-RU" dirty="0">
                <a:sym typeface="+mn-ea"/>
              </a:rPr>
              <a:t>я</a:t>
            </a:r>
            <a:endParaRPr lang="ru-RU" altLang="ru-RU" dirty="0"/>
          </a:p>
        </p:txBody>
      </p:sp>
      <p:sp>
        <p:nvSpPr>
          <p:cNvPr id="9219" name="Объект 2"/>
          <p:cNvSpPr>
            <a:spLocks noGrp="1"/>
          </p:cNvSpPr>
          <p:nvPr>
            <p:ph idx="1"/>
          </p:nvPr>
        </p:nvSpPr>
        <p:spPr>
          <a:xfrm>
            <a:off x="468313" y="1412875"/>
            <a:ext cx="8207375" cy="4419600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US" altLang="en-US" sz="2400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Рекурсія — це особливий прийом у програмуванні, за якого функція викликає сама себе безпосередньо або опосередковано.</a:t>
            </a:r>
          </a:p>
          <a:p>
            <a:pPr marL="0" indent="0">
              <a:buNone/>
            </a:pPr>
            <a:r>
              <a:rPr lang="en-US" altLang="en-US" sz="2400" dirty="0"/>
              <a:t>Зазвичай початківці-програмісти, дізнавшись </a:t>
            </a:r>
            <a:r>
              <a:rPr lang="uk-UA" altLang="en-US" sz="2400" dirty="0"/>
              <a:t>             </a:t>
            </a:r>
            <a:r>
              <a:rPr lang="en-US" altLang="en-US" sz="2400" dirty="0"/>
              <a:t>про рекурсію, відчувають легке здивування. Здається, що такий ланцюжок викликів перетвориться </a:t>
            </a:r>
            <a:r>
              <a:rPr lang="uk-UA" altLang="en-US" sz="2400" dirty="0"/>
              <a:t>                 </a:t>
            </a:r>
            <a:r>
              <a:rPr lang="en-US" altLang="en-US" sz="2400" dirty="0"/>
              <a:t>на нескінченний цикл, схожий на змію, яка з’їла саму себе, або призведе до помилки під час виконання, коли програма споживатиме всі ресурси пам’яті. Однак рекурсія — це чудовий інструмент, який, за вмілого та правильного використання, допоможе</a:t>
            </a:r>
            <a:r>
              <a:rPr lang="uk-UA" altLang="en-US" sz="2400" dirty="0"/>
              <a:t> </a:t>
            </a:r>
            <a:r>
              <a:rPr lang="en-US" altLang="en-US" sz="2400" dirty="0"/>
              <a:t>розв’язати безліч </a:t>
            </a:r>
            <a:r>
              <a:rPr lang="uk-UA" altLang="en-US" sz="2400" dirty="0"/>
              <a:t>	</a:t>
            </a:r>
            <a:r>
              <a:rPr lang="en-US" altLang="en-US" sz="2400" dirty="0"/>
              <a:t>складних задач.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Заголовок 1"/>
          <p:cNvSpPr>
            <a:spLocks noGrp="1"/>
          </p:cNvSpPr>
          <p:nvPr>
            <p:ph type="title"/>
          </p:nvPr>
        </p:nvSpPr>
        <p:spPr>
          <a:xfrm>
            <a:off x="195580" y="228600"/>
            <a:ext cx="8605520" cy="914400"/>
          </a:xfrm>
        </p:spPr>
        <p:txBody>
          <a:bodyPr vert="horz" wrap="square" lIns="91440" tIns="45720" rIns="91440" bIns="45720" anchor="ctr" anchorCtr="0"/>
          <a:lstStyle/>
          <a:p>
            <a:r>
              <a:rPr lang="uk-UA" altLang="ru-RU" sz="4100" dirty="0"/>
              <a:t>Спостереження рекурсії у фізиці</a:t>
            </a:r>
          </a:p>
        </p:txBody>
      </p:sp>
      <p:sp>
        <p:nvSpPr>
          <p:cNvPr id="10243" name="Объект 2"/>
          <p:cNvSpPr>
            <a:spLocks noGrp="1"/>
          </p:cNvSpPr>
          <p:nvPr>
            <p:ph idx="1"/>
          </p:nvPr>
        </p:nvSpPr>
        <p:spPr>
          <a:xfrm>
            <a:off x="3563938" y="1457325"/>
            <a:ext cx="4970462" cy="4419600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buNone/>
            </a:pPr>
            <a:r>
              <a:rPr lang="en-US" altLang="en-US" sz="2500" dirty="0"/>
              <a:t>Розмістіть два дзеркала паралельно та строго навпроти одне одного – усередині них утворяться два коридори зі згасаючих відображень дзеркал – це класичний приклад нескінченної рекурсії.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ru-RU" altLang="ru-RU" dirty="0"/>
              <a:t>Рекурс</a:t>
            </a:r>
            <a:r>
              <a:rPr lang="uk-UA" altLang="ru-RU" dirty="0"/>
              <a:t>ія в реальному житті</a:t>
            </a:r>
          </a:p>
        </p:txBody>
      </p:sp>
      <p:sp>
        <p:nvSpPr>
          <p:cNvPr id="11267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r>
              <a:rPr lang="uk-UA" altLang="ru-RU" dirty="0"/>
              <a:t>Наведіть веб-камеру на монітор</a:t>
            </a:r>
            <a:r>
              <a:rPr lang="ru-RU" altLang="ru-RU" dirty="0"/>
              <a:t>:</a:t>
            </a:r>
          </a:p>
        </p:txBody>
      </p:sp>
      <p:pic>
        <p:nvPicPr>
          <p:cNvPr id="11268" name="Picture 2" descr="C:\Users\Саша\Desktop\34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" y="3141663"/>
            <a:ext cx="4286250" cy="344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269" name="Picture 3" descr="C:\Users\Саша\Desktop\127ded43d8f8da0fd35e2e38b62a244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275" y="2789238"/>
            <a:ext cx="4432300" cy="280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70" name="Прямоугольник 1"/>
          <p:cNvSpPr/>
          <p:nvPr/>
        </p:nvSpPr>
        <p:spPr>
          <a:xfrm>
            <a:off x="4446588" y="5589588"/>
            <a:ext cx="37973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ru-RU" dirty="0">
                <a:latin typeface="Arial" panose="020B0604020202020204" pitchFamily="34" charset="0"/>
                <a:hlinkClick r:id="rId4"/>
              </a:rPr>
              <a:t>https://www.youtube.com/embed/lO9d-AJai8Q</a:t>
            </a:r>
            <a:r>
              <a:rPr lang="en-US" altLang="ru-RU" dirty="0">
                <a:latin typeface="Arial" panose="020B0604020202020204" pitchFamily="34" charset="0"/>
              </a:rPr>
              <a:t> 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 sz="3800" dirty="0"/>
              <a:t>Зачароване коло – це не рекурсія!</a:t>
            </a:r>
          </a:p>
        </p:txBody>
      </p:sp>
      <p:sp>
        <p:nvSpPr>
          <p:cNvPr id="12291" name="Объект 2"/>
          <p:cNvSpPr>
            <a:spLocks noGrp="1"/>
          </p:cNvSpPr>
          <p:nvPr>
            <p:ph idx="1"/>
          </p:nvPr>
        </p:nvSpPr>
        <p:spPr>
          <a:xfrm>
            <a:off x="468313" y="1557338"/>
            <a:ext cx="8280400" cy="4778375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en-US" sz="3000" dirty="0">
                <a:ea typeface="Verdana" panose="020B0604030504040204" pitchFamily="34" charset="0"/>
              </a:rPr>
              <a:t>Windows не змогла знайти драйвери </a:t>
            </a:r>
            <a:r>
              <a:rPr lang="uk-UA" altLang="en-US" sz="3000" dirty="0">
                <a:ea typeface="Verdana" panose="020B0604030504040204" pitchFamily="34" charset="0"/>
              </a:rPr>
              <a:t>     </a:t>
            </a:r>
            <a:r>
              <a:rPr lang="en-US" altLang="en-US" sz="3000" dirty="0">
                <a:ea typeface="Verdana" panose="020B0604030504040204" pitchFamily="34" charset="0"/>
              </a:rPr>
              <a:t>для пристрою Модем. Шукати в інтернеті?</a:t>
            </a:r>
          </a:p>
          <a:p>
            <a:r>
              <a:rPr lang="en-US" altLang="en-US" sz="3000" dirty="0">
                <a:ea typeface="Verdana" panose="020B0604030504040204" pitchFamily="34" charset="0"/>
              </a:rPr>
              <a:t>Клавіатура не знайдена. Натисніть F1, </a:t>
            </a:r>
            <a:r>
              <a:rPr lang="uk-UA" altLang="en-US" sz="3000" dirty="0">
                <a:ea typeface="Verdana" panose="020B0604030504040204" pitchFamily="34" charset="0"/>
              </a:rPr>
              <a:t> </a:t>
            </a:r>
            <a:r>
              <a:rPr lang="en-US" altLang="en-US" sz="3000" dirty="0">
                <a:ea typeface="Verdana" panose="020B0604030504040204" pitchFamily="34" charset="0"/>
              </a:rPr>
              <a:t>щоб продовжити.</a:t>
            </a:r>
          </a:p>
          <a:p>
            <a:r>
              <a:rPr lang="en-US" altLang="en-US" sz="3000" dirty="0">
                <a:ea typeface="Verdana" panose="020B0604030504040204" pitchFamily="34" charset="0"/>
              </a:rPr>
              <a:t>Якщо у вас вкрали кредитну картку, зателефонуйте за номером, вказаним на зворотн</a:t>
            </a:r>
            <a:r>
              <a:rPr lang="uk-UA" altLang="en-US" sz="3000" dirty="0">
                <a:ea typeface="Verdana" panose="020B0604030504040204" pitchFamily="34" charset="0"/>
              </a:rPr>
              <a:t>ь</a:t>
            </a:r>
            <a:r>
              <a:rPr lang="en-US" altLang="en-US" sz="3000" dirty="0">
                <a:ea typeface="Verdana" panose="020B0604030504040204" pitchFamily="34" charset="0"/>
              </a:rPr>
              <a:t>ому боці картки</a:t>
            </a:r>
            <a:r>
              <a:rPr lang="uk-UA" altLang="en-US" sz="3000" dirty="0">
                <a:ea typeface="Verdana" panose="020B0604030504040204" pitchFamily="34" charset="0"/>
              </a:rPr>
              <a:t> :)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en-US" altLang="en-US" sz="3800" dirty="0">
                <a:sym typeface="+mn-ea"/>
              </a:rPr>
              <a:t>Зачароване коло – це не рекурсія!</a:t>
            </a:r>
            <a:endParaRPr lang="ru-RU" altLang="ru-RU" sz="3800" dirty="0"/>
          </a:p>
        </p:txBody>
      </p:sp>
      <p:sp>
        <p:nvSpPr>
          <p:cNvPr id="13315" name="Объект 2"/>
          <p:cNvSpPr>
            <a:spLocks noGrp="1"/>
          </p:cNvSpPr>
          <p:nvPr>
            <p:ph idx="1"/>
          </p:nvPr>
        </p:nvSpPr>
        <p:spPr>
          <a:xfrm>
            <a:off x="468313" y="1557338"/>
            <a:ext cx="8280400" cy="4778375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Щоб влаштуватися на роботу, потрібен досвід. Щоб отримати досвід, потрібно влаштуватися на роботу.</a:t>
            </a:r>
          </a:p>
          <a:p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У деяких країнах можна працевлаштуватися лише за наявності довідки про прописку, а прописатися – тільки за наявності довідки з місця роботи...</a:t>
            </a:r>
          </a:p>
          <a:p>
            <a:r>
              <a:rPr lang="en-US" alt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Сенс життя полягає в тому, щоб знайти сенс життя.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20</TotalTime>
  <Words>1602</Words>
  <Application>Microsoft Office PowerPoint</Application>
  <PresentationFormat>Экран (4:3)</PresentationFormat>
  <Paragraphs>150</Paragraphs>
  <Slides>37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Arial Black</vt:lpstr>
      <vt:lpstr>Arial Unicode MS</vt:lpstr>
      <vt:lpstr>Times New Roman</vt:lpstr>
      <vt:lpstr>Verdana</vt:lpstr>
      <vt:lpstr>Wingdings</vt:lpstr>
      <vt:lpstr>Скругленный</vt:lpstr>
      <vt:lpstr>Рекурсивні функції</vt:lpstr>
      <vt:lpstr>Контрольні питання</vt:lpstr>
      <vt:lpstr>Контрольні питання</vt:lpstr>
      <vt:lpstr>Рекурсія</vt:lpstr>
      <vt:lpstr>Рекурсія</vt:lpstr>
      <vt:lpstr>Спостереження рекурсії у фізиці</vt:lpstr>
      <vt:lpstr>Рекурсія в реальному житті</vt:lpstr>
      <vt:lpstr>Зачароване коло – це не рекурсія!</vt:lpstr>
      <vt:lpstr>Зачароване коло – це не рекурсія!</vt:lpstr>
      <vt:lpstr>Ще приклади</vt:lpstr>
      <vt:lpstr>Ще приклади</vt:lpstr>
      <vt:lpstr>Ще приклади</vt:lpstr>
      <vt:lpstr>Рекурсивні акроніми</vt:lpstr>
      <vt:lpstr>Ще приклади</vt:lpstr>
      <vt:lpstr>Ще приклади</vt:lpstr>
      <vt:lpstr>Рекурсивний кентавр </vt:lpstr>
      <vt:lpstr>Практика</vt:lpstr>
      <vt:lpstr>Факторіал</vt:lpstr>
      <vt:lpstr>Факторіал - кількість комбінацій</vt:lpstr>
      <vt:lpstr>Факторіал</vt:lpstr>
      <vt:lpstr>Факторіал</vt:lpstr>
      <vt:lpstr>Факторіал</vt:lpstr>
      <vt:lpstr>Приклад 1</vt:lpstr>
      <vt:lpstr>Схема роботи прикладу</vt:lpstr>
      <vt:lpstr>Схема роботи прикладу</vt:lpstr>
      <vt:lpstr>Золоте правило рекурсії</vt:lpstr>
      <vt:lpstr>Практика</vt:lpstr>
      <vt:lpstr>Фібоначчі</vt:lpstr>
      <vt:lpstr>Рекурсія або ітерації?</vt:lpstr>
      <vt:lpstr>Використання рекурсії</vt:lpstr>
      <vt:lpstr>Суть рекурсивного підходу</vt:lpstr>
      <vt:lpstr>Суть рекурсивного підходу</vt:lpstr>
      <vt:lpstr>Де знадобиться рекурсія</vt:lpstr>
      <vt:lpstr>Де знадобиться рекурсія</vt:lpstr>
      <vt:lpstr>Quick sort (швидке сортування)</vt:lpstr>
      <vt:lpstr>Ще приклади на рекурсію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Объектная модель в Java</dc:title>
  <dc:creator>Карабцев</dc:creator>
  <cp:lastModifiedBy>User</cp:lastModifiedBy>
  <cp:revision>1265</cp:revision>
  <dcterms:created xsi:type="dcterms:W3CDTF">2005-09-22T16:26:00Z</dcterms:created>
  <dcterms:modified xsi:type="dcterms:W3CDTF">2025-05-24T06:20:01Z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DE958678B78E4F679D64B9F576779C79_12</vt:lpwstr>
  </property>
  <property fmtid="{D5CDD505-2E9C-101B-9397-08002B2CF9AE}" pid="3" name="KSOProductBuildVer">
    <vt:lpwstr>1033-12.2.0.19826</vt:lpwstr>
  </property>
</Properties>
</file>