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75" r:id="rId6"/>
    <p:sldId id="257" r:id="rId7"/>
    <p:sldId id="276" r:id="rId8"/>
    <p:sldId id="277" r:id="rId9"/>
    <p:sldId id="278" r:id="rId10"/>
    <p:sldId id="279" r:id="rId11"/>
    <p:sldId id="261" r:id="rId12"/>
    <p:sldId id="26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80" r:id="rId22"/>
    <p:sldId id="281" r:id="rId23"/>
    <p:sldId id="282" r:id="rId24"/>
    <p:sldId id="283" r:id="rId25"/>
    <p:sldId id="28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7" r:id="rId34"/>
    <p:sldId id="304" r:id="rId35"/>
    <p:sldId id="306" r:id="rId36"/>
    <p:sldId id="294" r:id="rId37"/>
  </p:sldIdLst>
  <p:sldSz cx="9144000" cy="6858000" type="screen4x3"/>
  <p:notesSz cx="6858000" cy="9144000"/>
  <p:defaultTextStyle>
    <a:defPPr>
      <a:defRPr lang="en-GB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icrosoft YaHei" panose="020B0503020204020204" charset="-122"/>
        <a:cs typeface="+mn-cs"/>
      </a:defRPr>
    </a:lvl1pPr>
    <a:lvl2pPr marL="742950" lvl="1" indent="-28575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2pPr>
    <a:lvl3pPr marL="1143000" lvl="2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3pPr>
    <a:lvl4pPr marL="1600200" lvl="3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4pPr>
    <a:lvl5pPr marL="2057400" lvl="4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5pPr>
    <a:lvl6pPr marL="2286000" lvl="5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6pPr>
    <a:lvl7pPr marL="2743200" lvl="6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7pPr>
    <a:lvl8pPr marL="3200400" lvl="7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8pPr>
    <a:lvl9pPr marL="3657600" lvl="8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59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6" cy="45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3" name="Rounded Rectangle 307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3074" name="Text Box 3073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3075" name="Text Box 3074"/>
          <p:cNvSpPr txBox="1"/>
          <p:nvPr/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3076" name="Slide Image Placeholder 3075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  <a:noFill/>
          <a:ln w="9360" cap="sq" cmpd="sng">
            <a:solidFill>
              <a:srgbClr val="000000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90000" tIns="46800" rIns="90000" bIns="46800" anchor="ctr" anchorCtr="0"/>
          <a:p>
            <a:pPr lvl="0"/>
          </a:p>
        </p:txBody>
      </p:sp>
      <p:sp>
        <p:nvSpPr>
          <p:cNvPr id="3077" name="Text Placeholder 3076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813" cy="41132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</a:p>
        </p:txBody>
      </p:sp>
      <p:sp>
        <p:nvSpPr>
          <p:cNvPr id="3078" name="Text Box 3077"/>
          <p:cNvSpPr txBox="1"/>
          <p:nvPr/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3079" name="Slide Number Placeholder 3078"/>
          <p:cNvSpPr>
            <a:spLocks noGrp="1"/>
          </p:cNvSpPr>
          <p:nvPr>
            <p:ph type="sldNum"/>
          </p:nvPr>
        </p:nvSpPr>
        <p:spPr>
          <a:xfrm>
            <a:off x="3884613" y="8685213"/>
            <a:ext cx="2970212" cy="455612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5900" algn="r" defTabSz="4572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marL="0" lvl="0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15900" algn="r" defTabSz="4572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4577" name="Slide Image Placeholder 24576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578" name="Text Placeholder 2457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15900" algn="r" defTabSz="4572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32769" name="Slide Image Placeholder 3276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770" name="Text Placeholder 3276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15900" algn="r" defTabSz="4572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33793" name="Slide Image Placeholder 33792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3794" name="Text Placeholder 3379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15900" algn="r" defTabSz="4572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34817" name="Slide Image Placeholder 34816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4818" name="Text Placeholder 3481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15900" algn="r" defTabSz="4572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35841" name="Slide Image Placeholder 35840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5842" name="Text Placeholder 3584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15900" algn="r" defTabSz="4572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36865" name="Slide Image Placeholder 36864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866" name="Text Placeholder 3686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15900" algn="r" defTabSz="4572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37889" name="Slide Image Placeholder 3788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7890" name="Text Placeholder 3788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15900" algn="r" defTabSz="4572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38913" name="Slide Image Placeholder 38912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14" name="Text Placeholder 3891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15900" algn="r" defTabSz="4572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39937" name="Slide Image Placeholder 39936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9938" name="Text Placeholder 3993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15900" algn="r" defTabSz="4572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40961" name="Slide Image Placeholder 40960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62" name="Text Placeholder 4096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0530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50531" name="Slide Image Placeholder 14848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50532" name="Text Placeholder 14848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15900" algn="r" defTabSz="4572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5601" name="Slide Image Placeholder 25600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5602" name="Text Placeholder 2560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15900" algn="r" defTabSz="4572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6625" name="Slide Image Placeholder 26624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26" name="Text Placeholder 26625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15900" algn="r" defTabSz="4572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7649" name="Slide Image Placeholder 27648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7650" name="Text Placeholder 27649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15900" algn="r" defTabSz="4572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8673" name="Slide Image Placeholder 28672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674" name="Text Placeholder 2867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15900" algn="r" defTabSz="4572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8673" name="Slide Image Placeholder 28672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8674" name="Text Placeholder 28673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15900" algn="r" defTabSz="4572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29697" name="Slide Image Placeholder 29696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9698" name="Text Placeholder 29697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marL="215900" lvl="0" indent="-215900" algn="r" defTabSz="457200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cs typeface="Arial Unicode MS" charset="0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0"/>
              <a:cs typeface="Arial Unicode MS" charset="0"/>
            </a:endParaRPr>
          </a:p>
        </p:txBody>
      </p:sp>
      <p:sp>
        <p:nvSpPr>
          <p:cNvPr id="30721" name="Slide Image Placeholder 30720"/>
          <p:cNvSpPr txBox="1"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22" name="Text Placeholder 30721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eaLnBrk="1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dirty="0" err="1">
                <a:cs typeface="Arial Unicode MS" charset="0"/>
              </a:rPr>
            </a:fld>
            <a:endParaRPr lang="ru-RU" altLang="x-none" dirty="0" err="1">
              <a:cs typeface="Arial Unicode MS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eaLnBrk="1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dirty="0" err="1">
                <a:cs typeface="Arial Unicode MS" charset="0"/>
              </a:rPr>
            </a:fld>
            <a:endParaRPr lang="ru-RU" altLang="x-none" dirty="0" err="1">
              <a:cs typeface="Arial Unicode MS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8426" y="228600"/>
            <a:ext cx="2084388" cy="5789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2328" cy="5789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eaLnBrk="1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dirty="0" err="1">
                <a:cs typeface="Arial Unicode MS" charset="0"/>
              </a:rPr>
            </a:fld>
            <a:endParaRPr lang="ru-RU" altLang="x-none" dirty="0" err="1">
              <a:cs typeface="Arial Unicode MS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eaLnBrk="1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dirty="0" err="1">
                <a:cs typeface="Arial Unicode MS" charset="0"/>
              </a:rPr>
            </a:fld>
            <a:endParaRPr lang="ru-RU" altLang="x-none" dirty="0" err="1">
              <a:cs typeface="Arial Unicode M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eaLnBrk="1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dirty="0" err="1">
                <a:cs typeface="Arial Unicode MS" charset="0"/>
              </a:rPr>
            </a:fld>
            <a:endParaRPr lang="ru-RU" altLang="x-none" dirty="0" err="1">
              <a:cs typeface="Arial Unicode MS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eaLnBrk="1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dirty="0" err="1">
                <a:cs typeface="Arial Unicode MS" charset="0"/>
              </a:rPr>
            </a:fld>
            <a:endParaRPr lang="ru-RU" altLang="x-none" dirty="0" err="1">
              <a:cs typeface="Arial Unicode MS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2374" cy="4418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439" y="1600200"/>
            <a:ext cx="3882374" cy="4418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eaLnBrk="1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dirty="0" err="1">
                <a:cs typeface="Arial Unicode MS" charset="0"/>
              </a:rPr>
            </a:fld>
            <a:endParaRPr lang="ru-RU" altLang="x-none" dirty="0" err="1">
              <a:cs typeface="Arial Unicode MS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eaLnBrk="1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dirty="0" err="1">
                <a:cs typeface="Arial Unicode MS" charset="0"/>
              </a:rPr>
            </a:fld>
            <a:endParaRPr lang="ru-RU" altLang="x-none" dirty="0" err="1">
              <a:cs typeface="Arial Unicode MS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eaLnBrk="1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dirty="0" err="1">
                <a:cs typeface="Arial Unicode MS" charset="0"/>
              </a:rPr>
            </a:fld>
            <a:endParaRPr lang="ru-RU" altLang="x-none" dirty="0" err="1">
              <a:cs typeface="Arial Unicode MS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eaLnBrk="1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dirty="0" err="1">
                <a:cs typeface="Arial Unicode MS" charset="0"/>
              </a:rPr>
            </a:fld>
            <a:endParaRPr lang="ru-RU" altLang="x-none" dirty="0" err="1">
              <a:cs typeface="Arial Unicode MS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eaLnBrk="1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dirty="0" err="1">
                <a:cs typeface="Arial Unicode MS" charset="0"/>
              </a:rPr>
            </a:fld>
            <a:endParaRPr lang="ru-RU" altLang="x-none" dirty="0" err="1">
              <a:cs typeface="Arial Unicode MS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eaLnBrk="1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dirty="0" err="1">
                <a:cs typeface="Arial Unicode MS" charset="0"/>
              </a:rPr>
            </a:fld>
            <a:endParaRPr lang="ru-RU" altLang="x-none" dirty="0" err="1">
              <a:cs typeface="Arial Unicode MS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eaLnBrk="1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dirty="0" err="1">
                <a:cs typeface="Arial Unicode MS" charset="0"/>
              </a:rPr>
            </a:fld>
            <a:endParaRPr lang="ru-RU" altLang="x-none" dirty="0" err="1"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eaLnBrk="1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dirty="0" err="1">
                <a:cs typeface="Arial Unicode MS" charset="0"/>
              </a:rPr>
            </a:fld>
            <a:endParaRPr lang="ru-RU" altLang="x-none" dirty="0" err="1">
              <a:cs typeface="Arial Unicode MS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8426" y="228600"/>
            <a:ext cx="2084388" cy="5789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2328" cy="5789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eaLnBrk="1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dirty="0" err="1">
                <a:cs typeface="Arial Unicode MS" charset="0"/>
              </a:rPr>
            </a:fld>
            <a:endParaRPr lang="ru-RU" altLang="x-none" dirty="0" err="1">
              <a:cs typeface="Arial Unicode MS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eaLnBrk="1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dirty="0" err="1">
                <a:cs typeface="Arial Unicode MS" charset="0"/>
              </a:rPr>
            </a:fld>
            <a:endParaRPr lang="ru-RU" altLang="x-none" dirty="0" err="1">
              <a:cs typeface="Arial Unicode MS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2374" cy="4418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0439" y="1600200"/>
            <a:ext cx="3882374" cy="44180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eaLnBrk="1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dirty="0" err="1">
                <a:cs typeface="Arial Unicode MS" charset="0"/>
              </a:rPr>
            </a:fld>
            <a:endParaRPr lang="ru-RU" altLang="x-none" dirty="0" err="1">
              <a:cs typeface="Arial Unicode MS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eaLnBrk="1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dirty="0" err="1">
                <a:cs typeface="Arial Unicode MS" charset="0"/>
              </a:rPr>
            </a:fld>
            <a:endParaRPr lang="ru-RU" altLang="x-none" dirty="0" err="1">
              <a:cs typeface="Arial Unicode MS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eaLnBrk="1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dirty="0" err="1">
                <a:cs typeface="Arial Unicode MS" charset="0"/>
              </a:rPr>
            </a:fld>
            <a:endParaRPr lang="ru-RU" altLang="x-none" dirty="0" err="1">
              <a:cs typeface="Arial Unicode MS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eaLnBrk="1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dirty="0" err="1">
                <a:cs typeface="Arial Unicode MS" charset="0"/>
              </a:rPr>
            </a:fld>
            <a:endParaRPr lang="ru-RU" altLang="x-none" dirty="0" err="1">
              <a:cs typeface="Arial Unicode MS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eaLnBrk="1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dirty="0" err="1">
                <a:cs typeface="Arial Unicode MS" charset="0"/>
              </a:rPr>
            </a:fld>
            <a:endParaRPr lang="ru-RU" altLang="x-none" dirty="0" err="1">
              <a:cs typeface="Arial Unicode MS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457200" eaLnBrk="1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dirty="0" err="1">
                <a:cs typeface="Arial Unicode MS" charset="0"/>
              </a:rPr>
            </a:fld>
            <a:endParaRPr lang="ru-RU" altLang="x-none" dirty="0" err="1"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5" name="Group 1024"/>
          <p:cNvGrpSpPr/>
          <p:nvPr/>
        </p:nvGrpSpPr>
        <p:grpSpPr>
          <a:xfrm>
            <a:off x="0" y="152400"/>
            <a:ext cx="8685213" cy="6094413"/>
            <a:chOff x="0" y="96"/>
            <a:chExt cx="5471" cy="3839"/>
          </a:xfrm>
        </p:grpSpPr>
        <p:sp>
          <p:nvSpPr>
            <p:cNvPr id="1026" name="Rounded Rectangle 1025"/>
            <p:cNvSpPr/>
            <p:nvPr/>
          </p:nvSpPr>
          <p:spPr>
            <a:xfrm>
              <a:off x="240" y="336"/>
              <a:ext cx="5231" cy="3599"/>
            </a:xfrm>
            <a:prstGeom prst="roundRect">
              <a:avLst>
                <a:gd name="adj" fmla="val 13727"/>
              </a:avLst>
            </a:prstGeom>
            <a:noFill/>
            <a:ln w="50760" cap="sq" cmpd="sng">
              <a:solidFill>
                <a:srgbClr val="669999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1027" name="Freeform 1026"/>
            <p:cNvSpPr/>
            <p:nvPr/>
          </p:nvSpPr>
          <p:spPr>
            <a:xfrm>
              <a:off x="0" y="96"/>
              <a:ext cx="5375" cy="767"/>
            </a:xfrm>
            <a:custGeom>
              <a:avLst/>
              <a:gdLst>
                <a:gd name="G0" fmla="+- 6499 0 0"/>
                <a:gd name="G1" fmla="+- 1 0 0"/>
                <a:gd name="G2" fmla="+- 1 0 0"/>
                <a:gd name="G3" fmla="+- 1 0 0"/>
                <a:gd name="G4" fmla="+- 1000 0 0"/>
                <a:gd name="G5" fmla="*/ 1 5095 51712"/>
                <a:gd name="G6" fmla="*/ 1 48365 11520"/>
                <a:gd name="G7" fmla="*/ G6 1 180"/>
                <a:gd name="G8" fmla="*/ G5 1 G7"/>
                <a:gd name="G9" fmla="+- 16385 0 0"/>
                <a:gd name="G10" fmla="*/ 1 32768 5"/>
                <a:gd name="G11" fmla="*/ 1 0 51712"/>
                <a:gd name="G12" fmla="*/ 1 48365 11520"/>
                <a:gd name="G13" fmla="*/ G12 1 180"/>
                <a:gd name="G14" fmla="*/ G11 1 G13"/>
                <a:gd name="G15" fmla="+- 2 0 0"/>
                <a:gd name="txL" fmla="*/ 0 w 7000"/>
                <a:gd name="txT" fmla="*/ 0 h 1000"/>
                <a:gd name="txR" fmla="*/ 3500 w 7000"/>
                <a:gd name="txB" fmla="*/ 1000 h 1000"/>
              </a:gdLst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</a:cxnLst>
              <a:rect l="txL" t="txT" r="txR" b="txB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C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8" name="Straight Connector 1027"/>
            <p:cNvSpPr/>
            <p:nvPr/>
          </p:nvSpPr>
          <p:spPr>
            <a:xfrm>
              <a:off x="0" y="768"/>
              <a:ext cx="5087" cy="0"/>
            </a:xfrm>
            <a:prstGeom prst="line">
              <a:avLst/>
            </a:prstGeom>
            <a:ln w="38160" cap="sq" cmpd="sng">
              <a:solidFill>
                <a:srgbClr val="FFFFFF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029" name="Title 1028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3700" cy="9128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dirty="0"/>
              <a:t>Для правки текста заголовка щелкните мышью</a:t>
            </a:r>
            <a:endParaRPr dirty="0"/>
          </a:p>
        </p:txBody>
      </p:sp>
      <p:sp>
        <p:nvSpPr>
          <p:cNvPr id="1030" name="Text Placeholder 1029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3213" cy="44180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dirty="0"/>
              <a:t>Для правки структуры щелкните мышью</a:t>
            </a:r>
            <a:endParaRPr dirty="0"/>
          </a:p>
          <a:p>
            <a:pPr lvl="1"/>
            <a:r>
              <a:rPr dirty="0"/>
              <a:t>Второй уровень структуры</a:t>
            </a:r>
            <a:endParaRPr dirty="0"/>
          </a:p>
          <a:p>
            <a:pPr lvl="2"/>
            <a:r>
              <a:rPr dirty="0"/>
              <a:t>Третий уровень структуры</a:t>
            </a:r>
            <a:endParaRPr dirty="0"/>
          </a:p>
          <a:p>
            <a:pPr lvl="3"/>
            <a:r>
              <a:rPr dirty="0"/>
              <a:t>Четвёртый уровень структуры</a:t>
            </a:r>
            <a:endParaRPr dirty="0"/>
          </a:p>
          <a:p>
            <a:pPr lvl="4"/>
            <a:r>
              <a:rPr dirty="0"/>
              <a:t>Пятый уровень структуры</a:t>
            </a:r>
            <a:endParaRPr dirty="0"/>
          </a:p>
          <a:p>
            <a:pPr lvl="4"/>
            <a:r>
              <a:rPr dirty="0"/>
              <a:t>Шестой уровень структуры</a:t>
            </a:r>
            <a:endParaRPr dirty="0"/>
          </a:p>
          <a:p>
            <a:pPr lvl="4"/>
            <a:r>
              <a:rPr dirty="0"/>
              <a:t>Седьмой уровень структуры</a:t>
            </a:r>
            <a:endParaRPr dirty="0"/>
          </a:p>
          <a:p>
            <a:pPr lvl="4"/>
            <a:r>
              <a:rPr dirty="0"/>
              <a:t>Восьмой уровень структуры</a:t>
            </a:r>
            <a:endParaRPr dirty="0"/>
          </a:p>
          <a:p>
            <a:pPr lvl="4"/>
            <a:r>
              <a:rPr dirty="0"/>
              <a:t>Девятый уровень структуры</a:t>
            </a:r>
            <a:endParaRPr dirty="0"/>
          </a:p>
        </p:txBody>
      </p:sp>
      <p:sp>
        <p:nvSpPr>
          <p:cNvPr id="1031" name="Text Box 1030"/>
          <p:cNvSpPr txBox="1"/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32" name="Text Box 103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33" name="Slide Number Placeholder 1032"/>
          <p:cNvSpPr>
            <a:spLocks noGrp="1"/>
          </p:cNvSpPr>
          <p:nvPr>
            <p:ph type="sldNum"/>
          </p:nvPr>
        </p:nvSpPr>
        <p:spPr>
          <a:xfrm>
            <a:off x="6553200" y="6248400"/>
            <a:ext cx="2132013" cy="4556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>
            <a:lvl1pPr>
              <a:buFontTx/>
              <a:defRPr/>
            </a:lvl1pPr>
          </a:lstStyle>
          <a:p>
            <a:pPr lvl="0" defTabSz="457200" eaLnBrk="1" hangingPunct="1">
              <a:buClrTx/>
              <a:buSzPct val="10000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9A0DB2DC-4C9A-4742-B13C-FB6460FD3503}" type="slidenum">
              <a:rPr lang="ru-RU" altLang="x-none" dirty="0" err="1">
                <a:cs typeface="Arial Unicode MS" charset="0"/>
              </a:rPr>
            </a:fld>
            <a:endParaRPr lang="ru-RU" altLang="x-none" dirty="0" err="1">
              <a:cs typeface="Arial Unicode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49" name="Group 2048"/>
          <p:cNvGrpSpPr/>
          <p:nvPr/>
        </p:nvGrpSpPr>
        <p:grpSpPr>
          <a:xfrm>
            <a:off x="0" y="927100"/>
            <a:ext cx="8990013" cy="4494213"/>
            <a:chOff x="0" y="584"/>
            <a:chExt cx="5663" cy="2831"/>
          </a:xfrm>
        </p:grpSpPr>
        <p:sp>
          <p:nvSpPr>
            <p:cNvPr id="2050" name="Rounded Rectangle 2049"/>
            <p:cNvSpPr/>
            <p:nvPr/>
          </p:nvSpPr>
          <p:spPr>
            <a:xfrm>
              <a:off x="432" y="1304"/>
              <a:ext cx="4655" cy="2111"/>
            </a:xfrm>
            <a:prstGeom prst="roundRect">
              <a:avLst>
                <a:gd name="adj" fmla="val 16667"/>
              </a:avLst>
            </a:prstGeom>
            <a:noFill/>
            <a:ln w="50760" cap="sq" cmpd="sng">
              <a:solidFill>
                <a:srgbClr val="669999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051" name="Rectangles 2050"/>
            <p:cNvSpPr/>
            <p:nvPr/>
          </p:nvSpPr>
          <p:spPr>
            <a:xfrm>
              <a:off x="144" y="584"/>
              <a:ext cx="4511" cy="623"/>
            </a:xfrm>
            <a:prstGeom prst="rect">
              <a:avLst/>
            </a:prstGeom>
            <a:solidFill>
              <a:srgbClr val="FFFFFF"/>
            </a:solidFill>
            <a:ln w="57240" cap="sq" cmpd="sng">
              <a:solidFill>
                <a:srgbClr val="669999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en-US"/>
            </a:p>
          </p:txBody>
        </p:sp>
        <p:sp>
          <p:nvSpPr>
            <p:cNvPr id="2052" name="Freeform 2051"/>
            <p:cNvSpPr/>
            <p:nvPr/>
          </p:nvSpPr>
          <p:spPr>
            <a:xfrm>
              <a:off x="0" y="872"/>
              <a:ext cx="5663" cy="1151"/>
            </a:xfrm>
            <a:custGeom>
              <a:avLst/>
              <a:gdLst>
                <a:gd name="G0" fmla="+- 4416 0 0"/>
                <a:gd name="G1" fmla="+- 1 0 0"/>
                <a:gd name="G2" fmla="+- 1 0 0"/>
                <a:gd name="G3" fmla="+- 1 0 0"/>
                <a:gd name="G4" fmla="+- 1000 0 0"/>
                <a:gd name="G5" fmla="*/ 1 5095 51712"/>
                <a:gd name="G6" fmla="*/ 1 48365 11520"/>
                <a:gd name="G7" fmla="*/ G6 1 180"/>
                <a:gd name="G8" fmla="*/ G5 1 G7"/>
                <a:gd name="G9" fmla="+- 16385 0 0"/>
                <a:gd name="G10" fmla="*/ 1 32768 5"/>
                <a:gd name="G11" fmla="*/ 1 0 51712"/>
                <a:gd name="G12" fmla="*/ 1 48365 11520"/>
                <a:gd name="G13" fmla="*/ G12 1 180"/>
                <a:gd name="G14" fmla="*/ G11 1 G13"/>
                <a:gd name="G15" fmla="+- 64499 0 0"/>
                <a:gd name="txL" fmla="*/ 0 w 4917"/>
                <a:gd name="txT" fmla="*/ 0 h 1000"/>
                <a:gd name="txR" fmla="*/ 2459 w 4917"/>
                <a:gd name="txB" fmla="*/ 1000 h 1000"/>
              </a:gdLst>
              <a:ahLst/>
              <a:cxnLst>
                <a:cxn ang="0">
                  <a:pos x="0" y="0"/>
                </a:cxn>
                <a:cxn ang="0">
                  <a:pos x="10550419" y="0"/>
                </a:cxn>
                <a:cxn ang="0">
                  <a:pos x="11746938" y="1200497"/>
                </a:cxn>
                <a:cxn ang="0">
                  <a:pos x="10552781" y="2396993"/>
                </a:cxn>
                <a:cxn ang="0">
                  <a:pos x="0" y="2396993"/>
                </a:cxn>
              </a:cxnLst>
              <a:rect l="txL" t="txT" r="txR" b="txB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C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3" name="Straight Connector 2052"/>
            <p:cNvSpPr/>
            <p:nvPr/>
          </p:nvSpPr>
          <p:spPr>
            <a:xfrm>
              <a:off x="0" y="1928"/>
              <a:ext cx="5231" cy="0"/>
            </a:xfrm>
            <a:prstGeom prst="line">
              <a:avLst/>
            </a:prstGeom>
            <a:ln w="50760" cap="sq" cmpd="sng">
              <a:solidFill>
                <a:srgbClr val="FFFFFF">
                  <a:alpha val="10000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054" name="Title 2053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3700" cy="9128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dirty="0"/>
              <a:t>Для правки текста заголовка щелкните мышью</a:t>
            </a:r>
            <a:endParaRPr dirty="0"/>
          </a:p>
        </p:txBody>
      </p:sp>
      <p:sp>
        <p:nvSpPr>
          <p:cNvPr id="2055" name="Text Placeholder 205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3213" cy="44180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dirty="0"/>
              <a:t>Для правки структуры щелкните мышью</a:t>
            </a:r>
            <a:endParaRPr dirty="0"/>
          </a:p>
          <a:p>
            <a:pPr lvl="1"/>
            <a:r>
              <a:rPr dirty="0"/>
              <a:t>Второй уровень структуры</a:t>
            </a:r>
            <a:endParaRPr dirty="0"/>
          </a:p>
          <a:p>
            <a:pPr lvl="2"/>
            <a:r>
              <a:rPr dirty="0"/>
              <a:t>Третий уровень структуры</a:t>
            </a:r>
            <a:endParaRPr dirty="0"/>
          </a:p>
          <a:p>
            <a:pPr lvl="3"/>
            <a:r>
              <a:rPr dirty="0"/>
              <a:t>Четвёртый уровень структуры</a:t>
            </a:r>
            <a:endParaRPr dirty="0"/>
          </a:p>
          <a:p>
            <a:pPr lvl="4"/>
            <a:r>
              <a:rPr dirty="0"/>
              <a:t>Пятый уровень структуры</a:t>
            </a:r>
            <a:endParaRPr dirty="0"/>
          </a:p>
          <a:p>
            <a:pPr lvl="4"/>
            <a:r>
              <a:rPr dirty="0"/>
              <a:t>Шестой уровень структуры</a:t>
            </a:r>
            <a:endParaRPr dirty="0"/>
          </a:p>
          <a:p>
            <a:pPr lvl="4"/>
            <a:r>
              <a:rPr dirty="0"/>
              <a:t>Седьмой уровень структуры</a:t>
            </a:r>
            <a:endParaRPr dirty="0"/>
          </a:p>
          <a:p>
            <a:pPr lvl="4"/>
            <a:r>
              <a:rPr dirty="0"/>
              <a:t>Восьмой уровень структуры</a:t>
            </a:r>
            <a:endParaRPr dirty="0"/>
          </a:p>
          <a:p>
            <a:pPr lvl="4"/>
            <a:r>
              <a:rPr dirty="0"/>
              <a:t>Девятый уровень структуры</a:t>
            </a:r>
            <a:endParaRPr dirty="0"/>
          </a:p>
        </p:txBody>
      </p:sp>
      <p:sp>
        <p:nvSpPr>
          <p:cNvPr id="2056" name="Text Box 2055"/>
          <p:cNvSpPr txBox="1"/>
          <p:nvPr/>
        </p:nvSpPr>
        <p:spPr>
          <a:xfrm>
            <a:off x="457200" y="6248400"/>
            <a:ext cx="2133600" cy="4714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57" name="Text Box 2056"/>
          <p:cNvSpPr txBox="1"/>
          <p:nvPr/>
        </p:nvSpPr>
        <p:spPr>
          <a:xfrm>
            <a:off x="3124200" y="6253163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58" name="Slide Number Placeholder 2057"/>
          <p:cNvSpPr>
            <a:spLocks noGrp="1"/>
          </p:cNvSpPr>
          <p:nvPr>
            <p:ph type="sldNum"/>
          </p:nvPr>
        </p:nvSpPr>
        <p:spPr>
          <a:xfrm>
            <a:off x="6553200" y="6248400"/>
            <a:ext cx="2132013" cy="469900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>
            <a:lvl1pPr algn="r">
              <a:buFontTx/>
              <a:defRPr sz="1200">
                <a:latin typeface="Arial Black" panose="020B0A04020102020204" pitchFamily="32" charset="0"/>
              </a:defRPr>
            </a:lvl1pPr>
          </a:lstStyle>
          <a:p>
            <a:pPr lvl="0" defTabSz="457200" eaLnBrk="1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dirty="0" err="1">
                <a:cs typeface="Arial Unicode MS" charset="0"/>
              </a:rPr>
            </a:fld>
            <a:endParaRPr lang="ru-RU" altLang="x-none" dirty="0" err="1">
              <a:cs typeface="Arial Unicode M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9gag.com/gag/aKgjqWg/easy-way-to-understand-the-concept-of-dimensions-and-how-the-universe-even-started-to-exis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hyperlink" Target="https://git.io/vNNQC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jpeg"/><Relationship Id="rId1" Type="http://schemas.openxmlformats.org/officeDocument/2006/relationships/hyperlink" Target="https://www.jamisbuck.org/mazes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.io/vNNdH" TargetMode="External"/><Relationship Id="rId1" Type="http://schemas.openxmlformats.org/officeDocument/2006/relationships/hyperlink" Target="https://git.io/vNNdB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Text Box 4096"/>
          <p:cNvSpPr txBox="1"/>
          <p:nvPr/>
        </p:nvSpPr>
        <p:spPr>
          <a:xfrm>
            <a:off x="228600" y="1427163"/>
            <a:ext cx="8077200" cy="16097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en-US" sz="5000" dirty="0" err="1">
                <a:solidFill>
                  <a:srgbClr val="FFFFFF"/>
                </a:solidFill>
              </a:rPr>
              <a:t>Масиви</a:t>
            </a:r>
            <a:r>
              <a:rPr lang="ru-RU" altLang="uk-UA" sz="5000" dirty="0" err="1">
                <a:solidFill>
                  <a:srgbClr val="FFFFFF"/>
                </a:solidFill>
              </a:rPr>
              <a:t> та 2</a:t>
            </a:r>
            <a:r>
              <a:rPr lang="en-US" altLang="uk-UA" sz="5000" dirty="0" err="1">
                <a:solidFill>
                  <a:srgbClr val="FFFFFF"/>
                </a:solidFill>
              </a:rPr>
              <a:t>D-</a:t>
            </a:r>
            <a:r>
              <a:rPr lang="uk-UA" altLang="uk-UA" sz="5000" dirty="0" err="1">
                <a:solidFill>
                  <a:srgbClr val="FFFFFF"/>
                </a:solidFill>
              </a:rPr>
              <a:t>ігри</a:t>
            </a:r>
            <a:endParaRPr lang="uk-UA" altLang="uk-UA" sz="5000" dirty="0" err="1">
              <a:solidFill>
                <a:srgbClr val="FFFFFF"/>
              </a:solidFill>
            </a:endParaRPr>
          </a:p>
        </p:txBody>
      </p:sp>
      <p:pic>
        <p:nvPicPr>
          <p:cNvPr id="4098" name="Picture 40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0125" y="4005263"/>
            <a:ext cx="5568950" cy="27987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Rectangles 4098"/>
          <p:cNvSpPr/>
          <p:nvPr/>
        </p:nvSpPr>
        <p:spPr>
          <a:xfrm>
            <a:off x="5867400" y="44450"/>
            <a:ext cx="3280410" cy="36957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0">
            <a:spAutoFit/>
          </a:bodyPr>
          <a:p>
            <a:pPr defTabSz="45720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dirty="0" err="1">
                <a:solidFill>
                  <a:srgbClr val="F7F7F7"/>
                </a:solidFill>
              </a:rPr>
              <a:t>О</a:t>
            </a:r>
            <a:r>
              <a:rPr lang="ru-RU" altLang="x-none" dirty="0" err="1">
                <a:solidFill>
                  <a:srgbClr val="F7F7F7"/>
                </a:solidFill>
              </a:rPr>
              <a:t>лександр Загоруйко © 20</a:t>
            </a:r>
            <a:r>
              <a:rPr lang="en-US" altLang="x-none" dirty="0" err="1">
                <a:solidFill>
                  <a:srgbClr val="F7F7F7"/>
                </a:solidFill>
              </a:rPr>
              <a:t>2</a:t>
            </a:r>
            <a:r>
              <a:rPr lang="ru-RU" altLang="en-US" dirty="0" err="1">
                <a:solidFill>
                  <a:srgbClr val="F7F7F7"/>
                </a:solidFill>
              </a:rPr>
              <a:t>5</a:t>
            </a:r>
            <a:endParaRPr lang="ru-RU" altLang="en-US" dirty="0" err="1">
              <a:solidFill>
                <a:srgbClr val="F7F7F7"/>
              </a:solidFill>
            </a:endParaRPr>
          </a:p>
        </p:txBody>
      </p:sp>
      <p:pic>
        <p:nvPicPr>
          <p:cNvPr id="4100" name="Picture 40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4060825"/>
            <a:ext cx="2447925" cy="2752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 Box 12289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100" dirty="0" err="1">
                <a:solidFill>
                  <a:srgbClr val="FFFFFF"/>
                </a:solidFill>
              </a:rPr>
              <a:t>І</a:t>
            </a:r>
            <a:r>
              <a:rPr lang="ru-RU" altLang="x-none" sz="4100" dirty="0" err="1">
                <a:solidFill>
                  <a:srgbClr val="FFFFFF"/>
                </a:solidFill>
              </a:rPr>
              <a:t>ндексац</a:t>
            </a:r>
            <a:r>
              <a:rPr lang="uk-UA" altLang="ru-RU" sz="4100" dirty="0" err="1">
                <a:solidFill>
                  <a:srgbClr val="FFFFFF"/>
                </a:solidFill>
              </a:rPr>
              <a:t>і</a:t>
            </a:r>
            <a:r>
              <a:rPr lang="ru-RU" altLang="x-none" sz="4100" dirty="0" err="1">
                <a:solidFill>
                  <a:srgbClr val="FFFFFF"/>
                </a:solidFill>
              </a:rPr>
              <a:t>я </a:t>
            </a:r>
            <a:r>
              <a:rPr lang="uk-UA" altLang="ru-RU" sz="4100" dirty="0" err="1">
                <a:solidFill>
                  <a:srgbClr val="FFFFFF"/>
                </a:solidFill>
              </a:rPr>
              <a:t>е</a:t>
            </a:r>
            <a:r>
              <a:rPr lang="ru-RU" altLang="x-none" sz="4100" dirty="0" err="1">
                <a:solidFill>
                  <a:srgbClr val="FFFFFF"/>
                </a:solidFill>
              </a:rPr>
              <a:t>лемент</a:t>
            </a:r>
            <a:r>
              <a:rPr lang="uk-UA" altLang="ru-RU" sz="4100" dirty="0" err="1">
                <a:solidFill>
                  <a:srgbClr val="FFFFFF"/>
                </a:solidFill>
              </a:rPr>
              <a:t>і</a:t>
            </a:r>
            <a:r>
              <a:rPr lang="ru-RU" altLang="x-none" sz="4100" dirty="0" err="1">
                <a:solidFill>
                  <a:srgbClr val="FFFFFF"/>
                </a:solidFill>
              </a:rPr>
              <a:t>в масив</a:t>
            </a:r>
            <a:r>
              <a:rPr lang="uk-UA" altLang="ru-RU" sz="4100" dirty="0" err="1">
                <a:solidFill>
                  <a:srgbClr val="FFFFFF"/>
                </a:solidFill>
              </a:rPr>
              <a:t>у</a:t>
            </a:r>
            <a:endParaRPr lang="uk-UA" altLang="ru-RU" sz="4100" dirty="0" err="1">
              <a:solidFill>
                <a:srgbClr val="FFFFFF"/>
              </a:solidFill>
            </a:endParaRPr>
          </a:p>
        </p:txBody>
      </p:sp>
      <p:sp>
        <p:nvSpPr>
          <p:cNvPr id="12291" name="Text Box 12290"/>
          <p:cNvSpPr txBox="1"/>
          <p:nvPr/>
        </p:nvSpPr>
        <p:spPr>
          <a:xfrm>
            <a:off x="476250" y="2933700"/>
            <a:ext cx="813943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algn="ctr" defTabSz="457200">
              <a:spcBef>
                <a:spcPts val="500"/>
              </a:spcBef>
              <a:buClrTx/>
              <a:buSzPct val="8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000" b="1" dirty="0" err="1">
                <a:solidFill>
                  <a:srgbClr val="000000"/>
                </a:solidFill>
              </a:rPr>
              <a:t>int ar[10];</a:t>
            </a:r>
            <a:endParaRPr lang="en-US" altLang="en-US" sz="2000" b="1" dirty="0" err="1">
              <a:solidFill>
                <a:srgbClr val="000000"/>
              </a:solidFill>
            </a:endParaRPr>
          </a:p>
          <a:p>
            <a:pPr algn="l" defTabSz="457200">
              <a:spcBef>
                <a:spcPts val="500"/>
              </a:spcBef>
              <a:buClrTx/>
              <a:buSzPct val="8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000" dirty="0" err="1">
                <a:solidFill>
                  <a:srgbClr val="000000"/>
                </a:solidFill>
              </a:rPr>
              <a:t>Елементи розташовуються у порядку зростання адрес.</a:t>
            </a:r>
            <a:endParaRPr lang="en-US" altLang="en-US" sz="2000" dirty="0" err="1">
              <a:solidFill>
                <a:srgbClr val="000000"/>
              </a:solidFill>
            </a:endParaRPr>
          </a:p>
          <a:p>
            <a:pPr algn="l" defTabSz="457200">
              <a:spcBef>
                <a:spcPts val="500"/>
              </a:spcBef>
              <a:buClrTx/>
              <a:buSzPct val="8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000" dirty="0" err="1">
                <a:solidFill>
                  <a:srgbClr val="000000"/>
                </a:solidFill>
              </a:rPr>
              <a:t>Формула, за якою операційна система визначає потрібну адресу:</a:t>
            </a:r>
            <a:endParaRPr lang="en-US" altLang="en-US" sz="2000" dirty="0" err="1">
              <a:solidFill>
                <a:srgbClr val="000000"/>
              </a:solidFill>
            </a:endParaRPr>
          </a:p>
          <a:p>
            <a:pPr algn="ctr" defTabSz="457200">
              <a:spcBef>
                <a:spcPts val="500"/>
              </a:spcBef>
              <a:buClrTx/>
              <a:buSzPct val="8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000" b="1" dirty="0" err="1">
                <a:solidFill>
                  <a:srgbClr val="000000"/>
                </a:solidFill>
              </a:rPr>
              <a:t>базова адреса масиву + розмір базового типу * індекс</a:t>
            </a:r>
            <a:endParaRPr lang="en-US" altLang="en-US" sz="2000" dirty="0" err="1">
              <a:solidFill>
                <a:srgbClr val="000000"/>
              </a:solidFill>
            </a:endParaRPr>
          </a:p>
          <a:p>
            <a:pPr algn="l" defTabSz="457200">
              <a:spcBef>
                <a:spcPts val="500"/>
              </a:spcBef>
              <a:buClrTx/>
              <a:buSzPct val="8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000" dirty="0" err="1">
                <a:solidFill>
                  <a:srgbClr val="000000"/>
                </a:solidFill>
              </a:rPr>
              <a:t>Якщо вказати неправильний індекс, програма спробує отримати повний доступ до вмісту комірки пам'яті, яка їй, по суті, </a:t>
            </a:r>
            <a:r>
              <a:rPr lang="ru-RU" altLang="en-US" sz="2000" dirty="0" err="1">
                <a:solidFill>
                  <a:srgbClr val="000000"/>
                </a:solidFill>
              </a:rPr>
              <a:t>                </a:t>
            </a:r>
            <a:r>
              <a:rPr lang="en-US" altLang="en-US" sz="2000" dirty="0" err="1">
                <a:solidFill>
                  <a:srgbClr val="000000"/>
                </a:solidFill>
              </a:rPr>
              <a:t>не належить. У результаті цього відбудеться помилка на етапі виконання.</a:t>
            </a:r>
            <a:endParaRPr lang="en-US" altLang="en-US" sz="2000" dirty="0" err="1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1493520"/>
            <a:ext cx="8927465" cy="133731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ext Box 1331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</a:rPr>
              <a:t>Звернення до елемент</a:t>
            </a:r>
            <a:r>
              <a:rPr lang="uk-UA" altLang="x-none" sz="4200" dirty="0" err="1">
                <a:solidFill>
                  <a:srgbClr val="FFFFFF"/>
                </a:solidFill>
              </a:rPr>
              <a:t>ів</a:t>
            </a:r>
            <a:endParaRPr lang="uk-UA" altLang="x-none" sz="4200" dirty="0" err="1">
              <a:solidFill>
                <a:srgbClr val="FFFFFF"/>
              </a:solidFill>
            </a:endParaRPr>
          </a:p>
        </p:txBody>
      </p:sp>
      <p:sp>
        <p:nvSpPr>
          <p:cNvPr id="13314" name="Text Box 13313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650"/>
              </a:spcBef>
              <a:buClrTx/>
              <a:buSzPct val="80000"/>
              <a:buFontTx/>
              <a:buNone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100" dirty="0" err="1">
                <a:solidFill>
                  <a:schemeClr val="tx1"/>
                </a:solidFill>
              </a:rPr>
              <a:t>ar[3] = 5;</a:t>
            </a:r>
            <a:r>
              <a:rPr lang="en-US" altLang="en-US" sz="2100" dirty="0" err="1">
                <a:solidFill>
                  <a:srgbClr val="00B050"/>
                </a:solidFill>
              </a:rPr>
              <a:t> // четвертому за порядком елементу масиву присвоєно значення 5</a:t>
            </a:r>
            <a:endParaRPr lang="en-US" altLang="en-US" sz="2100" dirty="0" err="1">
              <a:solidFill>
                <a:srgbClr val="00B050"/>
              </a:solidFill>
            </a:endParaRPr>
          </a:p>
          <a:p>
            <a:pPr defTabSz="457200">
              <a:spcBef>
                <a:spcPts val="650"/>
              </a:spcBef>
              <a:buClrTx/>
              <a:buSzPct val="80000"/>
              <a:buFontTx/>
              <a:buNone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100" dirty="0" err="1">
                <a:solidFill>
                  <a:schemeClr val="tx1"/>
                </a:solidFill>
              </a:rPr>
              <a:t>cout &lt;&lt; ar[3];</a:t>
            </a:r>
            <a:r>
              <a:rPr lang="en-US" altLang="en-US" sz="2100" dirty="0" err="1">
                <a:solidFill>
                  <a:srgbClr val="00B050"/>
                </a:solidFill>
              </a:rPr>
              <a:t> // виведення на екран консолі четвертого за порядком елемента</a:t>
            </a:r>
            <a:endParaRPr lang="en-US" altLang="en-US" sz="2100" dirty="0" err="1">
              <a:solidFill>
                <a:srgbClr val="00B050"/>
              </a:solidFill>
            </a:endParaRPr>
          </a:p>
          <a:p>
            <a:pPr defTabSz="457200">
              <a:spcBef>
                <a:spcPts val="650"/>
              </a:spcBef>
              <a:buClrTx/>
              <a:buSzPct val="80000"/>
              <a:buFontTx/>
              <a:buNone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endParaRPr lang="en-US" altLang="en-US" sz="2100" dirty="0" err="1">
              <a:solidFill>
                <a:srgbClr val="00B050"/>
              </a:solidFill>
            </a:endParaRPr>
          </a:p>
          <a:p>
            <a:pPr defTabSz="457200">
              <a:spcBef>
                <a:spcPts val="650"/>
              </a:spcBef>
              <a:buClrTx/>
              <a:buSzPct val="80000"/>
              <a:buFontTx/>
              <a:buNone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100" dirty="0" err="1">
                <a:solidFill>
                  <a:schemeClr val="tx1"/>
                </a:solidFill>
              </a:rPr>
              <a:t>ar[11] = 7; </a:t>
            </a:r>
            <a:r>
              <a:rPr lang="en-US" altLang="en-US" sz="2100" dirty="0" err="1">
                <a:solidFill>
                  <a:srgbClr val="00B050"/>
                </a:solidFill>
              </a:rPr>
              <a:t> // у C++ вихід за межі статичних і динамічних масивів не перевіряється компілятором! при спробі зчитати або записати дані за межами масиву може статися помилка під час виконання програми, або значення буде записано і пошкодить змінну, що знаходиться в цій області пам’яті</a:t>
            </a:r>
            <a:endParaRPr lang="en-US" altLang="en-US" sz="2100" dirty="0" err="1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 Box 1433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</a:rPr>
              <a:t>Вихід за межі масиву</a:t>
            </a:r>
            <a:endParaRPr lang="uk-UA" altLang="ru-RU" sz="4200" dirty="0" err="1">
              <a:solidFill>
                <a:srgbClr val="FFFFFF"/>
              </a:solidFill>
            </a:endParaRPr>
          </a:p>
        </p:txBody>
      </p:sp>
      <p:sp>
        <p:nvSpPr>
          <p:cNvPr id="14338" name="Text Box 14337"/>
          <p:cNvSpPr txBox="1"/>
          <p:nvPr/>
        </p:nvSpPr>
        <p:spPr>
          <a:xfrm>
            <a:off x="609600" y="1484313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None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400" dirty="0" err="1">
                <a:solidFill>
                  <a:srgbClr val="000000"/>
                </a:solidFill>
              </a:rPr>
              <a:t>Вихід за межі масиву в C++ призведе до </a:t>
            </a:r>
            <a:r>
              <a:rPr lang="en-US" altLang="en-US" sz="2400" b="1" dirty="0" err="1">
                <a:solidFill>
                  <a:srgbClr val="000000"/>
                </a:solidFill>
              </a:rPr>
              <a:t>невизначеної поведінки програми</a:t>
            </a:r>
            <a:r>
              <a:rPr lang="uk-UA" altLang="en-US" sz="2400" b="1" dirty="0" err="1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https://habr.com/ru/post/216189/</a:t>
            </a:r>
            <a:endParaRPr lang="en-US" altLang="en-US" sz="2400" dirty="0" err="1">
              <a:solidFill>
                <a:srgbClr val="000000"/>
              </a:solidFill>
            </a:endParaRPr>
          </a:p>
          <a:p>
            <a:pPr defTabSz="457200">
              <a:spcBef>
                <a:spcPts val="800"/>
              </a:spcBef>
              <a:buNone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400" dirty="0" err="1">
                <a:solidFill>
                  <a:srgbClr val="000000"/>
                </a:solidFill>
              </a:rPr>
              <a:t>Невизначена поведінка означає, що результат компіляції та виконання програми є непередбачуваним. Очікування конкретного результату, включно з аварійним завершенням програми, за наявності в ній невизначеної поведінки є неправильним.</a:t>
            </a:r>
            <a:endParaRPr lang="en-US" altLang="en-US" sz="2400" dirty="0" err="1">
              <a:solidFill>
                <a:srgbClr val="000000"/>
              </a:solidFill>
            </a:endParaRPr>
          </a:p>
          <a:p>
            <a:pPr defTabSz="457200">
              <a:spcBef>
                <a:spcPts val="800"/>
              </a:spcBef>
              <a:buNone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2400" dirty="0" err="1">
                <a:solidFill>
                  <a:srgbClr val="000000"/>
                </a:solidFill>
              </a:rPr>
              <a:t>Для виправлення існує лише один варіант — усунення невизначеної поведінки в програмі.</a:t>
            </a:r>
            <a:endParaRPr lang="en-US" altLang="en-US" sz="2400" dirty="0" err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 Box 1536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  <a:latin typeface="Microsoft Sans Serif" panose="020B0604020202020204" pitchFamily="32" charset="0"/>
                <a:cs typeface="Microsoft Sans Serif" panose="020B0604020202020204" pitchFamily="32" charset="0"/>
              </a:rPr>
              <a:t>Кількість елементів</a:t>
            </a:r>
            <a:endParaRPr lang="uk-UA" altLang="ru-RU" sz="4200" dirty="0" err="1">
              <a:solidFill>
                <a:srgbClr val="FFFFFF"/>
              </a:solidFill>
              <a:latin typeface="Microsoft Sans Serif" panose="020B0604020202020204" pitchFamily="32" charset="0"/>
              <a:ea typeface="Microsoft Sans Serif" panose="020B0604020202020204" pitchFamily="32" charset="0"/>
              <a:cs typeface="Microsoft Sans Serif" panose="020B0604020202020204" pitchFamily="32" charset="0"/>
            </a:endParaRPr>
          </a:p>
        </p:txBody>
      </p:sp>
      <p:sp>
        <p:nvSpPr>
          <p:cNvPr id="15362" name="Content Placeholder 15361"/>
          <p:cNvSpPr/>
          <p:nvPr>
            <p:ph idx="4294967295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ln w="9525">
            <a:solidFill>
              <a:srgbClr val="000000"/>
            </a:solidFill>
            <a:miter/>
          </a:ln>
        </p:spPr>
        <p:txBody>
          <a:bodyPr/>
          <a:p/>
        </p:txBody>
      </p:sp>
      <p:pic>
        <p:nvPicPr>
          <p:cNvPr id="15363" name="Picture 153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512" y="1628775"/>
            <a:ext cx="9240837" cy="4464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 Box 1638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</a:rPr>
              <a:t>Ініціалізація циклом</a:t>
            </a:r>
            <a:endParaRPr lang="uk-UA" altLang="ru-RU" sz="4200" dirty="0" err="1">
              <a:solidFill>
                <a:srgbClr val="FFFFFF"/>
              </a:solidFill>
            </a:endParaRPr>
          </a:p>
        </p:txBody>
      </p:sp>
      <p:sp>
        <p:nvSpPr>
          <p:cNvPr id="16386" name="Content Placeholder 16385"/>
          <p:cNvSpPr/>
          <p:nvPr>
            <p:ph idx="4294967295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ln w="9525">
            <a:solidFill>
              <a:srgbClr val="000000"/>
            </a:solidFill>
            <a:miter/>
          </a:ln>
        </p:spPr>
        <p:txBody>
          <a:bodyPr/>
          <a:p/>
        </p:txBody>
      </p:sp>
      <p:pic>
        <p:nvPicPr>
          <p:cNvPr id="16387" name="Picture 163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8175" y="1412875"/>
            <a:ext cx="11087100" cy="5445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ext Box 1740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</a:rPr>
              <a:t>Основна операц</a:t>
            </a:r>
            <a:r>
              <a:rPr lang="uk-UA" altLang="ru-RU" sz="4200" dirty="0" err="1">
                <a:solidFill>
                  <a:srgbClr val="FFFFFF"/>
                </a:solidFill>
              </a:rPr>
              <a:t>і</a:t>
            </a:r>
            <a:r>
              <a:rPr lang="ru-RU" altLang="x-none" sz="4200" dirty="0" err="1">
                <a:solidFill>
                  <a:srgbClr val="FFFFFF"/>
                </a:solidFill>
              </a:rPr>
              <a:t>я </a:t>
            </a:r>
            <a:endParaRPr lang="ru-RU" altLang="x-none" sz="4200" dirty="0" err="1">
              <a:solidFill>
                <a:srgbClr val="FFFFFF"/>
              </a:solidFill>
            </a:endParaRPr>
          </a:p>
        </p:txBody>
      </p:sp>
      <p:sp>
        <p:nvSpPr>
          <p:cNvPr id="17410" name="Text Box 17409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buNone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dirty="0" err="1">
                <a:solidFill>
                  <a:srgbClr val="000000"/>
                </a:solidFill>
                <a:sym typeface="+mn-ea"/>
              </a:rPr>
              <a:t>Основна операція для роботи з</a:t>
            </a:r>
            <a:r>
              <a:rPr lang="uk-UA" altLang="en-US" sz="3200" dirty="0" err="1">
                <a:solidFill>
                  <a:srgbClr val="000000"/>
                </a:solidFill>
                <a:sym typeface="+mn-ea"/>
              </a:rPr>
              <a:t> масивом </a:t>
            </a:r>
            <a:r>
              <a:rPr lang="en-US" altLang="en-US" sz="3200" dirty="0" err="1">
                <a:solidFill>
                  <a:srgbClr val="000000"/>
                </a:solidFill>
                <a:sym typeface="+mn-ea"/>
              </a:rPr>
              <a:t>- це перебірний цикл (який саме - for, while - без різниці).</a:t>
            </a:r>
            <a:endParaRPr lang="ru-RU" altLang="x-none" sz="3200" dirty="0" err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ext Box 1843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en-US" sz="4200" dirty="0" err="1">
                <a:solidFill>
                  <a:srgbClr val="FFFFFF"/>
                </a:solidFill>
              </a:rPr>
              <a:t>Приклад на </a:t>
            </a:r>
            <a:r>
              <a:rPr lang="en-US" altLang="x-none" sz="4200" dirty="0" err="1">
                <a:solidFill>
                  <a:srgbClr val="FFFFFF"/>
                </a:solidFill>
              </a:rPr>
              <a:t>foreach</a:t>
            </a:r>
            <a:endParaRPr lang="en-US" altLang="x-none" sz="4200" dirty="0" err="1">
              <a:solidFill>
                <a:srgbClr val="FFFFFF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925" y="1493520"/>
            <a:ext cx="7179945" cy="52152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 Box 19456"/>
          <p:cNvSpPr txBox="1"/>
          <p:nvPr/>
        </p:nvSpPr>
        <p:spPr>
          <a:xfrm>
            <a:off x="195263" y="228600"/>
            <a:ext cx="833755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</a:rPr>
              <a:t>Функц</a:t>
            </a:r>
            <a:r>
              <a:rPr lang="uk-UA" altLang="x-none" sz="4200" dirty="0" err="1">
                <a:solidFill>
                  <a:srgbClr val="FFFFFF"/>
                </a:solidFill>
              </a:rPr>
              <a:t>ії</a:t>
            </a:r>
            <a:r>
              <a:rPr lang="ru-RU" altLang="x-none" sz="4200" dirty="0" err="1">
                <a:solidFill>
                  <a:srgbClr val="FFFFFF"/>
                </a:solidFill>
              </a:rPr>
              <a:t> для р</a:t>
            </a:r>
            <a:r>
              <a:rPr lang="uk-UA" altLang="ru-RU" sz="4200" dirty="0" err="1">
                <a:solidFill>
                  <a:srgbClr val="FFFFFF"/>
                </a:solidFill>
              </a:rPr>
              <a:t>о</a:t>
            </a:r>
            <a:r>
              <a:rPr lang="ru-RU" altLang="x-none" sz="4200" dirty="0" err="1">
                <a:solidFill>
                  <a:srgbClr val="FFFFFF"/>
                </a:solidFill>
              </a:rPr>
              <a:t>бот</a:t>
            </a:r>
            <a:r>
              <a:rPr lang="uk-UA" altLang="ru-RU" sz="4200" dirty="0" err="1">
                <a:solidFill>
                  <a:srgbClr val="FFFFFF"/>
                </a:solidFill>
              </a:rPr>
              <a:t>и</a:t>
            </a:r>
            <a:r>
              <a:rPr lang="ru-RU" altLang="x-none" sz="4200" dirty="0" err="1">
                <a:solidFill>
                  <a:srgbClr val="FFFFFF"/>
                </a:solidFill>
              </a:rPr>
              <a:t> </a:t>
            </a:r>
            <a:r>
              <a:rPr lang="uk-UA" altLang="ru-RU" sz="4200" dirty="0" err="1">
                <a:solidFill>
                  <a:srgbClr val="FFFFFF"/>
                </a:solidFill>
              </a:rPr>
              <a:t>з</a:t>
            </a:r>
            <a:r>
              <a:rPr lang="ru-RU" altLang="x-none" sz="4200" dirty="0" err="1">
                <a:solidFill>
                  <a:srgbClr val="FFFFFF"/>
                </a:solidFill>
              </a:rPr>
              <a:t> масивом</a:t>
            </a:r>
            <a:endParaRPr lang="ru-RU" altLang="x-none" sz="4200" dirty="0" err="1">
              <a:solidFill>
                <a:srgbClr val="FFFFFF"/>
              </a:solidFill>
            </a:endParaRPr>
          </a:p>
        </p:txBody>
      </p:sp>
      <p:sp>
        <p:nvSpPr>
          <p:cNvPr id="19458" name="Content Placeholder 19457"/>
          <p:cNvSpPr/>
          <p:nvPr>
            <p:ph idx="4294967295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ln w="9525">
            <a:solidFill>
              <a:srgbClr val="000000"/>
            </a:solidFill>
            <a:miter/>
          </a:ln>
        </p:spPr>
        <p:txBody>
          <a:bodyPr/>
          <a:p/>
        </p:txBody>
      </p:sp>
      <p:pic>
        <p:nvPicPr>
          <p:cNvPr id="19459" name="Picture 194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388" y="1557338"/>
            <a:ext cx="8885237" cy="49672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2048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</a:rPr>
              <a:t>Практика: </a:t>
            </a:r>
            <a:r>
              <a:rPr lang="en-US" altLang="x-none" sz="4200" dirty="0" err="1">
                <a:solidFill>
                  <a:srgbClr val="FFFFFF"/>
                </a:solidFill>
              </a:rPr>
              <a:t>sinoptik</a:t>
            </a:r>
            <a:endParaRPr lang="en-US" altLang="x-none" sz="4200" dirty="0" err="1">
              <a:solidFill>
                <a:srgbClr val="FFFFFF"/>
              </a:solidFill>
            </a:endParaRPr>
          </a:p>
        </p:txBody>
      </p:sp>
      <p:sp>
        <p:nvSpPr>
          <p:cNvPr id="20482" name="Text Box 20481"/>
          <p:cNvSpPr txBox="1"/>
          <p:nvPr/>
        </p:nvSpPr>
        <p:spPr>
          <a:xfrm>
            <a:off x="745173" y="5001578"/>
            <a:ext cx="7704137" cy="110807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>
            <a:spAutoFit/>
          </a:bodyPr>
          <a:p>
            <a:pPr defTabSz="45720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200" dirty="0" err="1">
                <a:solidFill>
                  <a:srgbClr val="000000"/>
                </a:solidFill>
                <a:latin typeface="Verdana" panose="020B0604030504040204" pitchFamily="32" charset="0"/>
                <a:ea typeface="Verdana" panose="020B0604030504040204" pitchFamily="32" charset="0"/>
              </a:rPr>
              <a:t>Вправа: написати програму, яка розрахує середньорічну температуру (середню, максимальну та мінімальну), за наданими даними. </a:t>
            </a:r>
            <a:endParaRPr lang="en-US" altLang="en-US" sz="2200" dirty="0" err="1">
              <a:solidFill>
                <a:srgbClr val="000000"/>
              </a:solidFill>
              <a:latin typeface="Verdana" panose="020B0604030504040204" pitchFamily="32" charset="0"/>
              <a:ea typeface="Verdana" panose="020B0604030504040204" pitchFamily="3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" y="1448435"/>
            <a:ext cx="8003540" cy="309499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en-US"/>
              <a:t>Суть багатовимірних масивів</a:t>
            </a:r>
            <a:endParaRPr lang="en-US" alt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750" y="1412875"/>
            <a:ext cx="7924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uk-UA" altLang="en-US" sz="3000"/>
              <a:t>Масив у С++ </a:t>
            </a:r>
            <a:r>
              <a:rPr lang="en-US" altLang="en-US" sz="3000"/>
              <a:t>— це </a:t>
            </a:r>
            <a:r>
              <a:rPr lang="uk-UA" altLang="en-US" sz="3000"/>
              <a:t>проста сукупність однотипних елементів</a:t>
            </a:r>
            <a:r>
              <a:rPr lang="en-US" altLang="en-US" sz="3000"/>
              <a:t>, до </a:t>
            </a:r>
            <a:r>
              <a:rPr lang="uk-UA" altLang="en-US" sz="3000"/>
              <a:t>кожного з яких </a:t>
            </a:r>
            <a:r>
              <a:rPr lang="en-US" altLang="en-US" sz="3000"/>
              <a:t>можна звертатися за допомогою індексу. Однак для моделювання об'єктів, розташованих на </a:t>
            </a:r>
            <a:r>
              <a:rPr lang="en-US" altLang="en-US" sz="3000" b="1"/>
              <a:t>двовимірній площині</a:t>
            </a:r>
            <a:r>
              <a:rPr lang="en-US" altLang="en-US" sz="3000"/>
              <a:t> чи в багатовимірному просторі, часто використовують </a:t>
            </a:r>
            <a:r>
              <a:rPr lang="uk-UA" altLang="en-US" sz="3000" b="1"/>
              <a:t>багатовимірні масиви</a:t>
            </a:r>
            <a:r>
              <a:rPr lang="en-US" altLang="en-US" sz="3000"/>
              <a:t>.</a:t>
            </a:r>
            <a:r>
              <a:rPr lang="uk-UA" altLang="en-US" sz="3000"/>
              <a:t>  </a:t>
            </a:r>
            <a:r>
              <a:rPr lang="en-US" altLang="en-US" sz="3000"/>
              <a:t> В таких структурах кожен елемент описується кількома індексами, наприклад, рядком і стовпцем у двовимірній матриці.</a:t>
            </a:r>
            <a:endParaRPr lang="en-US" altLang="en-US" sz="3000"/>
          </a:p>
        </p:txBody>
      </p:sp>
      <p:sp>
        <p:nvSpPr>
          <p:cNvPr id="6148" name="Прямоугольник 3"/>
          <p:cNvSpPr/>
          <p:nvPr/>
        </p:nvSpPr>
        <p:spPr>
          <a:xfrm>
            <a:off x="0" y="6238875"/>
            <a:ext cx="9144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x-none" b="1" dirty="0">
                <a:latin typeface="Arial" panose="020B0604020202020204" pitchFamily="34" charset="0"/>
                <a:hlinkClick r:id="rId1"/>
              </a:rPr>
              <a:t>https://9gag.com/gag/aKgjqWg/easy-way-to-understand-the-concept-of-dimensions-and-how-the-universe-even-started-to-exist</a:t>
            </a:r>
            <a:endParaRPr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План презентації</a:t>
            </a:r>
            <a:endParaRPr lang="ru-RU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611188" y="1412875"/>
            <a:ext cx="8208962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Що таке масив</a:t>
            </a:r>
            <a:r>
              <a:rPr lang="ru-RU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, п</a:t>
            </a:r>
            <a:r>
              <a:rPr lang="en-US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оняття класичного масиву</a:t>
            </a:r>
            <a:endParaRPr lang="en-US" altLang="en-US" sz="29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Створення </a:t>
            </a:r>
            <a:r>
              <a:rPr lang="uk-UA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одновимірних масивів</a:t>
            </a:r>
            <a:endParaRPr lang="uk-UA" altLang="en-US" sz="29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US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Методи </a:t>
            </a:r>
            <a:r>
              <a:rPr lang="uk-UA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для роботи з масивами</a:t>
            </a:r>
            <a:endParaRPr lang="en-US" altLang="en-US" sz="29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uk-UA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Багатовимірні масиви</a:t>
            </a:r>
            <a:endParaRPr lang="uk-UA" altLang="en-US" sz="29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uk-UA" altLang="en-US" sz="2900" dirty="0" err="1">
                <a:solidFill>
                  <a:srgbClr val="000000"/>
                </a:solidFill>
                <a:latin typeface="Arial" panose="020B0604020202020204" pitchFamily="34" charset="0"/>
              </a:rPr>
              <a:t>Приклад консольної гри Лабіринт</a:t>
            </a:r>
            <a:endParaRPr lang="uk-UA" altLang="en-US" sz="29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uk-UA" altLang="en-US" sz="29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endParaRPr lang="uk-UA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uk-UA" altLang="en-US" sz="2700" dirty="0" err="1">
                <a:solidFill>
                  <a:srgbClr val="000000"/>
                </a:solidFill>
                <a:latin typeface="Arial" panose="020B0604020202020204" pitchFamily="34" charset="0"/>
              </a:rPr>
              <a:t>Пошук та сортування будуть наступного тижня!</a:t>
            </a:r>
            <a:endParaRPr lang="uk-UA" altLang="en-US" sz="27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Приклади задач</a:t>
            </a:r>
            <a:endParaRPr lang="ru-RU" altLang="ru-RU" dirty="0"/>
          </a:p>
        </p:txBody>
      </p:sp>
      <p:pic>
        <p:nvPicPr>
          <p:cNvPr id="7171" name="Picture 5" descr="C:\Users\Саша\Desktop\tda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412875"/>
            <a:ext cx="7931150" cy="5445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>
                <a:sym typeface="+mn-ea"/>
              </a:rPr>
              <a:t>Приклади задач</a:t>
            </a:r>
            <a:endParaRPr lang="ru-RU" altLang="ru-RU" dirty="0"/>
          </a:p>
        </p:txBody>
      </p:sp>
      <p:pic>
        <p:nvPicPr>
          <p:cNvPr id="8195" name="Picture 2" descr="C:\Users\Саша\Desktop\saperproff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1412875"/>
            <a:ext cx="7488238" cy="5372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>
                <a:sym typeface="+mn-ea"/>
              </a:rPr>
              <a:t>Приклади задач</a:t>
            </a:r>
            <a:endParaRPr lang="ru-RU" altLang="ru-RU" dirty="0"/>
          </a:p>
        </p:txBody>
      </p:sp>
      <p:pic>
        <p:nvPicPr>
          <p:cNvPr id="9219" name="Picture 2" descr="C:\Users\Саша\Desktop\maxresdefault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1438275"/>
            <a:ext cx="6119813" cy="5357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uk-UA" altLang="ru-RU" sz="3900" dirty="0"/>
              <a:t>Індексація двовимірних масивів</a:t>
            </a:r>
            <a:endParaRPr lang="uk-UA" altLang="ru-RU" sz="3900" dirty="0"/>
          </a:p>
        </p:txBody>
      </p:sp>
      <p:pic>
        <p:nvPicPr>
          <p:cNvPr id="2" name="Content Placeholder 1" descr="Снимок экрана 2025-01-23 17272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1805" y="1403350"/>
            <a:ext cx="8084820" cy="53314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95580" y="228600"/>
            <a:ext cx="8373745" cy="913130"/>
          </a:xfrm>
        </p:spPr>
        <p:txBody>
          <a:bodyPr vert="horz" wrap="square" lIns="91440" tIns="45720" rIns="91440" bIns="45720" anchor="ctr" anchorCtr="0"/>
          <a:p>
            <a:r>
              <a:rPr lang="ru-RU" altLang="ru-RU" dirty="0"/>
              <a:t>Синтаксис </a:t>
            </a:r>
            <a:r>
              <a:rPr lang="uk-UA" altLang="ru-RU" dirty="0"/>
              <a:t>створення 2</a:t>
            </a:r>
            <a:r>
              <a:rPr lang="en-US" altLang="ru-RU" dirty="0"/>
              <a:t>D-</a:t>
            </a:r>
            <a:r>
              <a:rPr lang="uk-UA" altLang="ru-RU" dirty="0"/>
              <a:t>масиву</a:t>
            </a:r>
            <a:endParaRPr lang="uk-UA" altLang="ru-RU" dirty="0"/>
          </a:p>
        </p:txBody>
      </p:sp>
      <p:pic>
        <p:nvPicPr>
          <p:cNvPr id="13315" name="Picture 4" descr="C:\Users\Саша\Desktop\ar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1101725"/>
            <a:ext cx="6119813" cy="6791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95580" y="228600"/>
            <a:ext cx="8628380" cy="913130"/>
          </a:xfrm>
        </p:spPr>
        <p:txBody>
          <a:bodyPr vert="horz" wrap="square" lIns="91440" tIns="45720" rIns="91440" bIns="45720" anchor="ctr" anchorCtr="0"/>
          <a:p>
            <a:r>
              <a:rPr lang="uk-UA" altLang="ru-RU" dirty="0"/>
              <a:t>Приклади створення 2</a:t>
            </a:r>
            <a:r>
              <a:rPr lang="en-US" altLang="ru-RU" dirty="0"/>
              <a:t>D-</a:t>
            </a:r>
            <a:r>
              <a:rPr lang="uk-UA" altLang="ru-RU" dirty="0"/>
              <a:t>масиву</a:t>
            </a:r>
            <a:endParaRPr lang="uk-UA" altLang="ru-RU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66088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ru-RU" sz="2200" b="1" dirty="0">
                <a:solidFill>
                  <a:srgbClr val="0070C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int</a:t>
            </a:r>
            <a:r>
              <a:rPr lang="en-US" altLang="ru-RU" sz="2200" dirty="0">
                <a:latin typeface="Verdana" panose="020B0604030504040204" pitchFamily="32" charset="0"/>
                <a:cs typeface="Verdana" panose="020B0604030504040204" pitchFamily="32" charset="0"/>
              </a:rPr>
              <a:t> group[15][10]</a:t>
            </a:r>
            <a:r>
              <a:rPr lang="ru-RU" altLang="ru-RU" sz="2200" dirty="0">
                <a:latin typeface="Verdana" panose="020B0604030504040204" pitchFamily="32" charset="0"/>
                <a:cs typeface="Verdana" panose="020B0604030504040204" pitchFamily="32" charset="0"/>
              </a:rPr>
              <a:t> = </a:t>
            </a:r>
            <a:r>
              <a:rPr lang="en-US" altLang="ru-RU" sz="2200" dirty="0">
                <a:latin typeface="Verdana" panose="020B0604030504040204" pitchFamily="32" charset="0"/>
                <a:cs typeface="Verdana" panose="020B0604030504040204" pitchFamily="32" charset="0"/>
              </a:rPr>
              <a:t>{}; </a:t>
            </a:r>
            <a:r>
              <a:rPr lang="en-US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// </a:t>
            </a:r>
            <a:r>
              <a:rPr lang="ru-RU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15 студент</a:t>
            </a:r>
            <a:r>
              <a:rPr lang="uk-UA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і</a:t>
            </a:r>
            <a:r>
              <a:rPr lang="ru-RU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в, </a:t>
            </a:r>
            <a:r>
              <a:rPr lang="uk-UA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в кожного</a:t>
            </a:r>
            <a:r>
              <a:rPr lang="ru-RU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 по 10</a:t>
            </a:r>
            <a:r>
              <a:rPr lang="uk-UA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 ДЗ</a:t>
            </a:r>
            <a:r>
              <a:rPr lang="ru-RU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, вс</a:t>
            </a:r>
            <a:r>
              <a:rPr lang="uk-UA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і</a:t>
            </a:r>
            <a:r>
              <a:rPr lang="ru-RU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 </a:t>
            </a:r>
            <a:r>
              <a:rPr lang="uk-UA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е</a:t>
            </a:r>
            <a:r>
              <a:rPr lang="ru-RU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лемент</a:t>
            </a:r>
            <a:r>
              <a:rPr lang="uk-UA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и</a:t>
            </a:r>
            <a:r>
              <a:rPr lang="ru-RU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 мас</a:t>
            </a:r>
            <a:r>
              <a:rPr lang="uk-UA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иву</a:t>
            </a:r>
            <a:r>
              <a:rPr lang="ru-RU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 будут </a:t>
            </a:r>
            <a:r>
              <a:rPr lang="uk-UA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дорівнювати </a:t>
            </a:r>
            <a:r>
              <a:rPr lang="ru-RU" altLang="ru-RU" sz="2200" b="1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0</a:t>
            </a:r>
            <a:endParaRPr lang="en-US" altLang="ru-RU" sz="2200" b="1" dirty="0">
              <a:solidFill>
                <a:srgbClr val="00B050"/>
              </a:solidFill>
              <a:latin typeface="Verdana" panose="020B0604030504040204" pitchFamily="32" charset="0"/>
              <a:cs typeface="Verdana" panose="020B0604030504040204" pitchFamily="32" charset="0"/>
            </a:endParaRPr>
          </a:p>
          <a:p>
            <a:pPr marL="0" indent="0">
              <a:buNone/>
            </a:pPr>
            <a:endParaRPr lang="en-US" altLang="ru-RU" sz="2200" dirty="0">
              <a:latin typeface="Verdana" panose="020B0604030504040204" pitchFamily="32" charset="0"/>
              <a:cs typeface="Verdana" panose="020B0604030504040204" pitchFamily="32" charset="0"/>
            </a:endParaRPr>
          </a:p>
          <a:p>
            <a:pPr marL="0" indent="0">
              <a:buNone/>
            </a:pPr>
            <a:r>
              <a:rPr lang="en-US" altLang="ru-RU" sz="2200" b="1" dirty="0">
                <a:solidFill>
                  <a:srgbClr val="0070C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int</a:t>
            </a:r>
            <a:r>
              <a:rPr lang="en-US" altLang="ru-RU" sz="2200" dirty="0">
                <a:latin typeface="Verdana" panose="020B0604030504040204" pitchFamily="32" charset="0"/>
                <a:cs typeface="Verdana" panose="020B0604030504040204" pitchFamily="32" charset="0"/>
              </a:rPr>
              <a:t> all</a:t>
            </a:r>
            <a:r>
              <a:rPr lang="ru-RU" altLang="ru-RU" sz="2200" dirty="0">
                <a:latin typeface="Verdana" panose="020B0604030504040204" pitchFamily="32" charset="0"/>
                <a:cs typeface="Verdana" panose="020B0604030504040204" pitchFamily="32" charset="0"/>
              </a:rPr>
              <a:t>_</a:t>
            </a:r>
            <a:r>
              <a:rPr lang="en-US" altLang="ru-RU" sz="2200" dirty="0">
                <a:latin typeface="Verdana" panose="020B0604030504040204" pitchFamily="32" charset="0"/>
                <a:cs typeface="Verdana" panose="020B0604030504040204" pitchFamily="32" charset="0"/>
              </a:rPr>
              <a:t>groups[5][18][40] = {};</a:t>
            </a:r>
            <a:endParaRPr lang="ru-RU" altLang="ru-RU" sz="2200" dirty="0">
              <a:latin typeface="Verdana" panose="020B0604030504040204" pitchFamily="32" charset="0"/>
              <a:cs typeface="Verdana" panose="020B0604030504040204" pitchFamily="32" charset="0"/>
            </a:endParaRPr>
          </a:p>
          <a:p>
            <a:pPr marL="0" indent="0">
              <a:buNone/>
            </a:pPr>
            <a:r>
              <a:rPr lang="en-US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// </a:t>
            </a:r>
            <a:r>
              <a:rPr lang="ru-RU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оц</a:t>
            </a:r>
            <a:r>
              <a:rPr lang="uk-UA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і</a:t>
            </a:r>
            <a:r>
              <a:rPr lang="ru-RU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нки п</a:t>
            </a:r>
            <a:r>
              <a:rPr lang="uk-UA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’</a:t>
            </a:r>
            <a:r>
              <a:rPr lang="ru-RU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яти </a:t>
            </a:r>
            <a:r>
              <a:rPr lang="uk-UA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учбових </a:t>
            </a:r>
            <a:r>
              <a:rPr lang="ru-RU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груп</a:t>
            </a:r>
            <a:endParaRPr lang="ru-RU" altLang="ru-RU" sz="2200" dirty="0">
              <a:solidFill>
                <a:srgbClr val="00B050"/>
              </a:solidFill>
              <a:latin typeface="Verdana" panose="020B0604030504040204" pitchFamily="32" charset="0"/>
              <a:cs typeface="Verdana" panose="020B0604030504040204" pitchFamily="32" charset="0"/>
            </a:endParaRPr>
          </a:p>
          <a:p>
            <a:pPr marL="0" indent="0">
              <a:buNone/>
            </a:pPr>
            <a:endParaRPr lang="ru-RU" altLang="ru-RU" sz="2200" dirty="0">
              <a:solidFill>
                <a:srgbClr val="00B050"/>
              </a:solidFill>
              <a:latin typeface="Verdana" panose="020B0604030504040204" pitchFamily="32" charset="0"/>
              <a:cs typeface="Verdana" panose="020B0604030504040204" pitchFamily="32" charset="0"/>
            </a:endParaRPr>
          </a:p>
          <a:p>
            <a:pPr marL="0" indent="0">
              <a:buNone/>
            </a:pPr>
            <a:r>
              <a:rPr lang="en-US" altLang="ru-RU" sz="2200" b="1" dirty="0">
                <a:solidFill>
                  <a:srgbClr val="0070C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double</a:t>
            </a:r>
            <a:r>
              <a:rPr lang="ru-RU" altLang="ru-RU" sz="2200" dirty="0">
                <a:latin typeface="Verdana" panose="020B0604030504040204" pitchFamily="32" charset="0"/>
                <a:cs typeface="Verdana" panose="020B0604030504040204" pitchFamily="32" charset="0"/>
              </a:rPr>
              <a:t> </a:t>
            </a:r>
            <a:r>
              <a:rPr lang="en-US" altLang="ru-RU" sz="2200" dirty="0">
                <a:latin typeface="Verdana" panose="020B0604030504040204" pitchFamily="32" charset="0"/>
                <a:cs typeface="Verdana" panose="020B0604030504040204" pitchFamily="32" charset="0"/>
              </a:rPr>
              <a:t>temp[</a:t>
            </a:r>
            <a:r>
              <a:rPr lang="uk-UA" altLang="en-US" sz="2200" dirty="0">
                <a:latin typeface="Verdana" panose="020B0604030504040204" pitchFamily="32" charset="0"/>
                <a:cs typeface="Verdana" panose="020B0604030504040204" pitchFamily="32" charset="0"/>
              </a:rPr>
              <a:t>10</a:t>
            </a:r>
            <a:r>
              <a:rPr lang="en-US" altLang="ru-RU" sz="2200" dirty="0">
                <a:latin typeface="Verdana" panose="020B0604030504040204" pitchFamily="32" charset="0"/>
                <a:cs typeface="Verdana" panose="020B0604030504040204" pitchFamily="32" charset="0"/>
              </a:rPr>
              <a:t>][13];</a:t>
            </a:r>
            <a:endParaRPr lang="ru-RU" altLang="ru-RU" sz="2200" dirty="0">
              <a:latin typeface="Verdana" panose="020B0604030504040204" pitchFamily="32" charset="0"/>
              <a:ea typeface="Verdana" panose="020B0604030504040204" pitchFamily="3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735" y="3719195"/>
            <a:ext cx="4707890" cy="306641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uk-UA" altLang="ru-RU" dirty="0"/>
              <a:t>Ініціалізація 2</a:t>
            </a:r>
            <a:r>
              <a:rPr lang="en-US" altLang="ru-RU" dirty="0"/>
              <a:t>D-</a:t>
            </a:r>
            <a:r>
              <a:rPr lang="uk-UA" altLang="ru-RU" dirty="0"/>
              <a:t>масиву вручну</a:t>
            </a:r>
            <a:endParaRPr lang="uk-UA" altLang="ru-RU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ru-RU" sz="2400" b="1" dirty="0">
                <a:solidFill>
                  <a:srgbClr val="0070C0"/>
                </a:solidFill>
              </a:rPr>
              <a:t>int</a:t>
            </a:r>
            <a:r>
              <a:rPr lang="en-US" altLang="ru-RU" sz="2400" dirty="0">
                <a:solidFill>
                  <a:srgbClr val="0070C0"/>
                </a:solidFill>
              </a:rPr>
              <a:t> </a:t>
            </a:r>
            <a:r>
              <a:rPr lang="en-US" altLang="ru-RU" sz="2400" dirty="0"/>
              <a:t>rates[2][4] = { { 11, 12, 10, 12 }, { 10, 9, 8, 7 } };</a:t>
            </a:r>
            <a:endParaRPr lang="en-US" altLang="ru-RU" sz="2400" dirty="0"/>
          </a:p>
          <a:p>
            <a:pPr marL="0" indent="0">
              <a:buNone/>
            </a:pPr>
            <a:r>
              <a:rPr lang="en-US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// </a:t>
            </a:r>
            <a:r>
              <a:rPr lang="uk-UA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вийде </a:t>
            </a:r>
            <a:r>
              <a:rPr lang="ru-RU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масив на </a:t>
            </a:r>
            <a:r>
              <a:rPr lang="en-US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2</a:t>
            </a:r>
            <a:r>
              <a:rPr lang="ru-RU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 </a:t>
            </a:r>
            <a:r>
              <a:rPr lang="uk-UA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рядки та</a:t>
            </a:r>
            <a:r>
              <a:rPr lang="ru-RU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 </a:t>
            </a:r>
            <a:r>
              <a:rPr lang="en-US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4</a:t>
            </a:r>
            <a:r>
              <a:rPr lang="ru-RU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 сто</a:t>
            </a:r>
            <a:r>
              <a:rPr lang="uk-UA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в</a:t>
            </a:r>
            <a:r>
              <a:rPr lang="ru-RU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бц</a:t>
            </a:r>
            <a:r>
              <a:rPr lang="uk-UA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я</a:t>
            </a:r>
            <a:endParaRPr lang="ru-RU" altLang="ru-RU" sz="2200" dirty="0">
              <a:solidFill>
                <a:srgbClr val="00B050"/>
              </a:solidFill>
              <a:latin typeface="Verdana" panose="020B0604030504040204" pitchFamily="32" charset="0"/>
              <a:cs typeface="Verdana" panose="020B0604030504040204" pitchFamily="32" charset="0"/>
            </a:endParaRPr>
          </a:p>
          <a:p>
            <a:pPr marL="0" indent="0">
              <a:buNone/>
            </a:pPr>
            <a:endParaRPr lang="ru-RU" altLang="ru-RU" sz="2200" dirty="0">
              <a:latin typeface="Verdana" panose="020B0604030504040204" pitchFamily="32" charset="0"/>
              <a:cs typeface="Verdana" panose="020B0604030504040204" pitchFamily="32" charset="0"/>
            </a:endParaRPr>
          </a:p>
          <a:p>
            <a:pPr marL="0" indent="0">
              <a:buNone/>
            </a:pPr>
            <a:r>
              <a:rPr lang="en-US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// </a:t>
            </a:r>
            <a:r>
              <a:rPr lang="ru-RU" altLang="ru-RU" sz="2200" dirty="0">
                <a:solidFill>
                  <a:srgbClr val="00B050"/>
                </a:solidFill>
                <a:latin typeface="Verdana" panose="020B0604030504040204" pitchFamily="32" charset="0"/>
                <a:ea typeface="Verdana" panose="020B0604030504040204" pitchFamily="32" charset="0"/>
              </a:rPr>
              <a:t>…</a:t>
            </a:r>
            <a:r>
              <a:rPr lang="uk-UA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чи можна робити так</a:t>
            </a:r>
            <a:r>
              <a:rPr lang="ru-RU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?</a:t>
            </a:r>
            <a:endParaRPr lang="en-US" altLang="ru-RU" sz="2200" dirty="0">
              <a:solidFill>
                <a:srgbClr val="00B050"/>
              </a:solidFill>
              <a:latin typeface="Verdana" panose="020B0604030504040204" pitchFamily="32" charset="0"/>
              <a:cs typeface="Verdana" panose="020B0604030504040204" pitchFamily="32" charset="0"/>
            </a:endParaRPr>
          </a:p>
          <a:p>
            <a:pPr marL="0" indent="0">
              <a:buNone/>
            </a:pPr>
            <a:r>
              <a:rPr lang="en-US" altLang="ru-RU" sz="2400" b="1" dirty="0">
                <a:solidFill>
                  <a:srgbClr val="0070C0"/>
                </a:solidFill>
              </a:rPr>
              <a:t>int</a:t>
            </a:r>
            <a:r>
              <a:rPr lang="en-US" altLang="ru-RU" sz="2400" dirty="0">
                <a:solidFill>
                  <a:srgbClr val="0070C0"/>
                </a:solidFill>
              </a:rPr>
              <a:t> </a:t>
            </a:r>
            <a:r>
              <a:rPr lang="en-US" altLang="ru-RU" sz="2400" dirty="0"/>
              <a:t>bad_rates[3][4] = { { 5, 6 }, {}, {4, 5 } };</a:t>
            </a:r>
            <a:endParaRPr lang="ru-RU" altLang="ru-RU" sz="2400" dirty="0"/>
          </a:p>
          <a:p>
            <a:pPr marL="0" indent="0">
              <a:buNone/>
            </a:pPr>
            <a:r>
              <a:rPr lang="en-US" altLang="ru-RU" sz="2400" dirty="0"/>
              <a:t>cout &lt;&lt; bad_rates[1][3] &lt;&lt; </a:t>
            </a:r>
            <a:r>
              <a:rPr lang="en-US" altLang="ru-RU" sz="2400" dirty="0">
                <a:solidFill>
                  <a:srgbClr val="C00000"/>
                </a:solidFill>
              </a:rPr>
              <a:t>"\n"</a:t>
            </a:r>
            <a:r>
              <a:rPr lang="en-US" altLang="ru-RU" sz="2400" dirty="0"/>
              <a:t>; </a:t>
            </a:r>
            <a:r>
              <a:rPr lang="en-US" altLang="ru-RU" sz="2400" dirty="0">
                <a:solidFill>
                  <a:srgbClr val="00B050"/>
                </a:solidFill>
              </a:rPr>
              <a:t>// 0</a:t>
            </a:r>
            <a:endParaRPr lang="en-US" altLang="ru-RU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ru-RU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// </a:t>
            </a:r>
            <a:r>
              <a:rPr lang="en-US" altLang="en-US" sz="2200" dirty="0">
                <a:solidFill>
                  <a:srgbClr val="00B050"/>
                </a:solidFill>
                <a:latin typeface="Verdana" panose="020B0604030504040204" pitchFamily="32" charset="0"/>
                <a:cs typeface="Verdana" panose="020B0604030504040204" pitchFamily="32" charset="0"/>
              </a:rPr>
              <a:t>так - створюється прямокутний масив, усі пропущені елементи отримають значення 0</a:t>
            </a:r>
            <a:endParaRPr lang="en-US" altLang="en-US" sz="2200" dirty="0">
              <a:solidFill>
                <a:srgbClr val="00B050"/>
              </a:solidFill>
              <a:latin typeface="Verdana" panose="020B0604030504040204" pitchFamily="32" charset="0"/>
              <a:cs typeface="Verdana" panose="020B0604030504040204" pitchFamily="32" charset="0"/>
            </a:endParaRPr>
          </a:p>
          <a:p>
            <a:pPr marL="0" indent="0">
              <a:buNone/>
            </a:pPr>
            <a:endParaRPr lang="ru-RU" altLang="ru-RU" sz="2200" dirty="0">
              <a:solidFill>
                <a:srgbClr val="00B050"/>
              </a:solidFill>
              <a:latin typeface="Verdana" panose="020B0604030504040204" pitchFamily="32" charset="0"/>
              <a:cs typeface="Verdana" panose="020B0604030504040204" pitchFamily="32" charset="0"/>
            </a:endParaRPr>
          </a:p>
          <a:p>
            <a:pPr marL="0" indent="0">
              <a:buNone/>
            </a:pPr>
            <a:r>
              <a:rPr lang="en-US" altLang="en-US" sz="2200" dirty="0">
                <a:latin typeface="Verdana" panose="020B0604030504040204" pitchFamily="32" charset="0"/>
                <a:cs typeface="Verdana" panose="020B0604030504040204" pitchFamily="32" charset="0"/>
              </a:rPr>
              <a:t>Але взагалі, такими речами ніхто не займається</a:t>
            </a:r>
            <a:r>
              <a:rPr lang="ru-RU" altLang="ru-RU" sz="2200" dirty="0">
                <a:latin typeface="Verdana" panose="020B0604030504040204" pitchFamily="32" charset="0"/>
                <a:cs typeface="Verdana" panose="020B0604030504040204" pitchFamily="32" charset="0"/>
              </a:rPr>
              <a:t> </a:t>
            </a:r>
            <a:r>
              <a:rPr lang="ru-RU" altLang="ru-RU" sz="2200" dirty="0">
                <a:latin typeface="Verdana" panose="020B0604030504040204" pitchFamily="32" charset="0"/>
                <a:cs typeface="Verdana" panose="020B0604030504040204" pitchFamily="32" charset="0"/>
                <a:sym typeface="Wingdings" panose="05000000000000000000" pitchFamily="2" charset="2"/>
              </a:rPr>
              <a:t></a:t>
            </a:r>
            <a:endParaRPr lang="ru-RU" altLang="ru-RU" sz="2200" dirty="0">
              <a:latin typeface="Verdana" panose="020B0604030504040204" pitchFamily="32" charset="0"/>
              <a:ea typeface="Verdana" panose="020B0604030504040204" pitchFamily="32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uk-UA" altLang="ru-RU" dirty="0">
                <a:cs typeface="Microsoft Sans Serif" panose="020B0604020202020204" pitchFamily="32" charset="0"/>
              </a:rPr>
              <a:t>Розміщення в пам’яті</a:t>
            </a:r>
            <a:endParaRPr lang="uk-UA" altLang="ru-RU" dirty="0">
              <a:cs typeface="Microsoft Sans Serif" panose="020B0604020202020204" pitchFamily="32" charset="0"/>
            </a:endParaRPr>
          </a:p>
        </p:txBody>
      </p:sp>
      <p:sp>
        <p:nvSpPr>
          <p:cNvPr id="16387" name="Прямоугольник 1"/>
          <p:cNvSpPr/>
          <p:nvPr/>
        </p:nvSpPr>
        <p:spPr>
          <a:xfrm>
            <a:off x="468313" y="1412875"/>
            <a:ext cx="8207375" cy="4400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ru-RU" altLang="ru-RU" sz="2000" dirty="0">
                <a:latin typeface="Verdana" panose="020B0604030504040204" pitchFamily="32" charset="0"/>
                <a:cs typeface="Verdana" panose="020B0604030504040204" pitchFamily="32" charset="0"/>
              </a:rPr>
              <a:t>Двумерный массив представляет собой совокупность строк и столбцов, на пересечении которых находится конкретное значение. Объявить двумерный массив несложно, необходимо указать количество строк и столбцов. При этом, здесь действуют все те же правила, что и при объявлении одномерного массива. Т.е. нельзя в качестве количества строк и столбцов указывать неконстантные и нецелочисленные значения. Несмотря на то, что</a:t>
            </a:r>
            <a:r>
              <a:rPr lang="en-US" altLang="ru-RU" sz="2000" dirty="0">
                <a:latin typeface="Verdana" panose="020B0604030504040204" pitchFamily="32" charset="0"/>
                <a:cs typeface="Verdana" panose="020B0604030504040204" pitchFamily="32" charset="0"/>
              </a:rPr>
              <a:t> </a:t>
            </a:r>
            <a:r>
              <a:rPr lang="ru-RU" altLang="ru-RU" sz="2000" dirty="0">
                <a:latin typeface="Verdana" panose="020B0604030504040204" pitchFamily="32" charset="0"/>
                <a:cs typeface="Verdana" panose="020B0604030504040204" pitchFamily="32" charset="0"/>
              </a:rPr>
              <a:t>массив представляют в виде матрицы, на самом деле - любой двумерный массив располагается в памяти построчно: сначала нулевая строка, затем первая и так далее. Об этом следует помнить, т.к. выход за пределы массива может повлечь за собой некорректную работу программы, при этом не выдав ошибки.</a:t>
            </a:r>
            <a:endParaRPr lang="ru-RU" altLang="ru-RU" sz="2000" dirty="0">
              <a:latin typeface="Verdana" panose="020B0604030504040204" pitchFamily="32" charset="0"/>
              <a:ea typeface="Verdana" panose="020B0604030504040204" pitchFamily="32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95300" y="1459865"/>
            <a:ext cx="7889875" cy="44608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3200" dirty="0">
                <a:solidFill>
                  <a:schemeClr val="tx1"/>
                </a:solidFill>
                <a:sym typeface="+mn-ea"/>
              </a:rPr>
              <a:t>В С++ елементи двовимірного масиву зберігаються в пам'яті в рядковому порядку (row-major order), тобто всі елементи кожного рядка зберігаються підряд в пам'яті, а наступний рядок — після попереднього. Тобто, двовимірний масив розглядається як одномірний масив елементів, просто</a:t>
            </a:r>
            <a:r>
              <a:rPr lang="uk-UA" altLang="en-US" sz="3200" dirty="0">
                <a:solidFill>
                  <a:schemeClr val="tx1"/>
                </a:solidFill>
                <a:sym typeface="+mn-ea"/>
              </a:rPr>
              <a:t>                         </a:t>
            </a:r>
            <a:r>
              <a:rPr lang="en-US" altLang="en-US" sz="3200" dirty="0">
                <a:solidFill>
                  <a:schemeClr val="tx1"/>
                </a:solidFill>
                <a:sym typeface="+mn-ea"/>
              </a:rPr>
              <a:t> з організованою структурою.</a:t>
            </a:r>
            <a:endParaRPr lang="en-US" altLang="en-US" sz="32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Практика</a:t>
            </a:r>
            <a:endParaRPr lang="ru-RU" altLang="ru-RU" dirty="0"/>
          </a:p>
        </p:txBody>
      </p:sp>
      <p:sp>
        <p:nvSpPr>
          <p:cNvPr id="17411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Підрахунок суми всіх елементів двовимірного масиву 5x5</a:t>
            </a:r>
            <a:endParaRPr lang="en-US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Пошук мінімального значення </a:t>
            </a:r>
            <a:r>
              <a:rPr lang="uk-UA" altLang="en-US" dirty="0"/>
              <a:t>            </a:t>
            </a:r>
            <a:r>
              <a:rPr lang="en-US" altLang="en-US" dirty="0"/>
              <a:t>в масиві</a:t>
            </a:r>
            <a:endParaRPr lang="en-US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Підрахунок суми елементів, розташованих на діагоналях</a:t>
            </a:r>
            <a:endParaRPr lang="en-US" alt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Заповнення масиву </a:t>
            </a:r>
            <a:r>
              <a:rPr lang="" altLang="en-US" dirty="0"/>
              <a:t>«</a:t>
            </a:r>
            <a:r>
              <a:rPr lang="en-US" altLang="en-US" dirty="0"/>
              <a:t>змійкою</a:t>
            </a:r>
            <a:r>
              <a:rPr lang="" altLang="en-US" dirty="0"/>
              <a:t>»</a:t>
            </a:r>
            <a:endParaRPr lang="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Лаб</a:t>
            </a:r>
            <a:r>
              <a:rPr lang="uk-UA" altLang="ru-RU" dirty="0"/>
              <a:t>і</a:t>
            </a:r>
            <a:r>
              <a:rPr lang="ru-RU" altLang="ru-RU" dirty="0"/>
              <a:t>ринт (</a:t>
            </a:r>
            <a:r>
              <a:rPr lang="uk-UA" altLang="ru-RU" dirty="0"/>
              <a:t>початкова </a:t>
            </a:r>
            <a:r>
              <a:rPr lang="ru-RU" altLang="ru-RU" dirty="0"/>
              <a:t>верс</a:t>
            </a:r>
            <a:r>
              <a:rPr lang="uk-UA" altLang="ru-RU" dirty="0"/>
              <a:t>і</a:t>
            </a:r>
            <a:r>
              <a:rPr lang="ru-RU" altLang="ru-RU" dirty="0"/>
              <a:t>я)</a:t>
            </a:r>
            <a:endParaRPr lang="ru-RU" altLang="ru-RU" dirty="0"/>
          </a:p>
        </p:txBody>
      </p:sp>
      <p:sp>
        <p:nvSpPr>
          <p:cNvPr id="18435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algn="ctr">
              <a:buNone/>
            </a:pPr>
            <a:r>
              <a:rPr lang="en-US" altLang="ru-RU" sz="5500" b="1" dirty="0">
                <a:hlinkClick r:id="rId1"/>
              </a:rPr>
              <a:t>https://git.io/vNNQC</a:t>
            </a:r>
            <a:endParaRPr lang="ru-RU" alt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90" y="2618740"/>
            <a:ext cx="6660515" cy="40493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Text Box 512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</a:rPr>
              <a:t>Контрольні питання</a:t>
            </a:r>
            <a:endParaRPr lang="uk-UA" altLang="ru-RU" sz="4200" dirty="0" err="1">
              <a:solidFill>
                <a:srgbClr val="FFFFFF"/>
              </a:solidFill>
            </a:endParaRPr>
          </a:p>
        </p:txBody>
      </p:sp>
      <p:sp>
        <p:nvSpPr>
          <p:cNvPr id="5122" name="Text Box 5121"/>
          <p:cNvSpPr txBox="1"/>
          <p:nvPr/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 err="1">
                <a:solidFill>
                  <a:srgbClr val="000000"/>
                </a:solidFill>
              </a:rPr>
              <a:t>Що таке цикл?</a:t>
            </a:r>
            <a:endParaRPr lang="en-US" altLang="en-US" sz="3200" dirty="0" err="1">
              <a:solidFill>
                <a:srgbClr val="000000"/>
              </a:solidFill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 err="1">
                <a:solidFill>
                  <a:srgbClr val="000000"/>
                </a:solidFill>
              </a:rPr>
              <a:t>Коли зазвичай застосовують цикл for?</a:t>
            </a:r>
            <a:endParaRPr lang="en-US" altLang="en-US" sz="3200" dirty="0" err="1">
              <a:solidFill>
                <a:srgbClr val="000000"/>
              </a:solidFill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 err="1">
                <a:solidFill>
                  <a:srgbClr val="000000"/>
                </a:solidFill>
              </a:rPr>
              <a:t>Які є особливості у циклу for?</a:t>
            </a:r>
            <a:endParaRPr lang="en-US" altLang="en-US" sz="3200" dirty="0" err="1">
              <a:solidFill>
                <a:srgbClr val="000000"/>
              </a:solidFill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 err="1">
                <a:solidFill>
                  <a:srgbClr val="000000"/>
                </a:solidFill>
              </a:rPr>
              <a:t>Як працює break у циклах?</a:t>
            </a:r>
            <a:endParaRPr lang="en-US" altLang="en-US" sz="3200" dirty="0" err="1">
              <a:solidFill>
                <a:srgbClr val="000000"/>
              </a:solidFill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 err="1">
                <a:solidFill>
                  <a:srgbClr val="000000"/>
                </a:solidFill>
              </a:rPr>
              <a:t>Чим відрізняється використання continue у циклі while і for?</a:t>
            </a:r>
            <a:endParaRPr lang="en-US" altLang="en-US" sz="3200" dirty="0" err="1">
              <a:solidFill>
                <a:srgbClr val="000000"/>
              </a:solidFill>
            </a:endParaRPr>
          </a:p>
          <a:p>
            <a:pPr marL="341630" indent="-341630" defTabSz="457200">
              <a:spcBef>
                <a:spcPts val="8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 err="1">
                <a:solidFill>
                  <a:srgbClr val="000000"/>
                </a:solidFill>
              </a:rPr>
              <a:t>Основне правило вкладених циклів</a:t>
            </a:r>
            <a:endParaRPr lang="en-US" altLang="en-US" sz="3200" dirty="0" err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uk-UA" altLang="ru-RU" dirty="0"/>
              <a:t>Завдання до лабіринту</a:t>
            </a:r>
            <a:endParaRPr lang="uk-UA" altLang="ru-RU" dirty="0"/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uk-UA" altLang="ru-RU" dirty="0"/>
              <a:t>Доступне за посиланням (у коментарі)</a:t>
            </a:r>
            <a:endParaRPr lang="uk-UA" altLang="ru-RU" dirty="0"/>
          </a:p>
        </p:txBody>
      </p:sp>
      <p:sp>
        <p:nvSpPr>
          <p:cNvPr id="2" name="Text Box 1"/>
          <p:cNvSpPr txBox="1"/>
          <p:nvPr/>
        </p:nvSpPr>
        <p:spPr>
          <a:xfrm>
            <a:off x="480695" y="2303780"/>
            <a:ext cx="8042910" cy="1168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buNone/>
            </a:pPr>
            <a:r>
              <a:rPr lang="en-US" altLang="en-US" sz="35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https://gist.github.com/sunmeat/e2a9024b086b29a8df6bc29bbdfa428a</a:t>
            </a:r>
            <a:endParaRPr lang="en-US" altLang="en-US" sz="35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" y="3741420"/>
            <a:ext cx="8822690" cy="28625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dirty="0"/>
              <a:t>Алгоритм</a:t>
            </a:r>
            <a:r>
              <a:rPr lang="uk-UA" dirty="0"/>
              <a:t>и</a:t>
            </a:r>
            <a:r>
              <a:rPr dirty="0"/>
              <a:t> генерац</a:t>
            </a:r>
            <a:r>
              <a:rPr lang="uk-UA" dirty="0"/>
              <a:t>ії лабіринтів</a:t>
            </a:r>
            <a:endParaRPr lang="uk-UA" dirty="0"/>
          </a:p>
        </p:txBody>
      </p:sp>
      <p:sp>
        <p:nvSpPr>
          <p:cNvPr id="21507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x-none" dirty="0">
                <a:hlinkClick r:id="rId1"/>
              </a:rPr>
              <a:t>https://www.jamisbuck.org/mazes/</a:t>
            </a:r>
            <a:endParaRPr dirty="0"/>
          </a:p>
        </p:txBody>
      </p:sp>
      <p:pic>
        <p:nvPicPr>
          <p:cNvPr id="21508" name="Picture 2" descr="C:\Users\Alex\Desktop\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2732088"/>
            <a:ext cx="8153400" cy="4010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Матриц</a:t>
            </a:r>
            <a:r>
              <a:rPr lang="uk-UA" altLang="ru-RU" dirty="0"/>
              <a:t>я</a:t>
            </a:r>
            <a:r>
              <a:rPr lang="ru-RU" altLang="ru-RU" dirty="0"/>
              <a:t> </a:t>
            </a:r>
            <a:r>
              <a:rPr lang="uk-UA" altLang="ru-RU" dirty="0"/>
              <a:t>та</a:t>
            </a:r>
            <a:r>
              <a:rPr lang="ru-RU" altLang="ru-RU" dirty="0"/>
              <a:t> Зм</a:t>
            </a:r>
            <a:r>
              <a:rPr lang="uk-UA" altLang="ru-RU" dirty="0"/>
              <a:t>і</a:t>
            </a:r>
            <a:r>
              <a:rPr lang="ru-RU" altLang="ru-RU" dirty="0"/>
              <a:t>йка</a:t>
            </a:r>
            <a:endParaRPr lang="ru-RU" altLang="ru-RU" dirty="0"/>
          </a:p>
        </p:txBody>
      </p:sp>
      <p:sp>
        <p:nvSpPr>
          <p:cNvPr id="23555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algn="ctr">
              <a:buNone/>
            </a:pPr>
            <a:endParaRPr lang="en-US" altLang="ru-RU" sz="5500" b="1" dirty="0">
              <a:hlinkClick r:id="rId1"/>
            </a:endParaRPr>
          </a:p>
          <a:p>
            <a:pPr marL="0" indent="0" algn="ctr">
              <a:buNone/>
            </a:pPr>
            <a:r>
              <a:rPr lang="en-US" altLang="ru-RU" sz="5500" b="1" dirty="0">
                <a:hlinkClick r:id="rId1"/>
              </a:rPr>
              <a:t>https://git.io/vNNdB</a:t>
            </a:r>
            <a:endParaRPr lang="en-US" altLang="ru-RU" sz="5500" b="1" dirty="0"/>
          </a:p>
          <a:p>
            <a:pPr marL="0" indent="0" algn="ctr">
              <a:buNone/>
            </a:pPr>
            <a:r>
              <a:rPr lang="en-US" altLang="ru-RU" sz="5500" b="1" dirty="0">
                <a:hlinkClick r:id="rId2"/>
              </a:rPr>
              <a:t>https://git.io/vNNdH</a:t>
            </a:r>
            <a:endParaRPr lang="en-US" altLang="ru-RU" sz="5500" b="1" dirty="0"/>
          </a:p>
          <a:p>
            <a:pPr marL="0" indent="0" algn="ctr">
              <a:buNone/>
            </a:pPr>
            <a:endParaRPr lang="en-US" altLang="ru-RU" sz="5500" b="1" dirty="0"/>
          </a:p>
          <a:p>
            <a:pPr marL="0" indent="0">
              <a:buNone/>
            </a:pPr>
            <a:endParaRPr lang="ru-RU" alt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Text Box 7372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Домашнє завдання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9507" name="Text Box 73729"/>
          <p:cNvSpPr txBox="1"/>
          <p:nvPr/>
        </p:nvSpPr>
        <p:spPr>
          <a:xfrm>
            <a:off x="395605" y="1386205"/>
            <a:ext cx="815594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В</a:t>
            </a:r>
            <a:r>
              <a:rPr lang="uk-UA" altLang="ru-RU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иконати якомога більше завдань </a:t>
            </a:r>
            <a:r>
              <a:rPr lang="uk-UA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за посиланням: </a:t>
            </a:r>
            <a:r>
              <a:rPr lang="en-US" altLang="en-US" sz="2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https://gist.github.com/sunmeat/e2a9024b086b29a8df6bc29bbdfa428a</a:t>
            </a:r>
            <a:endParaRPr lang="en-US" altLang="en-US" sz="2200" b="1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sym typeface="+mn-ea"/>
            </a:endParaRPr>
          </a:p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Прочитати</a:t>
            </a:r>
            <a:r>
              <a:rPr lang="en-US" altLang="ru-RU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uk-UA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главу Стівена Прати щодо масивів</a:t>
            </a:r>
            <a:endParaRPr lang="uk-UA" sz="2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uk-UA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Не забувайте про курси від </a:t>
            </a:r>
            <a:r>
              <a:rPr 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Cisco</a:t>
            </a:r>
            <a:r>
              <a:rPr lang="uk-UA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, там теж багато корисної інформації по масивах</a:t>
            </a:r>
            <a:endParaRPr lang="ru-RU" altLang="x-none" sz="2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В</a:t>
            </a:r>
            <a:r>
              <a:rPr lang="uk-UA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есь код</a:t>
            </a:r>
            <a:r>
              <a:rPr lang="ru-RU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з</a:t>
            </a:r>
            <a:r>
              <a:rPr lang="en-US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ru-RU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брати в</a:t>
            </a:r>
            <a:r>
              <a:rPr lang="en-US" altLang="ru-RU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uk-UA" altLang="ru-RU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один публічний </a:t>
            </a:r>
            <a:r>
              <a:rPr lang="en-US" altLang="ru-RU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gist / </a:t>
            </a:r>
            <a:r>
              <a:rPr lang="uk-UA" altLang="ru-RU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репозиторій</a:t>
            </a:r>
            <a:r>
              <a:rPr lang="ru-RU" altLang="ru-RU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, посилання </a:t>
            </a:r>
            <a:r>
              <a:rPr lang="uk-UA" altLang="ru-RU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на нього </a:t>
            </a:r>
            <a:r>
              <a:rPr lang="ru-RU" altLang="ru-RU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над</a:t>
            </a:r>
            <a:r>
              <a:rPr lang="uk-UA" altLang="ru-RU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іслати в коментар на майстат</a:t>
            </a:r>
            <a:endParaRPr lang="uk-UA" altLang="ru-RU" sz="2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Text Box 6144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700" dirty="0" err="1">
                <a:solidFill>
                  <a:srgbClr val="FFFFFF"/>
                </a:solidFill>
              </a:rPr>
              <a:t>Одна змінна - одне значення</a:t>
            </a:r>
            <a:endParaRPr lang="en-US" altLang="en-US" sz="3700" dirty="0" err="1">
              <a:solidFill>
                <a:srgbClr val="FFFFFF"/>
              </a:solidFill>
            </a:endParaRPr>
          </a:p>
        </p:txBody>
      </p:sp>
      <p:sp>
        <p:nvSpPr>
          <p:cNvPr id="6146" name="Text Box 6145"/>
          <p:cNvSpPr txBox="1"/>
          <p:nvPr/>
        </p:nvSpPr>
        <p:spPr>
          <a:xfrm>
            <a:off x="609600" y="1484313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buNone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3200" dirty="0" err="1">
                <a:solidFill>
                  <a:srgbClr val="000000"/>
                </a:solidFill>
              </a:rPr>
              <a:t>Для зберігання даних у пам'яті можна використовувати змінні. Але кожна змінна здатна одночасно зберігати лише один елемент інформації. Щоб зберегти другий елемент, необхідно створити ще одну змінну... Але що ж робити, якщо потрібно буде зберігати цілу безліч однотипних елементів?</a:t>
            </a:r>
            <a:r>
              <a:rPr lang="ru-RU" altLang="en-US" sz="3200" dirty="0" err="1">
                <a:solidFill>
                  <a:srgbClr val="000000"/>
                </a:solidFill>
              </a:rPr>
              <a:t> Придумувати безл</a:t>
            </a:r>
            <a:r>
              <a:rPr lang="uk-UA" altLang="en-US" sz="3200" dirty="0" err="1">
                <a:solidFill>
                  <a:srgbClr val="000000"/>
                </a:solidFill>
              </a:rPr>
              <a:t>іч різних імен для змінних?</a:t>
            </a:r>
            <a:endParaRPr lang="uk-UA" altLang="en-US" sz="3200" dirty="0" err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ext Box 716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x-none" sz="4200" dirty="0" err="1">
                <a:solidFill>
                  <a:srgbClr val="FFFFFF"/>
                </a:solidFill>
              </a:rPr>
              <a:t>Є рішення</a:t>
            </a:r>
            <a:endParaRPr lang="uk-UA" altLang="x-none" sz="4200" dirty="0" err="1">
              <a:solidFill>
                <a:srgbClr val="FFFFFF"/>
              </a:solidFill>
            </a:endParaRPr>
          </a:p>
        </p:txBody>
      </p:sp>
      <p:sp>
        <p:nvSpPr>
          <p:cNvPr id="7170" name="Text Box 7169"/>
          <p:cNvSpPr txBox="1"/>
          <p:nvPr/>
        </p:nvSpPr>
        <p:spPr>
          <a:xfrm>
            <a:off x="505460" y="1484630"/>
            <a:ext cx="803084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800"/>
              </a:spcBef>
              <a:buClrTx/>
              <a:buSzPct val="80000"/>
              <a:buFontTx/>
              <a:buNone/>
              <a:tabLst>
                <a:tab pos="570230" algn="l"/>
                <a:tab pos="1484630" algn="l"/>
                <a:tab pos="2399030" algn="l"/>
                <a:tab pos="3313430" algn="l"/>
                <a:tab pos="4227830" algn="l"/>
                <a:tab pos="5142230" algn="l"/>
                <a:tab pos="6056630" algn="l"/>
                <a:tab pos="6971030" algn="l"/>
                <a:tab pos="7885430" algn="l"/>
                <a:tab pos="8799830" algn="l"/>
                <a:tab pos="9714230" algn="l"/>
              </a:tabLst>
            </a:pPr>
            <a:r>
              <a:rPr lang="en-US" altLang="en-US" sz="1800" dirty="0" err="1">
                <a:solidFill>
                  <a:srgbClr val="000000"/>
                </a:solidFill>
              </a:rPr>
              <a:t>Для наочності уявіть собі зібрані в один ряд порожні коробки. У кожну коробочку можна покласти що-небудь однотипне, наприклад, </a:t>
            </a:r>
            <a:r>
              <a:rPr lang="en-US" altLang="en-US" sz="1800" b="1" dirty="0" err="1">
                <a:solidFill>
                  <a:srgbClr val="000000"/>
                </a:solidFill>
              </a:rPr>
              <a:t>котів</a:t>
            </a:r>
            <a:r>
              <a:rPr lang="en-US" altLang="en-US" sz="1800" dirty="0" err="1">
                <a:solidFill>
                  <a:srgbClr val="000000"/>
                </a:solidFill>
              </a:rPr>
              <a:t>. Тепер, навіть не знаючи їх за іменами, ви можете виконати команду </a:t>
            </a:r>
            <a:r>
              <a:rPr lang="en-US" altLang="en-US" sz="1800" b="1" dirty="0" err="1">
                <a:solidFill>
                  <a:srgbClr val="000000"/>
                </a:solidFill>
              </a:rPr>
              <a:t>Нагодувати</a:t>
            </a:r>
            <a:r>
              <a:rPr lang="uk-UA" altLang="en-US" sz="1800" b="1" dirty="0" err="1">
                <a:solidFill>
                  <a:srgbClr val="000000"/>
                </a:solidFill>
              </a:rPr>
              <a:t>К</a:t>
            </a:r>
            <a:r>
              <a:rPr lang="en-US" altLang="en-US" sz="1800" b="1" dirty="0" err="1">
                <a:solidFill>
                  <a:srgbClr val="000000"/>
                </a:solidFill>
              </a:rPr>
              <a:t>ота </a:t>
            </a:r>
            <a:r>
              <a:rPr lang="en-US" altLang="en-US" sz="1800" dirty="0" err="1">
                <a:solidFill>
                  <a:srgbClr val="000000"/>
                </a:solidFill>
              </a:rPr>
              <a:t>з 3 коробки. Порівняйте з командою </a:t>
            </a:r>
            <a:r>
              <a:rPr lang="en-US" altLang="en-US" sz="1800" b="1" dirty="0" err="1">
                <a:solidFill>
                  <a:srgbClr val="000000"/>
                </a:solidFill>
              </a:rPr>
              <a:t>Нагодувати</a:t>
            </a:r>
            <a:r>
              <a:rPr lang="ru-RU" altLang="en-US" sz="1800" b="1" dirty="0" err="1">
                <a:solidFill>
                  <a:srgbClr val="000000"/>
                </a:solidFill>
              </a:rPr>
              <a:t>Барсика</a:t>
            </a:r>
            <a:r>
              <a:rPr lang="en-US" altLang="en-US" sz="1800" dirty="0" err="1">
                <a:solidFill>
                  <a:srgbClr val="000000"/>
                </a:solidFill>
              </a:rPr>
              <a:t>. Відчуваєте різницю? Вам не обов'язково знати котів за іменами, але ви все одно зможете впоратися із завданням. Завтра в цих коробках можуть виявитися інші коти, але це не складе для вас проблеми, головне знати номер коробки, який називається </a:t>
            </a:r>
            <a:r>
              <a:rPr lang="en-US" altLang="en-US" sz="1800" b="1" dirty="0" err="1">
                <a:solidFill>
                  <a:srgbClr val="000000"/>
                </a:solidFill>
              </a:rPr>
              <a:t>індексом</a:t>
            </a:r>
            <a:r>
              <a:rPr lang="en-US" altLang="en-US" sz="1800" dirty="0" err="1">
                <a:solidFill>
                  <a:srgbClr val="000000"/>
                </a:solidFill>
              </a:rPr>
              <a:t>.</a:t>
            </a:r>
            <a:endParaRPr lang="en-US" altLang="en-US" sz="1800" dirty="0" err="1">
              <a:solidFill>
                <a:srgbClr val="000000"/>
              </a:solidFill>
            </a:endParaRPr>
          </a:p>
        </p:txBody>
      </p:sp>
      <p:pic>
        <p:nvPicPr>
          <p:cNvPr id="7171" name="Picture 71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3884613"/>
            <a:ext cx="7272337" cy="2835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 Box 819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sz="4200" dirty="0" err="1">
                <a:solidFill>
                  <a:srgbClr val="FFFFFF"/>
                </a:solidFill>
              </a:rPr>
              <a:t>Визначення </a:t>
            </a:r>
            <a:r>
              <a:rPr lang="ru-RU" altLang="x-none" sz="4200" dirty="0" err="1">
                <a:solidFill>
                  <a:srgbClr val="FFFFFF"/>
                </a:solidFill>
              </a:rPr>
              <a:t>масив</a:t>
            </a:r>
            <a:r>
              <a:rPr lang="uk-UA" altLang="ru-RU" sz="4200" dirty="0" err="1">
                <a:solidFill>
                  <a:srgbClr val="FFFFFF"/>
                </a:solidFill>
              </a:rPr>
              <a:t>у</a:t>
            </a:r>
            <a:endParaRPr lang="uk-UA" altLang="ru-RU" sz="4200" dirty="0" err="1">
              <a:solidFill>
                <a:srgbClr val="FFFFFF"/>
              </a:solidFill>
            </a:endParaRPr>
          </a:p>
        </p:txBody>
      </p:sp>
      <p:sp>
        <p:nvSpPr>
          <p:cNvPr id="8194" name="Text Box 8193"/>
          <p:cNvSpPr txBox="1"/>
          <p:nvPr/>
        </p:nvSpPr>
        <p:spPr>
          <a:xfrm>
            <a:off x="609600" y="153035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41630" indent="-341630" defTabSz="457200">
              <a:spcBef>
                <a:spcPts val="5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b="1" dirty="0" err="1">
                <a:solidFill>
                  <a:srgbClr val="FF0000"/>
                </a:solidFill>
              </a:rPr>
              <a:t>Масив - це іменована множина однотипних елементів (змінних або констант), послідовно розміщених у пам'яті (тобто поруч, один за одним)</a:t>
            </a:r>
            <a:endParaRPr lang="en-US" altLang="en-US" b="1" dirty="0" err="1">
              <a:solidFill>
                <a:srgbClr val="FF0000"/>
              </a:solidFill>
            </a:endParaRPr>
          </a:p>
          <a:p>
            <a:pPr marL="341630" indent="-341630" defTabSz="457200">
              <a:spcBef>
                <a:spcPts val="5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>
                <a:solidFill>
                  <a:srgbClr val="000000"/>
                </a:solidFill>
              </a:rPr>
              <a:t>Значення елементів масиву доступні за </a:t>
            </a:r>
            <a:r>
              <a:rPr lang="en-US" altLang="en-US" b="1" dirty="0" err="1">
                <a:solidFill>
                  <a:srgbClr val="000000"/>
                </a:solidFill>
              </a:rPr>
              <a:t>одним загальним ім'ям</a:t>
            </a:r>
            <a:endParaRPr lang="en-US" altLang="en-US" b="1" dirty="0" err="1">
              <a:solidFill>
                <a:srgbClr val="000000"/>
              </a:solidFill>
            </a:endParaRPr>
          </a:p>
          <a:p>
            <a:pPr marL="341630" indent="-341630" defTabSz="457200">
              <a:spcBef>
                <a:spcPts val="5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>
                <a:solidFill>
                  <a:srgbClr val="000000"/>
                </a:solidFill>
              </a:rPr>
              <a:t>Кожен елемент має </a:t>
            </a:r>
            <a:r>
              <a:rPr lang="en-US" altLang="en-US" b="1" dirty="0" err="1">
                <a:solidFill>
                  <a:srgbClr val="000000"/>
                </a:solidFill>
              </a:rPr>
              <a:t>індекс </a:t>
            </a:r>
            <a:r>
              <a:rPr lang="en-US" altLang="en-US" dirty="0" err="1">
                <a:solidFill>
                  <a:srgbClr val="000000"/>
                </a:solidFill>
              </a:rPr>
              <a:t>(зміщення від початку масиву). За індексом можна звертатися до конкретного елемента масиву</a:t>
            </a:r>
            <a:endParaRPr lang="en-US" altLang="en-US" dirty="0" err="1">
              <a:solidFill>
                <a:srgbClr val="000000"/>
              </a:solidFill>
            </a:endParaRPr>
          </a:p>
          <a:p>
            <a:pPr marL="341630" indent="-341630" defTabSz="457200">
              <a:spcBef>
                <a:spcPts val="5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 err="1">
                <a:solidFill>
                  <a:srgbClr val="000000"/>
                </a:solidFill>
              </a:rPr>
              <a:t>Індекси масиву починаються з нуля</a:t>
            </a:r>
            <a:endParaRPr lang="en-US" altLang="en-US" dirty="0" err="1">
              <a:solidFill>
                <a:srgbClr val="000000"/>
              </a:solidFill>
            </a:endParaRPr>
          </a:p>
        </p:txBody>
      </p:sp>
      <p:pic>
        <p:nvPicPr>
          <p:cNvPr id="2" name="Picture 1" descr="Screenshot_1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4013835"/>
            <a:ext cx="4512310" cy="28130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ext Box 8192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sz="4200" dirty="0" err="1">
                <a:solidFill>
                  <a:srgbClr val="FFFFFF"/>
                </a:solidFill>
              </a:rPr>
              <a:t>Елементи масиву - однотипні</a:t>
            </a:r>
            <a:endParaRPr lang="uk-UA" sz="4200" dirty="0" err="1">
              <a:solidFill>
                <a:srgbClr val="FFFFFF"/>
              </a:solidFill>
            </a:endParaRPr>
          </a:p>
        </p:txBody>
      </p:sp>
      <p:sp>
        <p:nvSpPr>
          <p:cNvPr id="8194" name="Text Box 8193"/>
          <p:cNvSpPr txBox="1"/>
          <p:nvPr/>
        </p:nvSpPr>
        <p:spPr>
          <a:xfrm>
            <a:off x="609600" y="153035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defTabSz="457200">
              <a:spcBef>
                <a:spcPts val="50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700" b="1" dirty="0" err="1">
                <a:solidFill>
                  <a:srgbClr val="000000"/>
                </a:solidFill>
              </a:rPr>
              <a:t>Одномірні масиви</a:t>
            </a:r>
            <a:r>
              <a:rPr lang="en-US" altLang="en-US" sz="2700" dirty="0" err="1">
                <a:solidFill>
                  <a:srgbClr val="000000"/>
                </a:solidFill>
              </a:rPr>
              <a:t> — це </a:t>
            </a:r>
            <a:r>
              <a:rPr lang="ru-RU" altLang="en-US" sz="2700" dirty="0" err="1">
                <a:solidFill>
                  <a:srgbClr val="000000"/>
                </a:solidFill>
              </a:rPr>
              <a:t>базова та дуже поширена </a:t>
            </a:r>
            <a:r>
              <a:rPr lang="en-US" altLang="en-US" sz="2700" dirty="0" err="1">
                <a:solidFill>
                  <a:srgbClr val="000000"/>
                </a:solidFill>
              </a:rPr>
              <a:t>структура даних, яка зустрічається </a:t>
            </a:r>
            <a:r>
              <a:rPr lang="uk-UA" altLang="en-US" sz="2700" dirty="0" err="1">
                <a:solidFill>
                  <a:srgbClr val="000000"/>
                </a:solidFill>
              </a:rPr>
              <a:t>   </a:t>
            </a:r>
            <a:r>
              <a:rPr lang="en-US" altLang="en-US" sz="2700" dirty="0" err="1">
                <a:solidFill>
                  <a:srgbClr val="000000"/>
                </a:solidFill>
              </a:rPr>
              <a:t>в багатьох мовах програмування. Вони дозволяють зберігати набір елементів одного типу в послідовному порядку, з можливістю доступу до кожного елемента за індексом. Класичний масив є </a:t>
            </a:r>
            <a:r>
              <a:rPr lang="en-US" altLang="en-US" sz="2700" dirty="0" err="1">
                <a:solidFill>
                  <a:srgbClr val="FF0000"/>
                </a:solidFill>
              </a:rPr>
              <a:t>фіксованою за розміром структурою</a:t>
            </a:r>
            <a:r>
              <a:rPr lang="en-US" altLang="en-US" sz="2700" dirty="0" err="1">
                <a:solidFill>
                  <a:srgbClr val="000000"/>
                </a:solidFill>
              </a:rPr>
              <a:t>, де кожен елемент зберігається</a:t>
            </a:r>
            <a:r>
              <a:rPr lang="uk-UA" altLang="en-US" sz="2700" dirty="0" err="1">
                <a:solidFill>
                  <a:srgbClr val="000000"/>
                </a:solidFill>
              </a:rPr>
              <a:t>      </a:t>
            </a:r>
            <a:r>
              <a:rPr lang="en-US" altLang="en-US" sz="2700" dirty="0" err="1">
                <a:solidFill>
                  <a:srgbClr val="000000"/>
                </a:solidFill>
              </a:rPr>
              <a:t> в одному </a:t>
            </a:r>
            <a:r>
              <a:rPr lang="ru-RU" altLang="en-US" sz="2700" dirty="0" err="1">
                <a:solidFill>
                  <a:srgbClr val="000000"/>
                </a:solidFill>
              </a:rPr>
              <a:t>суц</a:t>
            </a:r>
            <a:r>
              <a:rPr lang="uk-UA" altLang="en-US" sz="2700" dirty="0" err="1">
                <a:solidFill>
                  <a:srgbClr val="000000"/>
                </a:solidFill>
              </a:rPr>
              <a:t>і</a:t>
            </a:r>
            <a:r>
              <a:rPr lang="ru-RU" altLang="en-US" sz="2700" dirty="0" err="1">
                <a:solidFill>
                  <a:srgbClr val="000000"/>
                </a:solidFill>
              </a:rPr>
              <a:t>льному </a:t>
            </a:r>
            <a:r>
              <a:rPr lang="en-US" altLang="en-US" sz="2700" dirty="0" err="1">
                <a:solidFill>
                  <a:srgbClr val="000000"/>
                </a:solidFill>
              </a:rPr>
              <a:t>блоку пам'яті, і доступ</a:t>
            </a:r>
            <a:r>
              <a:rPr lang="uk-UA" altLang="en-US" sz="2700" dirty="0" err="1">
                <a:solidFill>
                  <a:srgbClr val="000000"/>
                </a:solidFill>
              </a:rPr>
              <a:t> </a:t>
            </a:r>
            <a:r>
              <a:rPr lang="en-US" altLang="en-US" sz="2700" dirty="0" err="1">
                <a:solidFill>
                  <a:srgbClr val="000000"/>
                </a:solidFill>
              </a:rPr>
              <a:t>до елементів відбувається за допомогою індексу.</a:t>
            </a:r>
            <a:endParaRPr lang="en-US" altLang="en-US" sz="2700" dirty="0" err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ext Box 9216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ru-RU" altLang="x-none" sz="4200" dirty="0" err="1">
                <a:solidFill>
                  <a:srgbClr val="FFFFFF"/>
                </a:solidFill>
              </a:rPr>
              <a:t>Синтаксис </a:t>
            </a:r>
            <a:r>
              <a:rPr lang="uk-UA" altLang="ru-RU" sz="4200" dirty="0" err="1">
                <a:solidFill>
                  <a:srgbClr val="FFFFFF"/>
                </a:solidFill>
              </a:rPr>
              <a:t>створення масиву</a:t>
            </a:r>
            <a:endParaRPr lang="uk-UA" altLang="ru-RU" sz="4200" dirty="0" err="1">
              <a:solidFill>
                <a:srgbClr val="FFFFFF"/>
              </a:solidFill>
            </a:endParaRPr>
          </a:p>
        </p:txBody>
      </p:sp>
      <p:sp>
        <p:nvSpPr>
          <p:cNvPr id="9218" name="Content Placeholder 9217"/>
          <p:cNvSpPr/>
          <p:nvPr>
            <p:ph idx="4294967295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ln w="9525">
            <a:solidFill>
              <a:srgbClr val="000000"/>
            </a:solidFill>
            <a:miter/>
          </a:ln>
        </p:spPr>
        <p:txBody>
          <a:bodyPr/>
          <a:p/>
        </p:txBody>
      </p:sp>
      <p:pic>
        <p:nvPicPr>
          <p:cNvPr id="9219" name="Picture 92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888" y="1457325"/>
            <a:ext cx="6337300" cy="5284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 Box 10240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uk-UA" altLang="ru-RU" sz="4200" dirty="0" err="1">
                <a:solidFill>
                  <a:srgbClr val="FFFFFF"/>
                </a:solidFill>
              </a:rPr>
              <a:t>Ініціалізація масиву</a:t>
            </a:r>
            <a:endParaRPr lang="uk-UA" altLang="ru-RU" sz="4200" dirty="0" err="1">
              <a:solidFill>
                <a:srgbClr val="FFFFFF"/>
              </a:solidFill>
            </a:endParaRPr>
          </a:p>
        </p:txBody>
      </p:sp>
      <p:sp>
        <p:nvSpPr>
          <p:cNvPr id="10242" name="Content Placeholder 10241"/>
          <p:cNvSpPr/>
          <p:nvPr>
            <p:ph idx="4294967295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ln w="9525">
            <a:solidFill>
              <a:srgbClr val="000000"/>
            </a:solidFill>
            <a:miter/>
          </a:ln>
        </p:spPr>
        <p:txBody>
          <a:bodyPr/>
          <a:p/>
        </p:txBody>
      </p:sp>
      <p:pic>
        <p:nvPicPr>
          <p:cNvPr id="10243" name="Picture 102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46112" y="1771650"/>
            <a:ext cx="9682162" cy="3817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6929</Words>
  <Application>WPS Presentation</Application>
  <PresentationFormat/>
  <Paragraphs>162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5" baseType="lpstr">
      <vt:lpstr>Arial</vt:lpstr>
      <vt:lpstr>SimSun</vt:lpstr>
      <vt:lpstr>Wingdings</vt:lpstr>
      <vt:lpstr>Times New Roman</vt:lpstr>
      <vt:lpstr>Microsoft YaHei</vt:lpstr>
      <vt:lpstr>Arial Unicode MS</vt:lpstr>
      <vt:lpstr>Arial Black</vt:lpstr>
      <vt:lpstr>Verdana</vt:lpstr>
      <vt:lpstr>Microsoft Sans Serif</vt:lpstr>
      <vt:lpstr>Arial Unicode MS</vt:lpstr>
      <vt:lpstr/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Суть багатовимірних масивів</vt:lpstr>
      <vt:lpstr>Приклади задач</vt:lpstr>
      <vt:lpstr>Приклади задач</vt:lpstr>
      <vt:lpstr>Приклади задач</vt:lpstr>
      <vt:lpstr>Индексация двумерных массивов</vt:lpstr>
      <vt:lpstr>Синтаксис создания массива</vt:lpstr>
      <vt:lpstr>Примеры кода</vt:lpstr>
      <vt:lpstr>Явная инициализация массива</vt:lpstr>
      <vt:lpstr>Расположение в памяти</vt:lpstr>
      <vt:lpstr>Практика</vt:lpstr>
      <vt:lpstr>Лабиринт (начальная версия)</vt:lpstr>
      <vt:lpstr>Завдання до лабіринту</vt:lpstr>
      <vt:lpstr>Алгоритмы генерации</vt:lpstr>
      <vt:lpstr>Матрица и Змейка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Александр Загор�</cp:lastModifiedBy>
  <cp:revision>5</cp:revision>
  <dcterms:created xsi:type="dcterms:W3CDTF">2005-09-22T16:26:00Z</dcterms:created>
  <dcterms:modified xsi:type="dcterms:W3CDTF">2025-01-23T15:57:26Z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3E98B036890E4E9EB12DB8BA9E7A3101_13</vt:lpwstr>
  </property>
  <property fmtid="{D5CDD505-2E9C-101B-9397-08002B2CF9AE}" pid="3" name="KSOProductBuildVer">
    <vt:lpwstr>1033-12.2.0.19826</vt:lpwstr>
  </property>
</Properties>
</file>