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88"/>
        <p:guide pos="283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Rounded Rectangle 307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Text Box 3074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Text Box 3075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8" name="Slide Image Placeholder 307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9" name="Text Placeholder 307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endParaRPr lang="en-GB" altLang="en-US"/>
          </a:p>
        </p:txBody>
      </p:sp>
      <p:sp>
        <p:nvSpPr>
          <p:cNvPr id="3080" name="Text Box 3078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Slide Number Placeholder 3079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 eaLnBrk="1" fontAlgn="base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strike="noStrike" noProof="1" dirty="0" err="1">
                <a:latin typeface="Times New Roman" panose="02020603050405020304" pitchFamily="16" charset="0"/>
                <a:ea typeface="Arial Unicode MS" charset="-122"/>
                <a:cs typeface="+mn-cs"/>
              </a:rPr>
            </a:fld>
            <a:endParaRPr lang="ru-RU" altLang="x-none" sz="1200" strike="noStrike" noProof="1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123" name="Slide Image Placeholder 7884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124" name="Text Placeholder 7884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06375" algn="r" defTabSz="457200" eaLnBrk="1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2529" name="Slide Image Placeholder 2252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530" name="Text Placeholder 2252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4"/>
          <p:cNvGrpSpPr/>
          <p:nvPr/>
        </p:nvGrpSpPr>
        <p:grpSpPr>
          <a:xfrm>
            <a:off x="0" y="152400"/>
            <a:ext cx="8683625" cy="6092825"/>
            <a:chOff x="0" y="96"/>
            <a:chExt cx="5470" cy="3838"/>
          </a:xfrm>
        </p:grpSpPr>
        <p:sp>
          <p:nvSpPr>
            <p:cNvPr id="1027" name="Rounded Rectangle 1025"/>
            <p:cNvSpPr/>
            <p:nvPr/>
          </p:nvSpPr>
          <p:spPr>
            <a:xfrm>
              <a:off x="240" y="336"/>
              <a:ext cx="5230" cy="3598"/>
            </a:xfrm>
            <a:prstGeom prst="roundRect">
              <a:avLst>
                <a:gd name="adj" fmla="val 1372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8" name="Freeform 1026"/>
            <p:cNvSpPr/>
            <p:nvPr/>
          </p:nvSpPr>
          <p:spPr>
            <a:xfrm>
              <a:off x="0" y="96"/>
              <a:ext cx="5374" cy="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Straight Connector 1027"/>
            <p:cNvSpPr/>
            <p:nvPr/>
          </p:nvSpPr>
          <p:spPr>
            <a:xfrm>
              <a:off x="0" y="768"/>
              <a:ext cx="5086" cy="0"/>
            </a:xfrm>
            <a:prstGeom prst="line">
              <a:avLst/>
            </a:prstGeom>
            <a:ln w="381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30" name="Title 1028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1031" name="Text Placeholder 10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1032" name="Text Box 1030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3" name="Text Box 10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1032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>
              <a:buFontTx/>
              <a:defRPr/>
            </a:lvl1pPr>
          </a:lstStyle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048"/>
          <p:cNvGrpSpPr/>
          <p:nvPr/>
        </p:nvGrpSpPr>
        <p:grpSpPr>
          <a:xfrm>
            <a:off x="0" y="927100"/>
            <a:ext cx="8988425" cy="4492625"/>
            <a:chOff x="0" y="584"/>
            <a:chExt cx="5662" cy="2830"/>
          </a:xfrm>
        </p:grpSpPr>
        <p:sp>
          <p:nvSpPr>
            <p:cNvPr id="2051" name="Rounded Rectangle 2049"/>
            <p:cNvSpPr/>
            <p:nvPr/>
          </p:nvSpPr>
          <p:spPr>
            <a:xfrm>
              <a:off x="432" y="1304"/>
              <a:ext cx="4654" cy="2110"/>
            </a:xfrm>
            <a:prstGeom prst="roundRect">
              <a:avLst>
                <a:gd name="adj" fmla="val 1666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2" name="Rectangles 2050"/>
            <p:cNvSpPr/>
            <p:nvPr/>
          </p:nvSpPr>
          <p:spPr>
            <a:xfrm>
              <a:off x="144" y="584"/>
              <a:ext cx="4510" cy="622"/>
            </a:xfrm>
            <a:prstGeom prst="rect">
              <a:avLst/>
            </a:prstGeom>
            <a:solidFill>
              <a:srgbClr val="FFFFFF"/>
            </a:solidFill>
            <a:ln w="5724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3" name="Freeform 2051"/>
            <p:cNvSpPr/>
            <p:nvPr/>
          </p:nvSpPr>
          <p:spPr>
            <a:xfrm>
              <a:off x="0" y="872"/>
              <a:ext cx="5662" cy="1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02408" y="0"/>
                </a:cxn>
                <a:cxn ang="0">
                  <a:pos x="7685207" y="785242"/>
                </a:cxn>
                <a:cxn ang="0">
                  <a:pos x="6903952" y="1567867"/>
                </a:cxn>
                <a:cxn ang="0">
                  <a:pos x="0" y="1567867"/>
                </a:cxn>
              </a:cxnLst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4" name="Straight Connector 2052"/>
            <p:cNvSpPr/>
            <p:nvPr/>
          </p:nvSpPr>
          <p:spPr>
            <a:xfrm>
              <a:off x="0" y="1928"/>
              <a:ext cx="5230" cy="0"/>
            </a:xfrm>
            <a:prstGeom prst="line">
              <a:avLst/>
            </a:prstGeom>
            <a:ln w="507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5" name="Title 2053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2056" name="Text Placeholder 2054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2057" name="Text Box 2055"/>
          <p:cNvSpPr txBox="1"/>
          <p:nvPr/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58" name="Text Box 2056"/>
          <p:cNvSpPr txBox="1"/>
          <p:nvPr/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2057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683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 algn="r">
              <a:buFontTx/>
              <a:defRPr sz="1200">
                <a:latin typeface="Arial Black" panose="020B0A04020102020204" pitchFamily="32" charset="0"/>
                <a:ea typeface="Arial Unicode MS" charset="-122"/>
              </a:defRPr>
            </a:lvl1pPr>
          </a:lstStyle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228600" y="1427163"/>
            <a:ext cx="8591550" cy="1609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200" dirty="0" err="1">
                <a:solidFill>
                  <a:srgbClr val="FFFFFF"/>
                </a:solidFill>
                <a:latin typeface="Arial" panose="020B0604020202020204" pitchFamily="34" charset="0"/>
              </a:rPr>
              <a:t>Multimedia</a:t>
            </a:r>
            <a:endParaRPr lang="en-US" sz="5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5867400" y="44450"/>
            <a:ext cx="3277235" cy="36957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dirty="0" err="1">
                <a:solidFill>
                  <a:srgbClr val="F7F7F7"/>
                </a:solidFill>
                <a:latin typeface="Arial" panose="020B0604020202020204" pitchFamily="34" charset="0"/>
              </a:rPr>
              <a:t>Олександр Загоруйко © 202</a:t>
            </a:r>
            <a:r>
              <a:rPr lang="en-US" altLang="ru-RU" dirty="0" err="1">
                <a:solidFill>
                  <a:srgbClr val="F7F7F7"/>
                </a:solidFill>
                <a:latin typeface="Arial" panose="020B0604020202020204" pitchFamily="34" charset="0"/>
              </a:rPr>
              <a:t>5</a:t>
            </a:r>
            <a:endParaRPr lang="en-US" altLang="ru-RU" dirty="0" err="1">
              <a:solidFill>
                <a:srgbClr val="F7F7F7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1665" y="3388360"/>
            <a:ext cx="3514090" cy="3514090"/>
          </a:xfrm>
          <a:prstGeom prst="rect">
            <a:avLst/>
          </a:prstGeom>
        </p:spPr>
      </p:pic>
      <p:pic>
        <p:nvPicPr>
          <p:cNvPr id="4" name="Picture 3" descr="HTML5_logo_and_wordmark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4328795"/>
            <a:ext cx="2373630" cy="2373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на </a:t>
            </a:r>
            <a:r>
              <a:rPr lang="en-US" alt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video, audio, canvas</a:t>
            </a:r>
            <a:endParaRPr lang="en-US" alt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505" y="1412875"/>
            <a:ext cx="793813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altLang="en-US" sz="4500" dirty="0" err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algn="ctr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4500" dirty="0" err="1">
                <a:solidFill>
                  <a:srgbClr val="0070C0"/>
                </a:solidFill>
                <a:latin typeface="Arial" panose="020B0604020202020204" pitchFamily="34" charset="0"/>
              </a:rPr>
              <a:t>https://gist.github.com/sunmeat/4bc61f8c1de24ad0edcc64eab0e216c4</a:t>
            </a:r>
            <a:endParaRPr lang="en-US" altLang="en-US" sz="4500" dirty="0" err="1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Домашнє завдання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506730" y="1412875"/>
            <a:ext cx="800227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Розробіть прост</a:t>
            </a:r>
            <a:r>
              <a:rPr lang="ru-RU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ий </a:t>
            </a: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веб-</a:t>
            </a:r>
            <a:r>
              <a:rPr lang="uk-UA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сайт</a:t>
            </a: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фотогалереї, яка охоплює всі теми</a:t>
            </a:r>
            <a:r>
              <a:rPr lang="uk-UA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altLang="uk-UA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ц</a:t>
            </a:r>
            <a:r>
              <a:rPr lang="uk-UA" altLang="uk-UA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ієї </a:t>
            </a:r>
            <a:r>
              <a:rPr lang="uk-UA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презентації</a:t>
            </a: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. Використайте HTML та CSS, щоб реалізувати основні елементи сторін</a:t>
            </a:r>
            <a:r>
              <a:rPr lang="uk-UA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ок</a:t>
            </a:r>
            <a:r>
              <a:rPr lang="en-US" altLang="en-US" sz="1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en-US" sz="19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Встановіть фон сторінки за допомогою градієнта або зображення.</a:t>
            </a:r>
            <a:r>
              <a:rPr lang="uk-UA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Відцентруйте фон та встановіть його розмір (background-size: cover)</a:t>
            </a:r>
            <a:endParaRPr lang="en-US" altLang="en-US" sz="1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Додайте внутрішн</a:t>
            </a:r>
            <a:r>
              <a:rPr lang="uk-UA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і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посилання на інш</a:t>
            </a:r>
            <a:r>
              <a:rPr lang="uk-UA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і розділи сайту.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Додайте зовнішн</a:t>
            </a:r>
            <a:r>
              <a:rPr lang="uk-UA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і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 посилання</a:t>
            </a:r>
            <a:endParaRPr lang="en-US" altLang="en-US" sz="1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Створіть горизонтальне меню з елементами &lt;ul&gt; і &lt;li&gt;.</a:t>
            </a:r>
            <a:r>
              <a:rPr lang="uk-UA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Використайте display: inline-block для розташування пунктів меню в рядок.</a:t>
            </a:r>
            <a:r>
              <a:rPr lang="uk-UA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Додайте стилі до меню та ефект при наведенні (hover).</a:t>
            </a:r>
            <a:r>
              <a:rPr lang="uk-UA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Стилізуйте відвідані посилання (:visited)</a:t>
            </a:r>
            <a:endParaRPr lang="en-US" altLang="en-US" sz="1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Створіть секцію з кількома зображеннями у вигляді галереї.</a:t>
            </a:r>
            <a:r>
              <a:rPr lang="uk-UA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Додайте тінь або рамку до зображень і використайте border-radius для округлення кутів</a:t>
            </a:r>
            <a:endParaRPr lang="en-US" altLang="en-US" sz="1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Використайте градієнт для фону або для одного з елементів сторінки.</a:t>
            </a:r>
            <a:r>
              <a:rPr lang="uk-UA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Додайте закруглені кути (border-radius) до зображень або контейнерів</a:t>
            </a:r>
            <a:endParaRPr lang="en-US" altLang="en-US" sz="1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Вставте відео або аудіо на сторінку з можливістю керування відтворенням</a:t>
            </a:r>
            <a:endParaRPr lang="en-US" altLang="en-US" sz="16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altLang="en-US" sz="16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Зразок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506730" y="1412875"/>
            <a:ext cx="800227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altLang="en-US" sz="16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4-12-05 152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34720" y="1348105"/>
            <a:ext cx="10701655" cy="55098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План презентації</a:t>
            </a:r>
            <a:endParaRPr lang="ru-RU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188" y="1412875"/>
            <a:ext cx="8208962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Фон сторінки: Властивості background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Гіперпосилання: Внутрішні та зовнішні посилання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Меню: Списки (&lt;ul&gt;, &lt;li&gt;), display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Псевдокласи: hover, visited, first-child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Графіка: Тег &lt;img&gt;, </a:t>
            </a:r>
            <a:r>
              <a:rPr lang="ru-RU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налаштування 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background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CSS3: Градієнти, border-radius, opacity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Мультимедіа: Теги &lt;video&gt;, &lt;audio&gt;, &lt;canvas&gt;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Практика:</a:t>
            </a:r>
            <a:r>
              <a:rPr lang="ru-RU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Г</a:t>
            </a:r>
            <a:r>
              <a:rPr lang="en-US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алереї, макети</a:t>
            </a:r>
            <a:endParaRPr lang="en-US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US" altLang="en-US" sz="4200" dirty="0" err="1">
                <a:solidFill>
                  <a:srgbClr val="FFFFFF"/>
                </a:solidFill>
                <a:ea typeface="Microsoft YaHei" panose="020B0503020204020204" charset="-122"/>
              </a:rPr>
              <a:t>Контрольні питання</a:t>
            </a:r>
            <a:endParaRPr lang="en-US" altLang="en-US" sz="4200" dirty="0" err="1">
              <a:solidFill>
                <a:srgbClr val="FFFFFF"/>
              </a:solidFill>
              <a:ea typeface="Microsoft YaHei" panose="020B0503020204020204" charset="-122"/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610870" y="144907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ea typeface="Microsoft YaHei" panose="020B0503020204020204" charset="-122"/>
              </a:rPr>
              <a:t>Що таке CSS?</a:t>
            </a:r>
            <a:endParaRPr lang="en-US" altLang="en-US" sz="21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ea typeface="Microsoft YaHei" panose="020B0503020204020204" charset="-122"/>
              </a:rPr>
              <a:t>Як впровадити CSS першого рівня? Його переваги та недоліки.</a:t>
            </a:r>
            <a:endParaRPr lang="en-US" altLang="en-US" sz="21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ea typeface="Microsoft YaHei" panose="020B0503020204020204" charset="-122"/>
              </a:rPr>
              <a:t>Як впровадити CSS другого рівня? Його переваги та недоліки.</a:t>
            </a:r>
            <a:endParaRPr lang="en-US" altLang="en-US" sz="21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ea typeface="Microsoft YaHei" panose="020B0503020204020204" charset="-122"/>
              </a:rPr>
              <a:t>Як впровадити CSS третього рівня (два способи)? Його переваги та недоліки.</a:t>
            </a:r>
            <a:endParaRPr lang="en-US" altLang="en-US" sz="21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ea typeface="Microsoft YaHei" panose="020B0503020204020204" charset="-122"/>
              </a:rPr>
              <a:t>Стилі для тексту</a:t>
            </a:r>
            <a:endParaRPr lang="en-US" altLang="en-US" sz="21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ea typeface="Microsoft YaHei" panose="020B0503020204020204" charset="-122"/>
              </a:rPr>
              <a:t>Що таке селектор? Що таке селектор тега?</a:t>
            </a:r>
            <a:endParaRPr lang="en-US" altLang="en-US" sz="21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ea typeface="Microsoft YaHei" panose="020B0503020204020204" charset="-122"/>
              </a:rPr>
              <a:t>Що таке селектор класу? Що таке селектор id?</a:t>
            </a:r>
            <a:endParaRPr lang="en-US" altLang="en-US" sz="21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ea typeface="Microsoft YaHei" panose="020B0503020204020204" charset="-122"/>
              </a:rPr>
              <a:t>Що таке універсальний селектор?</a:t>
            </a:r>
            <a:endParaRPr lang="en-US" altLang="en-US" sz="21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ea typeface="Microsoft YaHei" panose="020B0503020204020204" charset="-122"/>
              </a:rPr>
              <a:t>Що таке вкладений селектор?</a:t>
            </a:r>
            <a:endParaRPr lang="en-US" altLang="en-US" sz="2100" dirty="0" err="1">
              <a:solidFill>
                <a:srgbClr val="000000"/>
              </a:solidFill>
              <a:ea typeface="Microsoft YaHei" panose="020B0503020204020204" charset="-122"/>
            </a:endParaRPr>
          </a:p>
          <a:p>
            <a:pPr marL="214630" indent="-214630" defTabSz="457200">
              <a:buSzPct val="45000"/>
              <a:buFont typeface="Wingdings" panose="05000000000000000000" pitchFamily="2" charset="2"/>
              <a:buChar char=""/>
              <a:tabLst>
                <a:tab pos="214630" algn="l"/>
                <a:tab pos="662305" algn="l"/>
                <a:tab pos="1111250" algn="l"/>
                <a:tab pos="1560830" algn="l"/>
                <a:tab pos="2009775" algn="l"/>
                <a:tab pos="2459355" algn="l"/>
                <a:tab pos="2908300" algn="l"/>
                <a:tab pos="3357880" algn="l"/>
                <a:tab pos="3806825" algn="l"/>
                <a:tab pos="4256405" algn="l"/>
                <a:tab pos="4705350" algn="l"/>
                <a:tab pos="5154930" algn="l"/>
                <a:tab pos="5603875" algn="l"/>
                <a:tab pos="6053455" algn="l"/>
                <a:tab pos="6502400" algn="l"/>
                <a:tab pos="6951980" algn="l"/>
                <a:tab pos="7400925" algn="l"/>
                <a:tab pos="7850505" algn="l"/>
                <a:tab pos="8299450" algn="l"/>
                <a:tab pos="8749030" algn="l"/>
                <a:tab pos="9197975" algn="l"/>
              </a:tabLst>
            </a:pPr>
            <a:r>
              <a:rPr lang="en-US" altLang="en-US" sz="2100" dirty="0" err="1">
                <a:solidFill>
                  <a:srgbClr val="000000"/>
                </a:solidFill>
                <a:ea typeface="Microsoft YaHei" panose="020B0503020204020204" charset="-122"/>
              </a:rPr>
              <a:t>Що має вищий пріоритет – ID, стиль, тег чи клас? Як підвищити пріоритет?</a:t>
            </a:r>
            <a:endParaRPr lang="en-US" altLang="en-US" sz="2100" dirty="0" err="1">
              <a:solidFill>
                <a:srgbClr val="000000"/>
              </a:solidFill>
              <a:ea typeface="Microsoft YaHei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Фон сторінки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505" y="1412875"/>
            <a:ext cx="793813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altLang="en-US" sz="4500" dirty="0" err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algn="ctr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4500" dirty="0" err="1">
                <a:solidFill>
                  <a:srgbClr val="0070C0"/>
                </a:solidFill>
                <a:latin typeface="Arial" panose="020B0604020202020204" pitchFamily="34" charset="0"/>
              </a:rPr>
              <a:t>https://gist.github.com/sunmeat/44e2f31e0c63acca6eb0a5de04cc14f9</a:t>
            </a:r>
            <a:endParaRPr lang="en-US" altLang="en-US" sz="4500" dirty="0" err="1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Гіперпосилання</a:t>
            </a:r>
            <a:endParaRPr lang="en-US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505" y="1412875"/>
            <a:ext cx="793813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l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500" b="1" dirty="0" err="1">
                <a:solidFill>
                  <a:schemeClr val="tx1"/>
                </a:solidFill>
                <a:latin typeface="Arial" panose="020B0604020202020204" pitchFamily="34" charset="0"/>
              </a:rPr>
              <a:t>Гіперпосилання </a:t>
            </a:r>
            <a:r>
              <a:rPr lang="en-US" altLang="en-US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— це елемент на веб-сторінці, який служить для переходу на іншу сторінку або ресурс в Інтернеті. В HTML гіперпосилання створюються за допомогою тегу &lt;a&gt;.</a:t>
            </a:r>
            <a:endParaRPr lang="en-US" altLang="en-US" sz="2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altLang="en-US" sz="2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500" b="1" dirty="0" err="1">
                <a:solidFill>
                  <a:schemeClr val="tx1"/>
                </a:solidFill>
                <a:latin typeface="Arial" panose="020B0604020202020204" pitchFamily="34" charset="0"/>
              </a:rPr>
              <a:t>Ергономіка </a:t>
            </a:r>
            <a:r>
              <a:rPr lang="en-US" altLang="en-US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в контексті гіперпосилань включає в себе зручність і зрозумілість взаємодії користувача з веб-сторінкою. Чим простіша і зрозуміліша структура навігації, тим легше користувачу орієнтуватися на сайті.</a:t>
            </a:r>
            <a:endParaRPr lang="en-US" altLang="en-US" sz="2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altLang="en-US" sz="2500" dirty="0" err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Основні принципи </a:t>
            </a:r>
            <a:r>
              <a:rPr lang="en-US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&lt;a&gt;</a:t>
            </a:r>
            <a:endParaRPr lang="en-US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521970" y="1412875"/>
            <a:ext cx="802767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85750" indent="-285750" algn="l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500" b="1" dirty="0" err="1">
                <a:solidFill>
                  <a:schemeClr val="tx1"/>
                </a:solidFill>
                <a:latin typeface="Arial" panose="020B0604020202020204" pitchFamily="34" charset="0"/>
              </a:rPr>
              <a:t>Логічна структура посилань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: На сайті повинні бути чіткі і логічні шляхи для переходу між сторінками. Навігація повинна бути інтуїтивно зрозумілою</a:t>
            </a:r>
            <a:endParaRPr lang="en-US" altLang="en-US" sz="1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algn="l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500" b="1" dirty="0" err="1">
                <a:solidFill>
                  <a:schemeClr val="tx1"/>
                </a:solidFill>
                <a:latin typeface="Arial" panose="020B0604020202020204" pitchFamily="34" charset="0"/>
              </a:rPr>
              <a:t>Видимість і розрізнянність посилань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: Посилання повинні бути візуально відрізнятися від звичайного тексту (наприклад, за допомогою кольору або підкреслення), щоб користувач одразу міг зрозуміти, що це клікабельний елемент</a:t>
            </a:r>
            <a:endParaRPr lang="en-US" altLang="en-US" sz="1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algn="l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500" b="1" dirty="0" err="1">
                <a:solidFill>
                  <a:schemeClr val="tx1"/>
                </a:solidFill>
                <a:latin typeface="Arial" panose="020B0604020202020204" pitchFamily="34" charset="0"/>
              </a:rPr>
              <a:t>Не перевантажувати сторінку посиланнями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: Уникайте надмірної кількості посилань, які можуть відволікати увагу користувача. Важливо мати зручне, але не перевантажене меню навігації</a:t>
            </a:r>
            <a:endParaRPr lang="en-US" altLang="en-US" sz="1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algn="l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500" b="1" dirty="0" err="1">
                <a:solidFill>
                  <a:schemeClr val="tx1"/>
                </a:solidFill>
                <a:latin typeface="Arial" panose="020B0604020202020204" pitchFamily="34" charset="0"/>
              </a:rPr>
              <a:t>Позиціонування посилань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: Посилання повинні бути розташовані в логічних і легко доступних місцях, наприклад, у навігаційному меню, у тексті, в підвалах сайту тощо</a:t>
            </a:r>
            <a:endParaRPr lang="en-US" altLang="en-US" sz="1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algn="l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500" b="1" dirty="0" err="1">
                <a:solidFill>
                  <a:schemeClr val="tx1"/>
                </a:solidFill>
                <a:latin typeface="Arial" panose="020B0604020202020204" pitchFamily="34" charset="0"/>
              </a:rPr>
              <a:t>Використання зрозумілих текстів для посилань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: Тексти гіперпосилань повинні чітко пояснювати, куди веде посилання. Уникайте абстрактних фраз, таких як 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клікніть сюди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 або 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«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дізнатися більше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»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, якщо це не пояснює, що буде на іншій сторінці</a:t>
            </a:r>
            <a:endParaRPr lang="en-US" altLang="en-US" sz="1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algn="l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1500" b="1" dirty="0" err="1">
                <a:solidFill>
                  <a:schemeClr val="tx1"/>
                </a:solidFill>
                <a:latin typeface="Arial" panose="020B0604020202020204" pitchFamily="34" charset="0"/>
              </a:rPr>
              <a:t>Активні посилання</a:t>
            </a:r>
            <a:r>
              <a:rPr lang="en-US" altLang="en-US" sz="1500" dirty="0" err="1">
                <a:solidFill>
                  <a:schemeClr val="tx1"/>
                </a:solidFill>
                <a:latin typeface="Arial" panose="020B0604020202020204" pitchFamily="34" charset="0"/>
              </a:rPr>
              <a:t>: Посилання повинні змінювати свій вигляд при наведенні курсора (наприклад, змінювати колір або з’являтися підкреслення), щоб користувач розумів, що це елемент, з яким можна взаємодіяти</a:t>
            </a:r>
            <a:endParaRPr lang="en-US" altLang="en-US" sz="1500" dirty="0" err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на </a:t>
            </a:r>
            <a:r>
              <a:rPr lang="en-US" alt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target blank</a:t>
            </a:r>
            <a:endParaRPr lang="en-US" alt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505" y="1412875"/>
            <a:ext cx="793813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altLang="en-US" sz="4500" dirty="0" err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algn="ctr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4500" dirty="0" err="1">
                <a:solidFill>
                  <a:srgbClr val="0070C0"/>
                </a:solidFill>
                <a:latin typeface="Arial" panose="020B0604020202020204" pitchFamily="34" charset="0"/>
              </a:rPr>
              <a:t>https://gist.github.com/sunmeat/7234b709dbe0b5e4a26e1e9d4a42077e</a:t>
            </a:r>
            <a:endParaRPr lang="en-US" altLang="en-US" sz="4500" dirty="0" err="1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на </a:t>
            </a:r>
            <a:r>
              <a:rPr lang="en-US" altLang="uk-UA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a:hover, cursor</a:t>
            </a:r>
            <a:endParaRPr lang="en-US" altLang="uk-UA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505" y="1412875"/>
            <a:ext cx="793813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en-US" altLang="en-US" sz="4500" dirty="0" err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algn="ctr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4500" dirty="0" err="1">
                <a:solidFill>
                  <a:srgbClr val="0070C0"/>
                </a:solidFill>
                <a:latin typeface="Arial" panose="020B0604020202020204" pitchFamily="34" charset="0"/>
              </a:rPr>
              <a:t>https://gist.github.com/sunmeat/73b314420cf0da0003d6dbeaf6792419</a:t>
            </a:r>
            <a:endParaRPr lang="en-US" altLang="en-US" sz="4500" dirty="0" err="1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Галерея зображень</a:t>
            </a:r>
            <a:endParaRPr lang="uk-UA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188" y="1412875"/>
            <a:ext cx="8208962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Приклад у папці 4. автогалерея</a:t>
            </a:r>
            <a:endParaRPr lang="uk-UA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3713</Words>
  <Application>WPS Presentation</Application>
  <PresentationFormat/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Microsoft YaHei</vt:lpstr>
      <vt:lpstr>Arial Black</vt:lpstr>
      <vt:lpstr>Arial Unicode MS</vt:lpstr>
      <vt:lpstr>Arial Unicode MS</vt:lpstr>
      <vt:lpstr/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Александр Загор�</cp:lastModifiedBy>
  <cp:revision>20</cp:revision>
  <dcterms:created xsi:type="dcterms:W3CDTF">2005-09-22T16:26:00Z</dcterms:created>
  <dcterms:modified xsi:type="dcterms:W3CDTF">2024-12-09T10:11:48Z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F22F1189AEEE438287263304A0CCCF2C_12</vt:lpwstr>
  </property>
  <property fmtid="{D5CDD505-2E9C-101B-9397-08002B2CF9AE}" pid="3" name="KSOProductBuildVer">
    <vt:lpwstr>1033-12.2.0.19307</vt:lpwstr>
  </property>
</Properties>
</file>