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551"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74" r:id="rId30"/>
    <p:sldId id="634" r:id="rId31"/>
    <p:sldId id="605" r:id="rId32"/>
    <p:sldId id="575" r:id="rId33"/>
    <p:sldId id="576" r:id="rId34"/>
    <p:sldId id="577" r:id="rId35"/>
    <p:sldId id="606" r:id="rId36"/>
    <p:sldId id="579" r:id="rId37"/>
    <p:sldId id="580" r:id="rId38"/>
    <p:sldId id="581" r:id="rId39"/>
    <p:sldId id="582" r:id="rId40"/>
    <p:sldId id="584" r:id="rId41"/>
    <p:sldId id="586" r:id="rId42"/>
    <p:sldId id="587" r:id="rId43"/>
    <p:sldId id="590" r:id="rId44"/>
    <p:sldId id="591" r:id="rId45"/>
    <p:sldId id="592" r:id="rId46"/>
    <p:sldId id="594" r:id="rId47"/>
    <p:sldId id="595" r:id="rId48"/>
    <p:sldId id="596" r:id="rId49"/>
    <p:sldId id="597" r:id="rId50"/>
    <p:sldId id="598" r:id="rId51"/>
    <p:sldId id="599" r:id="rId52"/>
    <p:sldId id="601" r:id="rId53"/>
    <p:sldId id="635" r:id="rId54"/>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88"/>
        <p:guide pos="2880"/>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en-US" altLang="zh-CN"/>
          </a:p>
        </p:txBody>
      </p:sp>
      <p:sp>
        <p:nvSpPr>
          <p:cNvPr id="3075" name="Rounded Rectangle 307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6" name="Text Box 3074"/>
          <p:cNvSpPr txBox="1"/>
          <p:nvPr/>
        </p:nvSpPr>
        <p:spPr>
          <a:xfrm>
            <a:off x="0" y="0"/>
            <a:ext cx="2971800" cy="457200"/>
          </a:xfrm>
          <a:prstGeom prst="rect">
            <a:avLst/>
          </a:prstGeom>
          <a:noFill/>
          <a:ln w="9525">
            <a:noFill/>
          </a:ln>
        </p:spPr>
        <p:txBody>
          <a:bodyPr anchor="t" anchorCtr="0"/>
          <a:p>
            <a:pPr lvl="0"/>
            <a:endParaRPr lang="en-US" altLang="zh-CN"/>
          </a:p>
        </p:txBody>
      </p:sp>
      <p:sp>
        <p:nvSpPr>
          <p:cNvPr id="3077" name="Text Box 3075"/>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8" name="Slide Image Placeholder 3076"/>
          <p:cNvSpPr>
            <a:spLocks noGrp="1"/>
          </p:cNvSpPr>
          <p:nvPr>
            <p:ph type="sldImg"/>
          </p:nvPr>
        </p:nvSpPr>
        <p:spPr>
          <a:xfrm>
            <a:off x="1143000" y="685800"/>
            <a:ext cx="4568825" cy="3425825"/>
          </a:xfrm>
          <a:prstGeom prst="rect">
            <a:avLst/>
          </a:prstGeom>
          <a:noFill/>
          <a:ln w="9360" cap="sq" cmpd="sng">
            <a:solidFill>
              <a:srgbClr val="000000"/>
            </a:solidFill>
            <a:prstDash val="solid"/>
            <a:miter/>
            <a:headEnd type="none" w="med" len="med"/>
            <a:tailEnd type="none" w="med" len="med"/>
          </a:ln>
        </p:spPr>
      </p:sp>
      <p:sp>
        <p:nvSpPr>
          <p:cNvPr id="3079" name="Text Placeholder 3077"/>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nchorCtr="0"/>
          <a:p>
            <a:pPr lvl="0"/>
            <a:endParaRPr lang="en-GB" altLang="en-US"/>
          </a:p>
        </p:txBody>
      </p:sp>
      <p:sp>
        <p:nvSpPr>
          <p:cNvPr id="3080" name="Text Box 3078"/>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9"/>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eaLnBrk="1" fontAlgn="base"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78848"/>
          <p:cNvSpPr>
            <a:spLocks noGrp="1"/>
          </p:cNvSpPr>
          <p:nvPr>
            <p:ph type="sldImg"/>
          </p:nvPr>
        </p:nvSpPr>
        <p:spPr>
          <a:xfrm>
            <a:off x="1143000" y="685800"/>
            <a:ext cx="4572000" cy="3429000"/>
          </a:xfrm>
          <a:solidFill>
            <a:srgbClr val="FFFFFF"/>
          </a:solidFill>
          <a:ln cap="flat"/>
        </p:spPr>
      </p:sp>
      <p:sp>
        <p:nvSpPr>
          <p:cNvPr id="5124"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9937" name="Slide Image Placeholder 3993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9938" name="Text Placeholder 3993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0961" name="Slide Image Placeholder 4096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0962" name="Text Placeholder 4096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1985" name="Slide Image Placeholder 4198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1986" name="Text Placeholder 4198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3009" name="Slide Image Placeholder 4300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3010" name="Text Placeholder 4300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4033" name="Slide Image Placeholder 4403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4034" name="Text Placeholder 4403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5057" name="Slide Image Placeholder 450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6081" name="Slide Image Placeholder 4608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6082" name="Text Placeholder 4608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7105" name="Slide Image Placeholder 4710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7106" name="Text Placeholder 4710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8129" name="Slide Image Placeholder 4812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8130" name="Text Placeholder 4812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9153" name="Slide Image Placeholder 4915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9154" name="Text Placeholder 4915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81920"/>
          <p:cNvSpPr>
            <a:spLocks noGrp="1"/>
          </p:cNvSpPr>
          <p:nvPr>
            <p:ph type="sldImg"/>
          </p:nvPr>
        </p:nvSpPr>
        <p:spPr>
          <a:xfrm>
            <a:off x="1143000" y="685800"/>
            <a:ext cx="4572000" cy="3429000"/>
          </a:xfrm>
          <a:solidFill>
            <a:srgbClr val="FFFFFF"/>
          </a:solidFill>
          <a:ln cap="flat"/>
        </p:spPr>
      </p:sp>
      <p:sp>
        <p:nvSpPr>
          <p:cNvPr id="11268" name="Text Placeholder 819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0177" name="Slide Image Placeholder 501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0178" name="Text Placeholder 5017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1201" name="Slide Image Placeholder 512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1202" name="Text Placeholder 5120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2225" name="Slide Image Placeholder 522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2226" name="Text Placeholder 5222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3249" name="Slide Image Placeholder 532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3250" name="Text Placeholder 5324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4273" name="Slide Image Placeholder 542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4" name="Text Placeholder 542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5297" name="Slide Image Placeholder 552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5298" name="Text Placeholder 5529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6321" name="Slide Image Placeholder 563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2" name="Text Placeholder 5632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0961" name="Slide Image Placeholder 4096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0962" name="Text Placeholder 4096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6321" name="Slide Image Placeholder 563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2" name="Text Placeholder 5632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7345" name="Slide Image Placeholder 573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7346" name="Text Placeholder 5734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2529" name="Slide Image Placeholder 2252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2530" name="Text Placeholder 2252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8369" name="Slide Image Placeholder 5836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8370" name="Text Placeholder 5836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9393" name="Slide Image Placeholder 593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9394" name="Text Placeholder 5939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5057" name="Slide Image Placeholder 450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4817" name="Slide Image Placeholder 348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4818" name="Text Placeholder 3481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5841" name="Slide Image Placeholder 358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5842" name="Text Placeholder 3584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6865" name="Slide Image Placeholder 368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6866" name="Text Placeholder 3686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7889" name="Slide Image Placeholder 378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7890" name="Text Placeholder 3788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9937" name="Slide Image Placeholder 3993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9938" name="Text Placeholder 3993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1985" name="Slide Image Placeholder 4198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1986" name="Text Placeholder 4198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3009" name="Slide Image Placeholder 4300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3010" name="Text Placeholder 4300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3793" name="Slide Image Placeholder 337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3794" name="Text Placeholder 3379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6081" name="Slide Image Placeholder 4608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6082" name="Text Placeholder 4608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7105" name="Slide Image Placeholder 4710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7106" name="Text Placeholder 4710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8129" name="Slide Image Placeholder 4812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8130" name="Text Placeholder 4812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0177" name="Slide Image Placeholder 501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0178" name="Text Placeholder 5017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1201" name="Slide Image Placeholder 512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1202" name="Text Placeholder 5120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2225" name="Slide Image Placeholder 522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2226" name="Text Placeholder 5222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3249" name="Slide Image Placeholder 532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3250" name="Text Placeholder 5324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4273" name="Slide Image Placeholder 542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4" name="Text Placeholder 542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5297" name="Slide Image Placeholder 552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5298" name="Text Placeholder 5529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002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7345" name="Slide Image Placeholder 573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7346" name="Text Placeholder 5734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4817" name="Slide Image Placeholder 348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4818" name="Text Placeholder 3481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0531" name="Slide Image Placeholder 148480"/>
          <p:cNvSpPr>
            <a:spLocks noGrp="1"/>
          </p:cNvSpPr>
          <p:nvPr>
            <p:ph type="sldImg"/>
          </p:nvPr>
        </p:nvSpPr>
        <p:spPr>
          <a:xfrm>
            <a:off x="1143000" y="685800"/>
            <a:ext cx="4572000" cy="3429000"/>
          </a:xfrm>
          <a:solidFill>
            <a:srgbClr val="FFFFFF"/>
          </a:solidFill>
          <a:ln cap="flat"/>
        </p:spPr>
      </p:sp>
      <p:sp>
        <p:nvSpPr>
          <p:cNvPr id="150532" name="Text Placeholder 1484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5841" name="Slide Image Placeholder 358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5842" name="Text Placeholder 3584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6865" name="Slide Image Placeholder 368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6866" name="Text Placeholder 3686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7889" name="Slide Image Placeholder 378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7890" name="Text Placeholder 3788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129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8913" name="Slide Image Placeholder 3891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8914" name="Text Placeholder 3891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3625" cy="6092825"/>
            <a:chOff x="0" y="96"/>
            <a:chExt cx="5470" cy="3838"/>
          </a:xfrm>
        </p:grpSpPr>
        <p:sp>
          <p:nvSpPr>
            <p:cNvPr id="1027" name="Rounded Rectangle 1025"/>
            <p:cNvSpPr/>
            <p:nvPr/>
          </p:nvSpPr>
          <p:spPr>
            <a:xfrm>
              <a:off x="240" y="336"/>
              <a:ext cx="5230" cy="3598"/>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4" cy="766"/>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6"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88425" cy="4492625"/>
            <a:chOff x="0" y="584"/>
            <a:chExt cx="5662" cy="2830"/>
          </a:xfrm>
        </p:grpSpPr>
        <p:sp>
          <p:nvSpPr>
            <p:cNvPr id="2051" name="Rounded Rectangle 2049"/>
            <p:cNvSpPr/>
            <p:nvPr/>
          </p:nvSpPr>
          <p:spPr>
            <a:xfrm>
              <a:off x="432" y="1304"/>
              <a:ext cx="4654" cy="2110"/>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0" cy="622"/>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2" cy="1150"/>
            </a:xfrm>
            <a:custGeom>
              <a:avLst/>
              <a:gdLst/>
              <a:ahLst/>
              <a:cxnLst>
                <a:cxn ang="0">
                  <a:pos x="0" y="0"/>
                </a:cxn>
                <a:cxn ang="0">
                  <a:pos x="6902408" y="0"/>
                </a:cxn>
                <a:cxn ang="0">
                  <a:pos x="7685207" y="785242"/>
                </a:cxn>
                <a:cxn ang="0">
                  <a:pos x="6903952" y="1567867"/>
                </a:cxn>
                <a:cxn ang="0">
                  <a:pos x="0" y="156786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0"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0425" cy="468313"/>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http://www.csszengarden.com/"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Text Box 4096"/>
          <p:cNvSpPr txBox="1"/>
          <p:nvPr/>
        </p:nvSpPr>
        <p:spPr>
          <a:xfrm>
            <a:off x="228600" y="1427163"/>
            <a:ext cx="8591550" cy="1609725"/>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200" dirty="0" err="1">
                <a:solidFill>
                  <a:srgbClr val="FFFFFF"/>
                </a:solidFill>
                <a:latin typeface="Arial" panose="020B0604020202020204" pitchFamily="34" charset="0"/>
              </a:rPr>
              <a:t>HTML\CSS. Week </a:t>
            </a:r>
            <a:r>
              <a:rPr lang="ru-RU" altLang="en-US" sz="5200" dirty="0" err="1">
                <a:solidFill>
                  <a:srgbClr val="FFFFFF"/>
                </a:solidFill>
                <a:latin typeface="Arial" panose="020B0604020202020204" pitchFamily="34" charset="0"/>
              </a:rPr>
              <a:t>3</a:t>
            </a:r>
            <a:endParaRPr lang="ru-RU" altLang="en-US" sz="5200" dirty="0" err="1">
              <a:solidFill>
                <a:srgbClr val="FFFFFF"/>
              </a:solidFill>
              <a:latin typeface="Arial" panose="020B0604020202020204" pitchFamily="34" charset="0"/>
            </a:endParaRPr>
          </a:p>
        </p:txBody>
      </p:sp>
      <p:sp>
        <p:nvSpPr>
          <p:cNvPr id="4099" name="Rectangles 4097"/>
          <p:cNvSpPr/>
          <p:nvPr/>
        </p:nvSpPr>
        <p:spPr>
          <a:xfrm>
            <a:off x="5867400" y="44450"/>
            <a:ext cx="3277235" cy="369570"/>
          </a:xfrm>
          <a:prstGeom prst="rect">
            <a:avLst/>
          </a:prstGeom>
          <a:noFill/>
          <a:ln w="9525">
            <a:noFill/>
          </a:ln>
        </p:spPr>
        <p:txBody>
          <a:bodyPr wrap="none" lIns="90000" tIns="46800" rIns="90000" bIns="46800" anchor="t" anchorCtr="0">
            <a:spAutoFit/>
          </a:bodyPr>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dirty="0" err="1">
                <a:solidFill>
                  <a:srgbClr val="F7F7F7"/>
                </a:solidFill>
                <a:latin typeface="Arial" panose="020B0604020202020204" pitchFamily="34" charset="0"/>
              </a:rPr>
              <a:t>Олександр Загоруйко © 202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2" name="Picture 1" descr="CSS3_logo_and_wordmark.svg"/>
          <p:cNvPicPr>
            <a:picLocks noChangeAspect="1"/>
          </p:cNvPicPr>
          <p:nvPr/>
        </p:nvPicPr>
        <p:blipFill>
          <a:blip r:embed="rId1"/>
          <a:stretch>
            <a:fillRect/>
          </a:stretch>
        </p:blipFill>
        <p:spPr>
          <a:xfrm>
            <a:off x="363220" y="3650615"/>
            <a:ext cx="2199005" cy="3107055"/>
          </a:xfrm>
          <a:prstGeom prst="rect">
            <a:avLst/>
          </a:prstGeom>
        </p:spPr>
      </p:pic>
      <p:pic>
        <p:nvPicPr>
          <p:cNvPr id="5" name="Picture 4"/>
          <p:cNvPicPr>
            <a:picLocks noChangeAspect="1"/>
          </p:cNvPicPr>
          <p:nvPr/>
        </p:nvPicPr>
        <p:blipFill>
          <a:blip r:embed="rId2"/>
          <a:stretch>
            <a:fillRect/>
          </a:stretch>
        </p:blipFill>
        <p:spPr>
          <a:xfrm>
            <a:off x="4347845" y="3392805"/>
            <a:ext cx="4796790" cy="359283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Верс</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я CSS3</a:t>
            </a:r>
            <a:endParaRPr lang="ru-RU" altLang="x-none" sz="4200" dirty="0" err="1">
              <a:solidFill>
                <a:srgbClr val="FFFFFF"/>
              </a:solidFill>
              <a:ea typeface="Microsoft YaHei" panose="020B0503020204020204" charset="-122"/>
            </a:endParaRPr>
          </a:p>
        </p:txBody>
      </p:sp>
      <p:sp>
        <p:nvSpPr>
          <p:cNvPr id="11266" name="Text Box 11265"/>
          <p:cNvSpPr txBox="1"/>
          <p:nvPr/>
        </p:nvSpPr>
        <p:spPr>
          <a:xfrm>
            <a:off x="504825" y="1466215"/>
            <a:ext cx="8029575" cy="455358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aseline="0" dirty="0" err="1">
                <a:solidFill>
                  <a:srgbClr val="000000"/>
                </a:solidFill>
              </a:rPr>
              <a:t>Версія значно розширена порівняно з попередніми. Нововведення варіюються від дрібних, як-от </a:t>
            </a:r>
            <a:r>
              <a:rPr lang="en-US" altLang="en-US" sz="2000" b="1" baseline="0" dirty="0" err="1">
                <a:solidFill>
                  <a:srgbClr val="000000"/>
                </a:solidFill>
              </a:rPr>
              <a:t>закруглені кути блоків</a:t>
            </a:r>
            <a:r>
              <a:rPr lang="en-US" altLang="en-US" sz="2000" baseline="0" dirty="0" err="1">
                <a:solidFill>
                  <a:srgbClr val="000000"/>
                </a:solidFill>
              </a:rPr>
              <a:t>, до складних, таких як </a:t>
            </a:r>
            <a:r>
              <a:rPr lang="en-US" altLang="en-US" sz="2000" b="1" baseline="0" dirty="0" err="1">
                <a:solidFill>
                  <a:srgbClr val="000000"/>
                </a:solidFill>
              </a:rPr>
              <a:t>трансформації (анімації) та введення змінних (variables)</a:t>
            </a:r>
            <a:r>
              <a:rPr lang="en-US" altLang="en-US" sz="2000" baseline="0" dirty="0" err="1">
                <a:solidFill>
                  <a:srgbClr val="000000"/>
                </a:solidFill>
              </a:rPr>
              <a:t>. Важко точно сказати, коли з'явився CSS3, оскільки він </a:t>
            </a:r>
            <a:r>
              <a:rPr lang="en-US" altLang="en-US" sz="2000" b="1" baseline="0" dirty="0" err="1">
                <a:solidFill>
                  <a:srgbClr val="000000"/>
                </a:solidFill>
              </a:rPr>
              <a:t>розроблявся з 1999 року</a:t>
            </a:r>
            <a:r>
              <a:rPr lang="en-US" altLang="en-US" sz="2000" baseline="0" dirty="0" err="1">
                <a:solidFill>
                  <a:srgbClr val="000000"/>
                </a:solidFill>
              </a:rPr>
              <a:t>, але реальна підтримка в Інтернеті почалася приблизно у 2011 році. У той час Chrome та Firefox вже нарощували свою частку ринку</a:t>
            </a:r>
            <a:r>
              <a:rPr lang="ru-RU" altLang="en-US" sz="2000" baseline="0" dirty="0" err="1">
                <a:solidFill>
                  <a:srgbClr val="000000"/>
                </a:solidFill>
              </a:rPr>
              <a:t>,</a:t>
            </a:r>
            <a:r>
              <a:rPr lang="en-US" altLang="en-US" sz="2000" baseline="0" dirty="0" err="1">
                <a:solidFill>
                  <a:srgbClr val="000000"/>
                </a:solidFill>
              </a:rPr>
              <a:t> смартфони стали дуже популярними та мали власні браузери, які почали підтримувати нові функції CSS3.</a:t>
            </a:r>
            <a:endParaRPr lang="en-US" altLang="en-US" sz="20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aseline="0" dirty="0" err="1">
                <a:solidFill>
                  <a:srgbClr val="000000"/>
                </a:solidFill>
              </a:rPr>
              <a:t>На відміну від CSS1-CSS2, </a:t>
            </a:r>
            <a:r>
              <a:rPr lang="en-US" altLang="en-US" sz="2000" b="1" baseline="0" dirty="0" err="1">
                <a:solidFill>
                  <a:srgbClr val="000000"/>
                </a:solidFill>
              </a:rPr>
              <a:t>CSS3 є відкритим стандартом, що означає його постійне оновлення</a:t>
            </a:r>
            <a:r>
              <a:rPr lang="en-US" altLang="en-US" sz="2000" baseline="0" dirty="0" err="1">
                <a:solidFill>
                  <a:srgbClr val="000000"/>
                </a:solidFill>
              </a:rPr>
              <a:t>. Тому немає необхідності називати нові функції </a:t>
            </a:r>
            <a:r>
              <a:rPr lang="en-US" altLang="en-US" sz="2000" baseline="0" dirty="0" err="1">
                <a:solidFill>
                  <a:srgbClr val="000000"/>
                </a:solidFill>
              </a:rPr>
              <a:t>«</a:t>
            </a:r>
            <a:r>
              <a:rPr lang="en-US" altLang="en-US" sz="2000" baseline="0" dirty="0" err="1">
                <a:solidFill>
                  <a:srgbClr val="000000"/>
                </a:solidFill>
              </a:rPr>
              <a:t>CSS4</a:t>
            </a:r>
            <a:r>
              <a:rPr lang="en-US" altLang="en-US" sz="2000" baseline="0" dirty="0" err="1">
                <a:solidFill>
                  <a:srgbClr val="000000"/>
                </a:solidFill>
              </a:rPr>
              <a:t>»</a:t>
            </a:r>
            <a:r>
              <a:rPr lang="en-US" altLang="en-US" sz="2000" baseline="0" dirty="0" err="1">
                <a:solidFill>
                  <a:srgbClr val="000000"/>
                </a:solidFill>
              </a:rPr>
              <a:t>, оскільки CSS3 досі перебуває у стадії розробки.</a:t>
            </a:r>
            <a:endParaRPr lang="en-US" altLang="en-US" sz="2000" baseline="0" dirty="0" err="1">
              <a:solidFill>
                <a:srgbClr val="000000"/>
              </a:solidFill>
            </a:endParaRPr>
          </a:p>
        </p:txBody>
      </p:sp>
      <p:sp>
        <p:nvSpPr>
          <p:cNvPr id="11269" name="Text Box 11268"/>
          <p:cNvSpPr txBox="1"/>
          <p:nvPr/>
        </p:nvSpPr>
        <p:spPr>
          <a:xfrm>
            <a:off x="195580" y="6365875"/>
            <a:ext cx="7811770" cy="365125"/>
          </a:xfrm>
          <a:prstGeom prst="rect">
            <a:avLst/>
          </a:prstGeom>
          <a:noFill/>
          <a:ln w="9525">
            <a:noFill/>
          </a:ln>
        </p:spPr>
        <p:txBody>
          <a:bodyPr wrap="square" lIns="90000" tIns="45000" rIns="90000" bIns="4500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Верс</a:t>
            </a:r>
            <a:r>
              <a:rPr lang="uk-UA" altLang="ru-RU" sz="4200" dirty="0" err="1">
                <a:solidFill>
                  <a:srgbClr val="FFFFFF"/>
                </a:solidFill>
                <a:ea typeface="Microsoft YaHei" panose="020B0503020204020204" charset="-122"/>
              </a:rPr>
              <a:t>ії</a:t>
            </a:r>
            <a:r>
              <a:rPr lang="ru-RU" altLang="x-none" sz="4200" dirty="0" err="1">
                <a:solidFill>
                  <a:srgbClr val="FFFFFF"/>
                </a:solidFill>
                <a:ea typeface="Microsoft YaHei" panose="020B0503020204020204" charset="-122"/>
              </a:rPr>
              <a:t> CSS</a:t>
            </a:r>
            <a:endParaRPr lang="ru-RU" altLang="x-none" sz="4200" dirty="0" err="1">
              <a:solidFill>
                <a:srgbClr val="FFFFFF"/>
              </a:solidFill>
              <a:ea typeface="Microsoft YaHei" panose="020B0503020204020204" charset="-122"/>
            </a:endParaRPr>
          </a:p>
        </p:txBody>
      </p:sp>
      <p:sp>
        <p:nvSpPr>
          <p:cNvPr id="12290" name="Text Box 12289"/>
          <p:cNvSpPr txBox="1"/>
          <p:nvPr/>
        </p:nvSpPr>
        <p:spPr>
          <a:xfrm>
            <a:off x="609600" y="1600200"/>
            <a:ext cx="7924800" cy="4419600"/>
          </a:xfrm>
          <a:prstGeom prst="rect">
            <a:avLst/>
          </a:prstGeom>
          <a:noFill/>
          <a:ln w="9525">
            <a:noFill/>
          </a:ln>
        </p:spPr>
        <p:txBody>
          <a:bodyPr/>
          <a:p>
            <a:endParaRPr lang="en-US"/>
          </a:p>
        </p:txBody>
      </p:sp>
      <p:sp>
        <p:nvSpPr>
          <p:cNvPr id="12291" name="Text Box 12290"/>
          <p:cNvSpPr txBox="1"/>
          <p:nvPr/>
        </p:nvSpPr>
        <p:spPr>
          <a:xfrm>
            <a:off x="41275" y="1089025"/>
            <a:ext cx="8015288" cy="914400"/>
          </a:xfrm>
          <a:prstGeom prst="rect">
            <a:avLst/>
          </a:prstGeom>
          <a:noFill/>
          <a:ln w="9525">
            <a:noFill/>
          </a:ln>
        </p:spPr>
        <p:txBody>
          <a:bodyPr/>
          <a:p>
            <a:endParaRPr lang="en-US"/>
          </a:p>
        </p:txBody>
      </p:sp>
      <p:sp>
        <p:nvSpPr>
          <p:cNvPr id="12292" name="Text Box 12291"/>
          <p:cNvSpPr txBox="1"/>
          <p:nvPr/>
        </p:nvSpPr>
        <p:spPr>
          <a:xfrm>
            <a:off x="455613" y="2460625"/>
            <a:ext cx="7924800" cy="4419600"/>
          </a:xfrm>
          <a:prstGeom prst="rect">
            <a:avLst/>
          </a:prstGeom>
          <a:noFill/>
          <a:ln w="9525">
            <a:noFill/>
          </a:ln>
        </p:spPr>
        <p:txBody>
          <a:bodyPr/>
          <a:p>
            <a:endParaRPr lang="en-US"/>
          </a:p>
        </p:txBody>
      </p:sp>
      <p:pic>
        <p:nvPicPr>
          <p:cNvPr id="12293" name="Picture 12292"/>
          <p:cNvPicPr>
            <a:picLocks noChangeAspect="1"/>
          </p:cNvPicPr>
          <p:nvPr/>
        </p:nvPicPr>
        <p:blipFill>
          <a:blip r:embed="rId1"/>
          <a:stretch>
            <a:fillRect/>
          </a:stretch>
        </p:blipFill>
        <p:spPr>
          <a:xfrm>
            <a:off x="1863725" y="1458913"/>
            <a:ext cx="5322888" cy="5308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Корисн</a:t>
            </a:r>
            <a:r>
              <a:rPr lang="en-US" altLang="ru-RU" sz="4200" dirty="0" err="1">
                <a:solidFill>
                  <a:srgbClr val="FFFFFF"/>
                </a:solidFill>
                <a:ea typeface="Microsoft YaHei" panose="020B0503020204020204" charset="-122"/>
              </a:rPr>
              <a:t>i </a:t>
            </a:r>
            <a:r>
              <a:rPr lang="ru-RU" altLang="ru-RU" sz="4200" dirty="0" err="1">
                <a:solidFill>
                  <a:srgbClr val="FFFFFF"/>
                </a:solidFill>
                <a:ea typeface="Microsoft YaHei" panose="020B0503020204020204" charset="-122"/>
              </a:rPr>
              <a:t>сайти</a:t>
            </a:r>
            <a:endParaRPr lang="ru-RU" altLang="ru-RU" sz="4200" dirty="0" err="1">
              <a:solidFill>
                <a:srgbClr val="FFFFFF"/>
              </a:solidFill>
              <a:ea typeface="Microsoft YaHei" panose="020B0503020204020204" charset="-122"/>
            </a:endParaRPr>
          </a:p>
        </p:txBody>
      </p:sp>
      <p:sp>
        <p:nvSpPr>
          <p:cNvPr id="13314" name="Text Box 13313"/>
          <p:cNvSpPr txBox="1"/>
          <p:nvPr/>
        </p:nvSpPr>
        <p:spPr>
          <a:xfrm>
            <a:off x="609600" y="1600200"/>
            <a:ext cx="7924800" cy="4419600"/>
          </a:xfrm>
          <a:prstGeom prst="rect">
            <a:avLst/>
          </a:prstGeom>
          <a:noFill/>
          <a:ln w="9525">
            <a:noFill/>
          </a:ln>
        </p:spPr>
        <p:txBody>
          <a:bodyPr wrap="square" lIns="91440" tIns="45720" rIns="91440" bIns="45720" anchor="t" anchorCtr="0"/>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1" baseline="0" dirty="0" err="1">
                <a:solidFill>
                  <a:srgbClr val="0070C0"/>
                </a:solidFill>
              </a:rPr>
              <a:t>https://w3schoolsua.github.io/css/index.html#gsc.tab=0</a:t>
            </a:r>
            <a:endParaRPr lang="en-US" altLang="en-US" sz="1900" b="1"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http://www.css3.info/preview/</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https://www.w3.org/Style/CSS/Overview.uk.html</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https://css3test.com/</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http://www.romancortes.com/blog/pure-css-coke-can/</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https://www.mockplus.com/blog/post/css-animation-examples</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https://www.w3schools.com/css/css3_animations.asp</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https://webdesign.tutsplus.com/ru/articles/15-inspiring-examples-of-css-animation-on-codepen--cms-23937</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https://daily.dev/blog/10-best-ui-animation-libraries-for-beginners-2024</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70C0"/>
                </a:solidFill>
              </a:rPr>
              <a:t>https://www.sliderrevolution.com/resources/css-animation-libraries/</a:t>
            </a: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900" baseline="0" dirty="0" err="1">
              <a:solidFill>
                <a:srgbClr val="0070C0"/>
              </a:solidFill>
            </a:endParaRPr>
          </a:p>
          <a:p>
            <a:pPr marL="285750" indent="-285750" defTabSz="457200">
              <a:spcBef>
                <a:spcPts val="800"/>
              </a:spcBef>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900" baseline="0" dirty="0" err="1">
              <a:solidFill>
                <a:srgbClr val="0070C0"/>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Атрибут style</a:t>
            </a:r>
            <a:endParaRPr lang="ru-RU" altLang="x-none" sz="4200" dirty="0" err="1">
              <a:solidFill>
                <a:srgbClr val="FFFFFF"/>
              </a:solidFill>
              <a:ea typeface="Microsoft YaHei" panose="020B0503020204020204" charset="-122"/>
            </a:endParaRPr>
          </a:p>
        </p:txBody>
      </p:sp>
      <p:sp>
        <p:nvSpPr>
          <p:cNvPr id="14338" name="Text Box 14337"/>
          <p:cNvSpPr txBox="1"/>
          <p:nvPr/>
        </p:nvSpPr>
        <p:spPr>
          <a:xfrm>
            <a:off x="516255" y="1466215"/>
            <a:ext cx="8018145" cy="4553585"/>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700" baseline="0" dirty="0" err="1">
                <a:solidFill>
                  <a:srgbClr val="000000"/>
                </a:solidFill>
              </a:rPr>
              <a:t>Стилі можуть бути додані на сторінку </a:t>
            </a:r>
            <a:r>
              <a:rPr lang="en-US" altLang="en-US" sz="1700" b="1" baseline="0" dirty="0" err="1">
                <a:solidFill>
                  <a:srgbClr val="000000"/>
                </a:solidFill>
              </a:rPr>
              <a:t>трьома різними способами</a:t>
            </a:r>
            <a:r>
              <a:rPr lang="en-US" altLang="en-US" sz="1700" baseline="0" dirty="0" err="1">
                <a:solidFill>
                  <a:srgbClr val="000000"/>
                </a:solidFill>
              </a:rPr>
              <a:t>, які розрізняються за своїми можливостями.</a:t>
            </a:r>
            <a:endParaRPr lang="en-US" altLang="en-US" sz="17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7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700" b="1" baseline="0" dirty="0" err="1">
                <a:solidFill>
                  <a:srgbClr val="000000"/>
                </a:solidFill>
              </a:rPr>
              <a:t>1. Атрибут </a:t>
            </a:r>
            <a:r>
              <a:rPr lang="en-US" altLang="en-US" sz="1700" b="1" baseline="0" dirty="0" err="1">
                <a:solidFill>
                  <a:srgbClr val="000000"/>
                </a:solidFill>
              </a:rPr>
              <a:t>«</a:t>
            </a:r>
            <a:r>
              <a:rPr lang="en-US" altLang="en-US" sz="1700" b="1" baseline="0" dirty="0" err="1">
                <a:solidFill>
                  <a:srgbClr val="000000"/>
                </a:solidFill>
              </a:rPr>
              <a:t>style</a:t>
            </a:r>
            <a:r>
              <a:rPr lang="en-US" altLang="en-US" sz="1700" b="1" baseline="0" dirty="0" err="1">
                <a:solidFill>
                  <a:srgbClr val="000000"/>
                </a:solidFill>
              </a:rPr>
              <a:t>»</a:t>
            </a:r>
            <a:r>
              <a:rPr lang="en-US" altLang="en-US" sz="1700" b="1" baseline="0" dirty="0" err="1">
                <a:solidFill>
                  <a:srgbClr val="000000"/>
                </a:solidFill>
              </a:rPr>
              <a:t> (внутрішній стиль)</a:t>
            </a:r>
            <a:endParaRPr lang="en-US" altLang="en-US" sz="17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700" baseline="0" dirty="0" err="1">
                <a:solidFill>
                  <a:srgbClr val="000000"/>
                </a:solidFill>
              </a:rPr>
              <a:t>З цим способом ви вже знайомі. Внутрішній стиль є по суті розширенням для </a:t>
            </a:r>
            <a:r>
              <a:rPr lang="ru-RU" altLang="en-US" sz="1700" baseline="0" dirty="0" err="1">
                <a:solidFill>
                  <a:srgbClr val="000000"/>
                </a:solidFill>
              </a:rPr>
              <a:t>в</a:t>
            </a:r>
            <a:r>
              <a:rPr lang="en-US" altLang="en-US" sz="1700" baseline="0" dirty="0" err="1">
                <a:solidFill>
                  <a:srgbClr val="000000"/>
                </a:solidFill>
              </a:rPr>
              <a:t>i</a:t>
            </a:r>
            <a:r>
              <a:rPr lang="ru-RU" altLang="en-US" sz="1700" baseline="0" dirty="0" err="1">
                <a:solidFill>
                  <a:srgbClr val="000000"/>
                </a:solidFill>
              </a:rPr>
              <a:t>дкриваючих </a:t>
            </a:r>
            <a:r>
              <a:rPr lang="en-US" altLang="en-US" sz="1700" baseline="0" dirty="0" err="1">
                <a:solidFill>
                  <a:srgbClr val="000000"/>
                </a:solidFill>
              </a:rPr>
              <a:t>тегi</a:t>
            </a:r>
            <a:r>
              <a:rPr lang="ru-RU" altLang="en-US" sz="1700" baseline="0" dirty="0" err="1">
                <a:solidFill>
                  <a:srgbClr val="000000"/>
                </a:solidFill>
              </a:rPr>
              <a:t>в</a:t>
            </a:r>
            <a:r>
              <a:rPr lang="en-US" altLang="en-US" sz="1700" baseline="0" dirty="0" err="1">
                <a:solidFill>
                  <a:srgbClr val="000000"/>
                </a:solidFill>
              </a:rPr>
              <a:t>, якi використову</a:t>
            </a:r>
            <a:r>
              <a:rPr lang="ru-RU" altLang="en-US" sz="1700" baseline="0" dirty="0" err="1">
                <a:solidFill>
                  <a:srgbClr val="000000"/>
                </a:solidFill>
              </a:rPr>
              <a:t>ю</a:t>
            </a:r>
            <a:r>
              <a:rPr lang="en-US" altLang="en-US" sz="1700" baseline="0" dirty="0" err="1">
                <a:solidFill>
                  <a:srgbClr val="000000"/>
                </a:solidFill>
              </a:rPr>
              <a:t>ться на веб-сторінці. Для визначення стилю використовується атрибут style, а самі правила форматування вказуються за допомогою мови таблиці стилів. Приклад:</a:t>
            </a:r>
            <a:endParaRPr lang="en-US" altLang="en-US" sz="17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1" baseline="0" dirty="0" err="1">
                <a:solidFill>
                  <a:srgbClr val="000000"/>
                </a:solidFill>
              </a:rPr>
              <a:t>&lt;h1 </a:t>
            </a:r>
            <a:r>
              <a:rPr lang="en-US" altLang="en-US" sz="1900" b="1" baseline="0" dirty="0" err="1">
                <a:solidFill>
                  <a:srgbClr val="0070C0"/>
                </a:solidFill>
              </a:rPr>
              <a:t>style</a:t>
            </a:r>
            <a:r>
              <a:rPr lang="en-US" altLang="en-US" sz="1900" b="1" baseline="0" dirty="0" err="1">
                <a:solidFill>
                  <a:srgbClr val="000000"/>
                </a:solidFill>
              </a:rPr>
              <a:t>=”</a:t>
            </a:r>
            <a:r>
              <a:rPr lang="en-US" altLang="en-US" sz="1900" b="1" baseline="0" dirty="0" err="1">
                <a:solidFill>
                  <a:srgbClr val="FF0000"/>
                </a:solidFill>
              </a:rPr>
              <a:t>color</a:t>
            </a:r>
            <a:r>
              <a:rPr lang="en-US" altLang="en-US" sz="1900" b="1" baseline="0" dirty="0" err="1">
                <a:solidFill>
                  <a:srgbClr val="000000"/>
                </a:solidFill>
              </a:rPr>
              <a:t>: </a:t>
            </a:r>
            <a:r>
              <a:rPr lang="en-US" altLang="en-US" sz="1900" b="1" baseline="0" dirty="0" err="1">
                <a:solidFill>
                  <a:srgbClr val="00B050"/>
                </a:solidFill>
              </a:rPr>
              <a:t>#660000</a:t>
            </a:r>
            <a:r>
              <a:rPr lang="en-US" altLang="en-US" sz="1900" b="1" baseline="0" dirty="0" err="1">
                <a:solidFill>
                  <a:srgbClr val="000000"/>
                </a:solidFill>
              </a:rPr>
              <a:t>; </a:t>
            </a:r>
            <a:r>
              <a:rPr lang="en-US" altLang="en-US" sz="1900" b="1" baseline="0" dirty="0" err="1">
                <a:solidFill>
                  <a:srgbClr val="FF0000"/>
                </a:solidFill>
              </a:rPr>
              <a:t>text-decoration</a:t>
            </a:r>
            <a:r>
              <a:rPr lang="en-US" altLang="en-US" sz="1900" b="1" baseline="0" dirty="0" err="1">
                <a:solidFill>
                  <a:srgbClr val="000000"/>
                </a:solidFill>
              </a:rPr>
              <a:t>: </a:t>
            </a:r>
            <a:r>
              <a:rPr lang="en-US" altLang="en-US" sz="1900" b="1" baseline="0" dirty="0" err="1">
                <a:solidFill>
                  <a:srgbClr val="00B050"/>
                </a:solidFill>
              </a:rPr>
              <a:t>underline</a:t>
            </a:r>
            <a:r>
              <a:rPr lang="en-US" altLang="en-US" sz="1900" b="1" baseline="0" dirty="0" err="1">
                <a:solidFill>
                  <a:srgbClr val="000000"/>
                </a:solidFill>
              </a:rPr>
              <a:t>;”&gt;Заголовок, що використовує стиль.&lt;/h1&gt; </a:t>
            </a:r>
            <a:endParaRPr lang="en-US" altLang="en-US" sz="19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700" b="1" baseline="0" dirty="0" err="1">
                <a:solidFill>
                  <a:srgbClr val="000000"/>
                </a:solidFill>
              </a:rPr>
              <a:t>Рекомендовано</a:t>
            </a:r>
            <a:r>
              <a:rPr lang="en-US" altLang="en-US" sz="1700" baseline="0" dirty="0" err="1">
                <a:solidFill>
                  <a:srgbClr val="000000"/>
                </a:solidFill>
              </a:rPr>
              <a:t> використовувати внутрішній стиль для поодиноких тегів або </a:t>
            </a:r>
            <a:r>
              <a:rPr lang="en-US" altLang="en-US" sz="1700" b="1" baseline="0" dirty="0" err="1">
                <a:solidFill>
                  <a:srgbClr val="000000"/>
                </a:solidFill>
              </a:rPr>
              <a:t>відмовитися від його використання взагалі</a:t>
            </a:r>
            <a:r>
              <a:rPr lang="en-US" altLang="en-US" sz="1700" baseline="0" dirty="0" err="1">
                <a:solidFill>
                  <a:srgbClr val="000000"/>
                </a:solidFill>
              </a:rPr>
              <a:t>, оскільки зміна низки елементів стає проблематичною. Внутрішні стилі </a:t>
            </a:r>
            <a:r>
              <a:rPr lang="en-US" altLang="en-US" sz="1700" b="1" baseline="0" dirty="0" err="1">
                <a:solidFill>
                  <a:srgbClr val="000000"/>
                </a:solidFill>
              </a:rPr>
              <a:t>не відповідають ідеології структурної розмітки документа</a:t>
            </a:r>
            <a:r>
              <a:rPr lang="en-US" altLang="en-US" sz="1700" baseline="0" dirty="0" err="1">
                <a:solidFill>
                  <a:srgbClr val="000000"/>
                </a:solidFill>
              </a:rPr>
              <a:t>, коли вміст і його оформлення розділені. </a:t>
            </a:r>
            <a:endParaRPr lang="en-US" altLang="en-US" sz="17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ru-RU" sz="4200" dirty="0" err="1">
                <a:solidFill>
                  <a:srgbClr val="FFFFFF"/>
                </a:solidFill>
                <a:ea typeface="Microsoft YaHei" panose="020B0503020204020204" charset="-122"/>
              </a:rPr>
              <a:t>E</a:t>
            </a:r>
            <a:r>
              <a:rPr lang="ru-RU" altLang="x-none" sz="4200" dirty="0" err="1">
                <a:solidFill>
                  <a:srgbClr val="FFFFFF"/>
                </a:solidFill>
                <a:ea typeface="Microsoft YaHei" panose="020B0503020204020204" charset="-122"/>
              </a:rPr>
              <a:t>лемент style</a:t>
            </a:r>
            <a:endParaRPr lang="ru-RU" altLang="x-none" sz="4200" dirty="0" err="1">
              <a:solidFill>
                <a:srgbClr val="FFFFFF"/>
              </a:solidFill>
              <a:ea typeface="Microsoft YaHei" panose="020B0503020204020204" charset="-122"/>
            </a:endParaRPr>
          </a:p>
        </p:txBody>
      </p:sp>
      <p:sp>
        <p:nvSpPr>
          <p:cNvPr id="15362" name="Text Box 15361"/>
          <p:cNvSpPr txBox="1"/>
          <p:nvPr/>
        </p:nvSpPr>
        <p:spPr>
          <a:xfrm>
            <a:off x="544830" y="1454150"/>
            <a:ext cx="7989570" cy="456565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baseline="0" dirty="0" err="1">
                <a:solidFill>
                  <a:srgbClr val="000000"/>
                </a:solidFill>
              </a:rPr>
              <a:t>2 </a:t>
            </a:r>
            <a:r>
              <a:rPr lang="ru-RU" altLang="en-US" sz="1600" baseline="0" dirty="0" err="1">
                <a:solidFill>
                  <a:srgbClr val="000000"/>
                </a:solidFill>
              </a:rPr>
              <a:t>р</a:t>
            </a:r>
            <a:r>
              <a:rPr lang="en-US" altLang="en-US" sz="1600" baseline="0" dirty="0" err="1">
                <a:solidFill>
                  <a:srgbClr val="000000"/>
                </a:solidFill>
              </a:rPr>
              <a:t>i</a:t>
            </a:r>
            <a:r>
              <a:rPr lang="ru-RU" altLang="en-US" sz="1600" baseline="0" dirty="0" err="1">
                <a:solidFill>
                  <a:srgbClr val="000000"/>
                </a:solidFill>
              </a:rPr>
              <a:t>вень - це коли с</a:t>
            </a:r>
            <a:r>
              <a:rPr lang="en-US" altLang="en-US" sz="1600" baseline="0" dirty="0" err="1">
                <a:solidFill>
                  <a:srgbClr val="000000"/>
                </a:solidFill>
              </a:rPr>
              <a:t>тиль визначається в документі і розташовується в заголовку веб-сторінки. За своєю гнучкістю і можливостями цей спосіб використання стилю значно перевершує попередній. Він дає змогу розміщувати всі стилі в одному місці в документі та застосовувати форматування не одному елементу, а відразу безлічі елементів. Визначення стилю задається тегом &lt;style&gt;. Атрибут type цього елемента має вказувати тип використовуваної мови стилів.</a:t>
            </a:r>
            <a:endParaRPr lang="en-US" altLang="en-US" sz="16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baseline="0" dirty="0" err="1">
              <a:solidFill>
                <a:srgbClr val="000000"/>
              </a:solidFill>
            </a:endParaRPr>
          </a:p>
        </p:txBody>
      </p:sp>
      <p:pic>
        <p:nvPicPr>
          <p:cNvPr id="2" name="Picture 1" descr="Снимок экрана 2024-11-27 154342"/>
          <p:cNvPicPr>
            <a:picLocks noChangeAspect="1"/>
          </p:cNvPicPr>
          <p:nvPr/>
        </p:nvPicPr>
        <p:blipFill>
          <a:blip r:embed="rId1"/>
          <a:stretch>
            <a:fillRect/>
          </a:stretch>
        </p:blipFill>
        <p:spPr>
          <a:xfrm>
            <a:off x="1123315" y="3197860"/>
            <a:ext cx="6781800" cy="3609975"/>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Зовнішні таблиці стилів</a:t>
            </a:r>
            <a:endParaRPr lang="en-US" altLang="en-US" sz="4200" dirty="0" err="1">
              <a:solidFill>
                <a:srgbClr val="FFFFFF"/>
              </a:solidFill>
              <a:ea typeface="Microsoft YaHei" panose="020B0503020204020204" charset="-122"/>
            </a:endParaRPr>
          </a:p>
        </p:txBody>
      </p:sp>
      <p:sp>
        <p:nvSpPr>
          <p:cNvPr id="16386" name="Text Box 16385"/>
          <p:cNvSpPr txBox="1"/>
          <p:nvPr/>
        </p:nvSpPr>
        <p:spPr>
          <a:xfrm>
            <a:off x="474345" y="1431925"/>
            <a:ext cx="8060055" cy="4587875"/>
          </a:xfrm>
          <a:prstGeom prst="rect">
            <a:avLst/>
          </a:prstGeom>
          <a:noFill/>
          <a:ln w="9525">
            <a:noFill/>
          </a:ln>
        </p:spPr>
        <p:txBody>
          <a:bodyPr wrap="square" lIns="91440" tIns="45720" rIns="91440" bIns="45720" anchor="t" anchorCtr="0"/>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Найпотужніший</a:t>
            </a:r>
            <a:r>
              <a:rPr lang="ru-RU" altLang="en-US" sz="1400" baseline="0" dirty="0" err="1">
                <a:solidFill>
                  <a:srgbClr val="000000"/>
                </a:solidFill>
              </a:rPr>
              <a:t>, </a:t>
            </a:r>
            <a:r>
              <a:rPr lang="en-US" altLang="en-US" sz="1400" baseline="0" dirty="0" err="1">
                <a:solidFill>
                  <a:srgbClr val="000000"/>
                </a:solidFill>
              </a:rPr>
              <a:t>зручний </a:t>
            </a:r>
            <a:r>
              <a:rPr lang="ru-RU" altLang="en-US" sz="1400" baseline="0" dirty="0" err="1">
                <a:solidFill>
                  <a:srgbClr val="000000"/>
                </a:solidFill>
              </a:rPr>
              <a:t>та рекомендований </a:t>
            </a:r>
            <a:r>
              <a:rPr lang="en-US" altLang="en-US" sz="1400" baseline="0" dirty="0" err="1">
                <a:solidFill>
                  <a:srgbClr val="000000"/>
                </a:solidFill>
              </a:rPr>
              <a:t>спосіб визначення стилів для сайту. Стилі зберігаються в окремому файлі, який може використовуватися для кількох веб-сторінок.</a:t>
            </a:r>
            <a:r>
              <a:rPr lang="ru-RU" altLang="en-US" sz="1400" baseline="0" dirty="0" err="1">
                <a:solidFill>
                  <a:srgbClr val="000000"/>
                </a:solidFill>
              </a:rPr>
              <a:t>  </a:t>
            </a:r>
            <a:r>
              <a:rPr lang="en-US" altLang="en-US" sz="1400" baseline="0" dirty="0" err="1">
                <a:solidFill>
                  <a:srgbClr val="000000"/>
                </a:solidFill>
              </a:rPr>
              <a:t> Для підключення таблиці стилів використовується тег &lt;link /&gt; у заголовку </a:t>
            </a:r>
            <a:r>
              <a:rPr lang="ru-RU" altLang="en-US" sz="1400" baseline="0" dirty="0" err="1">
                <a:solidFill>
                  <a:srgbClr val="000000"/>
                </a:solidFill>
              </a:rPr>
              <a:t>(</a:t>
            </a:r>
            <a:r>
              <a:rPr lang="en-US" altLang="en-US" sz="1400" baseline="0" dirty="0" err="1">
                <a:solidFill>
                  <a:srgbClr val="000000"/>
                </a:solidFill>
              </a:rPr>
              <a:t>&lt;head&gt;) сторінки:</a:t>
            </a: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altLang="en-US" sz="12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900" b="1" baseline="0" dirty="0" err="1">
                <a:solidFill>
                  <a:srgbClr val="000000"/>
                </a:solidFill>
              </a:rPr>
              <a:t>&lt;link rel="stylesheet" type="text/css" href="styles.css" /&gt;</a:t>
            </a:r>
            <a:endParaRPr lang="en-US" altLang="en-US" sz="1900" b="1"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altLang="en-US" sz="1900" b="1"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"styles.css" — файл, що містить правила оформлення елементів для цієї сторінки.</a:t>
            </a: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Переваги цього способу:</a:t>
            </a:r>
            <a:endParaRPr lang="en-US" altLang="en-US" sz="1400" baseline="0" dirty="0" err="1">
              <a:solidFill>
                <a:srgbClr val="000000"/>
              </a:solidFill>
            </a:endParaRPr>
          </a:p>
          <a:p>
            <a:pPr marL="215900" indent="-212725"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Використовується </a:t>
            </a:r>
            <a:r>
              <a:rPr lang="en-US" altLang="en-US" sz="1400" b="1" baseline="0" dirty="0" err="1">
                <a:solidFill>
                  <a:srgbClr val="000000"/>
                </a:solidFill>
              </a:rPr>
              <a:t>один файл зі стилем для будь-якої кількості веб-сторінок</a:t>
            </a:r>
            <a:r>
              <a:rPr lang="en-US" altLang="en-US" sz="1400" baseline="0" dirty="0" err="1">
                <a:solidFill>
                  <a:srgbClr val="000000"/>
                </a:solidFill>
              </a:rPr>
              <a:t>, а також його можна застосовувати на інших сайтах (використовуючи абсолютну адресу)</a:t>
            </a:r>
            <a:endParaRPr lang="en-US" altLang="en-US" sz="1400" baseline="0" dirty="0" err="1">
              <a:solidFill>
                <a:srgbClr val="000000"/>
              </a:solidFill>
            </a:endParaRPr>
          </a:p>
          <a:p>
            <a:pPr marL="215900" indent="-212725"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1" baseline="0" dirty="0" err="1">
                <a:solidFill>
                  <a:srgbClr val="000000"/>
                </a:solidFill>
              </a:rPr>
              <a:t>Можна змінювати зовнішній вигляд елементів без модифікації самих веб-сторінок</a:t>
            </a:r>
            <a:endParaRPr lang="en-US" altLang="en-US" sz="1400" b="1" baseline="0" dirty="0" err="1">
              <a:solidFill>
                <a:srgbClr val="000000"/>
              </a:solidFill>
            </a:endParaRPr>
          </a:p>
          <a:p>
            <a:pPr marL="215900" indent="-212725"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При зміні стилю в одному єдиному файлі стиль автоматично застосовується до всіх сторінок, на які є посилання. Безсумнівно, це зручно. Вказуємо розмір шрифта лише в одному місці, і він змінюється на всіх ста чи більше веб-сторінках нашого сайту</a:t>
            </a:r>
            <a:endParaRPr lang="en-US" altLang="en-US" sz="1400" baseline="0" dirty="0" err="1">
              <a:solidFill>
                <a:srgbClr val="000000"/>
              </a:solidFill>
            </a:endParaRPr>
          </a:p>
          <a:p>
            <a:pPr marL="215900" indent="-212725"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Файл зі стилем при першому завантаженні зберігається в кеші на локальному комп'ютері, окремо від веб-сторінок, тому завантаження сайту відбувається швидше</a:t>
            </a:r>
            <a:endParaRPr lang="en-US" altLang="en-US" sz="14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800" dirty="0" err="1">
                <a:solidFill>
                  <a:srgbClr val="FFFFFF"/>
                </a:solidFill>
                <a:ea typeface="Microsoft YaHei" panose="020B0503020204020204" charset="-122"/>
              </a:rPr>
              <a:t>Налаштування зовнішнього файлу</a:t>
            </a:r>
            <a:endParaRPr lang="en-US" altLang="en-US" sz="3800" dirty="0" err="1">
              <a:solidFill>
                <a:srgbClr val="FFFFFF"/>
              </a:solidFill>
              <a:ea typeface="Microsoft YaHei" panose="020B0503020204020204" charset="-122"/>
            </a:endParaRPr>
          </a:p>
        </p:txBody>
      </p:sp>
      <p:sp>
        <p:nvSpPr>
          <p:cNvPr id="17410" name="Text Box 17409"/>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Файл стилів </a:t>
            </a:r>
            <a:r>
              <a:rPr lang="en-US" altLang="en-US" sz="1500" baseline="0" dirty="0" err="1">
                <a:solidFill>
                  <a:srgbClr val="000000"/>
                </a:solidFill>
              </a:rPr>
              <a:t>«</a:t>
            </a:r>
            <a:r>
              <a:rPr lang="en-US" altLang="en-US" sz="1500" baseline="0" dirty="0" err="1">
                <a:solidFill>
                  <a:srgbClr val="000000"/>
                </a:solidFill>
              </a:rPr>
              <a:t>*.css</a:t>
            </a:r>
            <a:r>
              <a:rPr lang="en-US" altLang="en-US" sz="1500" baseline="0" dirty="0" err="1">
                <a:solidFill>
                  <a:srgbClr val="000000"/>
                </a:solidFill>
              </a:rPr>
              <a:t>»</a:t>
            </a:r>
            <a:r>
              <a:rPr lang="en-US" altLang="en-US" sz="1500" baseline="0" dirty="0" err="1">
                <a:solidFill>
                  <a:srgbClr val="000000"/>
                </a:solidFill>
              </a:rPr>
              <a:t> не повинен містити в собі елементів розмітки. Тільки стильові правила та коментарі. Коментарі в CSS використовуються тільки блокові й оформляються за допомогою /* */</a:t>
            </a: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p {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font-size: 10pt;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font-family: Arial, sans-serif;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color: red;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h1 {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font-size: 18pt;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font-family: Tahoma, sans-serif;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    text-align: center; </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400" b="1" baseline="0" dirty="0" err="1">
                <a:solidFill>
                  <a:srgbClr val="000000"/>
                </a:solidFill>
              </a:rPr>
              <a:t>}</a:t>
            </a:r>
            <a:endParaRPr lang="en-US" altLang="x-none" sz="14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5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За великим рахунком, розширення .css не є обов'язковим. Ви можете використовувати файли з будь-якими розширеннями. Головне - правильно написаний вміст. Розширення .css просто є усталеним, традиційним і загальноприйнятим. </a:t>
            </a:r>
            <a:endParaRPr lang="en-US" altLang="en-US" sz="1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@import</a:t>
            </a:r>
            <a:endParaRPr lang="ru-RU" altLang="x-none" sz="4200" dirty="0" err="1">
              <a:solidFill>
                <a:srgbClr val="FFFFFF"/>
              </a:solidFill>
              <a:ea typeface="Microsoft YaHei" panose="020B0503020204020204" charset="-122"/>
            </a:endParaRPr>
          </a:p>
        </p:txBody>
      </p:sp>
      <p:sp>
        <p:nvSpPr>
          <p:cNvPr id="18434" name="Text Box 18433"/>
          <p:cNvSpPr txBox="1"/>
          <p:nvPr/>
        </p:nvSpPr>
        <p:spPr>
          <a:xfrm>
            <a:off x="530225" y="1482725"/>
            <a:ext cx="8004175" cy="4537075"/>
          </a:xfrm>
          <a:prstGeom prst="rect">
            <a:avLst/>
          </a:prstGeom>
          <a:noFill/>
          <a:ln w="9525">
            <a:noFill/>
          </a:ln>
        </p:spPr>
        <p:txBody>
          <a:bodyPr wrap="square" lIns="91440" tIns="45720" rIns="91440" bIns="45720" anchor="t" anchorCtr="0"/>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1" baseline="0" dirty="0" err="1">
                <a:solidFill>
                  <a:srgbClr val="000000"/>
                </a:solidFill>
              </a:rPr>
              <a:t>@import</a:t>
            </a:r>
            <a:r>
              <a:rPr lang="en-US" altLang="en-US" sz="1400" baseline="0" dirty="0" err="1">
                <a:solidFill>
                  <a:srgbClr val="000000"/>
                </a:solidFill>
              </a:rPr>
              <a:t> — це директива в CSS, яка дозволяє імпортувати зовнішні CSS-файли в поточний стиль. Вона використовується в самому CSS-файлі, щоб підключити інші стилі. Наприклад:</a:t>
            </a: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1" baseline="0" dirty="0" err="1">
                <a:solidFill>
                  <a:srgbClr val="000000"/>
                </a:solidFill>
              </a:rPr>
              <a:t>@import url('styles.css');</a:t>
            </a:r>
            <a:endParaRPr lang="en-US" altLang="en-US" sz="1800" b="1"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Цей метод зручний при використанні умовних підключень, таких як для різних медіа-запитів:</a:t>
            </a: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1" baseline="0" dirty="0" err="1">
                <a:solidFill>
                  <a:srgbClr val="000000"/>
                </a:solidFill>
              </a:rPr>
              <a:t>@import url('print.css') print;</a:t>
            </a:r>
            <a:endParaRPr lang="en-US" altLang="en-US" sz="1800" b="1"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Попри свою зручність, @import має кілька недоліків. По-перше, він уповільнює завантаження сторінки, оскільки браузер починає завантажувати зовнішні стилі</a:t>
            </a:r>
            <a:r>
              <a:rPr lang="ru-RU" altLang="en-US" sz="1400" baseline="0" dirty="0" err="1">
                <a:solidFill>
                  <a:srgbClr val="000000"/>
                </a:solidFill>
              </a:rPr>
              <a:t> по черз</a:t>
            </a:r>
            <a:r>
              <a:rPr lang="en-US" altLang="en-US" sz="1400" baseline="0" dirty="0" err="1">
                <a:solidFill>
                  <a:srgbClr val="000000"/>
                </a:solidFill>
              </a:rPr>
              <a:t>i. Крім того, багато @import-директив можуть призвести до збільшення кількості HTTP-запитів і, відповідно, зниження швидкості завантаження.</a:t>
            </a:r>
            <a:endParaRPr lang="en-US" altLang="en-US" sz="1400" baseline="0" dirty="0" err="1">
              <a:solidFill>
                <a:srgbClr val="000000"/>
              </a:solidFill>
            </a:endParaRPr>
          </a:p>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400" baseline="0" dirty="0" err="1">
                <a:solidFill>
                  <a:srgbClr val="000000"/>
                </a:solidFill>
              </a:rPr>
              <a:t>Завдяки цьому багатьма розробниками рекомендується використовувати тег &lt;link&gt; для підключення зовнішніх CSS-файлів замість @import, оскільки це забезпечує паралельне завантаження стилів і покращує швидкість завантаження сторінки. Водночас @import залишається корисним, коли потрібно зробити умовні імпорти або згрупувати стилі в один файл для зручності.</a:t>
            </a:r>
            <a:endParaRPr lang="en-US" altLang="en-US" sz="14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Приклад на @import</a:t>
            </a:r>
            <a:endParaRPr lang="ru-RU" altLang="x-none" sz="4200" dirty="0" err="1">
              <a:solidFill>
                <a:srgbClr val="FFFFFF"/>
              </a:solidFill>
              <a:ea typeface="Microsoft YaHei" panose="020B0503020204020204" charset="-122"/>
            </a:endParaRPr>
          </a:p>
        </p:txBody>
      </p:sp>
      <p:sp>
        <p:nvSpPr>
          <p:cNvPr id="19458" name="Text Box 19457"/>
          <p:cNvSpPr txBox="1"/>
          <p:nvPr/>
        </p:nvSpPr>
        <p:spPr>
          <a:xfrm>
            <a:off x="609600" y="1600200"/>
            <a:ext cx="7924800" cy="4419600"/>
          </a:xfrm>
          <a:prstGeom prst="rect">
            <a:avLst/>
          </a:prstGeom>
          <a:noFill/>
          <a:ln w="9525">
            <a:noFill/>
          </a:ln>
        </p:spPr>
        <p:txBody>
          <a:bodyPr/>
          <a:p>
            <a:endParaRPr lang="en-US"/>
          </a:p>
        </p:txBody>
      </p:sp>
      <p:sp>
        <p:nvSpPr>
          <p:cNvPr id="19459" name="Text Box 19458"/>
          <p:cNvSpPr txBox="1"/>
          <p:nvPr/>
        </p:nvSpPr>
        <p:spPr>
          <a:xfrm>
            <a:off x="41275" y="1089025"/>
            <a:ext cx="8015288" cy="914400"/>
          </a:xfrm>
          <a:prstGeom prst="rect">
            <a:avLst/>
          </a:prstGeom>
          <a:noFill/>
          <a:ln w="9525">
            <a:noFill/>
          </a:ln>
        </p:spPr>
        <p:txBody>
          <a:bodyPr/>
          <a:p>
            <a:endParaRPr lang="en-US"/>
          </a:p>
        </p:txBody>
      </p:sp>
      <p:sp>
        <p:nvSpPr>
          <p:cNvPr id="19460" name="Text Box 19459"/>
          <p:cNvSpPr txBox="1"/>
          <p:nvPr/>
        </p:nvSpPr>
        <p:spPr>
          <a:xfrm>
            <a:off x="455613" y="2460625"/>
            <a:ext cx="7924800" cy="4419600"/>
          </a:xfrm>
          <a:prstGeom prst="rect">
            <a:avLst/>
          </a:prstGeom>
          <a:noFill/>
          <a:ln w="9525">
            <a:noFill/>
          </a:ln>
        </p:spPr>
        <p:txBody>
          <a:bodyPr/>
          <a:p>
            <a:endParaRPr lang="en-US"/>
          </a:p>
        </p:txBody>
      </p:sp>
      <p:sp>
        <p:nvSpPr>
          <p:cNvPr id="19462" name="Text Box 19461"/>
          <p:cNvSpPr txBox="1"/>
          <p:nvPr/>
        </p:nvSpPr>
        <p:spPr>
          <a:xfrm>
            <a:off x="2476500" y="6376988"/>
            <a:ext cx="4179888" cy="365125"/>
          </a:xfrm>
          <a:prstGeom prst="rect">
            <a:avLst/>
          </a:prstGeom>
          <a:noFill/>
          <a:ln w="9525">
            <a:noFill/>
          </a:ln>
        </p:spPr>
        <p:txBody>
          <a:bodyPr wrap="square" lIns="90000" tIns="45000" rIns="90000" bIns="4500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pic>
        <p:nvPicPr>
          <p:cNvPr id="2" name="Picture 1"/>
          <p:cNvPicPr>
            <a:picLocks noChangeAspect="1"/>
          </p:cNvPicPr>
          <p:nvPr/>
        </p:nvPicPr>
        <p:blipFill>
          <a:blip r:embed="rId1"/>
          <a:stretch>
            <a:fillRect/>
          </a:stretch>
        </p:blipFill>
        <p:spPr>
          <a:xfrm>
            <a:off x="-534670" y="1606550"/>
            <a:ext cx="9591675" cy="4267200"/>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Стил</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для тексту</a:t>
            </a:r>
            <a:endParaRPr lang="en-US" altLang="ru-RU" sz="4200" dirty="0" err="1">
              <a:solidFill>
                <a:srgbClr val="FFFFFF"/>
              </a:solidFill>
              <a:ea typeface="Microsoft YaHei" panose="020B0503020204020204" charset="-122"/>
            </a:endParaRPr>
          </a:p>
        </p:txBody>
      </p:sp>
      <p:sp>
        <p:nvSpPr>
          <p:cNvPr id="20482" name="Text Box 20481"/>
          <p:cNvSpPr txBox="1"/>
          <p:nvPr/>
        </p:nvSpPr>
        <p:spPr>
          <a:xfrm>
            <a:off x="516255" y="1409065"/>
            <a:ext cx="8018145" cy="461073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500" b="1" baseline="0" dirty="0" err="1">
                <a:solidFill>
                  <a:srgbClr val="000000"/>
                </a:solidFill>
              </a:rPr>
              <a:t>При</a:t>
            </a:r>
            <a:r>
              <a:rPr lang="ru-RU" altLang="x-none" sz="2500" b="1" baseline="0" dirty="0" err="1">
                <a:solidFill>
                  <a:srgbClr val="000000"/>
                </a:solidFill>
              </a:rPr>
              <a:t>клад</a:t>
            </a:r>
            <a:r>
              <a:rPr lang="en-US" altLang="x-none" sz="2500" b="1" baseline="0" dirty="0" err="1">
                <a:solidFill>
                  <a:srgbClr val="000000"/>
                </a:solidFill>
              </a:rPr>
              <a:t> </a:t>
            </a:r>
            <a:r>
              <a:rPr lang="ru-RU" altLang="en-US" sz="2500" b="1" baseline="0" dirty="0" err="1">
                <a:solidFill>
                  <a:srgbClr val="000000"/>
                </a:solidFill>
              </a:rPr>
              <a:t>«</a:t>
            </a:r>
            <a:r>
              <a:rPr lang="en-US" altLang="x-none" sz="2500" b="1" baseline="0" dirty="0" err="1">
                <a:solidFill>
                  <a:srgbClr val="000000"/>
                </a:solidFill>
              </a:rPr>
              <a:t>text styles.html</a:t>
            </a:r>
            <a:r>
              <a:rPr lang="ru-RU" altLang="en-US" sz="2500" b="1" baseline="0" dirty="0" err="1">
                <a:solidFill>
                  <a:srgbClr val="000000"/>
                </a:solidFill>
              </a:rPr>
              <a:t>»</a:t>
            </a:r>
            <a:endParaRPr lang="ru-RU" altLang="en-US" sz="2500" b="1" baseline="0" dirty="0" err="1">
              <a:solidFill>
                <a:srgbClr val="000000"/>
              </a:solidFill>
            </a:endParaRPr>
          </a:p>
        </p:txBody>
      </p:sp>
      <p:sp>
        <p:nvSpPr>
          <p:cNvPr id="20484" name="Text Box 20483"/>
          <p:cNvSpPr txBox="1"/>
          <p:nvPr/>
        </p:nvSpPr>
        <p:spPr>
          <a:xfrm>
            <a:off x="455613" y="2460625"/>
            <a:ext cx="7924800" cy="4419600"/>
          </a:xfrm>
          <a:prstGeom prst="rect">
            <a:avLst/>
          </a:prstGeom>
          <a:noFill/>
          <a:ln w="9525">
            <a:noFill/>
          </a:ln>
        </p:spPr>
        <p:txBody>
          <a:bodyPr/>
          <a:p>
            <a:endParaRPr lang="en-US"/>
          </a:p>
        </p:txBody>
      </p:sp>
      <p:pic>
        <p:nvPicPr>
          <p:cNvPr id="2" name="Picture 1"/>
          <p:cNvPicPr>
            <a:picLocks noChangeAspect="1"/>
          </p:cNvPicPr>
          <p:nvPr/>
        </p:nvPicPr>
        <p:blipFill>
          <a:blip r:embed="rId1"/>
          <a:stretch>
            <a:fillRect/>
          </a:stretch>
        </p:blipFill>
        <p:spPr>
          <a:xfrm>
            <a:off x="1915795" y="1974215"/>
            <a:ext cx="5224780" cy="4551045"/>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ext Box 7169"/>
          <p:cNvSpPr txBox="1"/>
          <p:nvPr/>
        </p:nvSpPr>
        <p:spPr>
          <a:xfrm>
            <a:off x="195580" y="228600"/>
            <a:ext cx="8313420"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План презентації</a:t>
            </a:r>
            <a:endParaRPr lang="ru-RU" altLang="ru-RU" sz="4200" dirty="0" err="1">
              <a:solidFill>
                <a:srgbClr val="FFFFFF"/>
              </a:solidFill>
              <a:latin typeface="Arial" panose="020B0604020202020204" pitchFamily="34" charset="0"/>
            </a:endParaRPr>
          </a:p>
        </p:txBody>
      </p:sp>
      <p:sp>
        <p:nvSpPr>
          <p:cNvPr id="10243" name="Text Box 7170"/>
          <p:cNvSpPr txBox="1"/>
          <p:nvPr/>
        </p:nvSpPr>
        <p:spPr>
          <a:xfrm>
            <a:off x="611188" y="1412875"/>
            <a:ext cx="8208962" cy="4419600"/>
          </a:xfrm>
          <a:prstGeom prst="rect">
            <a:avLst/>
          </a:prstGeom>
          <a:noFill/>
          <a:ln w="9525">
            <a:noFill/>
          </a:ln>
        </p:spPr>
        <p:txBody>
          <a:bodyPr wrap="square" lIns="91440" tIns="45720" rIns="91440" bIns="45720" anchor="t" anchorCtr="0"/>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Основи CSS</a:t>
            </a:r>
            <a:endParaRPr lang="ru-RU" altLang="x-none" sz="27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Вбудовування CSS та теги без форматування</a:t>
            </a:r>
            <a:endParaRPr lang="ru-RU" altLang="x-none" sz="27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Стилі тексту та властивості CSS</a:t>
            </a:r>
            <a:endParaRPr lang="ru-RU" altLang="x-none" sz="27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Класи та ідентифікатори</a:t>
            </a:r>
            <a:endParaRPr lang="ru-RU" altLang="x-none" sz="27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Підключення зовнішніх CSS файлів</a:t>
            </a:r>
            <a:endParaRPr lang="ru-RU" altLang="x-none" sz="27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700" dirty="0" err="1">
                <a:solidFill>
                  <a:srgbClr val="000000"/>
                </a:solidFill>
                <a:latin typeface="Arial" panose="020B0604020202020204" pitchFamily="34" charset="0"/>
              </a:rPr>
              <a:t>Відступи та поля</a:t>
            </a:r>
            <a:endParaRPr lang="ru-RU" altLang="x-none" sz="27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Селектори</a:t>
            </a:r>
            <a:endParaRPr lang="ru-RU" altLang="x-none" sz="4200" dirty="0" err="1">
              <a:solidFill>
                <a:srgbClr val="FFFFFF"/>
              </a:solidFill>
              <a:ea typeface="Microsoft YaHei" panose="020B0503020204020204" charset="-122"/>
            </a:endParaRPr>
          </a:p>
        </p:txBody>
      </p:sp>
      <p:sp>
        <p:nvSpPr>
          <p:cNvPr id="21506" name="Text Box 21505"/>
          <p:cNvSpPr txBox="1"/>
          <p:nvPr/>
        </p:nvSpPr>
        <p:spPr>
          <a:xfrm>
            <a:off x="609600" y="1494155"/>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200" baseline="0" dirty="0" err="1">
                <a:solidFill>
                  <a:srgbClr val="000000"/>
                </a:solidFill>
              </a:rPr>
              <a:t>Селекторами називають спеціальним чином записані вирази, які дозволяють застосовувати правила форматування до певної групи елементів web-сторінки:</a:t>
            </a:r>
            <a:endParaRPr lang="en-US" altLang="en-US" sz="2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200" b="1" baseline="0" dirty="0" err="1">
                <a:solidFill>
                  <a:srgbClr val="000000"/>
                </a:solidFill>
              </a:rPr>
              <a:t>селектор { правила форматування ... }</a:t>
            </a:r>
            <a:endParaRPr lang="en-US" altLang="en-US" sz="2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200" baseline="0" dirty="0" err="1">
                <a:solidFill>
                  <a:srgbClr val="000000"/>
                </a:solidFill>
              </a:rPr>
              <a:t>Правила форматування в фігурних дужках записуються з використанням того ж синтаксису, що й при використанні атрибута style. Велик</a:t>
            </a:r>
            <a:r>
              <a:rPr lang="ru-RU" altLang="en-US" sz="2200" baseline="0" dirty="0" err="1">
                <a:solidFill>
                  <a:srgbClr val="000000"/>
                </a:solidFill>
              </a:rPr>
              <a:t>ою</a:t>
            </a:r>
            <a:r>
              <a:rPr lang="en-US" altLang="en-US" sz="2200" baseline="0" dirty="0" err="1">
                <a:solidFill>
                  <a:srgbClr val="000000"/>
                </a:solidFill>
              </a:rPr>
              <a:t> перевагою такого підходу порівняно з вбудованими стилями є можливість форматування одразу групи елементів, імена та атрибути яких задовольняють заданим умовам. Саме селектори задають такі умови.</a:t>
            </a:r>
            <a:endParaRPr lang="en-US" altLang="en-US" sz="22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25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Селектор </a:t>
            </a:r>
            <a:r>
              <a:rPr lang="en-US" altLang="ru-RU" sz="4200" dirty="0" err="1">
                <a:solidFill>
                  <a:srgbClr val="FFFFFF"/>
                </a:solidFill>
                <a:ea typeface="Microsoft YaHei" panose="020B0503020204020204" charset="-122"/>
              </a:rPr>
              <a:t>tag</a:t>
            </a:r>
            <a:endParaRPr lang="en-US" altLang="ru-RU" sz="4200" dirty="0" err="1">
              <a:solidFill>
                <a:srgbClr val="FFFFFF"/>
              </a:solidFill>
              <a:ea typeface="Microsoft YaHei" panose="020B0503020204020204" charset="-122"/>
            </a:endParaRPr>
          </a:p>
        </p:txBody>
      </p:sp>
      <p:sp>
        <p:nvSpPr>
          <p:cNvPr id="22530" name="Text Box 22529"/>
          <p:cNvSpPr txBox="1"/>
          <p:nvPr/>
        </p:nvSpPr>
        <p:spPr>
          <a:xfrm>
            <a:off x="566420" y="1494155"/>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aseline="0" dirty="0" err="1">
                <a:solidFill>
                  <a:srgbClr val="000000"/>
                </a:solidFill>
              </a:rPr>
              <a:t>Одним із найбільш поширених селекторів є селектор елемента або типу елемента:</a:t>
            </a:r>
            <a:endParaRPr lang="en-US" altLang="en-US" sz="18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aseline="0" dirty="0" err="1">
                <a:solidFill>
                  <a:srgbClr val="000000"/>
                </a:solidFill>
              </a:rPr>
              <a:t> </a:t>
            </a:r>
            <a:endParaRPr lang="en-US" altLang="x-none" sz="18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FF0000"/>
                </a:solidFill>
              </a:rPr>
              <a:t>h1 </a:t>
            </a:r>
            <a:r>
              <a:rPr lang="en-US" altLang="x-none" sz="1800" b="1" baseline="0" dirty="0" err="1">
                <a:solidFill>
                  <a:srgbClr val="000000"/>
                </a:solidFill>
              </a:rPr>
              <a:t>{</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000000"/>
                </a:solidFill>
              </a:rPr>
              <a:t>    font-size: 14pt;</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000000"/>
                </a:solidFill>
              </a:rPr>
              <a:t>    color: #660000;</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000000"/>
                </a:solidFill>
              </a:rPr>
              <a:t>}										   </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FF0000"/>
                </a:solidFill>
              </a:rPr>
              <a:t>p</a:t>
            </a:r>
            <a:r>
              <a:rPr lang="en-US" altLang="x-none" sz="1800" b="1" baseline="0" dirty="0" err="1">
                <a:solidFill>
                  <a:srgbClr val="000000"/>
                </a:solidFill>
              </a:rPr>
              <a:t> {</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000000"/>
                </a:solidFill>
              </a:rPr>
              <a:t>    text-align: justify;</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800" b="1" baseline="0" dirty="0" err="1">
                <a:solidFill>
                  <a:srgbClr val="000000"/>
                </a:solidFill>
              </a:rPr>
              <a:t>}</a:t>
            </a:r>
            <a:endParaRPr lang="en-US" altLang="x-none" sz="18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8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aseline="0" dirty="0" err="1">
                <a:solidFill>
                  <a:srgbClr val="000000"/>
                </a:solidFill>
              </a:rPr>
              <a:t>У цьому прикладі використовується стиль для заголовків першого рівня та абзаців документа. Виконавши цей приклад, ви переконаєтеся в простоті та широких можливостях такого підходу. Як можна побачити в коді прикладу, абзаци не містять вирівнювання, однак їх зміст вирівнюється по ширині — це задає стиль для селектора p.</a:t>
            </a:r>
            <a:r>
              <a:rPr lang="en-US" altLang="x-none" sz="1800" baseline="0" dirty="0" err="1">
                <a:solidFill>
                  <a:srgbClr val="000000"/>
                </a:solidFill>
              </a:rPr>
              <a:t> </a:t>
            </a:r>
            <a:endParaRPr lang="en-US" altLang="x-none" sz="18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8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Селектор </a:t>
            </a:r>
            <a:r>
              <a:rPr lang="en-US" altLang="ru-RU" sz="4200" dirty="0" err="1">
                <a:solidFill>
                  <a:srgbClr val="FFFFFF"/>
                </a:solidFill>
                <a:ea typeface="Microsoft YaHei" panose="020B0503020204020204" charset="-122"/>
              </a:rPr>
              <a:t>tag.class</a:t>
            </a:r>
            <a:endParaRPr lang="en-US" altLang="ru-RU" sz="4200" dirty="0" err="1">
              <a:solidFill>
                <a:srgbClr val="FFFFFF"/>
              </a:solidFill>
              <a:ea typeface="Microsoft YaHei" panose="020B0503020204020204" charset="-122"/>
            </a:endParaRPr>
          </a:p>
        </p:txBody>
      </p:sp>
      <p:sp>
        <p:nvSpPr>
          <p:cNvPr id="23554" name="Text Box 23553"/>
          <p:cNvSpPr txBox="1"/>
          <p:nvPr/>
        </p:nvSpPr>
        <p:spPr>
          <a:xfrm>
            <a:off x="487045" y="1454150"/>
            <a:ext cx="8047355" cy="456565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aseline="0" dirty="0" err="1">
                <a:solidFill>
                  <a:srgbClr val="000000"/>
                </a:solidFill>
              </a:rPr>
              <a:t>Класи використовуються, коли потрібно задати різні стилі для одного типу тегів або просто визначити стиль для одного чи кількох елементів веб-сторінки. При використанні разом з тегами синтаксис для класів буде таким:</a:t>
            </a: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en-US" sz="1300" b="1" baseline="0" dirty="0" err="1">
                <a:solidFill>
                  <a:srgbClr val="000000"/>
                </a:solidFill>
              </a:rPr>
              <a:t>е</a:t>
            </a:r>
            <a:r>
              <a:rPr lang="en-US" altLang="en-US" sz="1300" b="1" baseline="0" dirty="0" err="1">
                <a:solidFill>
                  <a:srgbClr val="000000"/>
                </a:solidFill>
              </a:rPr>
              <a:t>лемент.</a:t>
            </a:r>
            <a:r>
              <a:rPr lang="ru-RU" altLang="en-US" sz="1300" b="1" baseline="0" dirty="0" err="1">
                <a:solidFill>
                  <a:srgbClr val="000000"/>
                </a:solidFill>
              </a:rPr>
              <a:t>клас</a:t>
            </a:r>
            <a:r>
              <a:rPr lang="en-US" altLang="en-US" sz="1300" b="1" baseline="0" dirty="0" err="1">
                <a:solidFill>
                  <a:srgbClr val="000000"/>
                </a:solidFill>
              </a:rPr>
              <a:t> { Правила стилю ... }</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aseline="0" dirty="0" err="1">
                <a:solidFill>
                  <a:srgbClr val="000000"/>
                </a:solidFill>
              </a:rPr>
              <a:t>Клас стилю використовується шляхом вказання атрибута class з заданим значенням у елементах заданого типу. </a:t>
            </a: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p { /* стиль звичайного абзаца */</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text-align: justify;</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p.cite { /* створення класу альтернативного стилю абзаца */</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text-align: justify;</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font-style: italic;</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font-size: 8pt;</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    color: #999999;</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aseline="0" dirty="0" err="1">
                <a:solidFill>
                  <a:srgbClr val="000000"/>
                </a:solidFill>
              </a:rPr>
              <a:t>...</a:t>
            </a: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&lt;!-- використання класу --&gt;</a:t>
            </a:r>
            <a:endParaRPr lang="en-US" altLang="en-US" sz="1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300" b="1" baseline="0" dirty="0" err="1">
                <a:solidFill>
                  <a:srgbClr val="000000"/>
                </a:solidFill>
              </a:rPr>
              <a:t>&lt;p class="cite"&gt;Селекторами називають ... &lt;/p&gt;</a:t>
            </a:r>
            <a:endParaRPr lang="en-US" altLang="en-US" sz="1300" b="1"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Селектор </a:t>
            </a:r>
            <a:r>
              <a:rPr lang="en-US" altLang="x-none" sz="4200" dirty="0" err="1">
                <a:solidFill>
                  <a:srgbClr val="FFFFFF"/>
                </a:solidFill>
                <a:ea typeface="Microsoft YaHei" panose="020B0503020204020204" charset="-122"/>
              </a:rPr>
              <a:t>.class</a:t>
            </a:r>
            <a:endParaRPr lang="en-US" altLang="x-none" sz="4200" dirty="0" err="1">
              <a:solidFill>
                <a:srgbClr val="FFFFFF"/>
              </a:solidFill>
              <a:ea typeface="Microsoft YaHei" panose="020B0503020204020204" charset="-122"/>
            </a:endParaRPr>
          </a:p>
        </p:txBody>
      </p:sp>
      <p:sp>
        <p:nvSpPr>
          <p:cNvPr id="24578" name="Text Box 24577"/>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aseline="0" dirty="0" err="1">
                <a:solidFill>
                  <a:srgbClr val="000000"/>
                </a:solidFill>
              </a:rPr>
              <a:t>Також існує можливість створити клас стилю, не прив'язаний до конкретного типу елемента. При створенні такого стилю просто не вказуйте тип елемента, до якого його можна застосувати:</a:t>
            </a: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1" baseline="0" dirty="0" err="1">
                <a:solidFill>
                  <a:srgbClr val="000000"/>
                </a:solidFill>
              </a:rPr>
              <a:t>.</a:t>
            </a:r>
            <a:r>
              <a:rPr lang="ru-RU" altLang="en-US" sz="2300" b="1" baseline="0" dirty="0" err="1">
                <a:solidFill>
                  <a:srgbClr val="000000"/>
                </a:solidFill>
              </a:rPr>
              <a:t>клас</a:t>
            </a:r>
            <a:r>
              <a:rPr lang="en-US" altLang="en-US" sz="2300" b="1" baseline="0" dirty="0" err="1">
                <a:solidFill>
                  <a:srgbClr val="000000"/>
                </a:solidFill>
              </a:rPr>
              <a:t> { Правила стилю ... }</a:t>
            </a:r>
            <a:endParaRPr lang="en-US" altLang="en-US" sz="2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aseline="0" dirty="0" err="1">
                <a:solidFill>
                  <a:srgbClr val="000000"/>
                </a:solidFill>
              </a:rPr>
              <a:t>Таким чином, клас стане універсальним і може бути застосований як для абзаців, так і для заголовків та інших текстових елементів сторінки (якщо, звичайно, мова йде про форматування тексту).</a:t>
            </a:r>
            <a:endParaRPr lang="en-US" altLang="en-US" sz="23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Селектор </a:t>
            </a:r>
            <a:r>
              <a:rPr lang="en-US" altLang="x-none" sz="4200" dirty="0" err="1">
                <a:solidFill>
                  <a:srgbClr val="FFFFFF"/>
                </a:solidFill>
                <a:ea typeface="Microsoft YaHei" panose="020B0503020204020204" charset="-122"/>
              </a:rPr>
              <a:t>#id</a:t>
            </a:r>
            <a:endParaRPr lang="en-US" altLang="x-none" sz="4200" dirty="0" err="1">
              <a:solidFill>
                <a:srgbClr val="FFFFFF"/>
              </a:solidFill>
              <a:ea typeface="Microsoft YaHei" panose="020B0503020204020204" charset="-122"/>
            </a:endParaRPr>
          </a:p>
        </p:txBody>
      </p:sp>
      <p:sp>
        <p:nvSpPr>
          <p:cNvPr id="25602" name="Text Box 25601"/>
          <p:cNvSpPr txBox="1"/>
          <p:nvPr/>
        </p:nvSpPr>
        <p:spPr>
          <a:xfrm>
            <a:off x="516255" y="1462405"/>
            <a:ext cx="8018145" cy="4557395"/>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aseline="0" dirty="0" err="1">
                <a:solidFill>
                  <a:srgbClr val="000000"/>
                </a:solidFill>
              </a:rPr>
              <a:t>Атрибут id задає унікальне ім'я елемента, яке використовується для зміни його стилю, звернення до нього за допомогою скриптів або посилань на елемент. Для призначення стилю елементу з заданим id використовується наступний синтаксис:</a:t>
            </a: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1" baseline="0" dirty="0" err="1">
                <a:solidFill>
                  <a:srgbClr val="000000"/>
                </a:solidFill>
              </a:rPr>
              <a:t>#ідентифікатор { правила форматування }</a:t>
            </a:r>
            <a:endParaRPr lang="en-US" altLang="en-US"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aseline="0" dirty="0" err="1">
                <a:solidFill>
                  <a:srgbClr val="000000"/>
                </a:solidFill>
              </a:rPr>
              <a:t>Після цього будь-який елемент, який має заданий ID, отримає вказані властивості форматування. Обмеження полягає в тому, що в будь-якому HTML документі не повинні повторюватися значення атрибутів ID елементів. Тобто має бути забезпечена унікальність ідентифікатора. Таким чином, для кожної сторінки селектор ID може задавати представлення єдиного елемента.</a:t>
            </a: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200" baseline="0" dirty="0" err="1">
                <a:solidFill>
                  <a:srgbClr val="000000"/>
                </a:solidFill>
              </a:rPr>
              <a:t>Селектори ID зручно застосовувати в поєднанні з зовнішніми таблицями стилів, які підключаються до великої кількості сторінок, складених за одним шаблоном. Наприклад, у кожної сторінки є "шапка" (header), завершальна частина (footer), головне меню (main_menu) та інші елементи, унікальні для кожної сторінки окремо.</a:t>
            </a: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#copyright {</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    font-size: 10pt;</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    border-top: 1px dashed black;</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          </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                          </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&lt;p id="copyright"&gt;</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    &amp;copy; 2024, Загоруйко </a:t>
            </a:r>
            <a:r>
              <a:rPr lang="ru-RU" altLang="x-none" sz="1200" b="1" baseline="0" dirty="0" err="1">
                <a:solidFill>
                  <a:srgbClr val="000000"/>
                </a:solidFill>
              </a:rPr>
              <a:t>О</a:t>
            </a:r>
            <a:r>
              <a:rPr lang="en-US" altLang="x-none" sz="1200" b="1" baseline="0" dirty="0" err="1">
                <a:solidFill>
                  <a:srgbClr val="000000"/>
                </a:solidFill>
              </a:rPr>
              <a:t>лександр</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1" baseline="0" dirty="0" err="1">
                <a:solidFill>
                  <a:srgbClr val="000000"/>
                </a:solidFill>
              </a:rPr>
              <a:t>&lt;/p&gt;</a:t>
            </a:r>
            <a:endParaRPr lang="en-US" altLang="x-none" sz="12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200" baseline="0" dirty="0" err="1">
                <a:solidFill>
                  <a:srgbClr val="000000"/>
                </a:solidFill>
              </a:rPr>
              <a:t> </a:t>
            </a:r>
            <a:endParaRPr lang="en-US" altLang="x-none"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Ун</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версальний селектор *</a:t>
            </a:r>
            <a:endParaRPr lang="ru-RU" altLang="x-none" sz="4200" dirty="0" err="1">
              <a:solidFill>
                <a:srgbClr val="FFFFFF"/>
              </a:solidFill>
              <a:ea typeface="Microsoft YaHei" panose="020B0503020204020204" charset="-122"/>
            </a:endParaRPr>
          </a:p>
        </p:txBody>
      </p:sp>
      <p:sp>
        <p:nvSpPr>
          <p:cNvPr id="26626" name="Text Box 26625"/>
          <p:cNvSpPr txBox="1"/>
          <p:nvPr/>
        </p:nvSpPr>
        <p:spPr>
          <a:xfrm>
            <a:off x="532130" y="1482725"/>
            <a:ext cx="8002270" cy="4537075"/>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aseline="0" dirty="0" err="1">
                <a:solidFill>
                  <a:srgbClr val="000000"/>
                </a:solidFill>
              </a:rPr>
              <a:t>Іноді потрібно встановити один стиль для всіх елементів веб-сторінки, наприклад, задати шрифт або начертання тексту. </a:t>
            </a:r>
            <a:r>
              <a:rPr lang="ru-RU" altLang="en-US" sz="2000" baseline="0" dirty="0" err="1">
                <a:solidFill>
                  <a:srgbClr val="000000"/>
                </a:solidFill>
              </a:rPr>
              <a:t>          </a:t>
            </a:r>
            <a:r>
              <a:rPr lang="en-US" altLang="en-US" sz="2000" baseline="0" dirty="0" err="1">
                <a:solidFill>
                  <a:srgbClr val="000000"/>
                </a:solidFill>
              </a:rPr>
              <a:t>У такому випадку допоможе універсальний селектор, який відповідає будь-якому елементу веб-сторінки.</a:t>
            </a: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aseline="0" dirty="0" err="1">
                <a:solidFill>
                  <a:srgbClr val="000000"/>
                </a:solidFill>
              </a:rPr>
              <a:t>Для позначення універсального селектора застосовується символ зірочки (*), і загальний синтаксис буде таким:</a:t>
            </a: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baseline="0" dirty="0" err="1">
                <a:solidFill>
                  <a:srgbClr val="000000"/>
                </a:solidFill>
              </a:rPr>
              <a:t>* { Опис правил стилю }</a:t>
            </a:r>
            <a:endParaRPr lang="en-US" altLang="en-US" sz="20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aseline="0" dirty="0" err="1">
                <a:solidFill>
                  <a:srgbClr val="000000"/>
                </a:solidFill>
              </a:rPr>
              <a:t>Цей селектор дозволяє застосувати стилі до всіх елементів на сторінці. Наприклад, можна задати загальний шрифт для всього тексту на веб-сторінці або встановити інші загальні властивості для всіх елементів, без необхідності прописувати стиль для </a:t>
            </a:r>
            <a:r>
              <a:rPr lang="ru-RU" altLang="en-US" sz="2000" baseline="0" dirty="0" err="1">
                <a:solidFill>
                  <a:srgbClr val="000000"/>
                </a:solidFill>
              </a:rPr>
              <a:t>			     </a:t>
            </a:r>
            <a:r>
              <a:rPr lang="en-US" altLang="en-US" sz="2000" baseline="0" dirty="0" err="1">
                <a:solidFill>
                  <a:srgbClr val="000000"/>
                </a:solidFill>
              </a:rPr>
              <a:t>кожного елементу окремо.</a:t>
            </a:r>
            <a:endParaRPr lang="en-US" altLang="en-US" sz="20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Вкладен</a:t>
            </a:r>
            <a:r>
              <a:rPr lang="en-US" altLang="x-none" sz="4200" dirty="0" err="1">
                <a:solidFill>
                  <a:srgbClr val="FFFFFF"/>
                </a:solidFill>
                <a:ea typeface="Microsoft YaHei" panose="020B0503020204020204" charset="-122"/>
              </a:rPr>
              <a:t>i </a:t>
            </a:r>
            <a:r>
              <a:rPr lang="ru-RU" altLang="x-none" sz="4200" dirty="0" err="1">
                <a:solidFill>
                  <a:srgbClr val="FFFFFF"/>
                </a:solidFill>
                <a:ea typeface="Microsoft YaHei" panose="020B0503020204020204" charset="-122"/>
              </a:rPr>
              <a:t>селектори</a:t>
            </a:r>
            <a:endParaRPr lang="en-US" altLang="ru-RU" sz="4200" dirty="0" err="1">
              <a:solidFill>
                <a:srgbClr val="FFFFFF"/>
              </a:solidFill>
              <a:ea typeface="Microsoft YaHei" panose="020B0503020204020204" charset="-122"/>
            </a:endParaRPr>
          </a:p>
        </p:txBody>
      </p:sp>
      <p:sp>
        <p:nvSpPr>
          <p:cNvPr id="27650" name="Text Box 27649"/>
          <p:cNvSpPr txBox="1"/>
          <p:nvPr/>
        </p:nvSpPr>
        <p:spPr>
          <a:xfrm>
            <a:off x="501650" y="1468755"/>
            <a:ext cx="8032750" cy="4551045"/>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Ви можете комбінувати будь-які типи селекторів через пробіл. Такі селектори називаються вкладеними або контекстними і читаються справа наліво. Наприклад:</a:t>
            </a: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1" baseline="0" dirty="0" err="1">
                <a:solidFill>
                  <a:srgbClr val="000000"/>
                </a:solidFill>
              </a:rPr>
              <a:t>nav a {…}       </a:t>
            </a:r>
            <a:r>
              <a:rPr lang="ru-RU" altLang="en-US" sz="1500" b="1" baseline="0" dirty="0" err="1">
                <a:solidFill>
                  <a:srgbClr val="000000"/>
                </a:solidFill>
              </a:rPr>
              <a:t>   </a:t>
            </a:r>
            <a:r>
              <a:rPr lang="en-US" altLang="en-US" sz="1500" b="1" baseline="0" dirty="0" err="1">
                <a:solidFill>
                  <a:srgbClr val="000000"/>
                </a:solidFill>
              </a:rPr>
              <a:t> /* вибере теги a всередині тегів nav */</a:t>
            </a:r>
            <a:endParaRPr lang="en-US" altLang="en-US" sz="15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1" baseline="0" dirty="0" err="1">
                <a:solidFill>
                  <a:srgbClr val="000000"/>
                </a:solidFill>
              </a:rPr>
              <a:t>.menu ul {…}     /* теги ul всередині тегів з класом menu */</a:t>
            </a:r>
            <a:endParaRPr lang="en-US" altLang="en-US" sz="15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1" baseline="0" dirty="0" err="1">
                <a:solidFill>
                  <a:srgbClr val="000000"/>
                </a:solidFill>
              </a:rPr>
              <a:t>.post .title {…}</a:t>
            </a:r>
            <a:r>
              <a:rPr lang="ru-RU" altLang="en-US" sz="1500" b="1" baseline="0" dirty="0" err="1">
                <a:solidFill>
                  <a:srgbClr val="000000"/>
                </a:solidFill>
              </a:rPr>
              <a:t>  </a:t>
            </a:r>
            <a:r>
              <a:rPr lang="en-US" altLang="en-US" sz="1500" b="1" baseline="0" dirty="0" err="1">
                <a:solidFill>
                  <a:srgbClr val="000000"/>
                </a:solidFill>
              </a:rPr>
              <a:t> /* теги з класом title всередині тегів з класом post */</a:t>
            </a:r>
            <a:endParaRPr lang="en-US" altLang="en-US" sz="15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Комбінувати можна будь-яку кількість селекторів, але краще використовувати подвійне або максимум потрійне вкладення. Вкладені селектори рятують від необхідності вигадувати імена класів і перевантажувати ними розмітку.</a:t>
            </a:r>
            <a:endParaRPr lang="en-US" altLang="en-US" sz="1500" baseline="0" dirty="0" err="1">
              <a:solidFill>
                <a:srgbClr val="000000"/>
              </a:solidFill>
            </a:endParaRPr>
          </a:p>
        </p:txBody>
      </p:sp>
      <p:pic>
        <p:nvPicPr>
          <p:cNvPr id="27653" name="Picture 27652"/>
          <p:cNvPicPr>
            <a:picLocks noChangeAspect="1"/>
          </p:cNvPicPr>
          <p:nvPr/>
        </p:nvPicPr>
        <p:blipFill>
          <a:blip r:embed="rId1"/>
          <a:stretch>
            <a:fillRect/>
          </a:stretch>
        </p:blipFill>
        <p:spPr>
          <a:xfrm>
            <a:off x="2914650" y="3932238"/>
            <a:ext cx="2835275" cy="316865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Псевдокла</a:t>
            </a:r>
            <a:r>
              <a:rPr lang="uk-UA" altLang="ru-RU" sz="4200" dirty="0" err="1">
                <a:solidFill>
                  <a:srgbClr val="FFFFFF"/>
                </a:solidFill>
                <a:ea typeface="Microsoft YaHei" panose="020B0503020204020204" charset="-122"/>
              </a:rPr>
              <a:t>си</a:t>
            </a:r>
            <a:endParaRPr lang="uk-UA" altLang="ru-RU" sz="4200" dirty="0" err="1">
              <a:solidFill>
                <a:srgbClr val="FFFFFF"/>
              </a:solidFill>
              <a:ea typeface="Microsoft YaHei" panose="020B0503020204020204" charset="-122"/>
            </a:endParaRPr>
          </a:p>
        </p:txBody>
      </p:sp>
      <p:sp>
        <p:nvSpPr>
          <p:cNvPr id="12290" name="Text Box 12289"/>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200" baseline="0" dirty="0" err="1">
                <a:solidFill>
                  <a:srgbClr val="000000"/>
                </a:solidFill>
              </a:rPr>
              <a:t>Псевдокласи визначають динамічний стан елементів, який змінюється за допомогою дій користувача, а також положення в дереві документа. Прикладом такого стану слугує текстове посилання, яке змінює свій колір під час наведення на нього курсору миші. При використанні псевдокласів браузер не перевантажує поточний документ, тому за допомогою псевдокласів можна отримати різні динамічні ефекти на сторінці.</a:t>
            </a:r>
            <a:endParaRPr lang="en-US" altLang="en-US" sz="22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en-US" sz="1600" baseline="0" dirty="0" err="1">
              <a:solidFill>
                <a:srgbClr val="000000"/>
              </a:solidFill>
            </a:endParaRPr>
          </a:p>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900" baseline="0" dirty="0" err="1">
                <a:solidFill>
                  <a:srgbClr val="0070C0"/>
                </a:solidFill>
              </a:rPr>
              <a:t>https://w3schoolsua.github.io/css/css_pseudo_classes.html#gsc.tab=0</a:t>
            </a:r>
            <a:endParaRPr lang="en-US" altLang="en-US" sz="2900" baseline="0" dirty="0" err="1">
              <a:solidFill>
                <a:srgbClr val="0070C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en-US" sz="2900" baseline="0" dirty="0" err="1">
              <a:solidFill>
                <a:srgbClr val="0070C0"/>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7648"/>
          <p:cNvSpPr txBox="1"/>
          <p:nvPr/>
        </p:nvSpPr>
        <p:spPr>
          <a:xfrm>
            <a:off x="195580" y="228600"/>
            <a:ext cx="8468995"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sz="4200" dirty="0" err="1">
                <a:solidFill>
                  <a:srgbClr val="FFFFFF"/>
                </a:solidFill>
                <a:ea typeface="Microsoft YaHei" panose="020B0503020204020204" charset="-122"/>
              </a:rPr>
              <a:t>Аналог</a:t>
            </a:r>
            <a:r>
              <a:rPr lang="en-US" sz="4200" dirty="0" err="1">
                <a:solidFill>
                  <a:srgbClr val="FFFFFF"/>
                </a:solidFill>
                <a:ea typeface="Microsoft YaHei" panose="020B0503020204020204" charset="-122"/>
              </a:rPr>
              <a:t>i</a:t>
            </a:r>
            <a:r>
              <a:rPr lang="ru-RU" sz="4200" dirty="0" err="1">
                <a:solidFill>
                  <a:srgbClr val="FFFFFF"/>
                </a:solidFill>
                <a:ea typeface="Microsoft YaHei" panose="020B0503020204020204" charset="-122"/>
              </a:rPr>
              <a:t>я з житт</a:t>
            </a:r>
            <a:r>
              <a:rPr lang="uk-UA" altLang="ru-RU" sz="4200" dirty="0" err="1">
                <a:solidFill>
                  <a:srgbClr val="FFFFFF"/>
                </a:solidFill>
                <a:ea typeface="Microsoft YaHei" panose="020B0503020204020204" charset="-122"/>
              </a:rPr>
              <a:t>я. Група СПР411</a:t>
            </a:r>
            <a:endParaRPr lang="uk-UA" altLang="ru-RU" sz="4200" dirty="0" err="1">
              <a:solidFill>
                <a:srgbClr val="FFFFFF"/>
              </a:solidFill>
              <a:ea typeface="Microsoft YaHei" panose="020B0503020204020204" charset="-122"/>
            </a:endParaRPr>
          </a:p>
        </p:txBody>
      </p:sp>
      <p:sp>
        <p:nvSpPr>
          <p:cNvPr id="27650" name="Text Box 27649"/>
          <p:cNvSpPr txBox="1"/>
          <p:nvPr/>
        </p:nvSpPr>
        <p:spPr>
          <a:xfrm>
            <a:off x="501650" y="1468755"/>
            <a:ext cx="8032750" cy="4551045"/>
          </a:xfrm>
          <a:prstGeom prst="rect">
            <a:avLst/>
          </a:prstGeom>
          <a:noFill/>
          <a:ln w="9525">
            <a:noFill/>
          </a:ln>
        </p:spPr>
        <p:txBody>
          <a:bodyPr wrap="square" lIns="91440" tIns="45720" rIns="91440" bIns="45720" anchor="t" anchorCtr="0"/>
          <a:p>
            <a:pPr marL="171450" indent="-17145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baseline="0" dirty="0" err="1">
                <a:solidFill>
                  <a:srgbClr val="000000"/>
                </a:solidFill>
              </a:rPr>
              <a:t>Тег (або елемент) </a:t>
            </a:r>
            <a:r>
              <a:rPr lang="en-US" altLang="en-US" sz="1800" baseline="0" dirty="0" err="1">
                <a:solidFill>
                  <a:srgbClr val="000000"/>
                </a:solidFill>
              </a:rPr>
              <a:t>– це як група людей </a:t>
            </a:r>
            <a:r>
              <a:rPr lang="ru-RU" altLang="en-US" sz="1800" baseline="0" dirty="0" err="1">
                <a:solidFill>
                  <a:srgbClr val="000000"/>
                </a:solidFill>
              </a:rPr>
              <a:t>в межах м</a:t>
            </a:r>
            <a:r>
              <a:rPr lang="uk-UA" altLang="en-US" sz="1800" baseline="0" dirty="0" err="1">
                <a:solidFill>
                  <a:srgbClr val="000000"/>
                </a:solidFill>
              </a:rPr>
              <a:t>іста</a:t>
            </a:r>
            <a:r>
              <a:rPr lang="en-US" altLang="en-US" sz="1800" baseline="0" dirty="0" err="1">
                <a:solidFill>
                  <a:srgbClr val="000000"/>
                </a:solidFill>
              </a:rPr>
              <a:t>. Наприклад, всі </a:t>
            </a:r>
            <a:r>
              <a:rPr lang="uk-UA" altLang="en-US" sz="1800" baseline="0" dirty="0" err="1">
                <a:solidFill>
                  <a:srgbClr val="000000"/>
                </a:solidFill>
              </a:rPr>
              <a:t>студенти </a:t>
            </a:r>
            <a:r>
              <a:rPr lang="en-US" altLang="en-US" sz="1800" baseline="0" dirty="0" err="1">
                <a:solidFill>
                  <a:srgbClr val="000000"/>
                </a:solidFill>
              </a:rPr>
              <a:t>з </a:t>
            </a:r>
            <a:r>
              <a:rPr lang="uk-UA" altLang="en-US" sz="1800" baseline="0" dirty="0" err="1">
                <a:solidFill>
                  <a:srgbClr val="000000"/>
                </a:solidFill>
              </a:rPr>
              <a:t>одеської філії </a:t>
            </a:r>
            <a:r>
              <a:rPr lang="en-US" altLang="en-US" sz="1800" baseline="0" dirty="0" err="1">
                <a:solidFill>
                  <a:srgbClr val="000000"/>
                </a:solidFill>
              </a:rPr>
              <a:t>утворюють одну групу</a:t>
            </a:r>
            <a:r>
              <a:rPr lang="uk-UA" altLang="en-US" sz="1800" baseline="0" dirty="0" err="1">
                <a:solidFill>
                  <a:srgbClr val="000000"/>
                </a:solidFill>
              </a:rPr>
              <a:t>, студенти з харківської - іншу групу</a:t>
            </a:r>
            <a:r>
              <a:rPr lang="en-US" altLang="en-US" sz="1800" baseline="0" dirty="0" err="1">
                <a:solidFill>
                  <a:srgbClr val="000000"/>
                </a:solidFill>
              </a:rPr>
              <a:t>. У CSS </a:t>
            </a:r>
            <a:r>
              <a:rPr lang="uk-UA" altLang="en-US" sz="1800" baseline="0" dirty="0" err="1">
                <a:solidFill>
                  <a:srgbClr val="000000"/>
                </a:solidFill>
              </a:rPr>
              <a:t>можна вибрати </a:t>
            </a:r>
            <a:r>
              <a:rPr lang="en-US" altLang="en-US" sz="1800" baseline="0" dirty="0" err="1">
                <a:solidFill>
                  <a:srgbClr val="000000"/>
                </a:solidFill>
              </a:rPr>
              <a:t>всі елементи з однаковим тегом, наприклад, &lt;h1&gt;, &lt;ol&gt; </a:t>
            </a:r>
            <a:r>
              <a:rPr lang="uk-UA" altLang="en-US" sz="1800" baseline="0" dirty="0" err="1">
                <a:solidFill>
                  <a:srgbClr val="000000"/>
                </a:solidFill>
              </a:rPr>
              <a:t>тощо, недивлячись на їх професію чи спеціалізацію</a:t>
            </a:r>
            <a:endParaRPr lang="en-US" altLang="en-US" sz="1800" baseline="0" dirty="0" err="1">
              <a:solidFill>
                <a:srgbClr val="000000"/>
              </a:solidFill>
            </a:endParaRPr>
          </a:p>
          <a:p>
            <a:pPr marL="171450" indent="-17145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baseline="0" dirty="0" err="1">
                <a:solidFill>
                  <a:srgbClr val="000000"/>
                </a:solidFill>
              </a:rPr>
              <a:t>Клас </a:t>
            </a:r>
            <a:r>
              <a:rPr lang="en-US" altLang="en-US" sz="1800" baseline="0" dirty="0" err="1">
                <a:solidFill>
                  <a:srgbClr val="000000"/>
                </a:solidFill>
              </a:rPr>
              <a:t>(наприклад, .webdesigner, .programmer): Припустимо, </a:t>
            </a:r>
            <a:r>
              <a:rPr lang="uk-UA" altLang="en-US" sz="1800" baseline="0" dirty="0" err="1">
                <a:solidFill>
                  <a:srgbClr val="000000"/>
                </a:solidFill>
              </a:rPr>
              <a:t>треба вибрати </a:t>
            </a:r>
            <a:r>
              <a:rPr lang="en-US" altLang="en-US" sz="1800" baseline="0" dirty="0" err="1">
                <a:solidFill>
                  <a:srgbClr val="000000"/>
                </a:solidFill>
              </a:rPr>
              <a:t>тільки </a:t>
            </a:r>
            <a:r>
              <a:rPr lang="uk-UA" altLang="en-US" sz="1800" baseline="0" dirty="0" err="1">
                <a:solidFill>
                  <a:srgbClr val="000000"/>
                </a:solidFill>
              </a:rPr>
              <a:t>програмістів</a:t>
            </a:r>
            <a:r>
              <a:rPr lang="en-US" altLang="en-US" sz="1800" baseline="0" dirty="0" err="1">
                <a:solidFill>
                  <a:srgbClr val="000000"/>
                </a:solidFill>
              </a:rPr>
              <a:t>. У CSS це аналогічно вибору елементів з класом .programmer — тільки ті люди, хто належать до цієї групи</a:t>
            </a:r>
            <a:r>
              <a:rPr lang="uk-UA" altLang="en-US" sz="1800" baseline="0" dirty="0" err="1">
                <a:solidFill>
                  <a:srgbClr val="000000"/>
                </a:solidFill>
              </a:rPr>
              <a:t>, незалежно від місця знаходження, міста або філіі</a:t>
            </a:r>
            <a:endParaRPr lang="en-US" altLang="en-US" sz="1800" baseline="0" dirty="0" err="1">
              <a:solidFill>
                <a:srgbClr val="000000"/>
              </a:solidFill>
            </a:endParaRPr>
          </a:p>
          <a:p>
            <a:pPr marL="171450" indent="-17145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baseline="0" dirty="0" err="1">
                <a:solidFill>
                  <a:srgbClr val="000000"/>
                </a:solidFill>
              </a:rPr>
              <a:t>ID </a:t>
            </a:r>
            <a:r>
              <a:rPr lang="en-US" altLang="en-US" sz="1800" baseline="0" dirty="0" err="1">
                <a:solidFill>
                  <a:srgbClr val="000000"/>
                </a:solidFill>
              </a:rPr>
              <a:t>(наприклад, #vadim): </a:t>
            </a:r>
            <a:r>
              <a:rPr lang="uk-UA" altLang="en-US" sz="1800" baseline="0" dirty="0" err="1">
                <a:solidFill>
                  <a:srgbClr val="000000"/>
                </a:solidFill>
              </a:rPr>
              <a:t>Можна звернутися до елемента за його персональним іменем</a:t>
            </a:r>
            <a:r>
              <a:rPr lang="en-US" altLang="en-US" sz="1800" baseline="0" dirty="0" err="1">
                <a:solidFill>
                  <a:srgbClr val="000000"/>
                </a:solidFill>
              </a:rPr>
              <a:t>. У CSS це аналогічно вибору елемента за унікальним ID</a:t>
            </a:r>
            <a:endParaRPr lang="en-US" altLang="en-US" sz="1800" baseline="0" dirty="0" err="1">
              <a:solidFill>
                <a:srgbClr val="000000"/>
              </a:solidFill>
            </a:endParaRPr>
          </a:p>
          <a:p>
            <a:pPr marL="171450" indent="-17145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baseline="0" dirty="0" err="1">
                <a:solidFill>
                  <a:srgbClr val="000000"/>
                </a:solidFill>
              </a:rPr>
              <a:t>Комбінований селектор</a:t>
            </a:r>
            <a:r>
              <a:rPr lang="en-US" altLang="en-US" sz="1800" baseline="0" dirty="0" err="1">
                <a:solidFill>
                  <a:srgbClr val="000000"/>
                </a:solidFill>
              </a:rPr>
              <a:t> (наприклад, h</a:t>
            </a:r>
            <a:r>
              <a:rPr lang="ru-RU" altLang="en-US" sz="1800" baseline="0" dirty="0" err="1">
                <a:solidFill>
                  <a:srgbClr val="000000"/>
                </a:solidFill>
              </a:rPr>
              <a:t>1</a:t>
            </a:r>
            <a:r>
              <a:rPr lang="en-US" altLang="en-US" sz="1800" baseline="0" dirty="0" err="1">
                <a:solidFill>
                  <a:srgbClr val="000000"/>
                </a:solidFill>
              </a:rPr>
              <a:t>.webdesigner): </a:t>
            </a:r>
            <a:r>
              <a:rPr lang="uk-UA" altLang="en-US" sz="1800" baseline="0" dirty="0" err="1">
                <a:solidFill>
                  <a:srgbClr val="000000"/>
                </a:solidFill>
              </a:rPr>
              <a:t>Знайде всіх веб-дизайнерів із Харкова</a:t>
            </a:r>
            <a:endParaRPr lang="en-US" altLang="en-US" sz="1800" baseline="0" dirty="0" err="1">
              <a:solidFill>
                <a:srgbClr val="000000"/>
              </a:solidFill>
            </a:endParaRPr>
          </a:p>
          <a:p>
            <a:pPr marL="171450" indent="-17145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baseline="0" dirty="0" err="1">
                <a:solidFill>
                  <a:srgbClr val="000000"/>
                </a:solidFill>
              </a:rPr>
              <a:t>Зірочка (*</a:t>
            </a:r>
            <a:r>
              <a:rPr lang="en-US" altLang="en-US" sz="1800" baseline="0" dirty="0" err="1">
                <a:solidFill>
                  <a:srgbClr val="000000"/>
                </a:solidFill>
              </a:rPr>
              <a:t>): </a:t>
            </a:r>
            <a:r>
              <a:rPr lang="uk-UA" altLang="en-US" sz="1800" baseline="0" dirty="0" err="1">
                <a:solidFill>
                  <a:srgbClr val="000000"/>
                </a:solidFill>
              </a:rPr>
              <a:t>Селектор,</a:t>
            </a:r>
            <a:r>
              <a:rPr lang="en-US" altLang="en-US" sz="1800" baseline="0" dirty="0" err="1">
                <a:solidFill>
                  <a:srgbClr val="000000"/>
                </a:solidFill>
              </a:rPr>
              <a:t> який вибирає всі елементи на сторінці, не уточнюючи їх характеристики</a:t>
            </a:r>
            <a:endParaRPr lang="uk-UA" altLang="en-US" sz="18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Пр</a:t>
            </a:r>
            <a:r>
              <a:rPr lang="uk-UA" altLang="ru-RU" sz="4200" dirty="0" err="1">
                <a:solidFill>
                  <a:srgbClr val="FFFFFF"/>
                </a:solidFill>
                <a:ea typeface="Microsoft YaHei" panose="020B0503020204020204" charset="-122"/>
              </a:rPr>
              <a:t>і</a:t>
            </a:r>
            <a:r>
              <a:rPr lang="ru-RU" altLang="x-none" sz="4200" dirty="0" err="1">
                <a:solidFill>
                  <a:srgbClr val="FFFFFF"/>
                </a:solidFill>
                <a:ea typeface="Microsoft YaHei" panose="020B0503020204020204" charset="-122"/>
              </a:rPr>
              <a:t>ор</a:t>
            </a:r>
            <a:r>
              <a:rPr lang="uk-UA" altLang="ru-RU" sz="4200" dirty="0" err="1">
                <a:solidFill>
                  <a:srgbClr val="FFFFFF"/>
                </a:solidFill>
                <a:ea typeface="Microsoft YaHei" panose="020B0503020204020204" charset="-122"/>
              </a:rPr>
              <a:t>и</a:t>
            </a:r>
            <a:r>
              <a:rPr lang="ru-RU" altLang="x-none" sz="4200" dirty="0" err="1">
                <a:solidFill>
                  <a:srgbClr val="FFFFFF"/>
                </a:solidFill>
                <a:ea typeface="Microsoft YaHei" panose="020B0503020204020204" charset="-122"/>
              </a:rPr>
              <a:t>тети стил</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a:t>
            </a:r>
            <a:endParaRPr lang="ru-RU" altLang="x-none" sz="4200" dirty="0" err="1">
              <a:solidFill>
                <a:srgbClr val="FFFFFF"/>
              </a:solidFill>
              <a:ea typeface="Microsoft YaHei" panose="020B0503020204020204" charset="-122"/>
            </a:endParaRPr>
          </a:p>
        </p:txBody>
      </p:sp>
      <p:sp>
        <p:nvSpPr>
          <p:cNvPr id="28674" name="Text Box 28673"/>
          <p:cNvSpPr txBox="1"/>
          <p:nvPr/>
        </p:nvSpPr>
        <p:spPr>
          <a:xfrm>
            <a:off x="485140" y="1467485"/>
            <a:ext cx="8049260" cy="4552315"/>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baseline="0" dirty="0" err="1">
                <a:solidFill>
                  <a:srgbClr val="000000"/>
                </a:solidFill>
              </a:rPr>
              <a:t>Каскадність CSS — це механізм, завдяки якому до елемента HTML-документа може застосовуватись більше ніж одне правило CSS. Правила можуть виходити з різних джерел: з зовнішньої та внутрішньої таблиці стилів, від механізму успадкування, від батьківських елементів, від класів і ID, від селектора тегу, від атрибута style тощо. Оскільки в таких випадках часто виникає конфлікт стилів, була створена система пріоритетів: в кінцевому підсумку застосовується той стиль, який походить від джерела з вищим пріоритетом.</a:t>
            </a:r>
            <a:endParaRPr lang="en-US" altLang="en-US" sz="16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baseline="0" dirty="0" err="1">
                <a:solidFill>
                  <a:srgbClr val="000000"/>
                </a:solidFill>
              </a:rPr>
              <a:t>Які джерела є більш значущими, а які — менш значущими? Розібратися в цьому допоможе таблиця, де вказан</a:t>
            </a:r>
            <a:r>
              <a:rPr lang="ru-RU" altLang="en-US" sz="1600" baseline="0" dirty="0" err="1">
                <a:solidFill>
                  <a:srgbClr val="000000"/>
                </a:solidFill>
              </a:rPr>
              <a:t>а</a:t>
            </a:r>
            <a:r>
              <a:rPr lang="en-US" altLang="en-US" sz="1600" baseline="0" dirty="0" err="1">
                <a:solidFill>
                  <a:srgbClr val="000000"/>
                </a:solidFill>
              </a:rPr>
              <a:t> вага (значимість) кожного селектора. Чим більша вага, тим вищий пріоритет:</a:t>
            </a:r>
            <a:endParaRPr lang="en-US" altLang="en-US" sz="1600" baseline="0" dirty="0" err="1">
              <a:solidFill>
                <a:srgbClr val="000000"/>
              </a:solidFill>
            </a:endParaRPr>
          </a:p>
        </p:txBody>
      </p:sp>
      <p:pic>
        <p:nvPicPr>
          <p:cNvPr id="4" name="Picture 3"/>
          <p:cNvPicPr>
            <a:picLocks noChangeAspect="1"/>
          </p:cNvPicPr>
          <p:nvPr/>
        </p:nvPicPr>
        <p:blipFill>
          <a:blip r:embed="rId1"/>
          <a:stretch>
            <a:fillRect/>
          </a:stretch>
        </p:blipFill>
        <p:spPr>
          <a:xfrm>
            <a:off x="873760" y="4239260"/>
            <a:ext cx="7358380" cy="2571115"/>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51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200" dirty="0" err="1">
                <a:solidFill>
                  <a:srgbClr val="FFFFFF"/>
                </a:solidFill>
                <a:ea typeface="Microsoft YaHei" panose="020B0503020204020204" charset="-122"/>
              </a:rPr>
              <a:t>Контрольні питання</a:t>
            </a:r>
            <a:endParaRPr lang="en-US" altLang="en-US" sz="4200" dirty="0" err="1">
              <a:solidFill>
                <a:srgbClr val="FFFFFF"/>
              </a:solidFill>
              <a:ea typeface="Microsoft YaHei" panose="020B0503020204020204" charset="-122"/>
            </a:endParaRPr>
          </a:p>
        </p:txBody>
      </p:sp>
      <p:sp>
        <p:nvSpPr>
          <p:cNvPr id="5122" name="Text Box 5121"/>
          <p:cNvSpPr txBox="1"/>
          <p:nvPr/>
        </p:nvSpPr>
        <p:spPr>
          <a:xfrm>
            <a:off x="610870" y="1449070"/>
            <a:ext cx="7924800" cy="4419600"/>
          </a:xfrm>
          <a:prstGeom prst="rect">
            <a:avLst/>
          </a:prstGeom>
          <a:noFill/>
          <a:ln w="9525">
            <a:noFill/>
          </a:ln>
        </p:spPr>
        <p:txBody>
          <a:bodyPr wrap="square" lIns="91440" tIns="45720" rIns="91440" bIns="45720" anchor="t" anchorCtr="0"/>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Призначення елементів header, nav, article, aside, footer</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Призначення елемента meta</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Що таке кодування?</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Для чого потрібні символьні підстановки?</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Відмінність лінійних і блочних тегів</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Відмінність фізичного та логічного форматування</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Основні формати зображень для браузерів</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Як створити маркований / нумерований</a:t>
            </a:r>
            <a:r>
              <a:rPr lang="ru-RU" altLang="en-US" sz="1600" dirty="0" err="1">
                <a:solidFill>
                  <a:srgbClr val="000000"/>
                </a:solidFill>
                <a:ea typeface="Microsoft YaHei" panose="020B0503020204020204" charset="-122"/>
              </a:rPr>
              <a:t>, </a:t>
            </a:r>
            <a:r>
              <a:rPr lang="en-US" altLang="en-US" sz="1600" dirty="0" err="1">
                <a:solidFill>
                  <a:srgbClr val="000000"/>
                </a:solidFill>
                <a:ea typeface="Microsoft YaHei" panose="020B0503020204020204" charset="-122"/>
              </a:rPr>
              <a:t>багаторівневий список?</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Основні стилі списків та їх елементів</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Призначення елементів table, tbody, tr, td, th</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Призначення атрибутів border, width, height</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Призначення атрибутів cellpadding, cellspacing</a:t>
            </a:r>
            <a:endParaRPr lang="en-US" altLang="en-US" sz="1600" dirty="0" err="1">
              <a:solidFill>
                <a:srgbClr val="000000"/>
              </a:solidFill>
              <a:ea typeface="Microsoft YaHei" panose="020B0503020204020204" charset="-122"/>
            </a:endParaRPr>
          </a:p>
          <a:p>
            <a:pPr marL="211455" indent="-211455" defTabSz="457200">
              <a:spcBef>
                <a:spcPts val="800"/>
              </a:spcBef>
              <a:buSzPct val="45000"/>
              <a:buFont typeface="Wingdings" panose="05000000000000000000" pitchFamily="2" charset="2"/>
              <a:buChar char=""/>
              <a:tabLst>
                <a:tab pos="211455" algn="l"/>
                <a:tab pos="659130" algn="l"/>
                <a:tab pos="1108075" algn="l"/>
                <a:tab pos="1557655" algn="l"/>
                <a:tab pos="2006600" algn="l"/>
                <a:tab pos="2456180" algn="l"/>
                <a:tab pos="2905125" algn="l"/>
                <a:tab pos="3354705" algn="l"/>
                <a:tab pos="3803650" algn="l"/>
                <a:tab pos="4253230" algn="l"/>
                <a:tab pos="4702175" algn="l"/>
                <a:tab pos="5151755" algn="l"/>
                <a:tab pos="5600700" algn="l"/>
                <a:tab pos="6050280" algn="l"/>
                <a:tab pos="6499225" algn="l"/>
                <a:tab pos="6948805" algn="l"/>
                <a:tab pos="7397750" algn="l"/>
                <a:tab pos="7847330" algn="l"/>
                <a:tab pos="8296275" algn="l"/>
                <a:tab pos="8745855" algn="l"/>
                <a:tab pos="9194800" algn="l"/>
              </a:tabLst>
            </a:pPr>
            <a:r>
              <a:rPr lang="en-US" altLang="en-US" sz="1600" dirty="0" err="1">
                <a:solidFill>
                  <a:srgbClr val="000000"/>
                </a:solidFill>
                <a:ea typeface="Microsoft YaHei" panose="020B0503020204020204" charset="-122"/>
              </a:rPr>
              <a:t>Як вирівняти вміст комірки таблиці по вертикалі?</a:t>
            </a:r>
            <a:endParaRPr lang="en-US" altLang="en-US" sz="1600" dirty="0" err="1">
              <a:solidFill>
                <a:srgbClr val="000000"/>
              </a:solidFill>
              <a:ea typeface="Microsoft YaHei" panose="020B0503020204020204" charset="-122"/>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96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sym typeface="+mn-ea"/>
              </a:rPr>
              <a:t>Пр</a:t>
            </a:r>
            <a:r>
              <a:rPr lang="uk-UA" altLang="ru-RU" sz="4200" dirty="0" err="1">
                <a:solidFill>
                  <a:srgbClr val="FFFFFF"/>
                </a:solidFill>
                <a:sym typeface="+mn-ea"/>
              </a:rPr>
              <a:t>і</a:t>
            </a:r>
            <a:r>
              <a:rPr lang="ru-RU" altLang="x-none" sz="4200" dirty="0" err="1">
                <a:solidFill>
                  <a:srgbClr val="FFFFFF"/>
                </a:solidFill>
                <a:sym typeface="+mn-ea"/>
              </a:rPr>
              <a:t>ор</a:t>
            </a:r>
            <a:r>
              <a:rPr lang="uk-UA" altLang="ru-RU" sz="4200" dirty="0" err="1">
                <a:solidFill>
                  <a:srgbClr val="FFFFFF"/>
                </a:solidFill>
                <a:sym typeface="+mn-ea"/>
              </a:rPr>
              <a:t>и</a:t>
            </a:r>
            <a:r>
              <a:rPr lang="ru-RU" altLang="x-none" sz="4200" dirty="0" err="1">
                <a:solidFill>
                  <a:srgbClr val="FFFFFF"/>
                </a:solidFill>
                <a:sym typeface="+mn-ea"/>
              </a:rPr>
              <a:t>тети стил</a:t>
            </a:r>
            <a:r>
              <a:rPr lang="en-US" altLang="x-none" sz="4200" dirty="0" err="1">
                <a:solidFill>
                  <a:srgbClr val="FFFFFF"/>
                </a:solidFill>
                <a:sym typeface="+mn-ea"/>
              </a:rPr>
              <a:t>i</a:t>
            </a:r>
            <a:r>
              <a:rPr lang="ru-RU" altLang="x-none" sz="4200" dirty="0" err="1">
                <a:solidFill>
                  <a:srgbClr val="FFFFFF"/>
                </a:solidFill>
                <a:sym typeface="+mn-ea"/>
              </a:rPr>
              <a:t>в</a:t>
            </a:r>
            <a:endParaRPr lang="ru-RU" altLang="x-none" sz="4200" dirty="0" err="1">
              <a:solidFill>
                <a:srgbClr val="FFFFFF"/>
              </a:solidFill>
              <a:ea typeface="Microsoft YaHei" panose="020B0503020204020204" charset="-122"/>
            </a:endParaRPr>
          </a:p>
        </p:txBody>
      </p:sp>
      <p:sp>
        <p:nvSpPr>
          <p:cNvPr id="29698" name="Text Box 29697"/>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baseline="0" dirty="0" err="1">
                <a:solidFill>
                  <a:srgbClr val="000000"/>
                </a:solidFill>
              </a:rPr>
              <a:t>Коли селектор складається з кількох інших селекторів, необхідно підрахувати їх загальну вагу. Ось як обчислюється пріоритет: за кожен селектор додається 1 у відповідну клітинку. В інших клітинках стоять нулі. Щоб отримати загальну вагу, потрібно </a:t>
            </a:r>
            <a:r>
              <a:rPr lang="en-US" altLang="en-US" sz="1600" baseline="0" dirty="0" err="1">
                <a:solidFill>
                  <a:srgbClr val="000000"/>
                </a:solidFill>
              </a:rPr>
              <a:t>«</a:t>
            </a:r>
            <a:r>
              <a:rPr lang="en-US" altLang="en-US" sz="1600" baseline="0" dirty="0" err="1">
                <a:solidFill>
                  <a:srgbClr val="000000"/>
                </a:solidFill>
              </a:rPr>
              <a:t>склеїти</a:t>
            </a:r>
            <a:r>
              <a:rPr lang="en-US" altLang="en-US" sz="1600" baseline="0" dirty="0" err="1">
                <a:solidFill>
                  <a:srgbClr val="000000"/>
                </a:solidFill>
              </a:rPr>
              <a:t>»</a:t>
            </a:r>
            <a:r>
              <a:rPr lang="en-US" altLang="en-US" sz="1600" baseline="0" dirty="0" err="1">
                <a:solidFill>
                  <a:srgbClr val="000000"/>
                </a:solidFill>
              </a:rPr>
              <a:t> всі числа в клітинках. Якщо сталося так, що два селектори мають однакову вагу, то пріоритет надається тому стилю, який знаходиться нижче в коді.</a:t>
            </a:r>
            <a:endParaRPr lang="en-US" altLang="en-US" sz="1600" baseline="0" dirty="0" err="1">
              <a:solidFill>
                <a:srgbClr val="000000"/>
              </a:solidFill>
            </a:endParaRPr>
          </a:p>
        </p:txBody>
      </p:sp>
      <p:sp>
        <p:nvSpPr>
          <p:cNvPr id="29699" name="Text Box 29698"/>
          <p:cNvSpPr txBox="1"/>
          <p:nvPr/>
        </p:nvSpPr>
        <p:spPr>
          <a:xfrm>
            <a:off x="41275" y="1089025"/>
            <a:ext cx="8015288" cy="914400"/>
          </a:xfrm>
          <a:prstGeom prst="rect">
            <a:avLst/>
          </a:prstGeom>
          <a:noFill/>
          <a:ln w="9525">
            <a:noFill/>
          </a:ln>
        </p:spPr>
        <p:txBody>
          <a:bodyPr/>
          <a:p>
            <a:endParaRPr lang="en-US"/>
          </a:p>
        </p:txBody>
      </p:sp>
      <p:pic>
        <p:nvPicPr>
          <p:cNvPr id="29701" name="Picture 29700"/>
          <p:cNvPicPr>
            <a:picLocks noChangeAspect="1"/>
          </p:cNvPicPr>
          <p:nvPr/>
        </p:nvPicPr>
        <p:blipFill>
          <a:blip r:embed="rId1"/>
          <a:stretch>
            <a:fillRect/>
          </a:stretch>
        </p:blipFill>
        <p:spPr>
          <a:xfrm>
            <a:off x="201613" y="3200400"/>
            <a:ext cx="8647112" cy="35083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307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Підвищення пріоритету</a:t>
            </a:r>
            <a:endParaRPr lang="en-US" altLang="en-US" sz="4200" dirty="0" err="1">
              <a:solidFill>
                <a:srgbClr val="FFFFFF"/>
              </a:solidFill>
              <a:ea typeface="Microsoft YaHei" panose="020B0503020204020204" charset="-122"/>
            </a:endParaRPr>
          </a:p>
        </p:txBody>
      </p:sp>
      <p:sp>
        <p:nvSpPr>
          <p:cNvPr id="30722" name="Text Box 30721"/>
          <p:cNvSpPr txBox="1"/>
          <p:nvPr/>
        </p:nvSpPr>
        <p:spPr>
          <a:xfrm>
            <a:off x="589915" y="1550670"/>
            <a:ext cx="7944485" cy="446913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aseline="0" dirty="0" err="1">
                <a:solidFill>
                  <a:srgbClr val="000000"/>
                </a:solidFill>
              </a:rPr>
              <a:t>Якщо ви раптом зіткнулися з екстреною ситуацією і вам потрібно підвищити значущість яко</a:t>
            </a:r>
            <a:r>
              <a:rPr lang="en-US" altLang="en-US" sz="2300" dirty="0" err="1">
                <a:solidFill>
                  <a:srgbClr val="000000"/>
                </a:solidFill>
                <a:sym typeface="+mn-ea"/>
              </a:rPr>
              <a:t>ї</a:t>
            </a:r>
            <a:r>
              <a:rPr lang="ru-RU" altLang="en-US" sz="2300" dirty="0" err="1">
                <a:solidFill>
                  <a:srgbClr val="000000"/>
                </a:solidFill>
                <a:sym typeface="+mn-ea"/>
              </a:rPr>
              <a:t>сь</a:t>
            </a:r>
            <a:r>
              <a:rPr lang="en-US" altLang="en-US" sz="2300" baseline="0" dirty="0" err="1">
                <a:solidFill>
                  <a:srgbClr val="000000"/>
                </a:solidFill>
              </a:rPr>
              <a:t> властивості, можна додати до н</a:t>
            </a:r>
            <a:r>
              <a:rPr lang="ru-RU" altLang="en-US" sz="2300" baseline="0" dirty="0" err="1">
                <a:solidFill>
                  <a:srgbClr val="000000"/>
                </a:solidFill>
              </a:rPr>
              <a:t>е</a:t>
            </a:r>
            <a:r>
              <a:rPr lang="en-US" altLang="en-US" sz="2300" dirty="0" err="1">
                <a:solidFill>
                  <a:srgbClr val="000000"/>
                </a:solidFill>
                <a:sym typeface="+mn-ea"/>
              </a:rPr>
              <a:t>ї</a:t>
            </a:r>
            <a:r>
              <a:rPr lang="en-US" altLang="en-US" sz="2300" baseline="0" dirty="0" err="1">
                <a:solidFill>
                  <a:srgbClr val="000000"/>
                </a:solidFill>
              </a:rPr>
              <a:t> оголошення </a:t>
            </a:r>
            <a:r>
              <a:rPr lang="en-US" altLang="en-US" sz="2300" b="1" baseline="0" dirty="0" err="1">
                <a:solidFill>
                  <a:srgbClr val="000000"/>
                </a:solidFill>
              </a:rPr>
              <a:t>!important</a:t>
            </a:r>
            <a:r>
              <a:rPr lang="en-US" altLang="en-US" sz="2300" baseline="0" dirty="0" err="1">
                <a:solidFill>
                  <a:srgbClr val="000000"/>
                </a:solidFill>
              </a:rPr>
              <a:t>:</a:t>
            </a: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1" baseline="0" dirty="0" err="1">
                <a:solidFill>
                  <a:srgbClr val="000000"/>
                </a:solidFill>
              </a:rPr>
              <a:t>P { color: red !important; }</a:t>
            </a:r>
            <a:endParaRPr lang="en-US" altLang="en-US" sz="2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1" baseline="0" dirty="0" err="1">
                <a:solidFill>
                  <a:srgbClr val="000000"/>
                </a:solidFill>
              </a:rPr>
              <a:t>P { color: green; }</a:t>
            </a:r>
            <a:endParaRPr lang="en-US" altLang="en-US" sz="23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3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300" baseline="0" dirty="0" err="1">
                <a:solidFill>
                  <a:srgbClr val="000000"/>
                </a:solidFill>
              </a:rPr>
              <a:t>Також !important перекриває </a:t>
            </a:r>
            <a:r>
              <a:rPr lang="ru-RU" altLang="en-US" sz="2300" baseline="0" dirty="0" err="1">
                <a:solidFill>
                  <a:srgbClr val="000000"/>
                </a:solidFill>
              </a:rPr>
              <a:t>вбудован</a:t>
            </a:r>
            <a:r>
              <a:rPr lang="en-US" altLang="en-US" sz="2300" baseline="0" dirty="0" err="1">
                <a:solidFill>
                  <a:srgbClr val="000000"/>
                </a:solidFill>
              </a:rPr>
              <a:t>i стилі 1 </a:t>
            </a:r>
            <a:r>
              <a:rPr lang="ru-RU" altLang="en-US" sz="2300" baseline="0" dirty="0" err="1">
                <a:solidFill>
                  <a:srgbClr val="000000"/>
                </a:solidFill>
              </a:rPr>
              <a:t>р</a:t>
            </a:r>
            <a:r>
              <a:rPr lang="en-US" altLang="en-US" sz="2300" baseline="0" dirty="0" err="1">
                <a:solidFill>
                  <a:srgbClr val="000000"/>
                </a:solidFill>
              </a:rPr>
              <a:t>i</a:t>
            </a:r>
            <a:r>
              <a:rPr lang="ru-RU" altLang="en-US" sz="2300" baseline="0" dirty="0" err="1">
                <a:solidFill>
                  <a:srgbClr val="000000"/>
                </a:solidFill>
              </a:rPr>
              <a:t>вню</a:t>
            </a:r>
            <a:r>
              <a:rPr lang="en-US" altLang="en-US" sz="2300" baseline="0" dirty="0" err="1">
                <a:solidFill>
                  <a:srgbClr val="000000"/>
                </a:solidFill>
              </a:rPr>
              <a:t>. Занадто часте використання !important не вітається багатьма розробниками. В основному, це оголошення використовують лише в тих випадках, коли конфлікт стилів неможливо вирішити іншими способами.</a:t>
            </a:r>
            <a:endParaRPr lang="en-US" altLang="en-US" sz="23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 на селектори</a:t>
            </a:r>
            <a:endParaRPr lang="ru-RU" altLang="x-none" sz="4200" dirty="0" err="1">
              <a:solidFill>
                <a:srgbClr val="FFFFFF"/>
              </a:solidFill>
              <a:ea typeface="Microsoft YaHei" panose="020B0503020204020204" charset="-122"/>
            </a:endParaRPr>
          </a:p>
        </p:txBody>
      </p:sp>
      <p:sp>
        <p:nvSpPr>
          <p:cNvPr id="16386" name="Text Box 16385"/>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5000" b="1" baseline="0" dirty="0" err="1">
                <a:solidFill>
                  <a:srgbClr val="0070C0"/>
                </a:solidFill>
              </a:rPr>
              <a:t>https://flukeout.github.io/</a:t>
            </a:r>
            <a:endParaRPr lang="en-US" altLang="x-none" sz="5000" b="1" baseline="0" dirty="0" err="1">
              <a:solidFill>
                <a:srgbClr val="0070C0"/>
              </a:solidFill>
            </a:endParaRPr>
          </a:p>
        </p:txBody>
      </p:sp>
      <p:pic>
        <p:nvPicPr>
          <p:cNvPr id="2" name="Picture 1"/>
          <p:cNvPicPr>
            <a:picLocks noChangeAspect="1"/>
          </p:cNvPicPr>
          <p:nvPr/>
        </p:nvPicPr>
        <p:blipFill>
          <a:blip r:embed="rId1"/>
          <a:stretch>
            <a:fillRect/>
          </a:stretch>
        </p:blipFill>
        <p:spPr>
          <a:xfrm>
            <a:off x="523240" y="2618740"/>
            <a:ext cx="8002905" cy="4956810"/>
          </a:xfrm>
          <a:prstGeom prst="rect">
            <a:avLst/>
          </a:prstGeo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Блочна модель</a:t>
            </a:r>
            <a:endParaRPr lang="ru-RU" altLang="x-none" sz="4200" dirty="0" err="1">
              <a:solidFill>
                <a:srgbClr val="FFFFFF"/>
              </a:solidFill>
              <a:ea typeface="Microsoft YaHei" panose="020B0503020204020204" charset="-122"/>
            </a:endParaRPr>
          </a:p>
        </p:txBody>
      </p:sp>
      <p:sp>
        <p:nvSpPr>
          <p:cNvPr id="6146" name="Text Box 6145"/>
          <p:cNvSpPr txBox="1"/>
          <p:nvPr/>
        </p:nvSpPr>
        <p:spPr>
          <a:xfrm>
            <a:off x="514350" y="1438275"/>
            <a:ext cx="8020050" cy="4581525"/>
          </a:xfrm>
          <a:prstGeom prst="rect">
            <a:avLst/>
          </a:prstGeom>
          <a:noFill/>
          <a:ln w="9525">
            <a:noFill/>
          </a:ln>
        </p:spPr>
        <p:txBody>
          <a:bodyPr wrap="square" lIns="91440" tIns="45720" rIns="91440" bIns="45720" anchor="t" anchorCtr="0"/>
          <a:p>
            <a:pPr marL="215900" indent="-212725" defTabSz="457200">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en-US" sz="1600" baseline="0" dirty="0" err="1">
                <a:solidFill>
                  <a:srgbClr val="000000"/>
                </a:solidFill>
              </a:rPr>
              <a:t>У кожного HTML-елемента є блок, який його оточує. Цей блок складається з кількох шарів, якими можна незалежно керувати за допомогою CSS. Це дозволяє розміщувати елементи відносно один одного та оформлювати їх різними способами.</a:t>
            </a:r>
            <a:r>
              <a:rPr lang="ru-RU" altLang="en-US" sz="1600" baseline="0" dirty="0" err="1">
                <a:solidFill>
                  <a:srgbClr val="000000"/>
                </a:solidFill>
              </a:rPr>
              <a:t> </a:t>
            </a:r>
            <a:r>
              <a:rPr lang="en-US" altLang="en-US" sz="1600" baseline="0" dirty="0" err="1">
                <a:solidFill>
                  <a:srgbClr val="000000"/>
                </a:solidFill>
              </a:rPr>
              <a:t>Ось з чого складаються шари:</a:t>
            </a:r>
            <a:endParaRPr lang="en-US" altLang="en-US" sz="1600" baseline="0" dirty="0" err="1">
              <a:solidFill>
                <a:srgbClr val="000000"/>
              </a:solidFill>
            </a:endParaRPr>
          </a:p>
          <a:p>
            <a:pPr marL="215900" indent="-212725" defTabSz="457200">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endParaRPr lang="en-US" altLang="en-US" sz="1600" baseline="0" dirty="0" err="1">
              <a:solidFill>
                <a:srgbClr val="000000"/>
              </a:solidFill>
            </a:endParaRPr>
          </a:p>
          <a:p>
            <a:pPr marL="288925" indent="-285750" defTabSz="457200">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en-US" sz="1600" b="1" baseline="0" dirty="0" err="1">
                <a:solidFill>
                  <a:srgbClr val="000000"/>
                </a:solidFill>
              </a:rPr>
              <a:t>Ширина </a:t>
            </a:r>
            <a:r>
              <a:rPr lang="en-US" altLang="en-US" sz="1600" baseline="0" dirty="0" err="1">
                <a:solidFill>
                  <a:srgbClr val="000000"/>
                </a:solidFill>
              </a:rPr>
              <a:t>— ширина площі вмісту елемента. Для блочних елементів значення за замовчуванням становить 100%. У стрічкових елементів ширина залежить від вмісту</a:t>
            </a:r>
            <a:endParaRPr lang="en-US" altLang="en-US" sz="1600" baseline="0" dirty="0" err="1">
              <a:solidFill>
                <a:srgbClr val="000000"/>
              </a:solidFill>
            </a:endParaRPr>
          </a:p>
          <a:p>
            <a:pPr marL="288925" indent="-285750" defTabSz="457200">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en-US" sz="1600" b="1" baseline="0" dirty="0" err="1">
                <a:solidFill>
                  <a:srgbClr val="000000"/>
                </a:solidFill>
              </a:rPr>
              <a:t>Висота </a:t>
            </a:r>
            <a:r>
              <a:rPr lang="en-US" altLang="en-US" sz="1600" baseline="0" dirty="0" err="1">
                <a:solidFill>
                  <a:srgbClr val="000000"/>
                </a:solidFill>
              </a:rPr>
              <a:t>— визначає висоту елемента. Як правило, вона залежить від внутрішнього вмісту, але при бажанні можна вказати конкретну висоту. Знову ж таки, це працює лише з блочними елементами</a:t>
            </a:r>
            <a:endParaRPr lang="en-US" altLang="en-US" sz="1600" baseline="0" dirty="0" err="1">
              <a:solidFill>
                <a:srgbClr val="000000"/>
              </a:solidFill>
            </a:endParaRPr>
          </a:p>
          <a:p>
            <a:pPr marL="288925" indent="-285750" defTabSz="457200">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ru-RU" altLang="en-US" sz="1600" b="1" baseline="0" dirty="0" err="1">
                <a:solidFill>
                  <a:srgbClr val="000000"/>
                </a:solidFill>
              </a:rPr>
              <a:t>Меж</a:t>
            </a:r>
            <a:r>
              <a:rPr lang="en-US" altLang="en-US" sz="1600" b="1" baseline="0" dirty="0" err="1">
                <a:solidFill>
                  <a:srgbClr val="000000"/>
                </a:solidFill>
              </a:rPr>
              <a:t>i </a:t>
            </a:r>
            <a:r>
              <a:rPr lang="en-US" altLang="en-US" sz="1600" baseline="0" dirty="0" err="1">
                <a:solidFill>
                  <a:srgbClr val="000000"/>
                </a:solidFill>
              </a:rPr>
              <a:t>(рамки) — кордони є у кожного елемента, навіть якщо ви їх не бачите. Вони можуть мати різний розмір, колір та оформлення</a:t>
            </a:r>
            <a:endParaRPr lang="en-US" altLang="en-US" sz="1600" baseline="0" dirty="0" err="1">
              <a:solidFill>
                <a:srgbClr val="000000"/>
              </a:solidFill>
            </a:endParaRPr>
          </a:p>
          <a:p>
            <a:pPr marL="288925" indent="-285750" defTabSz="457200">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en-US" sz="1600" b="1" baseline="0" dirty="0" err="1">
                <a:solidFill>
                  <a:srgbClr val="000000"/>
                </a:solidFill>
              </a:rPr>
              <a:t>Внутрішні відступи</a:t>
            </a:r>
            <a:r>
              <a:rPr lang="en-US" altLang="en-US" sz="1600" baseline="0" dirty="0" err="1">
                <a:solidFill>
                  <a:srgbClr val="000000"/>
                </a:solidFill>
              </a:rPr>
              <a:t> — вони визначають відстань між кордоном елемента та його вмістом. Їх можна використовувати, наприклад, для того, щоб текст всередині елемента залишався читабельним</a:t>
            </a:r>
            <a:endParaRPr lang="en-US" altLang="en-US" sz="1600" baseline="0" dirty="0" err="1">
              <a:solidFill>
                <a:srgbClr val="000000"/>
              </a:solidFill>
            </a:endParaRPr>
          </a:p>
          <a:p>
            <a:pPr marL="288925" indent="-285750" defTabSz="457200">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en-US" sz="1600" b="1" baseline="0" dirty="0" err="1">
                <a:solidFill>
                  <a:srgbClr val="000000"/>
                </a:solidFill>
              </a:rPr>
              <a:t>Зовнішні відступи</a:t>
            </a:r>
            <a:r>
              <a:rPr lang="en-US" altLang="en-US" sz="1600" baseline="0" dirty="0" err="1">
                <a:solidFill>
                  <a:srgbClr val="000000"/>
                </a:solidFill>
              </a:rPr>
              <a:t> — вони визначають відстань між кордоном елемента та тим, що його оточує</a:t>
            </a:r>
            <a:endParaRPr lang="en-US" altLang="en-US" sz="16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Д</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аграма блочно</a:t>
            </a:r>
            <a:r>
              <a:rPr lang="en-US" altLang="en-US" sz="4200" dirty="0" err="1">
                <a:solidFill>
                  <a:schemeClr val="bg1"/>
                </a:solidFill>
                <a:sym typeface="+mn-ea"/>
              </a:rPr>
              <a:t>ї</a:t>
            </a:r>
            <a:r>
              <a:rPr lang="ru-RU" altLang="x-none" sz="4200" dirty="0" err="1">
                <a:solidFill>
                  <a:srgbClr val="FFFFFF"/>
                </a:solidFill>
                <a:ea typeface="Microsoft YaHei" panose="020B0503020204020204" charset="-122"/>
              </a:rPr>
              <a:t> модел</a:t>
            </a:r>
            <a:r>
              <a:rPr lang="en-US" altLang="ru-RU" sz="4200" dirty="0" err="1">
                <a:solidFill>
                  <a:srgbClr val="FFFFFF"/>
                </a:solidFill>
                <a:ea typeface="Microsoft YaHei" panose="020B0503020204020204" charset="-122"/>
              </a:rPr>
              <a:t>i</a:t>
            </a:r>
            <a:endParaRPr lang="en-US" altLang="ru-RU" sz="4200" dirty="0" err="1">
              <a:solidFill>
                <a:srgbClr val="FFFFFF"/>
              </a:solidFill>
              <a:ea typeface="Microsoft YaHei" panose="020B0503020204020204" charset="-122"/>
            </a:endParaRPr>
          </a:p>
        </p:txBody>
      </p:sp>
      <p:sp>
        <p:nvSpPr>
          <p:cNvPr id="7170" name="Text Box 7169"/>
          <p:cNvSpPr txBox="1"/>
          <p:nvPr/>
        </p:nvSpPr>
        <p:spPr>
          <a:xfrm>
            <a:off x="609600" y="1600200"/>
            <a:ext cx="7924800" cy="4419600"/>
          </a:xfrm>
          <a:prstGeom prst="rect">
            <a:avLst/>
          </a:prstGeom>
          <a:noFill/>
          <a:ln w="9525">
            <a:noFill/>
          </a:ln>
        </p:spPr>
        <p:txBody>
          <a:bodyPr/>
          <a:p>
            <a:endParaRPr lang="en-US"/>
          </a:p>
        </p:txBody>
      </p:sp>
      <p:sp>
        <p:nvSpPr>
          <p:cNvPr id="7171" name="Text Box 7170"/>
          <p:cNvSpPr txBox="1"/>
          <p:nvPr/>
        </p:nvSpPr>
        <p:spPr>
          <a:xfrm>
            <a:off x="41275" y="1089025"/>
            <a:ext cx="8015288" cy="914400"/>
          </a:xfrm>
          <a:prstGeom prst="rect">
            <a:avLst/>
          </a:prstGeom>
          <a:noFill/>
          <a:ln w="9525">
            <a:noFill/>
          </a:ln>
        </p:spPr>
        <p:txBody>
          <a:bodyPr/>
          <a:p>
            <a:endParaRPr lang="en-US"/>
          </a:p>
        </p:txBody>
      </p:sp>
      <p:sp>
        <p:nvSpPr>
          <p:cNvPr id="7172" name="Text Box 7171"/>
          <p:cNvSpPr txBox="1"/>
          <p:nvPr/>
        </p:nvSpPr>
        <p:spPr>
          <a:xfrm>
            <a:off x="455613" y="2460625"/>
            <a:ext cx="7924800" cy="4419600"/>
          </a:xfrm>
          <a:prstGeom prst="rect">
            <a:avLst/>
          </a:prstGeom>
          <a:noFill/>
          <a:ln w="9525">
            <a:noFill/>
          </a:ln>
        </p:spPr>
        <p:txBody>
          <a:bodyPr/>
          <a:p>
            <a:endParaRPr lang="en-US"/>
          </a:p>
        </p:txBody>
      </p:sp>
      <p:pic>
        <p:nvPicPr>
          <p:cNvPr id="2" name="Picture 1" descr="box-model"/>
          <p:cNvPicPr>
            <a:picLocks noChangeAspect="1"/>
          </p:cNvPicPr>
          <p:nvPr/>
        </p:nvPicPr>
        <p:blipFill>
          <a:blip r:embed="rId1"/>
          <a:stretch>
            <a:fillRect/>
          </a:stretch>
        </p:blipFill>
        <p:spPr>
          <a:xfrm>
            <a:off x="785495" y="1403350"/>
            <a:ext cx="7384415" cy="5530850"/>
          </a:xfrm>
          <a:prstGeom prst="rect">
            <a:avLst/>
          </a:prstGeom>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en-US" sz="4200" dirty="0" err="1">
                <a:solidFill>
                  <a:srgbClr val="FFFFFF"/>
                </a:solidFill>
                <a:ea typeface="Microsoft YaHei" panose="020B0503020204020204" charset="-122"/>
              </a:rPr>
              <a:t>Меж</a:t>
            </a:r>
            <a:r>
              <a:rPr lang="en-US" altLang="en-US" sz="4200" dirty="0" err="1">
                <a:solidFill>
                  <a:srgbClr val="FFFFFF"/>
                </a:solidFill>
                <a:ea typeface="Microsoft YaHei" panose="020B0503020204020204" charset="-122"/>
              </a:rPr>
              <a:t>i - властивість border</a:t>
            </a:r>
            <a:endParaRPr lang="en-US" altLang="en-US" sz="4200" dirty="0" err="1">
              <a:solidFill>
                <a:srgbClr val="FFFFFF"/>
              </a:solidFill>
              <a:ea typeface="Microsoft YaHei" panose="020B0503020204020204" charset="-122"/>
            </a:endParaRPr>
          </a:p>
        </p:txBody>
      </p:sp>
      <p:sp>
        <p:nvSpPr>
          <p:cNvPr id="8194" name="Text Box 8193"/>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000" baseline="0" dirty="0" err="1">
                <a:solidFill>
                  <a:srgbClr val="000000"/>
                </a:solidFill>
              </a:rPr>
              <a:t>Універсальна властивість border дає змогу одночасно встановити товщину, стиль і колір </a:t>
            </a:r>
            <a:r>
              <a:rPr lang="ru-RU" altLang="en-US" sz="2000" baseline="0" dirty="0" err="1">
                <a:solidFill>
                  <a:srgbClr val="000000"/>
                </a:solidFill>
              </a:rPr>
              <a:t>меж </a:t>
            </a:r>
            <a:r>
              <a:rPr lang="en-US" altLang="en-US" sz="2000" baseline="0" dirty="0" err="1">
                <a:solidFill>
                  <a:srgbClr val="000000"/>
                </a:solidFill>
              </a:rPr>
              <a:t>навколо елемента. Значення можуть іти в будь-якому порядку, розділяючись пропуском, браузер сам визначить, яке з них відповідає потрібній властивості. Для встановлення межі тільки на певних сторонах елемента, скористайтеся властивостями border-top, border-bottom, border-left, border-right.</a:t>
            </a:r>
            <a:endParaRPr lang="en-US" altLang="en-US" sz="2000" baseline="0" dirty="0" err="1">
              <a:solidFill>
                <a:srgbClr val="000000"/>
              </a:solidFill>
            </a:endParaRPr>
          </a:p>
        </p:txBody>
      </p:sp>
      <p:pic>
        <p:nvPicPr>
          <p:cNvPr id="8197" name="Picture 8196"/>
          <p:cNvPicPr>
            <a:picLocks noChangeAspect="1"/>
          </p:cNvPicPr>
          <p:nvPr/>
        </p:nvPicPr>
        <p:blipFill>
          <a:blip r:embed="rId1"/>
          <a:stretch>
            <a:fillRect/>
          </a:stretch>
        </p:blipFill>
        <p:spPr>
          <a:xfrm>
            <a:off x="-68262" y="3840163"/>
            <a:ext cx="5645150" cy="4187825"/>
          </a:xfrm>
          <a:prstGeom prst="rect">
            <a:avLst/>
          </a:prstGeom>
          <a:noFill/>
          <a:ln w="9525">
            <a:noFill/>
          </a:ln>
        </p:spPr>
      </p:pic>
      <p:pic>
        <p:nvPicPr>
          <p:cNvPr id="8198" name="Picture 8197"/>
          <p:cNvPicPr>
            <a:picLocks noChangeAspect="1"/>
          </p:cNvPicPr>
          <p:nvPr/>
        </p:nvPicPr>
        <p:blipFill>
          <a:blip r:embed="rId2"/>
          <a:stretch>
            <a:fillRect/>
          </a:stretch>
        </p:blipFill>
        <p:spPr>
          <a:xfrm>
            <a:off x="2498725" y="3771900"/>
            <a:ext cx="6613525" cy="752475"/>
          </a:xfrm>
          <a:prstGeom prst="rect">
            <a:avLst/>
          </a:prstGeom>
          <a:noFill/>
          <a:ln w="9525">
            <a:noFill/>
          </a:ln>
        </p:spPr>
      </p:pic>
      <p:pic>
        <p:nvPicPr>
          <p:cNvPr id="8199" name="Picture 8198"/>
          <p:cNvPicPr>
            <a:picLocks noChangeAspect="1"/>
          </p:cNvPicPr>
          <p:nvPr/>
        </p:nvPicPr>
        <p:blipFill>
          <a:blip r:embed="rId3"/>
          <a:stretch>
            <a:fillRect/>
          </a:stretch>
        </p:blipFill>
        <p:spPr>
          <a:xfrm>
            <a:off x="5710238" y="4608513"/>
            <a:ext cx="3286125" cy="20669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200" dirty="0" err="1">
                <a:solidFill>
                  <a:srgbClr val="FFFFFF"/>
                </a:solidFill>
                <a:ea typeface="Microsoft YaHei" panose="020B0503020204020204" charset="-122"/>
              </a:rPr>
              <a:t>Внутрішній відступ - padding </a:t>
            </a:r>
            <a:endParaRPr lang="en-US" altLang="en-US" sz="4200" dirty="0" err="1">
              <a:solidFill>
                <a:srgbClr val="FFFFFF"/>
              </a:solidFill>
              <a:ea typeface="Microsoft YaHei" panose="020B0503020204020204" charset="-122"/>
            </a:endParaRPr>
          </a:p>
        </p:txBody>
      </p:sp>
      <p:sp>
        <p:nvSpPr>
          <p:cNvPr id="9218" name="Text Box 9217"/>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000" baseline="0" dirty="0" err="1">
                <a:solidFill>
                  <a:srgbClr val="000000"/>
                </a:solidFill>
              </a:rPr>
              <a:t>Властивість </a:t>
            </a:r>
            <a:r>
              <a:rPr lang="en-US" altLang="en-US" sz="2000" b="1" baseline="0" dirty="0" err="1">
                <a:solidFill>
                  <a:srgbClr val="000000"/>
                </a:solidFill>
              </a:rPr>
              <a:t>padding </a:t>
            </a:r>
            <a:r>
              <a:rPr lang="en-US" altLang="en-US" sz="2000" baseline="0" dirty="0" err="1">
                <a:solidFill>
                  <a:srgbClr val="000000"/>
                </a:solidFill>
              </a:rPr>
              <a:t>встановлює значення полів навколо вмісту елемента. Полем називається відстань від внутрішнього краю рамки елемента до уявного прямокутника, що обмежує його вміст</a:t>
            </a:r>
            <a:r>
              <a:rPr lang="ru-RU" altLang="en-US" sz="2000" baseline="0" dirty="0" err="1">
                <a:solidFill>
                  <a:srgbClr val="000000"/>
                </a:solidFill>
              </a:rPr>
              <a:t> </a:t>
            </a:r>
            <a:r>
              <a:rPr lang="en-US" altLang="en-US" sz="2000" b="1" baseline="0" dirty="0" err="1">
                <a:solidFill>
                  <a:srgbClr val="0070C0"/>
                </a:solidFill>
              </a:rPr>
              <a:t>https://w3schoolsua.github.io/css/css_padding.html</a:t>
            </a:r>
            <a:endParaRPr lang="en-US" altLang="en-US" sz="2000" b="1" baseline="0" dirty="0" err="1">
              <a:solidFill>
                <a:srgbClr val="0070C0"/>
              </a:solidFill>
            </a:endParaRPr>
          </a:p>
        </p:txBody>
      </p:sp>
      <p:pic>
        <p:nvPicPr>
          <p:cNvPr id="9221" name="Picture 9220"/>
          <p:cNvPicPr>
            <a:picLocks noChangeAspect="1"/>
          </p:cNvPicPr>
          <p:nvPr/>
        </p:nvPicPr>
        <p:blipFill>
          <a:blip r:embed="rId1"/>
          <a:stretch>
            <a:fillRect/>
          </a:stretch>
        </p:blipFill>
        <p:spPr>
          <a:xfrm>
            <a:off x="2635250" y="3081338"/>
            <a:ext cx="3676650" cy="36925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200" dirty="0" err="1">
                <a:solidFill>
                  <a:srgbClr val="FFFFFF"/>
                </a:solidFill>
                <a:ea typeface="Microsoft YaHei" panose="020B0503020204020204" charset="-122"/>
              </a:rPr>
              <a:t>Зовнішній відступ - margin </a:t>
            </a:r>
            <a:endParaRPr lang="en-US" altLang="en-US" sz="4200" dirty="0" err="1">
              <a:solidFill>
                <a:srgbClr val="FFFFFF"/>
              </a:solidFill>
              <a:ea typeface="Microsoft YaHei" panose="020B0503020204020204" charset="-122"/>
            </a:endParaRPr>
          </a:p>
        </p:txBody>
      </p:sp>
      <p:sp>
        <p:nvSpPr>
          <p:cNvPr id="11266" name="Text Box 11265"/>
          <p:cNvSpPr txBox="1"/>
          <p:nvPr/>
        </p:nvSpPr>
        <p:spPr>
          <a:xfrm>
            <a:off x="609600" y="1600200"/>
            <a:ext cx="7924800" cy="441960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2000" baseline="0" dirty="0" err="1">
                <a:solidFill>
                  <a:srgbClr val="000000"/>
                </a:solidFill>
              </a:rPr>
              <a:t>Властивість </a:t>
            </a:r>
            <a:r>
              <a:rPr lang="en-US" altLang="en-US" sz="2000" b="1" baseline="0" dirty="0" err="1">
                <a:solidFill>
                  <a:srgbClr val="000000"/>
                </a:solidFill>
              </a:rPr>
              <a:t>margin </a:t>
            </a:r>
            <a:r>
              <a:rPr lang="en-US" altLang="en-US" sz="2000" baseline="0" dirty="0" err="1">
                <a:solidFill>
                  <a:srgbClr val="000000"/>
                </a:solidFill>
              </a:rPr>
              <a:t>встановлює величину відступу від кожного краю елемента</a:t>
            </a:r>
            <a:r>
              <a:rPr lang="ru-RU" altLang="en-US" sz="2000" baseline="0" dirty="0" err="1">
                <a:solidFill>
                  <a:srgbClr val="000000"/>
                </a:solidFill>
              </a:rPr>
              <a:t> (поля)</a:t>
            </a:r>
            <a:r>
              <a:rPr lang="en-US" altLang="en-US" sz="2000" baseline="0" dirty="0" err="1">
                <a:solidFill>
                  <a:srgbClr val="000000"/>
                </a:solidFill>
              </a:rPr>
              <a:t>. Відступом є простір від межі поточного елемента до внутрішньої межі його батьківського елемента</a:t>
            </a:r>
            <a:r>
              <a:rPr lang="ru-RU" altLang="en-US" sz="2000" baseline="0" dirty="0" err="1">
                <a:solidFill>
                  <a:srgbClr val="000000"/>
                </a:solidFill>
              </a:rPr>
              <a:t>.</a:t>
            </a:r>
            <a:r>
              <a:rPr lang="en-US" altLang="ru-RU" sz="2000" baseline="0" dirty="0" err="1">
                <a:solidFill>
                  <a:srgbClr val="000000"/>
                </a:solidFill>
              </a:rPr>
              <a:t> </a:t>
            </a:r>
            <a:r>
              <a:rPr lang="en-US" altLang="en-US" sz="2000" b="1" baseline="0" dirty="0" err="1">
                <a:solidFill>
                  <a:srgbClr val="0070C0"/>
                </a:solidFill>
              </a:rPr>
              <a:t>https://w3schoolsua.github.io/css/css_margin.html</a:t>
            </a:r>
            <a:endParaRPr lang="en-US" altLang="en-US" sz="2000" b="1" baseline="0" dirty="0" err="1">
              <a:solidFill>
                <a:srgbClr val="0070C0"/>
              </a:solidFill>
            </a:endParaRPr>
          </a:p>
        </p:txBody>
      </p:sp>
      <p:pic>
        <p:nvPicPr>
          <p:cNvPr id="11269" name="Picture 11268"/>
          <p:cNvPicPr>
            <a:picLocks noChangeAspect="1"/>
          </p:cNvPicPr>
          <p:nvPr/>
        </p:nvPicPr>
        <p:blipFill>
          <a:blip r:embed="rId1"/>
          <a:stretch>
            <a:fillRect/>
          </a:stretch>
        </p:blipFill>
        <p:spPr>
          <a:xfrm>
            <a:off x="2347913" y="3006725"/>
            <a:ext cx="4157662" cy="4122738"/>
          </a:xfrm>
          <a:prstGeom prst="rect">
            <a:avLst/>
          </a:prstGeom>
          <a:noFill/>
          <a:ln w="9525">
            <a:noFill/>
          </a:ln>
        </p:spPr>
      </p:pic>
      <p:pic>
        <p:nvPicPr>
          <p:cNvPr id="11270" name="Picture 11269"/>
          <p:cNvPicPr>
            <a:picLocks noChangeAspect="1"/>
          </p:cNvPicPr>
          <p:nvPr/>
        </p:nvPicPr>
        <p:blipFill>
          <a:blip r:embed="rId2"/>
          <a:stretch>
            <a:fillRect/>
          </a:stretch>
        </p:blipFill>
        <p:spPr>
          <a:xfrm>
            <a:off x="6897688" y="3328988"/>
            <a:ext cx="2079625" cy="16224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r>
              <a:rPr lang="uk-UA" altLang="ru-RU" sz="4200" dirty="0" err="1">
                <a:solidFill>
                  <a:srgbClr val="FFFFFF"/>
                </a:solidFill>
                <a:ea typeface="Microsoft YaHei" panose="020B0503020204020204" charset="-122"/>
              </a:rPr>
              <a:t>. Меню</a:t>
            </a:r>
            <a:endParaRPr lang="uk-UA" altLang="ru-RU" sz="4200" dirty="0" err="1">
              <a:solidFill>
                <a:srgbClr val="FFFFFF"/>
              </a:solidFill>
              <a:ea typeface="Microsoft YaHei" panose="020B0503020204020204" charset="-122"/>
            </a:endParaRPr>
          </a:p>
        </p:txBody>
      </p:sp>
      <p:sp>
        <p:nvSpPr>
          <p:cNvPr id="13314" name="Text Box 13313"/>
          <p:cNvSpPr txBox="1"/>
          <p:nvPr/>
        </p:nvSpPr>
        <p:spPr>
          <a:xfrm>
            <a:off x="609600" y="1600200"/>
            <a:ext cx="7924800" cy="4419600"/>
          </a:xfrm>
          <a:prstGeom prst="rect">
            <a:avLst/>
          </a:prstGeom>
          <a:noFill/>
          <a:ln w="9525">
            <a:noFill/>
          </a:ln>
        </p:spPr>
        <p:txBody>
          <a:bodyPr/>
          <a:p>
            <a:endParaRPr lang="en-US"/>
          </a:p>
        </p:txBody>
      </p:sp>
      <p:sp>
        <p:nvSpPr>
          <p:cNvPr id="13315" name="Text Box 13314"/>
          <p:cNvSpPr txBox="1"/>
          <p:nvPr/>
        </p:nvSpPr>
        <p:spPr>
          <a:xfrm>
            <a:off x="41275" y="1089025"/>
            <a:ext cx="8015288" cy="914400"/>
          </a:xfrm>
          <a:prstGeom prst="rect">
            <a:avLst/>
          </a:prstGeom>
          <a:noFill/>
          <a:ln w="9525">
            <a:noFill/>
          </a:ln>
        </p:spPr>
        <p:txBody>
          <a:bodyPr/>
          <a:p>
            <a:endParaRPr lang="en-US"/>
          </a:p>
        </p:txBody>
      </p:sp>
      <p:sp>
        <p:nvSpPr>
          <p:cNvPr id="13316" name="Text Box 13315"/>
          <p:cNvSpPr txBox="1"/>
          <p:nvPr/>
        </p:nvSpPr>
        <p:spPr>
          <a:xfrm>
            <a:off x="455613" y="2460625"/>
            <a:ext cx="7924800" cy="4419600"/>
          </a:xfrm>
          <a:prstGeom prst="rect">
            <a:avLst/>
          </a:prstGeom>
          <a:noFill/>
          <a:ln w="9525">
            <a:noFill/>
          </a:ln>
        </p:spPr>
        <p:txBody>
          <a:bodyPr/>
          <a:p>
            <a:endParaRPr lang="en-US"/>
          </a:p>
        </p:txBody>
      </p:sp>
      <p:pic>
        <p:nvPicPr>
          <p:cNvPr id="2" name="Picture 1" descr="Снимок экрана 2024-12-02 150250"/>
          <p:cNvPicPr>
            <a:picLocks noChangeAspect="1"/>
          </p:cNvPicPr>
          <p:nvPr/>
        </p:nvPicPr>
        <p:blipFill>
          <a:blip r:embed="rId1"/>
          <a:stretch>
            <a:fillRect/>
          </a:stretch>
        </p:blipFill>
        <p:spPr>
          <a:xfrm>
            <a:off x="836930" y="1673860"/>
            <a:ext cx="2952750" cy="3971925"/>
          </a:xfrm>
          <a:prstGeom prst="rect">
            <a:avLst/>
          </a:prstGeom>
        </p:spPr>
      </p:pic>
      <p:pic>
        <p:nvPicPr>
          <p:cNvPr id="3" name="Picture 2" descr="Снимок экрана 2024-12-02 150255"/>
          <p:cNvPicPr>
            <a:picLocks noChangeAspect="1"/>
          </p:cNvPicPr>
          <p:nvPr/>
        </p:nvPicPr>
        <p:blipFill>
          <a:blip r:embed="rId2"/>
          <a:stretch>
            <a:fillRect/>
          </a:stretch>
        </p:blipFill>
        <p:spPr>
          <a:xfrm>
            <a:off x="5156835" y="1673860"/>
            <a:ext cx="2943225" cy="3933825"/>
          </a:xfrm>
          <a:prstGeom prst="rect">
            <a:avLst/>
          </a:prstGeom>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200" dirty="0" err="1">
                <a:solidFill>
                  <a:srgbClr val="FFFFFF"/>
                </a:solidFill>
                <a:ea typeface="Microsoft YaHei" panose="020B0503020204020204" charset="-122"/>
              </a:rPr>
              <a:t>Коментарі до завдання</a:t>
            </a:r>
            <a:endParaRPr lang="en-US" altLang="en-US" sz="4200" dirty="0" err="1">
              <a:solidFill>
                <a:srgbClr val="FFFFFF"/>
              </a:solidFill>
              <a:ea typeface="Microsoft YaHei" panose="020B0503020204020204" charset="-122"/>
            </a:endParaRPr>
          </a:p>
        </p:txBody>
      </p:sp>
      <p:sp>
        <p:nvSpPr>
          <p:cNvPr id="14338" name="Text Box 14337"/>
          <p:cNvSpPr txBox="1"/>
          <p:nvPr/>
        </p:nvSpPr>
        <p:spPr>
          <a:xfrm>
            <a:off x="609600" y="1600200"/>
            <a:ext cx="7924800" cy="4419600"/>
          </a:xfrm>
          <a:prstGeom prst="rect">
            <a:avLst/>
          </a:prstGeom>
          <a:noFill/>
          <a:ln w="9525">
            <a:noFill/>
          </a:ln>
        </p:spPr>
        <p:txBody>
          <a:bodyPr wrap="square" lIns="91440" tIns="45720" rIns="91440" bIns="45720" anchor="t" anchorCtr="0"/>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Кожен пункт меню - це абзац (p)</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Для налаштування зовнішнього вигляду використовується CSS </a:t>
            </a:r>
            <a:r>
              <a:rPr lang="uk-UA" altLang="en-US" sz="2100" b="1" baseline="0" dirty="0" err="1">
                <a:solidFill>
                  <a:srgbClr val="000000"/>
                </a:solidFill>
              </a:rPr>
              <a:t>третього </a:t>
            </a:r>
            <a:r>
              <a:rPr lang="en-US" altLang="en-US" sz="2100" b="1" baseline="0" dirty="0" err="1">
                <a:solidFill>
                  <a:srgbClr val="000000"/>
                </a:solidFill>
              </a:rPr>
              <a:t>рівня - </a:t>
            </a:r>
            <a:r>
              <a:rPr lang="uk-UA" altLang="en-US" sz="2100" b="1" baseline="0" dirty="0" err="1">
                <a:solidFill>
                  <a:srgbClr val="000000"/>
                </a:solidFill>
              </a:rPr>
              <a:t>окремий файл</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Зазначено налаштування для рамки, кольору фону, розміру та сімейства шрифту, внутрішні та зовнішні відступи, ширина, вирівнювання тексту всередині абзацу, жирність</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Для скасування виділення тексту використовується властивість user-select: none;</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При наведенні спрацьовує псевдоклас :hover</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При натисканні спрацьовує псевдоклас :аctive</a:t>
            </a:r>
            <a:endParaRPr lang="en-US" altLang="en-US" sz="2100" b="1" baseline="0" dirty="0" err="1">
              <a:solidFill>
                <a:srgbClr val="000000"/>
              </a:solidFill>
            </a:endParaRPr>
          </a:p>
          <a:p>
            <a:pPr marL="212725" indent="-212725" defTabSz="457200">
              <a:buSzPct val="45000"/>
              <a:buFont typeface="Wingdings" panose="05000000000000000000" pitchFamily="2" charset="2"/>
              <a:buChar char=""/>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r>
              <a:rPr lang="en-US" altLang="en-US" sz="2100" b="1" baseline="0" dirty="0" err="1">
                <a:solidFill>
                  <a:srgbClr val="000000"/>
                </a:solidFill>
              </a:rPr>
              <a:t>Тексти пунктів меню, кольори рамки та заливки - на ваш розсуд</a:t>
            </a:r>
            <a:endParaRPr lang="en-US" altLang="en-US" sz="2100" b="1" baseline="0" dirty="0" err="1">
              <a:solidFill>
                <a:srgbClr val="000000"/>
              </a:solidFill>
            </a:endParaRPr>
          </a:p>
          <a:p>
            <a:pPr defTabSz="457200">
              <a:buSzPct val="45000"/>
              <a:buFont typeface="Wingdings" panose="05000000000000000000" pitchFamily="2" charset="2"/>
              <a:tabLst>
                <a:tab pos="212725" algn="l"/>
                <a:tab pos="660400" algn="l"/>
                <a:tab pos="1109980" algn="l"/>
                <a:tab pos="1558925" algn="l"/>
                <a:tab pos="2008505" algn="l"/>
                <a:tab pos="2457450" algn="l"/>
                <a:tab pos="2907030" algn="l"/>
                <a:tab pos="3355975" algn="l"/>
                <a:tab pos="3805555" algn="l"/>
                <a:tab pos="4254500" algn="l"/>
                <a:tab pos="4704080" algn="l"/>
                <a:tab pos="5153025" algn="l"/>
                <a:tab pos="5602605" algn="l"/>
                <a:tab pos="6051550" algn="l"/>
                <a:tab pos="6501130" algn="l"/>
                <a:tab pos="6950075" algn="l"/>
                <a:tab pos="7399655" algn="l"/>
                <a:tab pos="7848600" algn="l"/>
                <a:tab pos="8298180" algn="l"/>
                <a:tab pos="8747125" algn="l"/>
                <a:tab pos="9196705" algn="l"/>
              </a:tabLst>
            </a:pPr>
            <a:endParaRPr lang="en-US" altLang="en-US" sz="2100" b="1"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51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Що таке CSS</a:t>
            </a:r>
            <a:endParaRPr lang="ru-RU" altLang="x-none" sz="4200" dirty="0" err="1">
              <a:solidFill>
                <a:srgbClr val="FFFFFF"/>
              </a:solidFill>
              <a:ea typeface="Microsoft YaHei" panose="020B0503020204020204" charset="-122"/>
            </a:endParaRPr>
          </a:p>
        </p:txBody>
      </p:sp>
      <p:sp>
        <p:nvSpPr>
          <p:cNvPr id="5122" name="Text Box 5121"/>
          <p:cNvSpPr txBox="1"/>
          <p:nvPr/>
        </p:nvSpPr>
        <p:spPr>
          <a:xfrm>
            <a:off x="534035" y="1376680"/>
            <a:ext cx="8000365" cy="4643120"/>
          </a:xfrm>
          <a:prstGeom prst="rect">
            <a:avLst/>
          </a:prstGeom>
          <a:noFill/>
          <a:ln w="9525">
            <a:noFill/>
          </a:ln>
        </p:spPr>
        <p:txBody>
          <a:bodyPr wrap="square" lIns="91440" tIns="45720" rIns="91440" bIns="45720" anchor="t"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HTML дозволяє задавати колір і розмір тексту за допомогою тегів форматування (h1, b, u, i, big, small, strike, sub, sup, br, hr, font тощо). Якщо потрібно змінити параметри однотипних елементів на сайті (наприклад, усіх абзаців), доведеться переглядати всі сторінки, щоб знайти й змінити теги.</a:t>
            </a: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1" baseline="0" dirty="0" err="1">
                <a:solidFill>
                  <a:srgbClr val="000000"/>
                </a:solidFill>
              </a:rPr>
              <a:t>Каскадні таблиці стилів (Cascading Style Sheets, CSS) дозволяють зберігати колір, розміри тексту та інші параметри </a:t>
            </a:r>
            <a:r>
              <a:rPr lang="ru-RU" altLang="en-US" sz="1500" b="1" baseline="0" dirty="0" err="1">
                <a:solidFill>
                  <a:srgbClr val="000000"/>
                </a:solidFill>
              </a:rPr>
              <a:t>окремо </a:t>
            </a:r>
            <a:r>
              <a:rPr lang="en-US" altLang="en-US" sz="1500" b="1" baseline="0" dirty="0" err="1">
                <a:solidFill>
                  <a:srgbClr val="000000"/>
                </a:solidFill>
              </a:rPr>
              <a:t>у стилях. Стилем називається набір елементів форматування, який застосовується до вмісту документа, щоб швидко змінити його зовнішній вигляд.</a:t>
            </a:r>
            <a:endParaRPr lang="en-US" altLang="en-US" sz="1500" b="1"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500" baseline="0" dirty="0" err="1">
              <a:solidFill>
                <a:srgbClr val="000000"/>
              </a:solidFill>
            </a:endParaRPr>
          </a:p>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500" baseline="0" dirty="0" err="1">
                <a:solidFill>
                  <a:srgbClr val="000000"/>
                </a:solidFill>
              </a:rPr>
              <a:t>Основна перевага CSS полягає в тому, що стилі пропонують набагато більше можливостей для форматування, ніж простий HTML. Стилі дозволяють о</a:t>
            </a:r>
            <a:r>
              <a:rPr lang="ru-RU" altLang="en-US" sz="1500" baseline="0" dirty="0" err="1">
                <a:solidFill>
                  <a:srgbClr val="000000"/>
                </a:solidFill>
              </a:rPr>
              <a:t>дночасно </a:t>
            </a:r>
            <a:r>
              <a:rPr lang="en-US" altLang="en-US" sz="1500" baseline="0" dirty="0" err="1">
                <a:solidFill>
                  <a:srgbClr val="000000"/>
                </a:solidFill>
              </a:rPr>
              <a:t>застосувати одразу цілу групу атрибутів форматування. Крім того, за їх допомогою можна, наприклад, змінити вигляд усіх заголовків або абзаців у документі. Замість форматування заголовка в кілька прийомів (спочатку задається його розмір, потім шрифт "Arial" і, нарешті, вирівнювання по центру), те ж саме можна зробити одночасно, застосувавши стиль до тега h1 (або p для абзацу). Якщо потрібно швидко змінити зовнішній вигляд тексту, створеного за допомогою одного зі стилів, достатньо змінити параметри стилю у всіх документах, де він використовується, і вигляд тексту зміниться </a:t>
            </a:r>
            <a:r>
              <a:rPr lang="ru-RU" altLang="en-US" sz="1500" baseline="0" dirty="0" err="1">
                <a:solidFill>
                  <a:srgbClr val="000000"/>
                </a:solidFill>
              </a:rPr>
              <a:t>	   		</a:t>
            </a:r>
            <a:r>
              <a:rPr lang="en-US" altLang="en-US" sz="1500" baseline="0" dirty="0" err="1">
                <a:solidFill>
                  <a:srgbClr val="000000"/>
                </a:solidFill>
              </a:rPr>
              <a:t>автоматично.</a:t>
            </a:r>
            <a:endParaRPr lang="en-US" altLang="en-US" sz="1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uk-UA" altLang="x-none" sz="4200" dirty="0" err="1">
                <a:solidFill>
                  <a:srgbClr val="FFFFFF"/>
                </a:solidFill>
                <a:ea typeface="Microsoft YaHei" panose="020B0503020204020204" charset="-122"/>
              </a:rPr>
              <a:t>Ще</a:t>
            </a:r>
            <a:r>
              <a:rPr lang="ru-RU" altLang="x-none" sz="4200" dirty="0" err="1">
                <a:solidFill>
                  <a:srgbClr val="FFFFFF"/>
                </a:solidFill>
                <a:ea typeface="Microsoft YaHei" panose="020B0503020204020204" charset="-122"/>
              </a:rPr>
              <a:t> практика</a:t>
            </a:r>
            <a:endParaRPr lang="ru-RU" altLang="x-none" sz="4200" dirty="0" err="1">
              <a:solidFill>
                <a:srgbClr val="FFFFFF"/>
              </a:solidFill>
              <a:ea typeface="Microsoft YaHei" panose="020B0503020204020204" charset="-122"/>
            </a:endParaRPr>
          </a:p>
        </p:txBody>
      </p:sp>
      <p:sp>
        <p:nvSpPr>
          <p:cNvPr id="17410" name="Text Box 17409"/>
          <p:cNvSpPr txBox="1"/>
          <p:nvPr/>
        </p:nvSpPr>
        <p:spPr>
          <a:xfrm>
            <a:off x="609600" y="1600200"/>
            <a:ext cx="7924800" cy="4419600"/>
          </a:xfrm>
          <a:prstGeom prst="rect">
            <a:avLst/>
          </a:prstGeom>
          <a:noFill/>
          <a:ln w="9525">
            <a:noFill/>
          </a:ln>
        </p:spPr>
        <p:txBody>
          <a:bodyPr wrap="square" lIns="91440" tIns="45720" rIns="91440" bIns="45720" anchor="t" anchorCtr="0"/>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500" b="1" baseline="0" dirty="0" err="1">
                <a:solidFill>
                  <a:srgbClr val="0070C0"/>
                </a:solidFill>
              </a:rPr>
              <a:t>https://cssgridgarden.com/#ua</a:t>
            </a:r>
            <a:endParaRPr lang="en-US" altLang="en-US" sz="4500" b="1" baseline="0" dirty="0" err="1">
              <a:solidFill>
                <a:srgbClr val="0070C0"/>
              </a:solidFill>
            </a:endParaRPr>
          </a:p>
        </p:txBody>
      </p:sp>
      <p:sp>
        <p:nvSpPr>
          <p:cNvPr id="17411" name="Text Box 17410"/>
          <p:cNvSpPr txBox="1"/>
          <p:nvPr/>
        </p:nvSpPr>
        <p:spPr>
          <a:xfrm>
            <a:off x="41275" y="1089025"/>
            <a:ext cx="8015288" cy="914400"/>
          </a:xfrm>
          <a:prstGeom prst="rect">
            <a:avLst/>
          </a:prstGeom>
          <a:noFill/>
          <a:ln w="9525">
            <a:noFill/>
          </a:ln>
        </p:spPr>
        <p:txBody>
          <a:bodyPr/>
          <a:p>
            <a:endParaRPr lang="en-US"/>
          </a:p>
        </p:txBody>
      </p:sp>
      <p:pic>
        <p:nvPicPr>
          <p:cNvPr id="2" name="Picture 1"/>
          <p:cNvPicPr>
            <a:picLocks noChangeAspect="1"/>
          </p:cNvPicPr>
          <p:nvPr/>
        </p:nvPicPr>
        <p:blipFill>
          <a:blip r:embed="rId1"/>
          <a:stretch>
            <a:fillRect/>
          </a:stretch>
        </p:blipFill>
        <p:spPr>
          <a:xfrm>
            <a:off x="871855" y="3068955"/>
            <a:ext cx="7422515" cy="3583305"/>
          </a:xfrm>
          <a:prstGeom prst="rect">
            <a:avLst/>
          </a:prstGeom>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 на border</a:t>
            </a:r>
            <a:endParaRPr lang="ru-RU" altLang="x-none" sz="4200" dirty="0" err="1">
              <a:solidFill>
                <a:srgbClr val="FFFFFF"/>
              </a:solidFill>
              <a:ea typeface="Microsoft YaHei" panose="020B0503020204020204" charset="-122"/>
            </a:endParaRPr>
          </a:p>
        </p:txBody>
      </p:sp>
      <p:sp>
        <p:nvSpPr>
          <p:cNvPr id="18434" name="Text Box 18433"/>
          <p:cNvSpPr txBox="1"/>
          <p:nvPr/>
        </p:nvSpPr>
        <p:spPr>
          <a:xfrm>
            <a:off x="609600" y="1600200"/>
            <a:ext cx="7924800" cy="4419600"/>
          </a:xfrm>
          <a:prstGeom prst="rect">
            <a:avLst/>
          </a:prstGeom>
          <a:noFill/>
          <a:ln w="9525">
            <a:noFill/>
          </a:ln>
        </p:spPr>
        <p:txBody>
          <a:bodyPr/>
          <a:p>
            <a:endParaRPr lang="en-US"/>
          </a:p>
        </p:txBody>
      </p:sp>
      <p:sp>
        <p:nvSpPr>
          <p:cNvPr id="18435" name="Text Box 18434"/>
          <p:cNvSpPr txBox="1"/>
          <p:nvPr/>
        </p:nvSpPr>
        <p:spPr>
          <a:xfrm>
            <a:off x="41275" y="1089025"/>
            <a:ext cx="8015288" cy="914400"/>
          </a:xfrm>
          <a:prstGeom prst="rect">
            <a:avLst/>
          </a:prstGeom>
          <a:noFill/>
          <a:ln w="9525">
            <a:noFill/>
          </a:ln>
        </p:spPr>
        <p:txBody>
          <a:bodyPr/>
          <a:p>
            <a:endParaRPr lang="en-US"/>
          </a:p>
        </p:txBody>
      </p:sp>
      <p:sp>
        <p:nvSpPr>
          <p:cNvPr id="18436" name="Text Box 18435"/>
          <p:cNvSpPr txBox="1"/>
          <p:nvPr/>
        </p:nvSpPr>
        <p:spPr>
          <a:xfrm>
            <a:off x="455613" y="2460625"/>
            <a:ext cx="7924800" cy="4419600"/>
          </a:xfrm>
          <a:prstGeom prst="rect">
            <a:avLst/>
          </a:prstGeom>
          <a:noFill/>
          <a:ln w="9525">
            <a:noFill/>
          </a:ln>
        </p:spPr>
        <p:txBody>
          <a:bodyPr/>
          <a:p>
            <a:endParaRPr lang="en-US"/>
          </a:p>
        </p:txBody>
      </p:sp>
      <p:pic>
        <p:nvPicPr>
          <p:cNvPr id="18437" name="Picture 18436"/>
          <p:cNvPicPr>
            <a:picLocks noChangeAspect="1"/>
          </p:cNvPicPr>
          <p:nvPr/>
        </p:nvPicPr>
        <p:blipFill>
          <a:blip r:embed="rId1"/>
          <a:stretch>
            <a:fillRect/>
          </a:stretch>
        </p:blipFill>
        <p:spPr>
          <a:xfrm>
            <a:off x="503238" y="2016125"/>
            <a:ext cx="7958137" cy="334803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position: absolute</a:t>
            </a:r>
            <a:endParaRPr lang="ru-RU" altLang="x-none" sz="4200" dirty="0" err="1">
              <a:solidFill>
                <a:srgbClr val="FFFFFF"/>
              </a:solidFill>
              <a:ea typeface="Microsoft YaHei" panose="020B0503020204020204" charset="-122"/>
            </a:endParaRPr>
          </a:p>
        </p:txBody>
      </p:sp>
      <p:sp>
        <p:nvSpPr>
          <p:cNvPr id="19458" name="Text Box 19457"/>
          <p:cNvSpPr txBox="1"/>
          <p:nvPr/>
        </p:nvSpPr>
        <p:spPr>
          <a:xfrm>
            <a:off x="609600" y="1600200"/>
            <a:ext cx="7924800" cy="4419600"/>
          </a:xfrm>
          <a:prstGeom prst="rect">
            <a:avLst/>
          </a:prstGeom>
          <a:noFill/>
          <a:ln w="9525">
            <a:noFill/>
          </a:ln>
        </p:spPr>
        <p:txBody>
          <a:bodyPr/>
          <a:p>
            <a:endParaRPr lang="en-US"/>
          </a:p>
        </p:txBody>
      </p:sp>
      <p:sp>
        <p:nvSpPr>
          <p:cNvPr id="19459" name="Text Box 19458"/>
          <p:cNvSpPr txBox="1"/>
          <p:nvPr/>
        </p:nvSpPr>
        <p:spPr>
          <a:xfrm>
            <a:off x="41275" y="1089025"/>
            <a:ext cx="8015288" cy="914400"/>
          </a:xfrm>
          <a:prstGeom prst="rect">
            <a:avLst/>
          </a:prstGeom>
          <a:noFill/>
          <a:ln w="9525">
            <a:noFill/>
          </a:ln>
        </p:spPr>
        <p:txBody>
          <a:bodyPr/>
          <a:p>
            <a:endParaRPr lang="en-US"/>
          </a:p>
        </p:txBody>
      </p:sp>
      <p:sp>
        <p:nvSpPr>
          <p:cNvPr id="19460" name="Text Box 19459"/>
          <p:cNvSpPr txBox="1"/>
          <p:nvPr/>
        </p:nvSpPr>
        <p:spPr>
          <a:xfrm>
            <a:off x="455613" y="2460625"/>
            <a:ext cx="7924800" cy="4419600"/>
          </a:xfrm>
          <a:prstGeom prst="rect">
            <a:avLst/>
          </a:prstGeom>
          <a:noFill/>
          <a:ln w="9525">
            <a:noFill/>
          </a:ln>
        </p:spPr>
        <p:txBody>
          <a:bodyPr/>
          <a:p>
            <a:endParaRPr lang="en-US"/>
          </a:p>
        </p:txBody>
      </p:sp>
      <p:pic>
        <p:nvPicPr>
          <p:cNvPr id="19461" name="Picture 19460"/>
          <p:cNvPicPr>
            <a:picLocks noChangeAspect="1"/>
          </p:cNvPicPr>
          <p:nvPr/>
        </p:nvPicPr>
        <p:blipFill>
          <a:blip r:embed="rId1"/>
          <a:stretch>
            <a:fillRect/>
          </a:stretch>
        </p:blipFill>
        <p:spPr>
          <a:xfrm>
            <a:off x="1008063" y="1484313"/>
            <a:ext cx="6335712" cy="5553075"/>
          </a:xfrm>
          <a:prstGeom prst="rect">
            <a:avLst/>
          </a:prstGeom>
          <a:noFill/>
          <a:ln w="9525">
            <a:noFill/>
          </a:ln>
        </p:spPr>
      </p:pic>
      <p:sp>
        <p:nvSpPr>
          <p:cNvPr id="19462" name="Text Box 19461"/>
          <p:cNvSpPr txBox="1"/>
          <p:nvPr/>
        </p:nvSpPr>
        <p:spPr>
          <a:xfrm>
            <a:off x="5072063" y="6383338"/>
            <a:ext cx="3467100"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dirty="0" err="1">
                <a:solidFill>
                  <a:srgbClr val="000000"/>
                </a:solidFill>
              </a:rPr>
              <a:t>https://habr.com/ru/post/189696/</a:t>
            </a:r>
            <a:endParaRPr lang="ru-RU"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21506" name="Text Box 21505"/>
          <p:cNvSpPr txBox="1"/>
          <p:nvPr/>
        </p:nvSpPr>
        <p:spPr>
          <a:xfrm>
            <a:off x="609600" y="1600200"/>
            <a:ext cx="7924800" cy="4419600"/>
          </a:xfrm>
          <a:prstGeom prst="rect">
            <a:avLst/>
          </a:prstGeom>
          <a:noFill/>
          <a:ln w="9525">
            <a:noFill/>
          </a:ln>
        </p:spPr>
        <p:txBody>
          <a:bodyPr/>
          <a:p>
            <a:endParaRPr lang="en-US"/>
          </a:p>
        </p:txBody>
      </p:sp>
      <p:sp>
        <p:nvSpPr>
          <p:cNvPr id="21507" name="Text Box 21506"/>
          <p:cNvSpPr txBox="1"/>
          <p:nvPr/>
        </p:nvSpPr>
        <p:spPr>
          <a:xfrm>
            <a:off x="41275" y="1089025"/>
            <a:ext cx="8015288" cy="914400"/>
          </a:xfrm>
          <a:prstGeom prst="rect">
            <a:avLst/>
          </a:prstGeom>
          <a:noFill/>
          <a:ln w="9525">
            <a:noFill/>
          </a:ln>
        </p:spPr>
        <p:txBody>
          <a:bodyPr/>
          <a:p>
            <a:endParaRPr lang="en-US"/>
          </a:p>
        </p:txBody>
      </p:sp>
      <p:sp>
        <p:nvSpPr>
          <p:cNvPr id="21508" name="Text Box 21507"/>
          <p:cNvSpPr txBox="1"/>
          <p:nvPr/>
        </p:nvSpPr>
        <p:spPr>
          <a:xfrm>
            <a:off x="455613" y="2460625"/>
            <a:ext cx="7924800" cy="4419600"/>
          </a:xfrm>
          <a:prstGeom prst="rect">
            <a:avLst/>
          </a:prstGeom>
          <a:noFill/>
          <a:ln w="9525">
            <a:noFill/>
          </a:ln>
        </p:spPr>
        <p:txBody>
          <a:bodyPr/>
          <a:p>
            <a:endParaRPr lang="en-US"/>
          </a:p>
        </p:txBody>
      </p:sp>
      <p:pic>
        <p:nvPicPr>
          <p:cNvPr id="21509" name="Picture 21508"/>
          <p:cNvPicPr>
            <a:picLocks noChangeAspect="1"/>
          </p:cNvPicPr>
          <p:nvPr/>
        </p:nvPicPr>
        <p:blipFill>
          <a:blip r:embed="rId1"/>
          <a:stretch>
            <a:fillRect/>
          </a:stretch>
        </p:blipFill>
        <p:spPr>
          <a:xfrm>
            <a:off x="854075" y="1728788"/>
            <a:ext cx="3681413" cy="3632200"/>
          </a:xfrm>
          <a:prstGeom prst="rect">
            <a:avLst/>
          </a:prstGeom>
          <a:noFill/>
          <a:ln w="9525">
            <a:noFill/>
          </a:ln>
        </p:spPr>
      </p:pic>
      <p:pic>
        <p:nvPicPr>
          <p:cNvPr id="21510" name="Picture 21509"/>
          <p:cNvPicPr>
            <a:picLocks noChangeAspect="1"/>
          </p:cNvPicPr>
          <p:nvPr/>
        </p:nvPicPr>
        <p:blipFill>
          <a:blip r:embed="rId2"/>
          <a:stretch>
            <a:fillRect/>
          </a:stretch>
        </p:blipFill>
        <p:spPr>
          <a:xfrm>
            <a:off x="4608513" y="1871663"/>
            <a:ext cx="3892550" cy="35052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25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z-index</a:t>
            </a:r>
            <a:endParaRPr lang="ru-RU" altLang="x-none" sz="4200" dirty="0" err="1">
              <a:solidFill>
                <a:srgbClr val="FFFFFF"/>
              </a:solidFill>
              <a:ea typeface="Microsoft YaHei" panose="020B0503020204020204" charset="-122"/>
            </a:endParaRPr>
          </a:p>
        </p:txBody>
      </p:sp>
      <p:sp>
        <p:nvSpPr>
          <p:cNvPr id="22530" name="Text Box 22529"/>
          <p:cNvSpPr txBox="1"/>
          <p:nvPr/>
        </p:nvSpPr>
        <p:spPr>
          <a:xfrm>
            <a:off x="609600" y="1600200"/>
            <a:ext cx="7924800" cy="4419600"/>
          </a:xfrm>
          <a:prstGeom prst="rect">
            <a:avLst/>
          </a:prstGeom>
          <a:noFill/>
          <a:ln w="9525">
            <a:noFill/>
          </a:ln>
        </p:spPr>
        <p:txBody>
          <a:bodyPr/>
          <a:p>
            <a:endParaRPr lang="en-US"/>
          </a:p>
        </p:txBody>
      </p:sp>
      <p:sp>
        <p:nvSpPr>
          <p:cNvPr id="22531" name="Text Box 22530"/>
          <p:cNvSpPr txBox="1"/>
          <p:nvPr/>
        </p:nvSpPr>
        <p:spPr>
          <a:xfrm>
            <a:off x="41275" y="1089025"/>
            <a:ext cx="8015288" cy="914400"/>
          </a:xfrm>
          <a:prstGeom prst="rect">
            <a:avLst/>
          </a:prstGeom>
          <a:noFill/>
          <a:ln w="9525">
            <a:noFill/>
          </a:ln>
        </p:spPr>
        <p:txBody>
          <a:bodyPr/>
          <a:p>
            <a:endParaRPr lang="en-US"/>
          </a:p>
        </p:txBody>
      </p:sp>
      <p:sp>
        <p:nvSpPr>
          <p:cNvPr id="22532" name="Text Box 22531"/>
          <p:cNvSpPr txBox="1"/>
          <p:nvPr/>
        </p:nvSpPr>
        <p:spPr>
          <a:xfrm>
            <a:off x="455613" y="2460625"/>
            <a:ext cx="7924800" cy="4419600"/>
          </a:xfrm>
          <a:prstGeom prst="rect">
            <a:avLst/>
          </a:prstGeom>
          <a:noFill/>
          <a:ln w="9525">
            <a:noFill/>
          </a:ln>
        </p:spPr>
        <p:txBody>
          <a:bodyPr/>
          <a:p>
            <a:endParaRPr lang="en-US"/>
          </a:p>
        </p:txBody>
      </p:sp>
      <p:pic>
        <p:nvPicPr>
          <p:cNvPr id="22533" name="Picture 22532"/>
          <p:cNvPicPr>
            <a:picLocks noChangeAspect="1"/>
          </p:cNvPicPr>
          <p:nvPr/>
        </p:nvPicPr>
        <p:blipFill>
          <a:blip r:embed="rId1"/>
          <a:stretch>
            <a:fillRect/>
          </a:stretch>
        </p:blipFill>
        <p:spPr>
          <a:xfrm>
            <a:off x="3311525" y="1692275"/>
            <a:ext cx="2852738" cy="2555875"/>
          </a:xfrm>
          <a:prstGeom prst="rect">
            <a:avLst/>
          </a:prstGeom>
          <a:noFill/>
          <a:ln w="9525">
            <a:noFill/>
          </a:ln>
        </p:spPr>
      </p:pic>
      <p:pic>
        <p:nvPicPr>
          <p:cNvPr id="22534" name="Picture 22533"/>
          <p:cNvPicPr>
            <a:picLocks noChangeAspect="1"/>
          </p:cNvPicPr>
          <p:nvPr/>
        </p:nvPicPr>
        <p:blipFill>
          <a:blip r:embed="rId2"/>
          <a:stretch>
            <a:fillRect/>
          </a:stretch>
        </p:blipFill>
        <p:spPr>
          <a:xfrm>
            <a:off x="6164263" y="3816350"/>
            <a:ext cx="2846387" cy="2827338"/>
          </a:xfrm>
          <a:prstGeom prst="rect">
            <a:avLst/>
          </a:prstGeom>
          <a:noFill/>
          <a:ln w="9525">
            <a:noFill/>
          </a:ln>
        </p:spPr>
      </p:pic>
      <p:pic>
        <p:nvPicPr>
          <p:cNvPr id="22535" name="Picture 22534"/>
          <p:cNvPicPr>
            <a:picLocks noChangeAspect="1"/>
          </p:cNvPicPr>
          <p:nvPr/>
        </p:nvPicPr>
        <p:blipFill>
          <a:blip r:embed="rId3"/>
          <a:stretch>
            <a:fillRect/>
          </a:stretch>
        </p:blipFill>
        <p:spPr>
          <a:xfrm>
            <a:off x="0" y="3024188"/>
            <a:ext cx="3095625" cy="25622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z-index</a:t>
            </a:r>
            <a:endParaRPr lang="ru-RU" altLang="x-none" sz="4200" dirty="0" err="1">
              <a:solidFill>
                <a:srgbClr val="FFFFFF"/>
              </a:solidFill>
              <a:ea typeface="Microsoft YaHei" panose="020B0503020204020204" charset="-122"/>
            </a:endParaRPr>
          </a:p>
        </p:txBody>
      </p:sp>
      <p:sp>
        <p:nvSpPr>
          <p:cNvPr id="23554" name="Text Box 23553"/>
          <p:cNvSpPr txBox="1"/>
          <p:nvPr/>
        </p:nvSpPr>
        <p:spPr>
          <a:xfrm>
            <a:off x="609600" y="1600200"/>
            <a:ext cx="7924800" cy="4419600"/>
          </a:xfrm>
          <a:prstGeom prst="rect">
            <a:avLst/>
          </a:prstGeom>
          <a:noFill/>
          <a:ln w="9525">
            <a:noFill/>
          </a:ln>
        </p:spPr>
        <p:txBody>
          <a:bodyPr/>
          <a:p>
            <a:endParaRPr lang="en-US"/>
          </a:p>
        </p:txBody>
      </p:sp>
      <p:sp>
        <p:nvSpPr>
          <p:cNvPr id="23555" name="Text Box 23554"/>
          <p:cNvSpPr txBox="1"/>
          <p:nvPr/>
        </p:nvSpPr>
        <p:spPr>
          <a:xfrm>
            <a:off x="41275" y="1089025"/>
            <a:ext cx="8015288" cy="914400"/>
          </a:xfrm>
          <a:prstGeom prst="rect">
            <a:avLst/>
          </a:prstGeom>
          <a:noFill/>
          <a:ln w="9525">
            <a:noFill/>
          </a:ln>
        </p:spPr>
        <p:txBody>
          <a:bodyPr/>
          <a:p>
            <a:endParaRPr lang="en-US"/>
          </a:p>
        </p:txBody>
      </p:sp>
      <p:sp>
        <p:nvSpPr>
          <p:cNvPr id="23556" name="Text Box 23555"/>
          <p:cNvSpPr txBox="1"/>
          <p:nvPr/>
        </p:nvSpPr>
        <p:spPr>
          <a:xfrm>
            <a:off x="455613" y="2460625"/>
            <a:ext cx="7924800" cy="4419600"/>
          </a:xfrm>
          <a:prstGeom prst="rect">
            <a:avLst/>
          </a:prstGeom>
          <a:noFill/>
          <a:ln w="9525">
            <a:noFill/>
          </a:ln>
        </p:spPr>
        <p:txBody>
          <a:bodyPr/>
          <a:p>
            <a:endParaRPr lang="en-US"/>
          </a:p>
        </p:txBody>
      </p:sp>
      <p:pic>
        <p:nvPicPr>
          <p:cNvPr id="23557" name="Picture 23556"/>
          <p:cNvPicPr>
            <a:picLocks noChangeAspect="1"/>
          </p:cNvPicPr>
          <p:nvPr/>
        </p:nvPicPr>
        <p:blipFill>
          <a:blip r:embed="rId1"/>
          <a:stretch>
            <a:fillRect/>
          </a:stretch>
        </p:blipFill>
        <p:spPr>
          <a:xfrm>
            <a:off x="2436813" y="127000"/>
            <a:ext cx="6756400" cy="6756400"/>
          </a:xfrm>
          <a:prstGeom prst="rect">
            <a:avLst/>
          </a:prstGeom>
          <a:noFill/>
          <a:ln w="9525">
            <a:noFill/>
          </a:ln>
        </p:spPr>
      </p:pic>
      <p:pic>
        <p:nvPicPr>
          <p:cNvPr id="2" name="Picture 1"/>
          <p:cNvPicPr>
            <a:picLocks noChangeAspect="1"/>
          </p:cNvPicPr>
          <p:nvPr/>
        </p:nvPicPr>
        <p:blipFill>
          <a:blip r:embed="rId2"/>
          <a:stretch>
            <a:fillRect/>
          </a:stretch>
        </p:blipFill>
        <p:spPr>
          <a:xfrm>
            <a:off x="2637155" y="1269365"/>
            <a:ext cx="2335530" cy="759460"/>
          </a:xfrm>
          <a:prstGeom prst="rect">
            <a:avLst/>
          </a:prstGeom>
        </p:spPr>
      </p:pic>
      <p:pic>
        <p:nvPicPr>
          <p:cNvPr id="3" name="Picture 2"/>
          <p:cNvPicPr>
            <a:picLocks noChangeAspect="1"/>
          </p:cNvPicPr>
          <p:nvPr/>
        </p:nvPicPr>
        <p:blipFill>
          <a:blip r:embed="rId3"/>
          <a:stretch>
            <a:fillRect/>
          </a:stretch>
        </p:blipFill>
        <p:spPr>
          <a:xfrm>
            <a:off x="2901950" y="323215"/>
            <a:ext cx="5755005" cy="945515"/>
          </a:xfrm>
          <a:prstGeom prst="rect">
            <a:avLst/>
          </a:prstGeom>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24578" name="Text Box 24577"/>
          <p:cNvSpPr txBox="1"/>
          <p:nvPr/>
        </p:nvSpPr>
        <p:spPr>
          <a:xfrm>
            <a:off x="609600" y="1600200"/>
            <a:ext cx="7924800" cy="4419600"/>
          </a:xfrm>
          <a:prstGeom prst="rect">
            <a:avLst/>
          </a:prstGeom>
          <a:noFill/>
          <a:ln w="9525">
            <a:noFill/>
          </a:ln>
        </p:spPr>
        <p:txBody>
          <a:bodyPr/>
          <a:p>
            <a:endParaRPr lang="en-US"/>
          </a:p>
        </p:txBody>
      </p:sp>
      <p:sp>
        <p:nvSpPr>
          <p:cNvPr id="24579" name="Text Box 24578"/>
          <p:cNvSpPr txBox="1"/>
          <p:nvPr/>
        </p:nvSpPr>
        <p:spPr>
          <a:xfrm>
            <a:off x="41275" y="1089025"/>
            <a:ext cx="8015288" cy="914400"/>
          </a:xfrm>
          <a:prstGeom prst="rect">
            <a:avLst/>
          </a:prstGeom>
          <a:noFill/>
          <a:ln w="9525">
            <a:noFill/>
          </a:ln>
        </p:spPr>
        <p:txBody>
          <a:bodyPr/>
          <a:p>
            <a:endParaRPr lang="en-US"/>
          </a:p>
        </p:txBody>
      </p:sp>
      <p:sp>
        <p:nvSpPr>
          <p:cNvPr id="24580" name="Text Box 24579"/>
          <p:cNvSpPr txBox="1"/>
          <p:nvPr/>
        </p:nvSpPr>
        <p:spPr>
          <a:xfrm>
            <a:off x="455613" y="2460625"/>
            <a:ext cx="7924800" cy="4419600"/>
          </a:xfrm>
          <a:prstGeom prst="rect">
            <a:avLst/>
          </a:prstGeom>
          <a:noFill/>
          <a:ln w="9525">
            <a:noFill/>
          </a:ln>
        </p:spPr>
        <p:txBody>
          <a:bodyPr/>
          <a:p>
            <a:endParaRPr lang="en-US"/>
          </a:p>
        </p:txBody>
      </p:sp>
      <p:pic>
        <p:nvPicPr>
          <p:cNvPr id="24581" name="Picture 24580"/>
          <p:cNvPicPr>
            <a:picLocks noChangeAspect="1"/>
          </p:cNvPicPr>
          <p:nvPr/>
        </p:nvPicPr>
        <p:blipFill>
          <a:blip r:embed="rId1"/>
          <a:stretch>
            <a:fillRect/>
          </a:stretch>
        </p:blipFill>
        <p:spPr>
          <a:xfrm>
            <a:off x="-3887787" y="1581150"/>
            <a:ext cx="16489362" cy="66262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25602" name="Text Box 25601"/>
          <p:cNvSpPr txBox="1"/>
          <p:nvPr/>
        </p:nvSpPr>
        <p:spPr>
          <a:xfrm>
            <a:off x="609600" y="1600200"/>
            <a:ext cx="7924800" cy="4419600"/>
          </a:xfrm>
          <a:prstGeom prst="rect">
            <a:avLst/>
          </a:prstGeom>
          <a:noFill/>
          <a:ln w="9525">
            <a:noFill/>
          </a:ln>
        </p:spPr>
        <p:txBody>
          <a:bodyPr/>
          <a:p>
            <a:endParaRPr lang="en-US"/>
          </a:p>
        </p:txBody>
      </p:sp>
      <p:sp>
        <p:nvSpPr>
          <p:cNvPr id="25603" name="Text Box 25602"/>
          <p:cNvSpPr txBox="1"/>
          <p:nvPr/>
        </p:nvSpPr>
        <p:spPr>
          <a:xfrm>
            <a:off x="41275" y="1089025"/>
            <a:ext cx="8015288" cy="914400"/>
          </a:xfrm>
          <a:prstGeom prst="rect">
            <a:avLst/>
          </a:prstGeom>
          <a:noFill/>
          <a:ln w="9525">
            <a:noFill/>
          </a:ln>
        </p:spPr>
        <p:txBody>
          <a:bodyPr/>
          <a:p>
            <a:endParaRPr lang="en-US"/>
          </a:p>
        </p:txBody>
      </p:sp>
      <p:sp>
        <p:nvSpPr>
          <p:cNvPr id="25604" name="Text Box 25603"/>
          <p:cNvSpPr txBox="1"/>
          <p:nvPr/>
        </p:nvSpPr>
        <p:spPr>
          <a:xfrm>
            <a:off x="455613" y="2460625"/>
            <a:ext cx="7924800" cy="4419600"/>
          </a:xfrm>
          <a:prstGeom prst="rect">
            <a:avLst/>
          </a:prstGeom>
          <a:noFill/>
          <a:ln w="9525">
            <a:noFill/>
          </a:ln>
        </p:spPr>
        <p:txBody>
          <a:bodyPr/>
          <a:p>
            <a:endParaRPr lang="en-US"/>
          </a:p>
        </p:txBody>
      </p:sp>
      <p:pic>
        <p:nvPicPr>
          <p:cNvPr id="25605" name="Picture 25604"/>
          <p:cNvPicPr>
            <a:picLocks noChangeAspect="1"/>
          </p:cNvPicPr>
          <p:nvPr/>
        </p:nvPicPr>
        <p:blipFill>
          <a:blip r:embed="rId1"/>
          <a:stretch>
            <a:fillRect/>
          </a:stretch>
        </p:blipFill>
        <p:spPr>
          <a:xfrm>
            <a:off x="1568450" y="1662113"/>
            <a:ext cx="5667375" cy="49625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26626" name="Text Box 26625"/>
          <p:cNvSpPr txBox="1"/>
          <p:nvPr/>
        </p:nvSpPr>
        <p:spPr>
          <a:xfrm>
            <a:off x="609600" y="1600200"/>
            <a:ext cx="7924800" cy="4419600"/>
          </a:xfrm>
          <a:prstGeom prst="rect">
            <a:avLst/>
          </a:prstGeom>
          <a:noFill/>
          <a:ln w="9525">
            <a:noFill/>
          </a:ln>
        </p:spPr>
        <p:txBody>
          <a:bodyPr/>
          <a:p>
            <a:endParaRPr lang="en-US"/>
          </a:p>
        </p:txBody>
      </p:sp>
      <p:sp>
        <p:nvSpPr>
          <p:cNvPr id="26627" name="Text Box 26626"/>
          <p:cNvSpPr txBox="1"/>
          <p:nvPr/>
        </p:nvSpPr>
        <p:spPr>
          <a:xfrm>
            <a:off x="41275" y="1089025"/>
            <a:ext cx="8015288" cy="914400"/>
          </a:xfrm>
          <a:prstGeom prst="rect">
            <a:avLst/>
          </a:prstGeom>
          <a:noFill/>
          <a:ln w="9525">
            <a:noFill/>
          </a:ln>
        </p:spPr>
        <p:txBody>
          <a:bodyPr/>
          <a:p>
            <a:endParaRPr lang="en-US"/>
          </a:p>
        </p:txBody>
      </p:sp>
      <p:sp>
        <p:nvSpPr>
          <p:cNvPr id="26628" name="Text Box 26627"/>
          <p:cNvSpPr txBox="1"/>
          <p:nvPr/>
        </p:nvSpPr>
        <p:spPr>
          <a:xfrm>
            <a:off x="455613" y="2460625"/>
            <a:ext cx="7924800" cy="4419600"/>
          </a:xfrm>
          <a:prstGeom prst="rect">
            <a:avLst/>
          </a:prstGeom>
          <a:noFill/>
          <a:ln w="9525">
            <a:noFill/>
          </a:ln>
        </p:spPr>
        <p:txBody>
          <a:bodyPr/>
          <a:p>
            <a:endParaRPr lang="en-US"/>
          </a:p>
        </p:txBody>
      </p:sp>
      <p:pic>
        <p:nvPicPr>
          <p:cNvPr id="26629" name="Picture 26628"/>
          <p:cNvPicPr>
            <a:picLocks noChangeAspect="1"/>
          </p:cNvPicPr>
          <p:nvPr/>
        </p:nvPicPr>
        <p:blipFill>
          <a:blip r:embed="rId1"/>
          <a:stretch>
            <a:fillRect/>
          </a:stretch>
        </p:blipFill>
        <p:spPr>
          <a:xfrm>
            <a:off x="1836738" y="1501775"/>
            <a:ext cx="5400675" cy="543718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uk-UA" altLang="ru-RU" sz="4200" dirty="0" err="1">
                <a:solidFill>
                  <a:srgbClr val="FFFFFF"/>
                </a:solidFill>
                <a:ea typeface="Microsoft YaHei" panose="020B0503020204020204" charset="-122"/>
              </a:rPr>
              <a:t>Ще корисний сайт</a:t>
            </a:r>
            <a:endParaRPr lang="uk-UA" altLang="ru-RU" sz="4200" dirty="0" err="1">
              <a:solidFill>
                <a:srgbClr val="FFFFFF"/>
              </a:solidFill>
              <a:ea typeface="Microsoft YaHei" panose="020B0503020204020204" charset="-122"/>
            </a:endParaRPr>
          </a:p>
        </p:txBody>
      </p:sp>
      <p:sp>
        <p:nvSpPr>
          <p:cNvPr id="28674" name="Text Box 28673"/>
          <p:cNvSpPr txBox="1"/>
          <p:nvPr/>
        </p:nvSpPr>
        <p:spPr>
          <a:xfrm>
            <a:off x="609600" y="1600200"/>
            <a:ext cx="7924800" cy="4419600"/>
          </a:xfrm>
          <a:prstGeom prst="rect">
            <a:avLst/>
          </a:prstGeom>
          <a:noFill/>
          <a:ln w="9525">
            <a:noFill/>
          </a:ln>
        </p:spPr>
        <p:txBody>
          <a:bodyPr wrap="square" lIns="91440" tIns="45720" rIns="91440" bIns="45720" anchor="t" anchorCtr="0"/>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en-US" sz="4800" b="1" baseline="0" dirty="0" err="1">
              <a:solidFill>
                <a:srgbClr val="0070C0"/>
              </a:solidFill>
            </a:endParaRPr>
          </a:p>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en-US" sz="4800" b="1" baseline="0" dirty="0" err="1">
              <a:solidFill>
                <a:srgbClr val="0070C0"/>
              </a:solidFill>
            </a:endParaRPr>
          </a:p>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US" sz="4800" b="1" baseline="0" dirty="0" err="1">
                <a:solidFill>
                  <a:srgbClr val="0070C0"/>
                </a:solidFill>
              </a:rPr>
              <a:t>https://code.mu/ru/markup/book/prime/</a:t>
            </a:r>
            <a:endParaRPr lang="en-US" altLang="en-US" sz="4800" b="1" baseline="0" dirty="0" err="1">
              <a:solidFill>
                <a:srgbClr val="0070C0"/>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Технологія краси :)</a:t>
            </a:r>
            <a:endParaRPr lang="en-US" altLang="en-US" sz="4200" dirty="0" err="1">
              <a:solidFill>
                <a:srgbClr val="FFFFFF"/>
              </a:solidFill>
              <a:ea typeface="Microsoft YaHei" panose="020B0503020204020204" charset="-122"/>
            </a:endParaRPr>
          </a:p>
        </p:txBody>
      </p:sp>
      <p:sp>
        <p:nvSpPr>
          <p:cNvPr id="6146" name="Text Box 6145"/>
          <p:cNvSpPr txBox="1"/>
          <p:nvPr/>
        </p:nvSpPr>
        <p:spPr>
          <a:xfrm>
            <a:off x="444500" y="1437640"/>
            <a:ext cx="8089900" cy="4582160"/>
          </a:xfrm>
          <a:prstGeom prst="rect">
            <a:avLst/>
          </a:prstGeom>
          <a:noFill/>
          <a:ln w="9525">
            <a:noFill/>
          </a:ln>
        </p:spPr>
        <p:txBody>
          <a:bodyPr wrap="square" lIns="91440" tIns="45720" rIns="91440" bIns="45720" anchor="t" anchorCtr="0"/>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Стилі можуть зберігатися у зовнішньому файлі. Браузер кешує такі документи, тому завантаження сайту відбуватиметься трохи швидше.</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CSS є потужною системою для розробників сайтів, розширюючи їхні можливості у дизайні та верстці веб-сторінок. У науковому середовищі, звідки походить технологія WWW, люди більше зосереджувалися на змісті документів, ніж на їхньому оформленні. Однак для більшості людей вигляд сайту, його оформлення, відіграє важливішу роль. Обмеження HTML породили багато технік і підходів до створення веб-сторінок, таких як:</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 Використання різних розширень HTML</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 Застосування зображень замість тексту</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 Використання графічних елементів для контролю порожнього простору, так звані </a:t>
            </a:r>
            <a:r>
              <a:rPr lang="en-US" altLang="en-US" sz="1400" baseline="0" dirty="0" err="1">
                <a:solidFill>
                  <a:srgbClr val="000000"/>
                </a:solidFill>
              </a:rPr>
              <a:t>«</a:t>
            </a:r>
            <a:r>
              <a:rPr lang="en-US" altLang="en-US" sz="1400" baseline="0" dirty="0" err="1">
                <a:solidFill>
                  <a:srgbClr val="000000"/>
                </a:solidFill>
              </a:rPr>
              <a:t>розпірки</a:t>
            </a:r>
            <a:r>
              <a:rPr lang="en-US" altLang="en-US" sz="1400" baseline="0" dirty="0" err="1">
                <a:solidFill>
                  <a:srgbClr val="000000"/>
                </a:solidFill>
              </a:rPr>
              <a:t>»</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 Використання таблиць для верстки веб-сторінок (цей прийом ми вже випробували)))</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 Написання програмних скриптів</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Деякі з перелічених технологій і підходів значно ускладнюють розробку веб-сторінок, пропонують обмежену гнучкість у створенні та керуванні ними, а також створюють труднощі для людей, які ними не володіють.</a:t>
            </a: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400" baseline="0" dirty="0" err="1">
              <a:solidFill>
                <a:srgbClr val="000000"/>
              </a:solidFill>
            </a:endParaRPr>
          </a:p>
          <a:p>
            <a:pPr marL="1905" indent="231775"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400" baseline="0" dirty="0" err="1">
                <a:solidFill>
                  <a:srgbClr val="000000"/>
                </a:solidFill>
              </a:rPr>
              <a:t>Стилі вирішують частину цих проблем у механізмах представлення даних в HTML. CSS є</a:t>
            </a:r>
            <a:r>
              <a:rPr lang="ru-RU" altLang="en-US" sz="1400" baseline="0" dirty="0" err="1">
                <a:solidFill>
                  <a:srgbClr val="000000"/>
                </a:solidFill>
              </a:rPr>
              <a:t>         	</a:t>
            </a:r>
            <a:r>
              <a:rPr lang="en-US" altLang="en-US" sz="1400" baseline="0" dirty="0" err="1">
                <a:solidFill>
                  <a:srgbClr val="000000"/>
                </a:solidFill>
              </a:rPr>
              <a:t> потужною системою, що розширює можливості дизайну та верстки веб-сторінок.</a:t>
            </a:r>
            <a:endParaRPr lang="en-US" altLang="en-US" sz="1400" baseline="0" dirty="0" err="1">
              <a:solidFill>
                <a:srgbClr val="000000"/>
              </a:solidFill>
            </a:endParaRPr>
          </a:p>
        </p:txBody>
      </p:sp>
      <p:sp>
        <p:nvSpPr>
          <p:cNvPr id="6149" name="Text Box 6148"/>
          <p:cNvSpPr txBox="1"/>
          <p:nvPr/>
        </p:nvSpPr>
        <p:spPr>
          <a:xfrm>
            <a:off x="27940" y="6380480"/>
            <a:ext cx="9126220" cy="365125"/>
          </a:xfrm>
          <a:prstGeom prst="rect">
            <a:avLst/>
          </a:prstGeom>
          <a:noFill/>
          <a:ln w="9525">
            <a:noFill/>
          </a:ln>
        </p:spPr>
        <p:txBody>
          <a:bodyPr wrap="square" lIns="90000" tIns="45000" rIns="90000" bIns="45000" anchor="t" anchorCtr="0"/>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dirty="0" err="1">
                <a:solidFill>
                  <a:srgbClr val="FF0000"/>
                </a:solidFill>
                <a:highlight>
                  <a:srgbClr val="FFFF00"/>
                </a:highlight>
                <a:hlinkClick r:id="rId1"/>
              </a:rPr>
              <a:t>http://www.csszengarden.com/</a:t>
            </a:r>
            <a:r>
              <a:rPr lang="en-US" altLang="x-none" sz="2400" dirty="0" err="1">
                <a:solidFill>
                  <a:srgbClr val="FF0000"/>
                </a:solidFill>
                <a:highlight>
                  <a:srgbClr val="FFFF00"/>
                </a:highlight>
              </a:rPr>
              <a:t> </a:t>
            </a:r>
            <a:endParaRPr lang="en-US" altLang="x-none" sz="2400" dirty="0" err="1">
              <a:solidFill>
                <a:srgbClr val="FF0000"/>
              </a:solidFill>
              <a:highlight>
                <a:srgbClr val="FFFF00"/>
              </a:highlight>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737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Домашнє завдання</a:t>
            </a:r>
            <a:endParaRPr lang="ru-RU" altLang="x-none" sz="4200" dirty="0" err="1">
              <a:solidFill>
                <a:srgbClr val="FFFFFF"/>
              </a:solidFill>
              <a:latin typeface="Arial" panose="020B0604020202020204" pitchFamily="34" charset="0"/>
            </a:endParaRPr>
          </a:p>
        </p:txBody>
      </p:sp>
      <p:sp>
        <p:nvSpPr>
          <p:cNvPr id="149507" name="Text Box 73729"/>
          <p:cNvSpPr txBox="1"/>
          <p:nvPr/>
        </p:nvSpPr>
        <p:spPr>
          <a:xfrm>
            <a:off x="395288" y="1385888"/>
            <a:ext cx="8353425" cy="4419600"/>
          </a:xfrm>
          <a:prstGeom prst="rect">
            <a:avLst/>
          </a:prstGeom>
          <a:noFill/>
          <a:ln w="9525">
            <a:noFill/>
          </a:ln>
        </p:spPr>
        <p:txBody>
          <a:bodyPr wrap="square" lIns="91440" tIns="45720" rIns="91440" bIns="45720" anchor="t" anchorCtr="0"/>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2200" b="1" dirty="0" err="1">
                <a:solidFill>
                  <a:srgbClr val="000000"/>
                </a:solidFill>
                <a:latin typeface="Arial" panose="020B0604020202020204" pitchFamily="34" charset="0"/>
              </a:rPr>
              <a:t>П</a:t>
            </a:r>
            <a:r>
              <a:rPr lang="en-US" altLang="en-US" sz="2200" b="1" dirty="0" err="1">
                <a:solidFill>
                  <a:srgbClr val="000000"/>
                </a:solidFill>
                <a:latin typeface="Arial" panose="020B0604020202020204" pitchFamily="34" charset="0"/>
              </a:rPr>
              <a:t>ідібрати якомога більше селекторів на сайті https://flukeout.github.io/</a:t>
            </a:r>
            <a:endParaRPr lang="en-US" altLang="en-US"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en-US" sz="2200" b="1" dirty="0" err="1">
                <a:solidFill>
                  <a:srgbClr val="000000"/>
                </a:solidFill>
                <a:latin typeface="Arial" panose="020B0604020202020204" pitchFamily="34" charset="0"/>
              </a:rPr>
              <a:t>В</a:t>
            </a:r>
            <a:r>
              <a:rPr lang="en-US" altLang="en-US" sz="2200" b="1" dirty="0" err="1">
                <a:solidFill>
                  <a:srgbClr val="000000"/>
                </a:solidFill>
                <a:latin typeface="Arial" panose="020B0604020202020204" pitchFamily="34" charset="0"/>
              </a:rPr>
              <a:t>иконати практику на 38 </a:t>
            </a:r>
            <a:r>
              <a:rPr lang="uk-UA" altLang="en-US" sz="2200" b="1" dirty="0" err="1">
                <a:solidFill>
                  <a:srgbClr val="000000"/>
                </a:solidFill>
                <a:latin typeface="Arial" panose="020B0604020202020204" pitchFamily="34" charset="0"/>
              </a:rPr>
              <a:t>та 46 </a:t>
            </a:r>
            <a:r>
              <a:rPr lang="en-US" altLang="en-US" sz="2200" b="1" dirty="0" err="1">
                <a:solidFill>
                  <a:srgbClr val="000000"/>
                </a:solidFill>
                <a:latin typeface="Arial" panose="020B0604020202020204" pitchFamily="34" charset="0"/>
              </a:rPr>
              <a:t>слайді</a:t>
            </a:r>
            <a:endParaRPr lang="en-US" altLang="en-US"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en-US" sz="2200" b="1" dirty="0" err="1">
                <a:solidFill>
                  <a:srgbClr val="000000"/>
                </a:solidFill>
                <a:sym typeface="+mn-ea"/>
              </a:rPr>
              <a:t>Вс</a:t>
            </a:r>
            <a:r>
              <a:rPr lang="en-US" altLang="en-US" sz="2200" b="1" dirty="0" err="1">
                <a:solidFill>
                  <a:srgbClr val="000000"/>
                </a:solidFill>
                <a:sym typeface="+mn-ea"/>
              </a:rPr>
              <a:t>i </a:t>
            </a:r>
            <a:r>
              <a:rPr lang="ru-RU" altLang="en-US" sz="2200" b="1" dirty="0" err="1">
                <a:solidFill>
                  <a:srgbClr val="000000"/>
                </a:solidFill>
                <a:sym typeface="+mn-ea"/>
              </a:rPr>
              <a:t>файли з ДЗ </a:t>
            </a:r>
            <a:r>
              <a:rPr lang="uk-UA" altLang="ru-RU" sz="2200" b="1" dirty="0" err="1">
                <a:solidFill>
                  <a:srgbClr val="000000"/>
                </a:solidFill>
                <a:sym typeface="+mn-ea"/>
              </a:rPr>
              <a:t>викласти в публічний репозиторій, посилання</a:t>
            </a:r>
            <a:r>
              <a:rPr lang="ru-RU" altLang="en-US" sz="2200" b="1" dirty="0" err="1">
                <a:solidFill>
                  <a:srgbClr val="000000"/>
                </a:solidFill>
                <a:sym typeface="+mn-ea"/>
              </a:rPr>
              <a:t> над</a:t>
            </a:r>
            <a:r>
              <a:rPr lang="en-US" altLang="en-US" sz="2200" b="1" dirty="0" err="1">
                <a:solidFill>
                  <a:srgbClr val="000000"/>
                </a:solidFill>
                <a:sym typeface="+mn-ea"/>
              </a:rPr>
              <a:t>i</a:t>
            </a:r>
            <a:r>
              <a:rPr lang="ru-RU" altLang="en-US" sz="2200" b="1" dirty="0" err="1">
                <a:solidFill>
                  <a:srgbClr val="000000"/>
                </a:solidFill>
                <a:sym typeface="+mn-ea"/>
              </a:rPr>
              <a:t>слати </a:t>
            </a:r>
            <a:r>
              <a:rPr lang="uk-UA" altLang="ru-RU" sz="2200" b="1" dirty="0" err="1">
                <a:solidFill>
                  <a:srgbClr val="000000"/>
                </a:solidFill>
                <a:sym typeface="+mn-ea"/>
              </a:rPr>
              <a:t>в коментар </a:t>
            </a:r>
            <a:r>
              <a:rPr lang="ru-RU" altLang="en-US" sz="2200" b="1" dirty="0" err="1">
                <a:solidFill>
                  <a:srgbClr val="000000"/>
                </a:solidFill>
                <a:sym typeface="+mn-ea"/>
              </a:rPr>
              <a:t>на майстат</a:t>
            </a:r>
            <a:endParaRPr lang="ru-RU" altLang="en-US" sz="2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en-US" sz="2200" b="1" dirty="0" err="1">
              <a:solidFill>
                <a:srgbClr val="000000"/>
              </a:solidFill>
              <a:latin typeface="Arial" panose="020B0604020202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Приклад використання CSS</a:t>
            </a:r>
            <a:endParaRPr lang="ru-RU" altLang="x-none" sz="4200" dirty="0" err="1">
              <a:solidFill>
                <a:srgbClr val="FFFFFF"/>
              </a:solidFill>
              <a:ea typeface="Microsoft YaHei" panose="020B0503020204020204" charset="-122"/>
            </a:endParaRPr>
          </a:p>
        </p:txBody>
      </p:sp>
      <p:sp>
        <p:nvSpPr>
          <p:cNvPr id="7170" name="Text Box 7169"/>
          <p:cNvSpPr txBox="1"/>
          <p:nvPr/>
        </p:nvSpPr>
        <p:spPr>
          <a:xfrm>
            <a:off x="609600" y="1600200"/>
            <a:ext cx="7924800" cy="4419600"/>
          </a:xfrm>
          <a:prstGeom prst="rect">
            <a:avLst/>
          </a:prstGeom>
          <a:noFill/>
          <a:ln w="9525">
            <a:noFill/>
          </a:ln>
        </p:spPr>
        <p:txBody>
          <a:bodyPr/>
          <a:p>
            <a:endParaRPr lang="en-US"/>
          </a:p>
        </p:txBody>
      </p:sp>
      <p:sp>
        <p:nvSpPr>
          <p:cNvPr id="7171" name="Text Box 7170"/>
          <p:cNvSpPr txBox="1"/>
          <p:nvPr/>
        </p:nvSpPr>
        <p:spPr>
          <a:xfrm>
            <a:off x="41275" y="1089025"/>
            <a:ext cx="8015288" cy="914400"/>
          </a:xfrm>
          <a:prstGeom prst="rect">
            <a:avLst/>
          </a:prstGeom>
          <a:noFill/>
          <a:ln w="9525">
            <a:noFill/>
          </a:ln>
        </p:spPr>
        <p:txBody>
          <a:bodyPr/>
          <a:p>
            <a:endParaRPr lang="en-US"/>
          </a:p>
        </p:txBody>
      </p:sp>
      <p:sp>
        <p:nvSpPr>
          <p:cNvPr id="7172" name="Text Box 7171"/>
          <p:cNvSpPr txBox="1"/>
          <p:nvPr/>
        </p:nvSpPr>
        <p:spPr>
          <a:xfrm>
            <a:off x="455613" y="2460625"/>
            <a:ext cx="7924800" cy="4419600"/>
          </a:xfrm>
          <a:prstGeom prst="rect">
            <a:avLst/>
          </a:prstGeom>
          <a:noFill/>
          <a:ln w="9525">
            <a:noFill/>
          </a:ln>
        </p:spPr>
        <p:txBody>
          <a:bodyPr/>
          <a:p>
            <a:endParaRPr lang="en-US"/>
          </a:p>
        </p:txBody>
      </p:sp>
      <p:pic>
        <p:nvPicPr>
          <p:cNvPr id="2" name="Picture 1" descr="Снимок экрана 2024-11-27 145909"/>
          <p:cNvPicPr>
            <a:picLocks noChangeAspect="1"/>
          </p:cNvPicPr>
          <p:nvPr/>
        </p:nvPicPr>
        <p:blipFill>
          <a:blip r:embed="rId1"/>
          <a:stretch>
            <a:fillRect/>
          </a:stretch>
        </p:blipFill>
        <p:spPr>
          <a:xfrm>
            <a:off x="71120" y="1454150"/>
            <a:ext cx="3018155" cy="3212465"/>
          </a:xfrm>
          <a:prstGeom prst="rect">
            <a:avLst/>
          </a:prstGeom>
        </p:spPr>
      </p:pic>
      <p:pic>
        <p:nvPicPr>
          <p:cNvPr id="3" name="Picture 2" descr="Снимок экрана 2024-11-27 150128"/>
          <p:cNvPicPr>
            <a:picLocks noChangeAspect="1"/>
          </p:cNvPicPr>
          <p:nvPr/>
        </p:nvPicPr>
        <p:blipFill>
          <a:blip r:embed="rId2"/>
          <a:stretch>
            <a:fillRect/>
          </a:stretch>
        </p:blipFill>
        <p:spPr>
          <a:xfrm>
            <a:off x="3162935" y="2489200"/>
            <a:ext cx="5960110" cy="3975735"/>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Версії CSS</a:t>
            </a:r>
            <a:endParaRPr lang="en-US" altLang="en-US" sz="4200" dirty="0" err="1">
              <a:solidFill>
                <a:srgbClr val="FFFFFF"/>
              </a:solidFill>
              <a:ea typeface="Microsoft YaHei" panose="020B0503020204020204" charset="-122"/>
            </a:endParaRPr>
          </a:p>
        </p:txBody>
      </p:sp>
      <p:sp>
        <p:nvSpPr>
          <p:cNvPr id="8194" name="Text Box 8193"/>
          <p:cNvSpPr txBox="1"/>
          <p:nvPr/>
        </p:nvSpPr>
        <p:spPr>
          <a:xfrm>
            <a:off x="548640" y="1467485"/>
            <a:ext cx="7985760" cy="455231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0000"/>
                </a:solidFill>
              </a:rPr>
              <a:t>На початку 90-х браузери мали свої стилі для відображення веб сторінок. HTML розвивався дуже швидко і був здатний задовольнити всі існуючі на той момент потреби в оформленні інформації, тому CSS не отримав тоді широкого визнання</a:t>
            </a:r>
            <a:r>
              <a:rPr lang="ru-RU" altLang="en-US" sz="1900" baseline="0" dirty="0" err="1">
                <a:solidFill>
                  <a:srgbClr val="000000"/>
                </a:solidFill>
              </a:rPr>
              <a:t>.</a:t>
            </a:r>
            <a:endParaRPr lang="ru-RU" altLang="en-US" sz="19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0000"/>
                </a:solidFill>
              </a:rPr>
              <a:t>Термін </a:t>
            </a:r>
            <a:r>
              <a:rPr lang="en-US" altLang="en-US" sz="1900" baseline="0" dirty="0" err="1">
                <a:solidFill>
                  <a:srgbClr val="000000"/>
                </a:solidFill>
              </a:rPr>
              <a:t>«</a:t>
            </a:r>
            <a:r>
              <a:rPr lang="en-US" altLang="en-US" sz="1900" baseline="0" dirty="0" err="1">
                <a:solidFill>
                  <a:srgbClr val="000000"/>
                </a:solidFill>
              </a:rPr>
              <a:t>каскадні таблиці стилів</a:t>
            </a:r>
            <a:r>
              <a:rPr lang="en-US" altLang="en-US" sz="1900" baseline="0" dirty="0" err="1">
                <a:solidFill>
                  <a:srgbClr val="000000"/>
                </a:solidFill>
              </a:rPr>
              <a:t>»</a:t>
            </a:r>
            <a:r>
              <a:rPr lang="en-US" altLang="en-US" sz="1900" baseline="0" dirty="0" err="1">
                <a:solidFill>
                  <a:srgbClr val="000000"/>
                </a:solidFill>
              </a:rPr>
              <a:t> був запропонований Хокон</a:t>
            </a:r>
            <a:r>
              <a:rPr lang="ru-RU" altLang="en-US" sz="1900" baseline="0" dirty="0" err="1">
                <a:solidFill>
                  <a:srgbClr val="000000"/>
                </a:solidFill>
              </a:rPr>
              <a:t>ом</a:t>
            </a:r>
            <a:r>
              <a:rPr lang="en-US" altLang="en-US" sz="1900" baseline="0" dirty="0" err="1">
                <a:solidFill>
                  <a:srgbClr val="000000"/>
                </a:solidFill>
              </a:rPr>
              <a:t> Віум Лі в 1994 році</a:t>
            </a:r>
            <a:r>
              <a:rPr lang="ru-RU" altLang="en-US" sz="1900" baseline="0" dirty="0" err="1">
                <a:solidFill>
                  <a:srgbClr val="000000"/>
                </a:solidFill>
              </a:rPr>
              <a:t>, на той час в</a:t>
            </a:r>
            <a:r>
              <a:rPr lang="en-US" altLang="en-US" sz="1900" baseline="0" dirty="0" err="1">
                <a:solidFill>
                  <a:srgbClr val="000000"/>
                </a:solidFill>
              </a:rPr>
              <a:t>i</a:t>
            </a:r>
            <a:r>
              <a:rPr lang="ru-RU" altLang="en-US" sz="1900" baseline="0" dirty="0" err="1">
                <a:solidFill>
                  <a:srgbClr val="000000"/>
                </a:solidFill>
              </a:rPr>
              <a:t>н працював на </a:t>
            </a:r>
            <a:r>
              <a:rPr lang="en-US" altLang="en-US" sz="1900" baseline="0" dirty="0" err="1">
                <a:solidFill>
                  <a:srgbClr val="000000"/>
                </a:solidFill>
              </a:rPr>
              <a:t>W3C, CERN </a:t>
            </a:r>
            <a:r>
              <a:rPr lang="ru-RU" altLang="en-US" sz="1900" baseline="0" dirty="0" err="1">
                <a:solidFill>
                  <a:srgbClr val="000000"/>
                </a:solidFill>
              </a:rPr>
              <a:t>та </a:t>
            </a:r>
            <a:r>
              <a:rPr lang="en-US" altLang="en-US" sz="1900" baseline="0" dirty="0" err="1">
                <a:solidFill>
                  <a:srgbClr val="000000"/>
                </a:solidFill>
              </a:rPr>
              <a:t>MIT Media Lab</a:t>
            </a:r>
            <a:r>
              <a:rPr lang="ru-RU" altLang="en-US" sz="1900" baseline="0" dirty="0" err="1">
                <a:solidFill>
                  <a:srgbClr val="000000"/>
                </a:solidFill>
              </a:rPr>
              <a:t>, нараз</a:t>
            </a:r>
            <a:r>
              <a:rPr lang="en-US" altLang="en-US" sz="1900" baseline="0" dirty="0" err="1">
                <a:solidFill>
                  <a:srgbClr val="000000"/>
                </a:solidFill>
              </a:rPr>
              <a:t>i </a:t>
            </a:r>
            <a:r>
              <a:rPr lang="ru-RU" altLang="en-US" sz="1900" baseline="0" dirty="0" err="1">
                <a:solidFill>
                  <a:srgbClr val="000000"/>
                </a:solidFill>
              </a:rPr>
              <a:t>в</a:t>
            </a:r>
            <a:r>
              <a:rPr lang="en-US" altLang="en-US" sz="1900" baseline="0" dirty="0" err="1">
                <a:solidFill>
                  <a:srgbClr val="000000"/>
                </a:solidFill>
              </a:rPr>
              <a:t>i</a:t>
            </a:r>
            <a:r>
              <a:rPr lang="ru-RU" altLang="en-US" sz="1900" baseline="0" dirty="0" err="1">
                <a:solidFill>
                  <a:srgbClr val="000000"/>
                </a:solidFill>
              </a:rPr>
              <a:t>н головний </a:t>
            </a:r>
            <a:r>
              <a:rPr lang="en-US" altLang="en-US" sz="1900" baseline="0" dirty="0" err="1">
                <a:solidFill>
                  <a:srgbClr val="000000"/>
                </a:solidFill>
              </a:rPr>
              <a:t>i</a:t>
            </a:r>
            <a:r>
              <a:rPr lang="ru-RU" altLang="en-US" sz="1900" baseline="0" dirty="0" err="1">
                <a:solidFill>
                  <a:srgbClr val="000000"/>
                </a:solidFill>
              </a:rPr>
              <a:t>нженер </a:t>
            </a:r>
            <a:r>
              <a:rPr lang="en-US" altLang="en-US" sz="1900" baseline="0" dirty="0" err="1">
                <a:solidFill>
                  <a:srgbClr val="000000"/>
                </a:solidFill>
              </a:rPr>
              <a:t>Opera Software. Спільно з Бертом Босом він почав розвивати CSS. На відміну від багатьох мов стилю, що існували на той момент, CSS використовує успадкування від батька до нащадка, тому розробник може визначити різні стилі, ґрунтуючись на вже визначених раніше стилях.</a:t>
            </a:r>
            <a:endParaRPr lang="en-US" altLang="en-US" sz="1900" baseline="0" dirty="0" err="1">
              <a:solidFill>
                <a:srgbClr val="000000"/>
              </a:solidFill>
            </a:endParaRPr>
          </a:p>
          <a:p>
            <a:pP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900" baseline="0" dirty="0" err="1">
                <a:solidFill>
                  <a:srgbClr val="000000"/>
                </a:solidFill>
              </a:rPr>
              <a:t>У середині 90-х Консорціум Всесвітньої Павутини (W3C) почав проявляти інтерес до CSS, і в грудні 1996 року було видано рекомендацію CSS1.</a:t>
            </a:r>
            <a:endParaRPr lang="en-US" altLang="en-US" sz="19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Верс</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я CSS1</a:t>
            </a:r>
            <a:endParaRPr lang="ru-RU" altLang="x-none" sz="4200" dirty="0" err="1">
              <a:solidFill>
                <a:srgbClr val="FFFFFF"/>
              </a:solidFill>
              <a:ea typeface="Microsoft YaHei" panose="020B0503020204020204" charset="-122"/>
            </a:endParaRPr>
          </a:p>
        </p:txBody>
      </p:sp>
      <p:sp>
        <p:nvSpPr>
          <p:cNvPr id="9218" name="Text Box 9217"/>
          <p:cNvSpPr txBox="1"/>
          <p:nvPr/>
        </p:nvSpPr>
        <p:spPr>
          <a:xfrm>
            <a:off x="609600" y="1600200"/>
            <a:ext cx="7924800" cy="4419600"/>
          </a:xfrm>
          <a:prstGeom prst="rect">
            <a:avLst/>
          </a:prstGeom>
          <a:noFill/>
          <a:ln w="9525">
            <a:noFill/>
          </a:ln>
        </p:spPr>
        <p:txBody>
          <a:bodyPr wrap="square" lIns="91440" tIns="45720" rIns="91440" bIns="45720" anchor="t" anchorCtr="0"/>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000" baseline="0" dirty="0" err="1">
                <a:solidFill>
                  <a:srgbClr val="000000"/>
                </a:solidFill>
              </a:rPr>
              <a:t>Рекомендація CSS1 W3C ухвалена </a:t>
            </a:r>
            <a:r>
              <a:rPr lang="en-US" altLang="en-US" sz="2000" b="1" baseline="0" dirty="0" err="1">
                <a:solidFill>
                  <a:srgbClr val="000000"/>
                </a:solidFill>
              </a:rPr>
              <a:t>17 грудня 1996 року</a:t>
            </a:r>
            <a:r>
              <a:rPr lang="en-US" altLang="en-US" sz="2000" baseline="0" dirty="0" err="1">
                <a:solidFill>
                  <a:srgbClr val="000000"/>
                </a:solidFill>
              </a:rPr>
              <a:t>, скоригована 11 січня 1999 р. Серед можливостей, які надавала ця рекомендація, були:</a:t>
            </a:r>
            <a:endParaRPr lang="en-US" altLang="en-US" sz="20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000" b="1" baseline="0" dirty="0" err="1">
                <a:solidFill>
                  <a:srgbClr val="000000"/>
                </a:solidFill>
              </a:rPr>
              <a:t>Параметри шрифтів</a:t>
            </a:r>
            <a:r>
              <a:rPr lang="en-US" altLang="en-US" sz="2000" baseline="0" dirty="0" err="1">
                <a:solidFill>
                  <a:srgbClr val="000000"/>
                </a:solidFill>
              </a:rPr>
              <a:t>. Можливості по заданню гарнітури і розміру шрифту, а також його стилю - звичайного, курсивного або напівжирного</a:t>
            </a:r>
            <a:endParaRPr lang="en-US" altLang="en-US" sz="20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000" b="1" baseline="0" dirty="0" err="1">
                <a:solidFill>
                  <a:srgbClr val="000000"/>
                </a:solidFill>
              </a:rPr>
              <a:t>Кольори</a:t>
            </a:r>
            <a:r>
              <a:rPr lang="en-US" altLang="en-US" sz="2000" baseline="0" dirty="0" err="1">
                <a:solidFill>
                  <a:srgbClr val="000000"/>
                </a:solidFill>
              </a:rPr>
              <a:t>. Специфікація дозволяє визначати кольори тексту, фону, рамок та інших елементів сторінки</a:t>
            </a:r>
            <a:endParaRPr lang="en-US" altLang="en-US" sz="20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000" b="1" baseline="0" dirty="0" err="1">
                <a:solidFill>
                  <a:srgbClr val="000000"/>
                </a:solidFill>
              </a:rPr>
              <a:t>Атрибути тексту</a:t>
            </a:r>
            <a:r>
              <a:rPr lang="en-US" altLang="en-US" sz="2000" baseline="0" dirty="0" err="1">
                <a:solidFill>
                  <a:srgbClr val="000000"/>
                </a:solidFill>
              </a:rPr>
              <a:t>. Можливість задавати міжсимвольний інтервал, відстань між словами і висоту рядка (тобто міжрядкові відступи)</a:t>
            </a:r>
            <a:endParaRPr lang="en-US" altLang="en-US" sz="20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2000" b="1" baseline="0" dirty="0" err="1">
                <a:solidFill>
                  <a:srgbClr val="000000"/>
                </a:solidFill>
              </a:rPr>
              <a:t>Вирівнювання </a:t>
            </a:r>
            <a:r>
              <a:rPr lang="en-US" altLang="en-US" sz="2000" baseline="0" dirty="0" err="1">
                <a:solidFill>
                  <a:srgbClr val="000000"/>
                </a:solidFill>
              </a:rPr>
              <a:t>для тексту, зображень, таблиць та інш</a:t>
            </a:r>
            <a:r>
              <a:rPr lang="ru-RU" altLang="en-US" sz="2000" baseline="0" dirty="0" err="1">
                <a:solidFill>
                  <a:srgbClr val="000000"/>
                </a:solidFill>
              </a:rPr>
              <a:t>ого</a:t>
            </a:r>
            <a:r>
              <a:rPr lang="en-US" altLang="en-US" sz="2000" baseline="0" dirty="0" err="1">
                <a:solidFill>
                  <a:srgbClr val="000000"/>
                </a:solidFill>
              </a:rPr>
              <a:t> </a:t>
            </a:r>
            <a:endParaRPr lang="en-US" altLang="en-US" sz="20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Верс</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я CSS2</a:t>
            </a:r>
            <a:endParaRPr lang="ru-RU" altLang="x-none" sz="4200" dirty="0" err="1">
              <a:solidFill>
                <a:srgbClr val="FFFFFF"/>
              </a:solidFill>
              <a:ea typeface="Microsoft YaHei" panose="020B0503020204020204" charset="-122"/>
            </a:endParaRPr>
          </a:p>
        </p:txBody>
      </p:sp>
      <p:sp>
        <p:nvSpPr>
          <p:cNvPr id="10242" name="Text Box 10241"/>
          <p:cNvSpPr txBox="1"/>
          <p:nvPr/>
        </p:nvSpPr>
        <p:spPr>
          <a:xfrm>
            <a:off x="519430" y="1466215"/>
            <a:ext cx="8014970" cy="4553585"/>
          </a:xfrm>
          <a:prstGeom prst="rect">
            <a:avLst/>
          </a:prstGeom>
          <a:noFill/>
          <a:ln w="9525">
            <a:noFill/>
          </a:ln>
        </p:spPr>
        <p:txBody>
          <a:bodyPr wrap="square" lIns="91440" tIns="45720" rIns="91440" bIns="45720" anchor="t" anchorCtr="0"/>
          <a:p>
            <a:pPr marL="215900" indent="-212725" defTabSz="457200">
              <a:spcBef>
                <a:spcPts val="800"/>
              </a:spcBef>
              <a:buClrTx/>
              <a:buSzPct val="100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aseline="0" dirty="0" err="1">
                <a:solidFill>
                  <a:srgbClr val="000000"/>
                </a:solidFill>
              </a:rPr>
              <a:t>Рекомендація W3C, прийнята </a:t>
            </a:r>
            <a:r>
              <a:rPr lang="en-US" altLang="en-US" sz="1800" b="1" baseline="0" dirty="0" err="1">
                <a:solidFill>
                  <a:srgbClr val="000000"/>
                </a:solidFill>
              </a:rPr>
              <a:t>12 травня 1998 року</a:t>
            </a:r>
            <a:r>
              <a:rPr lang="en-US" altLang="en-US" sz="1800" baseline="0" dirty="0" err="1">
                <a:solidFill>
                  <a:srgbClr val="000000"/>
                </a:solidFill>
              </a:rPr>
              <a:t>. Дода</a:t>
            </a:r>
            <a:r>
              <a:rPr lang="ru-RU" altLang="en-US" sz="1800" baseline="0" dirty="0" err="1">
                <a:solidFill>
                  <a:srgbClr val="000000"/>
                </a:solidFill>
              </a:rPr>
              <a:t>но</a:t>
            </a:r>
            <a:r>
              <a:rPr lang="en-US" altLang="en-US" sz="1800" baseline="0" dirty="0" err="1">
                <a:solidFill>
                  <a:srgbClr val="000000"/>
                </a:solidFill>
              </a:rPr>
              <a:t> до функціональності:</a:t>
            </a:r>
            <a:endParaRPr lang="en-US" altLang="en-US" sz="18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1" baseline="0" dirty="0" err="1">
                <a:solidFill>
                  <a:srgbClr val="000000"/>
                </a:solidFill>
              </a:rPr>
              <a:t>Блокова верстка.</a:t>
            </a:r>
            <a:r>
              <a:rPr lang="en-US" altLang="en-US" sz="1800" baseline="0" dirty="0" err="1">
                <a:solidFill>
                  <a:srgbClr val="000000"/>
                </a:solidFill>
              </a:rPr>
              <a:t> З'явилися відносне, абсолютне та фіксоване позиціювання. Дозволяє керувати розміщенням елементів на сторінці без використання табличної верстки</a:t>
            </a:r>
            <a:endParaRPr lang="en-US" altLang="en-US" sz="18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1" baseline="0" dirty="0" err="1">
                <a:solidFill>
                  <a:srgbClr val="000000"/>
                </a:solidFill>
              </a:rPr>
              <a:t>Типи </a:t>
            </a:r>
            <a:r>
              <a:rPr lang="ru-RU" altLang="en-US" sz="1800" b="1" baseline="0" dirty="0" err="1">
                <a:solidFill>
                  <a:srgbClr val="000000"/>
                </a:solidFill>
              </a:rPr>
              <a:t>пристро</a:t>
            </a:r>
            <a:r>
              <a:rPr lang="en-US" altLang="en-US" sz="1800" b="1" baseline="0" dirty="0" err="1">
                <a:solidFill>
                  <a:srgbClr val="000000"/>
                </a:solidFill>
              </a:rPr>
              <a:t>їв</a:t>
            </a:r>
            <a:r>
              <a:rPr lang="en-US" altLang="en-US" sz="1800" baseline="0" dirty="0" err="1">
                <a:solidFill>
                  <a:srgbClr val="000000"/>
                </a:solidFill>
              </a:rPr>
              <a:t>. Дозволяє встановлювати різні стилі для різних носіїв (наприклад, монітор, принтер, мобільний пристрій)</a:t>
            </a:r>
            <a:endParaRPr lang="en-US" altLang="en-US" sz="18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aseline="0" dirty="0" err="1">
                <a:solidFill>
                  <a:srgbClr val="000000"/>
                </a:solidFill>
              </a:rPr>
              <a:t>Звукові таблиці стилів. Визначає голос, гучність тощо для звукових носіїв (наприклад, для відвідувачів сайту з порушеннями зору)</a:t>
            </a:r>
            <a:endParaRPr lang="en-US" altLang="en-US" sz="18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aseline="0" dirty="0" err="1">
                <a:solidFill>
                  <a:srgbClr val="000000"/>
                </a:solidFill>
              </a:rPr>
              <a:t>Сторінкові носії. Дозволяє, наприклад, встановлювати різні стилі для елементів на парних і непарних сторінках під час друку</a:t>
            </a:r>
            <a:endParaRPr lang="en-US" altLang="en-US" sz="1800"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1" baseline="0" dirty="0" err="1">
                <a:solidFill>
                  <a:srgbClr val="000000"/>
                </a:solidFill>
              </a:rPr>
              <a:t>Розширений механізм селекторів</a:t>
            </a:r>
            <a:endParaRPr lang="en-US" altLang="en-US" sz="1800" b="1" baseline="0" dirty="0" err="1">
              <a:solidFill>
                <a:srgbClr val="000000"/>
              </a:solidFill>
            </a:endParaRPr>
          </a:p>
          <a:p>
            <a:pPr marL="288925" indent="-285750" defTabSz="457200">
              <a:spcBef>
                <a:spcPts val="800"/>
              </a:spcBef>
              <a:buClrTx/>
              <a:buSzPct val="100000"/>
              <a:buFont typeface="Arial" panose="020B0604020202020204" pitchFamily="34" charset="0"/>
              <a:buChar cha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altLang="en-US" sz="1800" baseline="0" dirty="0" err="1">
                <a:solidFill>
                  <a:srgbClr val="000000"/>
                </a:solidFill>
              </a:rPr>
              <a:t>Генерований вміст. Дозволяє встановити текст або зображення, які відображатимуться до або після потрібного елемента.</a:t>
            </a:r>
            <a:endParaRPr lang="en-US" altLang="en-US" sz="1800" baseline="0" dirty="0" err="1">
              <a:solidFill>
                <a:srgbClr val="000000"/>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21028</Words>
  <Application>WPS Presentation</Application>
  <PresentationFormat/>
  <Paragraphs>375</Paragraphs>
  <Slides>50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50</vt:i4>
      </vt:variant>
    </vt:vector>
  </HeadingPairs>
  <TitlesOfParts>
    <vt:vector size="60" baseType="lpstr">
      <vt:lpstr>Arial</vt:lpstr>
      <vt:lpstr>SimSun</vt:lpstr>
      <vt:lpstr>Wingdings</vt:lpstr>
      <vt:lpstr>Times New Roman</vt:lpstr>
      <vt:lpstr>Microsoft YaHei</vt:lpstr>
      <vt:lpstr>Arial Black</vt:lpstr>
      <vt:lpstr>Arial Unicode MS</vt:lpstr>
      <vt:lpstr>Arial Unicode MS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16</cp:revision>
  <dcterms:created xsi:type="dcterms:W3CDTF">2005-09-22T16:26:00Z</dcterms:created>
  <dcterms:modified xsi:type="dcterms:W3CDTF">2024-12-07T12:29:53Z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F22F1189AEEE438287263304A0CCCF2C_12</vt:lpwstr>
  </property>
  <property fmtid="{D5CDD505-2E9C-101B-9397-08002B2CF9AE}" pid="3" name="KSOProductBuildVer">
    <vt:lpwstr>1033-12.2.0.19307</vt:lpwstr>
  </property>
</Properties>
</file>