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9" r:id="rId6"/>
    <p:sldId id="551" r:id="rId7"/>
    <p:sldId id="561" r:id="rId8"/>
    <p:sldId id="581" r:id="rId9"/>
    <p:sldId id="582" r:id="rId10"/>
    <p:sldId id="562" r:id="rId11"/>
    <p:sldId id="563" r:id="rId12"/>
    <p:sldId id="564" r:id="rId13"/>
    <p:sldId id="565" r:id="rId14"/>
    <p:sldId id="566" r:id="rId15"/>
    <p:sldId id="567" r:id="rId16"/>
    <p:sldId id="571" r:id="rId17"/>
    <p:sldId id="572" r:id="rId18"/>
    <p:sldId id="573" r:id="rId19"/>
    <p:sldId id="568" r:id="rId20"/>
    <p:sldId id="574" r:id="rId21"/>
    <p:sldId id="575" r:id="rId22"/>
    <p:sldId id="576" r:id="rId23"/>
    <p:sldId id="577" r:id="rId24"/>
    <p:sldId id="583" r:id="rId25"/>
    <p:sldId id="585" r:id="rId26"/>
    <p:sldId id="586" r:id="rId27"/>
    <p:sldId id="587" r:id="rId28"/>
    <p:sldId id="588" r:id="rId29"/>
    <p:sldId id="589" r:id="rId30"/>
    <p:sldId id="591" r:id="rId31"/>
    <p:sldId id="590" r:id="rId32"/>
    <p:sldId id="559" r:id="rId33"/>
  </p:sldIdLst>
  <p:sldSz cx="9144000" cy="6858000" type="screen4x3"/>
  <p:notesSz cx="6858000" cy="9144000"/>
  <p:defaultTextStyle>
    <a:defPPr>
      <a:defRPr lang="en-GB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icrosoft YaHei" panose="020B0503020204020204" charset="-122"/>
        <a:cs typeface="+mn-cs"/>
      </a:defRPr>
    </a:lvl1pPr>
    <a:lvl2pPr marL="742950" lvl="1" indent="-28575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2pPr>
    <a:lvl3pPr marL="1143000" lvl="2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3pPr>
    <a:lvl4pPr marL="1600200" lvl="3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4pPr>
    <a:lvl5pPr marL="2057400" lvl="4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5pPr>
    <a:lvl6pPr marL="2286000" lvl="5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6pPr>
    <a:lvl7pPr marL="2743200" lvl="6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7pPr>
    <a:lvl8pPr marL="3200400" lvl="7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8pPr>
    <a:lvl9pPr marL="3657600" lvl="8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2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780" y="-84"/>
      </p:cViewPr>
      <p:guideLst>
        <p:guide orient="horz" pos="2188"/>
        <p:guide pos="2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ounded Rectangle 307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5" name="Rounded Rectangle 307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6" name="Text Box 3074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7" name="Text Box 3075"/>
          <p:cNvSpPr txBox="1"/>
          <p:nvPr/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8" name="Slide Image Placeholder 3076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9" name="Text Placeholder 3077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endParaRPr lang="en-GB" altLang="en-US"/>
          </a:p>
        </p:txBody>
      </p:sp>
      <p:sp>
        <p:nvSpPr>
          <p:cNvPr id="3080" name="Text Box 3078"/>
          <p:cNvSpPr txBox="1"/>
          <p:nvPr/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2" name="Slide Number Placeholder 3079"/>
          <p:cNvSpPr>
            <a:spLocks noGrp="1"/>
          </p:cNvSpPr>
          <p:nvPr>
            <p:ph type="sldNum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 eaLnBrk="1" fontAlgn="base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strike="noStrike" noProof="1" dirty="0" err="1">
                <a:latin typeface="Times New Roman" panose="02020603050405020304" pitchFamily="16" charset="0"/>
                <a:ea typeface="Arial Unicode MS" charset="-122"/>
                <a:cs typeface="+mn-cs"/>
              </a:rPr>
            </a:fld>
            <a:endParaRPr lang="ru-RU" altLang="x-none" sz="1200" strike="noStrike" noProof="1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1pPr>
    <a:lvl2pPr marL="742950" lvl="1" indent="-28575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2pPr>
    <a:lvl3pPr marL="1143000" lvl="2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3pPr>
    <a:lvl4pPr marL="1600200" lvl="3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4pPr>
    <a:lvl5pPr marL="2057400" lvl="4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5pPr>
    <a:lvl6pPr marL="2286000" lvl="5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6pPr>
    <a:lvl7pPr marL="2743200" lvl="6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7pPr>
    <a:lvl8pPr marL="3200400" lvl="7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8pPr>
    <a:lvl9pPr marL="3657600" lvl="8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solidFill>
                  <a:srgbClr val="000000"/>
                </a:solidFill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solidFill>
                <a:srgbClr val="000000"/>
              </a:solidFill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5123" name="Slide Image Placeholder 78848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124" name="Text Placeholder 78849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637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2529" name="Slide Image Placeholder 2252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0" name="Text Placeholder 225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637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2529" name="Slide Image Placeholder 2252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0" name="Text Placeholder 225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637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2529" name="Slide Image Placeholder 2252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0" name="Text Placeholder 225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637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2529" name="Slide Image Placeholder 2252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0" name="Text Placeholder 225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637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2529" name="Slide Image Placeholder 2252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0" name="Text Placeholder 225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637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2529" name="Slide Image Placeholder 2252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0" name="Text Placeholder 225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637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2529" name="Slide Image Placeholder 2252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0" name="Text Placeholder 225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637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2529" name="Slide Image Placeholder 2252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0" name="Text Placeholder 225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637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2529" name="Slide Image Placeholder 2252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0" name="Text Placeholder 225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637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2529" name="Slide Image Placeholder 2252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0" name="Text Placeholder 225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1267" name="Slide Image Placeholder 8192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8192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637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2529" name="Slide Image Placeholder 2252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0" name="Text Placeholder 225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637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2529" name="Slide Image Placeholder 2252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0" name="Text Placeholder 225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637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2529" name="Slide Image Placeholder 2252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0" name="Text Placeholder 225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637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2529" name="Slide Image Placeholder 2252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0" name="Text Placeholder 225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637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2529" name="Slide Image Placeholder 2252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0" name="Text Placeholder 225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637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2529" name="Slide Image Placeholder 2252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0" name="Text Placeholder 225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637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2529" name="Slide Image Placeholder 2252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0" name="Text Placeholder 225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637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2529" name="Slide Image Placeholder 2252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0" name="Text Placeholder 225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637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2529" name="Slide Image Placeholder 2252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0" name="Text Placeholder 225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1267" name="Slide Image Placeholder 8192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8192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637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2529" name="Slide Image Placeholder 2252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0" name="Text Placeholder 225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637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2529" name="Slide Image Placeholder 2252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0" name="Text Placeholder 225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637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2529" name="Slide Image Placeholder 2252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0" name="Text Placeholder 225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637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2529" name="Slide Image Placeholder 2252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0" name="Text Placeholder 225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637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2529" name="Slide Image Placeholder 2252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0" name="Text Placeholder 225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637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2529" name="Slide Image Placeholder 2252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0" name="Text Placeholder 225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637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2529" name="Slide Image Placeholder 2252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0" name="Text Placeholder 225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7235" y="228600"/>
            <a:ext cx="2083991" cy="57880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1160" cy="57880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1596" cy="44164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629" y="1600200"/>
            <a:ext cx="3881596" cy="44164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7235" y="228600"/>
            <a:ext cx="2083991" cy="57880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1160" cy="57880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1596" cy="44164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629" y="1600200"/>
            <a:ext cx="3881596" cy="44164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1024"/>
          <p:cNvGrpSpPr/>
          <p:nvPr/>
        </p:nvGrpSpPr>
        <p:grpSpPr>
          <a:xfrm>
            <a:off x="0" y="152400"/>
            <a:ext cx="8683625" cy="6092825"/>
            <a:chOff x="0" y="96"/>
            <a:chExt cx="5470" cy="3838"/>
          </a:xfrm>
        </p:grpSpPr>
        <p:sp>
          <p:nvSpPr>
            <p:cNvPr id="1027" name="Rounded Rectangle 1025"/>
            <p:cNvSpPr/>
            <p:nvPr/>
          </p:nvSpPr>
          <p:spPr>
            <a:xfrm>
              <a:off x="240" y="336"/>
              <a:ext cx="5230" cy="3598"/>
            </a:xfrm>
            <a:prstGeom prst="roundRect">
              <a:avLst>
                <a:gd name="adj" fmla="val 13727"/>
              </a:avLst>
            </a:prstGeom>
            <a:noFill/>
            <a:ln w="50760" cap="sq" cmpd="sng">
              <a:solidFill>
                <a:srgbClr val="66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028" name="Freeform 1026"/>
            <p:cNvSpPr/>
            <p:nvPr/>
          </p:nvSpPr>
          <p:spPr>
            <a:xfrm>
              <a:off x="0" y="96"/>
              <a:ext cx="5374" cy="7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</a:cxnLst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CC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9" name="Straight Connector 1027"/>
            <p:cNvSpPr/>
            <p:nvPr/>
          </p:nvSpPr>
          <p:spPr>
            <a:xfrm>
              <a:off x="0" y="768"/>
              <a:ext cx="5086" cy="0"/>
            </a:xfrm>
            <a:prstGeom prst="line">
              <a:avLst/>
            </a:prstGeom>
            <a:ln w="38160" cap="sq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030" name="Title 1028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2112" cy="9112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en-GB" altLang="en-US" dirty="0"/>
              <a:t>Для правки текста заголовка щелкните мышью</a:t>
            </a:r>
            <a:endParaRPr lang="en-GB" altLang="en-US" dirty="0"/>
          </a:p>
        </p:txBody>
      </p:sp>
      <p:sp>
        <p:nvSpPr>
          <p:cNvPr id="1031" name="Text Placeholder 1029"/>
          <p:cNvSpPr>
            <a:spLocks noGrp="1"/>
          </p:cNvSpPr>
          <p:nvPr>
            <p:ph type="body"/>
          </p:nvPr>
        </p:nvSpPr>
        <p:spPr>
          <a:xfrm>
            <a:off x="609600" y="1600200"/>
            <a:ext cx="7921625" cy="44164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en-GB" altLang="en-US" dirty="0"/>
              <a:t>Для правки структуры щелкните мышью</a:t>
            </a:r>
            <a:endParaRPr lang="en-GB" altLang="en-US" dirty="0"/>
          </a:p>
          <a:p>
            <a:pPr lvl="1"/>
            <a:r>
              <a:rPr lang="en-GB" altLang="en-US" dirty="0"/>
              <a:t>Второй уровень структуры</a:t>
            </a:r>
            <a:endParaRPr lang="en-GB" altLang="en-US" dirty="0"/>
          </a:p>
          <a:p>
            <a:pPr lvl="2"/>
            <a:r>
              <a:rPr lang="en-GB" altLang="en-US" dirty="0"/>
              <a:t>Третий уровень структуры</a:t>
            </a:r>
            <a:endParaRPr lang="en-GB" altLang="en-US" dirty="0"/>
          </a:p>
          <a:p>
            <a:pPr lvl="3"/>
            <a:r>
              <a:rPr lang="en-GB" altLang="en-US" dirty="0"/>
              <a:t>Четвёртый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Пятый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Шестой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Седьмой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Восьмой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Девятый уровень структуры</a:t>
            </a:r>
            <a:endParaRPr lang="en-GB" altLang="en-US" dirty="0"/>
          </a:p>
        </p:txBody>
      </p:sp>
      <p:sp>
        <p:nvSpPr>
          <p:cNvPr id="1032" name="Text Box 1030"/>
          <p:cNvSpPr txBox="1"/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33" name="Text Box 103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Slide Number Placeholder 1032"/>
          <p:cNvSpPr>
            <a:spLocks noGrp="1"/>
          </p:cNvSpPr>
          <p:nvPr>
            <p:ph type="sldNum"/>
          </p:nvPr>
        </p:nvSpPr>
        <p:spPr>
          <a:xfrm>
            <a:off x="6553200" y="6248400"/>
            <a:ext cx="21304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lstStyle>
            <a:lvl1pPr>
              <a:buFontTx/>
              <a:defRPr/>
            </a:lvl1pPr>
          </a:lstStyle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5pPr>
    </p:titleStyle>
    <p:bodyStyle>
      <a:lvl1pPr marL="342900" lvl="0" indent="-342900" algn="l" defTabSz="457200" rtl="0" eaLnBrk="0" fontAlgn="base" latinLnBrk="0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bodyStyle>
    <p:otherStyle>
      <a:lvl1pPr marL="0" lvl="0" indent="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286000" lvl="5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743200" lvl="6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200400" lvl="7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657600" lvl="8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Group 2048"/>
          <p:cNvGrpSpPr/>
          <p:nvPr/>
        </p:nvGrpSpPr>
        <p:grpSpPr>
          <a:xfrm>
            <a:off x="0" y="927100"/>
            <a:ext cx="8988425" cy="4492625"/>
            <a:chOff x="0" y="584"/>
            <a:chExt cx="5662" cy="2830"/>
          </a:xfrm>
        </p:grpSpPr>
        <p:sp>
          <p:nvSpPr>
            <p:cNvPr id="2051" name="Rounded Rectangle 2049"/>
            <p:cNvSpPr/>
            <p:nvPr/>
          </p:nvSpPr>
          <p:spPr>
            <a:xfrm>
              <a:off x="432" y="1304"/>
              <a:ext cx="4654" cy="2110"/>
            </a:xfrm>
            <a:prstGeom prst="roundRect">
              <a:avLst>
                <a:gd name="adj" fmla="val 16667"/>
              </a:avLst>
            </a:prstGeom>
            <a:noFill/>
            <a:ln w="50760" cap="sq" cmpd="sng">
              <a:solidFill>
                <a:srgbClr val="66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052" name="Rectangles 2050"/>
            <p:cNvSpPr/>
            <p:nvPr/>
          </p:nvSpPr>
          <p:spPr>
            <a:xfrm>
              <a:off x="144" y="584"/>
              <a:ext cx="4510" cy="622"/>
            </a:xfrm>
            <a:prstGeom prst="rect">
              <a:avLst/>
            </a:prstGeom>
            <a:solidFill>
              <a:srgbClr val="FFFFFF"/>
            </a:solidFill>
            <a:ln w="57240" cap="sq" cmpd="sng">
              <a:solidFill>
                <a:srgbClr val="66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053" name="Freeform 2051"/>
            <p:cNvSpPr/>
            <p:nvPr/>
          </p:nvSpPr>
          <p:spPr>
            <a:xfrm>
              <a:off x="0" y="872"/>
              <a:ext cx="5662" cy="1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02408" y="0"/>
                </a:cxn>
                <a:cxn ang="0">
                  <a:pos x="7685207" y="785242"/>
                </a:cxn>
                <a:cxn ang="0">
                  <a:pos x="6903952" y="1567867"/>
                </a:cxn>
                <a:cxn ang="0">
                  <a:pos x="0" y="1567867"/>
                </a:cxn>
              </a:cxnLst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CC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4" name="Straight Connector 2052"/>
            <p:cNvSpPr/>
            <p:nvPr/>
          </p:nvSpPr>
          <p:spPr>
            <a:xfrm>
              <a:off x="0" y="1928"/>
              <a:ext cx="5230" cy="0"/>
            </a:xfrm>
            <a:prstGeom prst="line">
              <a:avLst/>
            </a:prstGeom>
            <a:ln w="50760" cap="sq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2055" name="Title 2053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2112" cy="9112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en-GB" altLang="en-US" dirty="0"/>
              <a:t>Для правки текста заголовка щелкните мышью</a:t>
            </a:r>
            <a:endParaRPr lang="en-GB" altLang="en-US" dirty="0"/>
          </a:p>
        </p:txBody>
      </p:sp>
      <p:sp>
        <p:nvSpPr>
          <p:cNvPr id="2056" name="Text Placeholder 2054"/>
          <p:cNvSpPr>
            <a:spLocks noGrp="1"/>
          </p:cNvSpPr>
          <p:nvPr>
            <p:ph type="body"/>
          </p:nvPr>
        </p:nvSpPr>
        <p:spPr>
          <a:xfrm>
            <a:off x="609600" y="1600200"/>
            <a:ext cx="7921625" cy="44164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en-GB" altLang="en-US" dirty="0"/>
              <a:t>Для правки структуры щелкните мышью</a:t>
            </a:r>
            <a:endParaRPr lang="en-GB" altLang="en-US" dirty="0"/>
          </a:p>
          <a:p>
            <a:pPr lvl="1"/>
            <a:r>
              <a:rPr lang="en-GB" altLang="en-US" dirty="0"/>
              <a:t>Второй уровень структуры</a:t>
            </a:r>
            <a:endParaRPr lang="en-GB" altLang="en-US" dirty="0"/>
          </a:p>
          <a:p>
            <a:pPr lvl="2"/>
            <a:r>
              <a:rPr lang="en-GB" altLang="en-US" dirty="0"/>
              <a:t>Третий уровень структуры</a:t>
            </a:r>
            <a:endParaRPr lang="en-GB" altLang="en-US" dirty="0"/>
          </a:p>
          <a:p>
            <a:pPr lvl="3"/>
            <a:r>
              <a:rPr lang="en-GB" altLang="en-US" dirty="0"/>
              <a:t>Четвёртый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Пятый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Шестой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Седьмой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Восьмой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Девятый уровень структуры</a:t>
            </a:r>
            <a:endParaRPr lang="en-GB" altLang="en-US" dirty="0"/>
          </a:p>
        </p:txBody>
      </p:sp>
      <p:sp>
        <p:nvSpPr>
          <p:cNvPr id="2057" name="Text Box 2055"/>
          <p:cNvSpPr txBox="1"/>
          <p:nvPr/>
        </p:nvSpPr>
        <p:spPr>
          <a:xfrm>
            <a:off x="457200" y="6248400"/>
            <a:ext cx="2133600" cy="4714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058" name="Text Box 2056"/>
          <p:cNvSpPr txBox="1"/>
          <p:nvPr/>
        </p:nvSpPr>
        <p:spPr>
          <a:xfrm>
            <a:off x="3124200" y="6253163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Slide Number Placeholder 2057"/>
          <p:cNvSpPr>
            <a:spLocks noGrp="1"/>
          </p:cNvSpPr>
          <p:nvPr>
            <p:ph type="sldNum"/>
          </p:nvPr>
        </p:nvSpPr>
        <p:spPr>
          <a:xfrm>
            <a:off x="6553200" y="6248400"/>
            <a:ext cx="2130425" cy="4683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lstStyle>
            <a:lvl1pPr algn="r">
              <a:buFontTx/>
              <a:defRPr sz="1200">
                <a:latin typeface="Arial Black" panose="020B0A04020102020204" pitchFamily="32" charset="0"/>
                <a:ea typeface="Arial Unicode MS" charset="-122"/>
              </a:defRPr>
            </a:lvl1pPr>
          </a:lstStyle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5pPr>
    </p:titleStyle>
    <p:bodyStyle>
      <a:lvl1pPr marL="342900" lvl="0" indent="-342900" algn="l" defTabSz="457200" rtl="0" eaLnBrk="0" fontAlgn="base" latinLnBrk="0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bodyStyle>
    <p:otherStyle>
      <a:lvl1pPr marL="0" lvl="0" indent="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286000" lvl="5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743200" lvl="6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200400" lvl="7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657600" lvl="8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Text Box 4096"/>
          <p:cNvSpPr txBox="1"/>
          <p:nvPr/>
        </p:nvSpPr>
        <p:spPr>
          <a:xfrm>
            <a:off x="228600" y="1427163"/>
            <a:ext cx="8591550" cy="16097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5200" dirty="0" err="1">
                <a:solidFill>
                  <a:srgbClr val="FFFFFF"/>
                </a:solidFill>
                <a:latin typeface="Arial" panose="020B0604020202020204" pitchFamily="34" charset="0"/>
              </a:rPr>
              <a:t>CSS Flexbox</a:t>
            </a:r>
            <a:endParaRPr lang="en-US" sz="5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099" name="Rectangles 4097"/>
          <p:cNvSpPr/>
          <p:nvPr/>
        </p:nvSpPr>
        <p:spPr>
          <a:xfrm>
            <a:off x="5867400" y="44450"/>
            <a:ext cx="3277235" cy="36957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 anchorCtr="0">
            <a:spAutoFit/>
          </a:bodyPr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dirty="0" err="1">
                <a:solidFill>
                  <a:srgbClr val="F7F7F7"/>
                </a:solidFill>
                <a:latin typeface="Arial" panose="020B0604020202020204" pitchFamily="34" charset="0"/>
              </a:rPr>
              <a:t>Олександр Загоруйко © 202</a:t>
            </a:r>
            <a:r>
              <a:rPr lang="en-US" altLang="ru-RU" dirty="0" err="1">
                <a:solidFill>
                  <a:srgbClr val="F7F7F7"/>
                </a:solidFill>
                <a:latin typeface="Arial" panose="020B0604020202020204" pitchFamily="34" charset="0"/>
              </a:rPr>
              <a:t>5</a:t>
            </a:r>
            <a:endParaRPr lang="en-US" altLang="ru-RU" dirty="0" err="1">
              <a:solidFill>
                <a:srgbClr val="F7F7F7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 descr="17289048097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7010" y="3943350"/>
            <a:ext cx="5072380" cy="2853690"/>
          </a:xfrm>
          <a:prstGeom prst="rect">
            <a:avLst/>
          </a:prstGeom>
        </p:spPr>
      </p:pic>
      <p:pic>
        <p:nvPicPr>
          <p:cNvPr id="5" name="Picture 4" descr="CSS3_logo_and_wordmark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" y="3650615"/>
            <a:ext cx="2199005" cy="31070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512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ru-RU" altLang="uk-UA" sz="4200" dirty="0" err="1">
                <a:solidFill>
                  <a:srgbClr val="FFFFFF"/>
                </a:solidFill>
                <a:ea typeface="Microsoft YaHei" panose="020B0503020204020204" charset="-122"/>
              </a:rPr>
              <a:t>Що таке </a:t>
            </a:r>
            <a:r>
              <a:rPr lang="en-US" altLang="uk-UA" sz="4200" dirty="0" err="1">
                <a:solidFill>
                  <a:srgbClr val="FFFFFF"/>
                </a:solidFill>
                <a:ea typeface="Microsoft YaHei" panose="020B0503020204020204" charset="-122"/>
              </a:rPr>
              <a:t>Flexbox?</a:t>
            </a:r>
            <a:endParaRPr lang="en-US" altLang="uk-UA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5122" name="Text Box 5121"/>
          <p:cNvSpPr txBox="1"/>
          <p:nvPr/>
        </p:nvSpPr>
        <p:spPr>
          <a:xfrm>
            <a:off x="610870" y="144907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buSzPct val="45000"/>
              <a:buFont typeface="Wingdings" panose="05000000000000000000" pitchFamily="2" charset="2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500" b="1" dirty="0" err="1">
                <a:solidFill>
                  <a:srgbClr val="000000"/>
                </a:solidFill>
                <a:ea typeface="Microsoft YaHei" panose="020B0503020204020204" charset="-122"/>
              </a:rPr>
              <a:t>Flexbox (Flexible Box)</a:t>
            </a:r>
            <a:r>
              <a:rPr lang="en-US" altLang="en-US" sz="2500" dirty="0" err="1">
                <a:solidFill>
                  <a:srgbClr val="000000"/>
                </a:solidFill>
                <a:ea typeface="Microsoft YaHei" panose="020B0503020204020204" charset="-122"/>
              </a:rPr>
              <a:t> — це система макетів у CSS, яка дозволяє елементам в контейнері адаптуватися до доступного простору. Цей метод надає більш точне та ефективне керування розташуванням елементів, порівняно з іншими техніками, такими як floats або позиціонування. Flexbox дає змогу розміщувати елементи в ряд (по горизонталі) або в стовпці (по вертикалі), автоматично розподіляючи місце між ними в залежності від доступного простору. Це робить макети більш гнучкими і адаптивними.</a:t>
            </a:r>
            <a:endParaRPr lang="en-US" altLang="en-US" sz="2500" dirty="0" err="1">
              <a:solidFill>
                <a:srgbClr val="000000"/>
              </a:solidFill>
              <a:ea typeface="Microsoft YaHei" panose="020B050302020402020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7625" y="6356350"/>
            <a:ext cx="9072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https://cssflex-generator.netlify.app/</a:t>
            </a:r>
            <a:endParaRPr lang="en-US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512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altLang="uk-UA" sz="4200" dirty="0" err="1">
                <a:solidFill>
                  <a:srgbClr val="FFFFFF"/>
                </a:solidFill>
                <a:ea typeface="Microsoft YaHei" panose="020B0503020204020204" charset="-122"/>
              </a:rPr>
              <a:t>Переваги та недоліки </a:t>
            </a:r>
            <a:r>
              <a:rPr lang="en-US" altLang="uk-UA" sz="4200" dirty="0" err="1">
                <a:solidFill>
                  <a:srgbClr val="FFFFFF"/>
                </a:solidFill>
                <a:ea typeface="Microsoft YaHei" panose="020B0503020204020204" charset="-122"/>
              </a:rPr>
              <a:t>Flexbox</a:t>
            </a:r>
            <a:endParaRPr lang="en-US" altLang="uk-UA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5122" name="Text Box 5121"/>
          <p:cNvSpPr txBox="1"/>
          <p:nvPr/>
        </p:nvSpPr>
        <p:spPr>
          <a:xfrm>
            <a:off x="610870" y="144907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buSzPct val="45000"/>
              <a:buFont typeface="Arial" panose="020B0604020202020204" pitchFamily="34" charset="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Плюси:</a:t>
            </a:r>
            <a:endParaRPr lang="en-US" altLang="en-US" sz="19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342900" indent="-34290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900" b="1" dirty="0" err="1">
                <a:solidFill>
                  <a:srgbClr val="000000"/>
                </a:solidFill>
                <a:ea typeface="Microsoft YaHei" panose="020B0503020204020204" charset="-122"/>
              </a:rPr>
              <a:t>Гнучкіст</a:t>
            </a:r>
            <a:r>
              <a:rPr lang="uk-UA" altLang="en-US" sz="1900" b="1" dirty="0" err="1">
                <a:solidFill>
                  <a:srgbClr val="000000"/>
                </a:solidFill>
                <a:ea typeface="Microsoft YaHei" panose="020B0503020204020204" charset="-122"/>
              </a:rPr>
              <a:t>ь </a:t>
            </a:r>
            <a:r>
              <a:rPr lang="uk-UA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- </a:t>
            </a:r>
            <a:r>
              <a:rPr lang="en-US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автоматично змінюється розташування елементів </a:t>
            </a:r>
            <a:r>
              <a:rPr lang="uk-UA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      </a:t>
            </a:r>
            <a:r>
              <a:rPr lang="en-US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в залежності від доступного простору</a:t>
            </a:r>
            <a:endParaRPr lang="en-US" altLang="en-US" sz="19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342900" indent="-34290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900" b="1" dirty="0" err="1">
                <a:solidFill>
                  <a:srgbClr val="000000"/>
                </a:solidFill>
                <a:ea typeface="Microsoft YaHei" panose="020B0503020204020204" charset="-122"/>
              </a:rPr>
              <a:t>Простота </a:t>
            </a:r>
            <a:r>
              <a:rPr lang="en-US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використання</a:t>
            </a:r>
            <a:r>
              <a:rPr lang="uk-UA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 - </a:t>
            </a:r>
            <a:r>
              <a:rPr lang="en-US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інтуїтивно зрозумілий для розробників, дозволяє легко створювати макети без зайвого коду</a:t>
            </a:r>
            <a:endParaRPr lang="en-US" altLang="en-US" sz="19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342900" indent="-34290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uk-UA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П</a:t>
            </a:r>
            <a:r>
              <a:rPr lang="en-US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росте вертикальне і горизонтальне вирівнювання елементів</a:t>
            </a:r>
            <a:endParaRPr lang="en-US" altLang="en-US" sz="19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342900" indent="-34290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900" b="1" dirty="0" err="1">
                <a:solidFill>
                  <a:srgbClr val="000000"/>
                </a:solidFill>
                <a:ea typeface="Microsoft YaHei" panose="020B0503020204020204" charset="-122"/>
              </a:rPr>
              <a:t>Адаптивність</a:t>
            </a:r>
            <a:r>
              <a:rPr lang="en-US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 </a:t>
            </a:r>
            <a:r>
              <a:rPr lang="uk-UA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- </a:t>
            </a:r>
            <a:r>
              <a:rPr lang="en-US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чудово працює на різних пристроях і екранах</a:t>
            </a:r>
            <a:endParaRPr lang="en-US" altLang="en-US" sz="19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defTabSz="457200">
              <a:buSzPct val="45000"/>
              <a:buFont typeface="Arial" panose="020B0604020202020204" pitchFamily="34" charset="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Мінуси:</a:t>
            </a:r>
            <a:endParaRPr lang="en-US" altLang="en-US" sz="19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342900" indent="-34290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uk-UA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Д</a:t>
            </a:r>
            <a:r>
              <a:rPr lang="en-US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еякі </a:t>
            </a:r>
            <a:r>
              <a:rPr lang="uk-UA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старі </a:t>
            </a:r>
            <a:r>
              <a:rPr lang="en-US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браузери, як IE10 і нижче, не підтримують Flexbox або підтримують його </a:t>
            </a:r>
            <a:r>
              <a:rPr lang="uk-UA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лише </a:t>
            </a:r>
            <a:r>
              <a:rPr lang="en-US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частково</a:t>
            </a:r>
            <a:endParaRPr lang="en-US" altLang="en-US" sz="19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342900" indent="-34290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Один рядок або стовпець</a:t>
            </a:r>
            <a:r>
              <a:rPr lang="uk-UA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 - </a:t>
            </a:r>
            <a:r>
              <a:rPr lang="en-US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не найкраще рішення для складних сіток, де є кілька рядків і стовпців</a:t>
            </a:r>
            <a:endParaRPr lang="en-US" altLang="en-US" sz="19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342900" indent="-34290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Збій в результатах</a:t>
            </a:r>
            <a:r>
              <a:rPr lang="uk-UA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 - </a:t>
            </a:r>
            <a:r>
              <a:rPr lang="en-US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іноді через складні структури з вбудованими контейнерами можуть виникати непередбачувані наслідки</a:t>
            </a:r>
            <a:endParaRPr lang="en-US" altLang="en-US" sz="1900" dirty="0" err="1">
              <a:solidFill>
                <a:srgbClr val="000000"/>
              </a:solidFill>
              <a:ea typeface="Microsoft YaHei" panose="020B050302020402020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35" y="6354445"/>
            <a:ext cx="9144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b="1">
                <a:solidFill>
                  <a:srgbClr val="0070C0"/>
                </a:solidFill>
              </a:rPr>
              <a:t>https://petrov.net.ua/how-css-flexbox-works/</a:t>
            </a:r>
            <a:endParaRPr lang="en-US" altLang="en-US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512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altLang="en-US" sz="4200" dirty="0" err="1">
                <a:solidFill>
                  <a:srgbClr val="FFFFFF"/>
                </a:solidFill>
                <a:ea typeface="Microsoft YaHei" panose="020B0503020204020204" charset="-122"/>
              </a:rPr>
              <a:t>Базові поняття </a:t>
            </a:r>
            <a:r>
              <a:rPr lang="en-US" altLang="en-US" sz="4200" dirty="0" err="1">
                <a:solidFill>
                  <a:srgbClr val="FFFFFF"/>
                </a:solidFill>
                <a:ea typeface="Microsoft YaHei" panose="020B0503020204020204" charset="-122"/>
              </a:rPr>
              <a:t>Flexbox</a:t>
            </a:r>
            <a:endParaRPr lang="en-US" altLang="en-US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5122" name="Text Box 5121"/>
          <p:cNvSpPr txBox="1"/>
          <p:nvPr/>
        </p:nvSpPr>
        <p:spPr>
          <a:xfrm>
            <a:off x="476885" y="1448435"/>
            <a:ext cx="810514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2900" indent="-34290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900" b="1" dirty="0" err="1">
                <a:solidFill>
                  <a:srgbClr val="000000"/>
                </a:solidFill>
                <a:ea typeface="Microsoft YaHei" panose="020B0503020204020204" charset="-122"/>
              </a:rPr>
              <a:t>Flex-контейнер</a:t>
            </a:r>
            <a:r>
              <a:rPr lang="en-US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: елемент, до якого застосовано display: flex; його діти стають гнучкими елементами</a:t>
            </a:r>
            <a:endParaRPr lang="en-US" altLang="en-US" sz="19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342900" indent="-34290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900" b="1" dirty="0" err="1">
                <a:solidFill>
                  <a:srgbClr val="000000"/>
                </a:solidFill>
                <a:ea typeface="Microsoft YaHei" panose="020B0503020204020204" charset="-122"/>
              </a:rPr>
              <a:t>Flex-елементи</a:t>
            </a:r>
            <a:r>
              <a:rPr lang="en-US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: діти Flex-контейнера, які розподіляються й адаптуються у відповідності до доступного місця</a:t>
            </a:r>
            <a:endParaRPr lang="en-US" altLang="en-US" sz="19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342900" indent="-34290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900" b="1" dirty="0" err="1">
                <a:solidFill>
                  <a:srgbClr val="000000"/>
                </a:solidFill>
                <a:ea typeface="Microsoft YaHei" panose="020B0503020204020204" charset="-122"/>
              </a:rPr>
              <a:t>Основна вісь</a:t>
            </a:r>
            <a:r>
              <a:rPr lang="en-US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: вісь, уздовж якої елементи розташовуються за замовчуванням (горизонтальна</a:t>
            </a:r>
            <a:r>
              <a:rPr lang="uk-UA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, абсцисса</a:t>
            </a:r>
            <a:r>
              <a:rPr lang="en-US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)</a:t>
            </a:r>
            <a:endParaRPr lang="en-US" altLang="en-US" sz="19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342900" indent="-34290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900" b="1" dirty="0" err="1">
                <a:solidFill>
                  <a:srgbClr val="000000"/>
                </a:solidFill>
                <a:ea typeface="Microsoft YaHei" panose="020B0503020204020204" charset="-122"/>
              </a:rPr>
              <a:t>Перехрестя</a:t>
            </a:r>
            <a:r>
              <a:rPr lang="en-US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: вісь, перпендикулярна основній осі (зазвичай вертикальна</a:t>
            </a:r>
            <a:r>
              <a:rPr lang="uk-UA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, ордината</a:t>
            </a:r>
            <a:r>
              <a:rPr lang="en-US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)</a:t>
            </a:r>
            <a:endParaRPr lang="en-US" altLang="en-US" sz="19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342900" indent="-34290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900" b="1" dirty="0" err="1">
                <a:solidFill>
                  <a:srgbClr val="000000"/>
                </a:solidFill>
                <a:ea typeface="Microsoft YaHei" panose="020B0503020204020204" charset="-122"/>
              </a:rPr>
              <a:t>flex-direction</a:t>
            </a:r>
            <a:r>
              <a:rPr lang="en-US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: напрямок, у якому елементи розташовуються (горизонтально чи вертикально)</a:t>
            </a:r>
            <a:endParaRPr lang="en-US" altLang="en-US" sz="19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342900" indent="-34290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900" b="1" dirty="0" err="1">
                <a:solidFill>
                  <a:srgbClr val="000000"/>
                </a:solidFill>
                <a:ea typeface="Microsoft YaHei" panose="020B0503020204020204" charset="-122"/>
              </a:rPr>
              <a:t>justify-content</a:t>
            </a:r>
            <a:r>
              <a:rPr lang="en-US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: розподіл елементів по основній осі (вирівнювання).</a:t>
            </a:r>
            <a:endParaRPr lang="en-US" altLang="en-US" sz="19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342900" indent="-34290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900" b="1" dirty="0" err="1">
                <a:solidFill>
                  <a:srgbClr val="000000"/>
                </a:solidFill>
                <a:ea typeface="Microsoft YaHei" panose="020B0503020204020204" charset="-122"/>
              </a:rPr>
              <a:t>align-items</a:t>
            </a:r>
            <a:r>
              <a:rPr lang="en-US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: вирівнювання елементів по поперечній осі (перпендикулярній основній)</a:t>
            </a:r>
            <a:endParaRPr lang="en-US" altLang="en-US" sz="19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342900" indent="-34290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900" b="1" dirty="0" err="1">
                <a:solidFill>
                  <a:srgbClr val="000000"/>
                </a:solidFill>
                <a:ea typeface="Microsoft YaHei" panose="020B0503020204020204" charset="-122"/>
              </a:rPr>
              <a:t>flex-wrap</a:t>
            </a:r>
            <a:r>
              <a:rPr lang="en-US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: визначає, чи елементи повинні </a:t>
            </a:r>
            <a:r>
              <a:rPr lang="uk-UA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переходити </a:t>
            </a:r>
            <a:r>
              <a:rPr lang="en-US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на новий рядок при нестачі місця</a:t>
            </a:r>
            <a:endParaRPr lang="en-US" altLang="en-US" sz="19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342900" indent="-34290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endParaRPr lang="en-US" altLang="en-US" sz="1900" dirty="0" err="1">
              <a:solidFill>
                <a:srgbClr val="000000"/>
              </a:solidFill>
              <a:ea typeface="Microsoft YaHei" panose="020B050302020402020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9055" y="6398895"/>
            <a:ext cx="90176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https://hcdev.ru/learn/design/</a:t>
            </a:r>
            <a:endParaRPr lang="en-US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512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uk-UA" sz="4200" dirty="0" err="1">
                <a:solidFill>
                  <a:srgbClr val="FFFFFF"/>
                </a:solidFill>
                <a:ea typeface="Microsoft YaHei" panose="020B0503020204020204" charset="-122"/>
              </a:rPr>
              <a:t>justify-content</a:t>
            </a:r>
            <a:endParaRPr lang="en-US" altLang="uk-UA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5122" name="Text Box 5121"/>
          <p:cNvSpPr txBox="1"/>
          <p:nvPr/>
        </p:nvSpPr>
        <p:spPr>
          <a:xfrm>
            <a:off x="476885" y="149352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algn="ctr" defTabSz="457200">
              <a:buSzPct val="45000"/>
              <a:buFont typeface="Arial" panose="020B0604020202020204" pitchFamily="34" charset="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8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Microsoft YaHei" panose="020B0503020204020204" charset="-122"/>
              </a:rPr>
              <a:t>https://gist.github.com/sunmeat/6ea9914d2bed0780fe0acdb5c79cd56e</a:t>
            </a:r>
            <a:endParaRPr lang="en-US" altLang="en-US" sz="28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a typeface="Microsoft YaHei" panose="020B050302020402020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3080" y="2410460"/>
            <a:ext cx="5456555" cy="43738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512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4200" dirty="0" err="1">
                <a:solidFill>
                  <a:srgbClr val="FFFFFF"/>
                </a:solidFill>
                <a:ea typeface="Microsoft YaHei" panose="020B0503020204020204" charset="-122"/>
              </a:rPr>
              <a:t>align-items</a:t>
            </a:r>
            <a:endParaRPr lang="en-US" altLang="en-US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5122" name="Text Box 5121"/>
          <p:cNvSpPr txBox="1"/>
          <p:nvPr/>
        </p:nvSpPr>
        <p:spPr>
          <a:xfrm>
            <a:off x="476885" y="149352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algn="ctr" defTabSz="457200">
              <a:buSzPct val="45000"/>
              <a:buFont typeface="Arial" panose="020B0604020202020204" pitchFamily="34" charset="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8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Microsoft YaHei" panose="020B0503020204020204" charset="-122"/>
              </a:rPr>
              <a:t>https://gist.github.com/sunmeat/18511a99e1ea4eadd5cf89e48bf784f5</a:t>
            </a:r>
            <a:endParaRPr lang="en-US" altLang="en-US" sz="28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a typeface="Microsoft YaHei" panose="020B050302020402020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" y="2707005"/>
            <a:ext cx="9008745" cy="38760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512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4200" dirty="0" err="1">
                <a:solidFill>
                  <a:srgbClr val="FFFFFF"/>
                </a:solidFill>
                <a:ea typeface="Microsoft YaHei" panose="020B0503020204020204" charset="-122"/>
              </a:rPr>
              <a:t>flex-wrap</a:t>
            </a:r>
            <a:endParaRPr lang="en-US" altLang="en-US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5122" name="Text Box 5121"/>
          <p:cNvSpPr txBox="1"/>
          <p:nvPr/>
        </p:nvSpPr>
        <p:spPr>
          <a:xfrm>
            <a:off x="476885" y="149352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algn="ctr" defTabSz="457200">
              <a:buSzPct val="45000"/>
              <a:buFont typeface="Arial" panose="020B0604020202020204" pitchFamily="34" charset="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8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Microsoft YaHei" panose="020B0503020204020204" charset="-122"/>
              </a:rPr>
              <a:t>https://gist.github.com/sunmeat/3c38ae7684e9ae3600b96cf408afc0ae</a:t>
            </a:r>
            <a:endParaRPr lang="en-US" altLang="en-US" sz="28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a typeface="Microsoft YaHei" panose="020B0503020204020204" charset="-122"/>
            </a:endParaRPr>
          </a:p>
        </p:txBody>
      </p:sp>
      <p:pic>
        <p:nvPicPr>
          <p:cNvPr id="3" name="Picture 2" descr="Снимок экрана 2024-12-24 1502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70" y="2439035"/>
            <a:ext cx="4881245" cy="584200"/>
          </a:xfrm>
          <a:prstGeom prst="rect">
            <a:avLst/>
          </a:prstGeom>
        </p:spPr>
      </p:pic>
      <p:pic>
        <p:nvPicPr>
          <p:cNvPr id="4" name="Picture 3" descr="Снимок экрана 2024-12-24 1502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065" y="3114040"/>
            <a:ext cx="4881245" cy="1278255"/>
          </a:xfrm>
          <a:prstGeom prst="rect">
            <a:avLst/>
          </a:prstGeom>
        </p:spPr>
      </p:pic>
      <p:pic>
        <p:nvPicPr>
          <p:cNvPr id="5" name="Picture 4" descr="Снимок экрана 2024-12-24 1502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65" y="4392930"/>
            <a:ext cx="4881245" cy="15379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5120"/>
          <p:cNvSpPr txBox="1"/>
          <p:nvPr/>
        </p:nvSpPr>
        <p:spPr>
          <a:xfrm>
            <a:off x="195580" y="228600"/>
            <a:ext cx="8319135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altLang="uk-UA" sz="4200" dirty="0" err="1">
                <a:solidFill>
                  <a:srgbClr val="FFFFFF"/>
                </a:solidFill>
                <a:ea typeface="Microsoft YaHei" panose="020B0503020204020204" charset="-122"/>
              </a:rPr>
              <a:t>Інші властивості </a:t>
            </a:r>
            <a:r>
              <a:rPr lang="en-US" altLang="uk-UA" sz="4200" dirty="0" err="1">
                <a:solidFill>
                  <a:srgbClr val="FFFFFF"/>
                </a:solidFill>
                <a:ea typeface="Microsoft YaHei" panose="020B0503020204020204" charset="-122"/>
              </a:rPr>
              <a:t>flex-</a:t>
            </a:r>
            <a:r>
              <a:rPr lang="uk-UA" altLang="uk-UA" sz="4200" dirty="0" err="1">
                <a:solidFill>
                  <a:srgbClr val="FFFFFF"/>
                </a:solidFill>
                <a:ea typeface="Microsoft YaHei" panose="020B0503020204020204" charset="-122"/>
              </a:rPr>
              <a:t>контейнера</a:t>
            </a:r>
            <a:endParaRPr lang="uk-UA" altLang="uk-UA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5122" name="Text Box 5121"/>
          <p:cNvSpPr txBox="1"/>
          <p:nvPr/>
        </p:nvSpPr>
        <p:spPr>
          <a:xfrm>
            <a:off x="610870" y="144907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algn="ctr" defTabSz="457200">
              <a:buSzPct val="45000"/>
              <a:buFont typeface="Wingdings" panose="05000000000000000000" pitchFamily="2" charset="2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Microsoft YaHei" panose="020B0503020204020204" charset="-122"/>
              </a:rPr>
              <a:t>https://w3schoolsua.github.io/css/css3_flexbox_container.html#flex-direction</a:t>
            </a: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a typeface="Microsoft YaHei" panose="020B0503020204020204" charset="-122"/>
            </a:endParaRPr>
          </a:p>
          <a:p>
            <a:pPr algn="ctr" defTabSz="457200">
              <a:buSzPct val="45000"/>
              <a:buFont typeface="Wingdings" panose="05000000000000000000" pitchFamily="2" charset="2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a typeface="Microsoft YaHei" panose="020B0503020204020204" charset="-122"/>
            </a:endParaRPr>
          </a:p>
          <a:p>
            <a:pPr marL="342900" indent="-34290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700" b="1" dirty="0" err="1">
                <a:solidFill>
                  <a:srgbClr val="000000"/>
                </a:solidFill>
                <a:ea typeface="Microsoft YaHei" panose="020B0503020204020204" charset="-122"/>
              </a:rPr>
              <a:t>flex-direction</a:t>
            </a:r>
            <a:r>
              <a:rPr lang="en-US" altLang="en-US" sz="1700" dirty="0" err="1">
                <a:solidFill>
                  <a:srgbClr val="000000"/>
                </a:solidFill>
                <a:ea typeface="Microsoft YaHei" panose="020B0503020204020204" charset="-122"/>
              </a:rPr>
              <a:t> визначає основний напрямок розміщення елементів у flex-контейнері: горизонтально (</a:t>
            </a:r>
            <a:r>
              <a:rPr lang="en-US" altLang="en-US" sz="1700" b="1" dirty="0" err="1">
                <a:solidFill>
                  <a:srgbClr val="000000"/>
                </a:solidFill>
                <a:ea typeface="Microsoft YaHei" panose="020B0503020204020204" charset="-122"/>
              </a:rPr>
              <a:t>row</a:t>
            </a:r>
            <a:r>
              <a:rPr lang="en-US" altLang="en-US" sz="1700" dirty="0" err="1">
                <a:solidFill>
                  <a:srgbClr val="000000"/>
                </a:solidFill>
                <a:ea typeface="Microsoft YaHei" panose="020B0503020204020204" charset="-122"/>
              </a:rPr>
              <a:t>), вертикально (</a:t>
            </a:r>
            <a:r>
              <a:rPr lang="en-US" altLang="en-US" sz="1700" b="1" dirty="0" err="1">
                <a:solidFill>
                  <a:srgbClr val="000000"/>
                </a:solidFill>
                <a:ea typeface="Microsoft YaHei" panose="020B0503020204020204" charset="-122"/>
              </a:rPr>
              <a:t>column</a:t>
            </a:r>
            <a:r>
              <a:rPr lang="en-US" altLang="en-US" sz="1700" dirty="0" err="1">
                <a:solidFill>
                  <a:srgbClr val="000000"/>
                </a:solidFill>
                <a:ea typeface="Microsoft YaHei" panose="020B0503020204020204" charset="-122"/>
              </a:rPr>
              <a:t>) або </a:t>
            </a:r>
            <a:r>
              <a:rPr lang="uk-UA" altLang="en-US" sz="1700" dirty="0" err="1">
                <a:solidFill>
                  <a:srgbClr val="000000"/>
                </a:solidFill>
                <a:ea typeface="Microsoft YaHei" panose="020B0503020204020204" charset="-122"/>
              </a:rPr>
              <a:t>                       </a:t>
            </a:r>
            <a:r>
              <a:rPr lang="en-US" altLang="en-US" sz="1700" dirty="0" err="1">
                <a:solidFill>
                  <a:srgbClr val="000000"/>
                </a:solidFill>
                <a:ea typeface="Microsoft YaHei" panose="020B0503020204020204" charset="-122"/>
              </a:rPr>
              <a:t>в перевернутому порядку, де елементи можуть розташовуватися справа наліво або знизу вверх залежно від значень </a:t>
            </a:r>
            <a:r>
              <a:rPr lang="en-US" altLang="en-US" sz="1700" b="1" dirty="0" err="1">
                <a:solidFill>
                  <a:srgbClr val="000000"/>
                </a:solidFill>
                <a:ea typeface="Microsoft YaHei" panose="020B0503020204020204" charset="-122"/>
              </a:rPr>
              <a:t>row-reverse</a:t>
            </a:r>
            <a:r>
              <a:rPr lang="en-US" altLang="en-US" sz="1700" dirty="0" err="1">
                <a:solidFill>
                  <a:srgbClr val="000000"/>
                </a:solidFill>
                <a:ea typeface="Microsoft YaHei" panose="020B0503020204020204" charset="-122"/>
              </a:rPr>
              <a:t> або </a:t>
            </a:r>
            <a:r>
              <a:rPr lang="en-US" altLang="en-US" sz="1700" b="1" dirty="0" err="1">
                <a:solidFill>
                  <a:srgbClr val="000000"/>
                </a:solidFill>
                <a:ea typeface="Microsoft YaHei" panose="020B0503020204020204" charset="-122"/>
              </a:rPr>
              <a:t>column-reverse</a:t>
            </a:r>
            <a:endParaRPr lang="en-US" altLang="en-US" sz="1700" b="1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342900" indent="-34290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700" b="1" dirty="0" err="1">
                <a:solidFill>
                  <a:srgbClr val="000000"/>
                </a:solidFill>
                <a:ea typeface="Microsoft YaHei" panose="020B0503020204020204" charset="-122"/>
              </a:rPr>
              <a:t>flex-flow</a:t>
            </a:r>
            <a:r>
              <a:rPr lang="en-US" altLang="en-US" sz="1700" dirty="0" err="1">
                <a:solidFill>
                  <a:srgbClr val="000000"/>
                </a:solidFill>
                <a:ea typeface="Microsoft YaHei" panose="020B0503020204020204" charset="-122"/>
              </a:rPr>
              <a:t> є комбінованим скороченням для flex-direction та flex-wrap, що дає змогу одночасно встановлювати </a:t>
            </a:r>
            <a:r>
              <a:rPr lang="en-US" altLang="en-US" sz="1700" b="1" dirty="0" err="1">
                <a:solidFill>
                  <a:srgbClr val="000000"/>
                </a:solidFill>
                <a:ea typeface="Microsoft YaHei" panose="020B0503020204020204" charset="-122"/>
              </a:rPr>
              <a:t>напрямок елементів</a:t>
            </a:r>
            <a:r>
              <a:rPr lang="en-US" altLang="en-US" sz="1700" dirty="0" err="1">
                <a:solidFill>
                  <a:srgbClr val="000000"/>
                </a:solidFill>
                <a:ea typeface="Microsoft YaHei" panose="020B0503020204020204" charset="-122"/>
              </a:rPr>
              <a:t> (горизонтально чи вертикально) та визначати, чи дозволяється їх перенесення на новий ряд, використовуючи значення </a:t>
            </a:r>
            <a:r>
              <a:rPr lang="en-US" altLang="en-US" sz="1700" b="1" dirty="0" err="1">
                <a:solidFill>
                  <a:srgbClr val="000000"/>
                </a:solidFill>
                <a:ea typeface="Microsoft YaHei" panose="020B0503020204020204" charset="-122"/>
              </a:rPr>
              <a:t>wrap </a:t>
            </a:r>
            <a:r>
              <a:rPr lang="en-US" altLang="en-US" sz="1700" dirty="0" err="1">
                <a:solidFill>
                  <a:srgbClr val="000000"/>
                </a:solidFill>
                <a:ea typeface="Microsoft YaHei" panose="020B0503020204020204" charset="-122"/>
              </a:rPr>
              <a:t>або </a:t>
            </a:r>
            <a:r>
              <a:rPr lang="en-US" altLang="en-US" sz="1700" b="1" dirty="0" err="1">
                <a:solidFill>
                  <a:srgbClr val="000000"/>
                </a:solidFill>
                <a:ea typeface="Microsoft YaHei" panose="020B0503020204020204" charset="-122"/>
              </a:rPr>
              <a:t>nowrap</a:t>
            </a:r>
            <a:endParaRPr lang="en-US" altLang="en-US" sz="17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342900" indent="-34290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700" b="1" dirty="0" err="1">
                <a:solidFill>
                  <a:srgbClr val="000000"/>
                </a:solidFill>
                <a:ea typeface="Microsoft YaHei" panose="020B0503020204020204" charset="-122"/>
              </a:rPr>
              <a:t>align-content</a:t>
            </a:r>
            <a:r>
              <a:rPr lang="en-US" altLang="en-US" sz="1700" dirty="0" err="1">
                <a:solidFill>
                  <a:srgbClr val="000000"/>
                </a:solidFill>
                <a:ea typeface="Microsoft YaHei" panose="020B0503020204020204" charset="-122"/>
              </a:rPr>
              <a:t> відповідає за </a:t>
            </a:r>
            <a:r>
              <a:rPr lang="en-US" altLang="en-US" sz="1700" b="1" dirty="0" err="1">
                <a:solidFill>
                  <a:srgbClr val="000000"/>
                </a:solidFill>
                <a:ea typeface="Microsoft YaHei" panose="020B0503020204020204" charset="-122"/>
              </a:rPr>
              <a:t>вирівнювання декількох рядків або колонок</a:t>
            </a:r>
            <a:r>
              <a:rPr lang="en-US" altLang="en-US" sz="1700" dirty="0" err="1">
                <a:solidFill>
                  <a:srgbClr val="000000"/>
                </a:solidFill>
                <a:ea typeface="Microsoft YaHei" panose="020B0503020204020204" charset="-122"/>
              </a:rPr>
              <a:t> елементів по поперечній осі, коли в контейнері присутні кілька рядів. Ця властивість визначає, як вирівнюються ці рядки, їх простір між ними чи навколо них, що забезпечує більш гнучке управління простором у контейнері при використанні flex-wrap</a:t>
            </a:r>
            <a:endParaRPr lang="en-US" altLang="en-US" sz="1700" dirty="0" err="1">
              <a:solidFill>
                <a:srgbClr val="000000"/>
              </a:solidFill>
              <a:ea typeface="Microsoft YaHei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5120"/>
          <p:cNvSpPr txBox="1"/>
          <p:nvPr/>
        </p:nvSpPr>
        <p:spPr>
          <a:xfrm>
            <a:off x="195580" y="228600"/>
            <a:ext cx="8319135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sz="4200" dirty="0" err="1">
                <a:solidFill>
                  <a:srgbClr val="FFFFFF"/>
                </a:solidFill>
                <a:ea typeface="Microsoft YaHei" panose="020B0503020204020204" charset="-122"/>
              </a:rPr>
              <a:t>Властивості дочірніх елементів</a:t>
            </a:r>
            <a:endParaRPr lang="uk-UA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5122" name="Text Box 5121"/>
          <p:cNvSpPr txBox="1"/>
          <p:nvPr/>
        </p:nvSpPr>
        <p:spPr>
          <a:xfrm>
            <a:off x="610870" y="144907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algn="ctr" defTabSz="457200">
              <a:buSzPct val="45000"/>
              <a:buFont typeface="Wingdings" panose="05000000000000000000" pitchFamily="2" charset="2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Microsoft YaHei" panose="020B0503020204020204" charset="-122"/>
              </a:rPr>
              <a:t>https://w3schoolsua.github.io/css/css3_flexbox_items.html#order</a:t>
            </a: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a typeface="Microsoft YaHei" panose="020B0503020204020204" charset="-122"/>
            </a:endParaRPr>
          </a:p>
          <a:p>
            <a:pPr algn="ctr" defTabSz="457200">
              <a:buSzPct val="45000"/>
              <a:buFont typeface="Wingdings" panose="05000000000000000000" pitchFamily="2" charset="2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a typeface="Microsoft YaHei" panose="020B0503020204020204" charset="-122"/>
            </a:endParaRPr>
          </a:p>
          <a:p>
            <a:pPr marL="342900" indent="-342900" defTabSz="457200">
              <a:buSzPct val="80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900" b="1" dirty="0" err="1">
                <a:solidFill>
                  <a:srgbClr val="000000"/>
                </a:solidFill>
                <a:sym typeface="+mn-ea"/>
              </a:rPr>
              <a:t>order</a:t>
            </a:r>
            <a:r>
              <a:rPr lang="uk-UA" altLang="en-US" sz="1900" b="1" dirty="0" err="1">
                <a:solidFill>
                  <a:srgbClr val="000000"/>
                </a:solidFill>
                <a:sym typeface="+mn-ea"/>
              </a:rPr>
              <a:t> </a:t>
            </a:r>
            <a:r>
              <a:rPr lang="uk-UA" altLang="en-US" sz="1900" dirty="0" err="1">
                <a:solidFill>
                  <a:srgbClr val="000000"/>
                </a:solidFill>
                <a:sym typeface="+mn-ea"/>
              </a:rPr>
              <a:t>- в</a:t>
            </a:r>
            <a:r>
              <a:rPr lang="en-US" altLang="en-US" sz="1900" dirty="0" err="1">
                <a:solidFill>
                  <a:srgbClr val="000000"/>
                </a:solidFill>
                <a:sym typeface="+mn-ea"/>
              </a:rPr>
              <a:t>изначає порядок гнучких елементів в одному контейнері</a:t>
            </a:r>
            <a:endParaRPr lang="en-US" altLang="en-US" sz="19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342900" indent="-342900" defTabSz="457200">
              <a:buSzPct val="80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900" b="1" dirty="0" err="1">
                <a:solidFill>
                  <a:srgbClr val="000000"/>
                </a:solidFill>
                <a:ea typeface="Microsoft YaHei" panose="020B0503020204020204" charset="-122"/>
              </a:rPr>
              <a:t>align-self</a:t>
            </a:r>
            <a:r>
              <a:rPr lang="uk-UA" altLang="en-US" sz="1900" b="1" dirty="0" err="1">
                <a:solidFill>
                  <a:srgbClr val="000000"/>
                </a:solidFill>
                <a:ea typeface="Microsoft YaHei" panose="020B0503020204020204" charset="-122"/>
              </a:rPr>
              <a:t> </a:t>
            </a:r>
            <a:r>
              <a:rPr lang="uk-UA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- в</a:t>
            </a:r>
            <a:r>
              <a:rPr lang="en-US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изначає вирівнювання для гнучкого елемента (перевизначає властивість гнучкого контейнера align-items)</a:t>
            </a:r>
            <a:endParaRPr lang="en-US" altLang="en-US" sz="19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342900" indent="-342900" defTabSz="457200">
              <a:buSzPct val="80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900" b="1" dirty="0" err="1">
                <a:solidFill>
                  <a:srgbClr val="000000"/>
                </a:solidFill>
                <a:ea typeface="Microsoft YaHei" panose="020B0503020204020204" charset="-122"/>
              </a:rPr>
              <a:t>flex-basis</a:t>
            </a:r>
            <a:r>
              <a:rPr lang="uk-UA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 - в</a:t>
            </a:r>
            <a:r>
              <a:rPr lang="en-US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изначає початкову довжину гнучкого елемента</a:t>
            </a:r>
            <a:endParaRPr lang="en-US" altLang="en-US" sz="19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342900" indent="-342900" defTabSz="457200">
              <a:buSzPct val="80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900" b="1" dirty="0" err="1">
                <a:solidFill>
                  <a:srgbClr val="000000"/>
                </a:solidFill>
                <a:ea typeface="Microsoft YaHei" panose="020B0503020204020204" charset="-122"/>
              </a:rPr>
              <a:t>flex-grow</a:t>
            </a:r>
            <a:r>
              <a:rPr lang="uk-UA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 - в</a:t>
            </a:r>
            <a:r>
              <a:rPr lang="en-US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изначає, наскільки гнучкий елемент буде збільшуватись відносно інших гнучких елементів в тому самому контейнері</a:t>
            </a:r>
            <a:endParaRPr lang="en-US" altLang="en-US" sz="19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342900" indent="-342900" defTabSz="457200">
              <a:buSzPct val="80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900" b="1" dirty="0" err="1">
                <a:solidFill>
                  <a:srgbClr val="000000"/>
                </a:solidFill>
                <a:ea typeface="Microsoft YaHei" panose="020B0503020204020204" charset="-122"/>
              </a:rPr>
              <a:t>flex-shrink</a:t>
            </a:r>
            <a:r>
              <a:rPr lang="uk-UA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 - в</a:t>
            </a:r>
            <a:r>
              <a:rPr lang="en-US" altLang="en-US" sz="1900" dirty="0" err="1">
                <a:solidFill>
                  <a:srgbClr val="000000"/>
                </a:solidFill>
                <a:ea typeface="Microsoft YaHei" panose="020B0503020204020204" charset="-122"/>
              </a:rPr>
              <a:t>изначає, наскільки гнучкий елемент буде стискатися в порівнянні з іншими гнучкими елементами в тому самому контейнері</a:t>
            </a:r>
            <a:endParaRPr lang="en-US" altLang="en-US" sz="19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342900" indent="-342900" defTabSz="457200">
              <a:buSzPct val="80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900" b="1" dirty="0" err="1">
                <a:solidFill>
                  <a:srgbClr val="000000"/>
                </a:solidFill>
                <a:sym typeface="+mn-ea"/>
              </a:rPr>
              <a:t>flex</a:t>
            </a:r>
            <a:r>
              <a:rPr lang="uk-UA" altLang="en-US" sz="1900" b="1" dirty="0" err="1">
                <a:solidFill>
                  <a:srgbClr val="000000"/>
                </a:solidFill>
                <a:sym typeface="+mn-ea"/>
              </a:rPr>
              <a:t> </a:t>
            </a:r>
            <a:r>
              <a:rPr lang="uk-UA" altLang="en-US" sz="1900" dirty="0" err="1">
                <a:solidFill>
                  <a:srgbClr val="000000"/>
                </a:solidFill>
                <a:sym typeface="+mn-ea"/>
              </a:rPr>
              <a:t>- с</a:t>
            </a:r>
            <a:r>
              <a:rPr lang="en-US" altLang="en-US" sz="1900" dirty="0" err="1">
                <a:solidFill>
                  <a:srgbClr val="000000"/>
                </a:solidFill>
                <a:sym typeface="+mn-ea"/>
              </a:rPr>
              <a:t>корочена властивість для властивостей flex-grow, flex-shrink та flex-base</a:t>
            </a:r>
            <a:endParaRPr lang="en-US" altLang="en-US" sz="19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342900" indent="-34290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endParaRPr lang="en-US" altLang="en-US" sz="17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342900" indent="-34290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endParaRPr lang="en-US" altLang="en-US" sz="1700" dirty="0" err="1">
              <a:solidFill>
                <a:srgbClr val="000000"/>
              </a:solidFill>
              <a:ea typeface="Microsoft YaHei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512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altLang="en-US" sz="4200" dirty="0" err="1">
                <a:solidFill>
                  <a:srgbClr val="FFFFFF"/>
                </a:solidFill>
                <a:ea typeface="Microsoft YaHei" panose="020B0503020204020204" charset="-122"/>
              </a:rPr>
              <a:t>Загальний приклад на </a:t>
            </a:r>
            <a:r>
              <a:rPr lang="en-US" altLang="en-US" sz="4200" dirty="0" err="1">
                <a:solidFill>
                  <a:srgbClr val="FFFFFF"/>
                </a:solidFill>
                <a:ea typeface="Microsoft YaHei" panose="020B0503020204020204" charset="-122"/>
              </a:rPr>
              <a:t>Flexbox</a:t>
            </a:r>
            <a:endParaRPr lang="en-US" altLang="en-US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5122" name="Text Box 5121"/>
          <p:cNvSpPr txBox="1"/>
          <p:nvPr/>
        </p:nvSpPr>
        <p:spPr>
          <a:xfrm>
            <a:off x="476885" y="149352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algn="ctr" defTabSz="457200">
              <a:buSzPct val="45000"/>
              <a:buFont typeface="Arial" panose="020B0604020202020204" pitchFamily="34" charset="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endParaRPr lang="en-US" altLang="en-US" sz="28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a typeface="Microsoft YaHei" panose="020B0503020204020204" charset="-122"/>
            </a:endParaRPr>
          </a:p>
          <a:p>
            <a:pPr algn="ctr" defTabSz="457200">
              <a:buSzPct val="45000"/>
              <a:buFont typeface="Arial" panose="020B0604020202020204" pitchFamily="34" charset="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8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Microsoft YaHei" panose="020B0503020204020204" charset="-122"/>
              </a:rPr>
              <a:t>https://gist.github.com/sunmeat/a27dfa4bf5ab44978726613f92fbe250</a:t>
            </a:r>
            <a:endParaRPr lang="en-US" altLang="en-US" sz="28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a typeface="Microsoft YaHei" panose="020B050302020402020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" y="3057525"/>
            <a:ext cx="8876665" cy="35604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512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sz="4200" dirty="0" err="1">
                <a:solidFill>
                  <a:srgbClr val="FFFFFF"/>
                </a:solidFill>
                <a:ea typeface="Microsoft YaHei" panose="020B0503020204020204" charset="-122"/>
              </a:rPr>
              <a:t>Практичний приклад</a:t>
            </a:r>
            <a:endParaRPr lang="uk-UA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5122" name="Text Box 5121"/>
          <p:cNvSpPr txBox="1"/>
          <p:nvPr/>
        </p:nvSpPr>
        <p:spPr>
          <a:xfrm>
            <a:off x="476885" y="140398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algn="ctr" defTabSz="457200">
              <a:buSzPct val="45000"/>
              <a:buFont typeface="Arial" panose="020B0604020202020204" pitchFamily="34" charset="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8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Microsoft YaHei" panose="020B0503020204020204" charset="-122"/>
              </a:rPr>
              <a:t>https://gist.github.com/sunmeat/fb44b828375d86ecf4936060900a406c</a:t>
            </a:r>
            <a:endParaRPr lang="en-US" altLang="en-US" sz="28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a typeface="Microsoft YaHei" panose="020B0503020204020204" charset="-122"/>
            </a:endParaRPr>
          </a:p>
        </p:txBody>
      </p:sp>
      <p:pic>
        <p:nvPicPr>
          <p:cNvPr id="3" name="Picture 2" descr="Снимок экрана 2024-12-24 1553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" y="2419985"/>
            <a:ext cx="8738870" cy="444690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Text Box 7169"/>
          <p:cNvSpPr txBox="1"/>
          <p:nvPr/>
        </p:nvSpPr>
        <p:spPr>
          <a:xfrm>
            <a:off x="195580" y="228600"/>
            <a:ext cx="831342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План презентації</a:t>
            </a:r>
            <a:endParaRPr lang="ru-RU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7170"/>
          <p:cNvSpPr txBox="1"/>
          <p:nvPr/>
        </p:nvSpPr>
        <p:spPr>
          <a:xfrm>
            <a:off x="611505" y="1412875"/>
            <a:ext cx="792353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Адаптивний дизайн: принципи адаптивності, метатег viewport, медіа-запити</a:t>
            </a:r>
            <a:endParaRPr lang="en-US" altLang="en-US" sz="20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Модель Flexbox: структура та властивості контейнера, таких як justify-content, align-items, flex-wrap та ін</a:t>
            </a:r>
            <a:r>
              <a:rPr lang="uk-UA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ших</a:t>
            </a:r>
            <a:endParaRPr lang="en-US" altLang="en-US" sz="20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Властивості flex-елементів: flex-basis, flex-grow, flex-shrink, order, align-self</a:t>
            </a:r>
            <a:endParaRPr lang="en-US" altLang="en-US" sz="20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Модель Grid Layout: структура grid-контейнера, рядки та стовпці, позиціонування елементів</a:t>
            </a:r>
            <a:endParaRPr lang="en-US" altLang="en-US" sz="20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Grid-лінії: використання ліній для розміщення елементів</a:t>
            </a:r>
            <a:endParaRPr lang="en-US" altLang="en-US" sz="20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Функція repeat: автоматичне створення повторюваних одиничних елементів</a:t>
            </a:r>
            <a:endParaRPr lang="en-US" altLang="en-US" sz="20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Приклади застосування </a:t>
            </a:r>
            <a:r>
              <a:rPr lang="en-US" altLang="en-US" sz="2000" dirty="0" err="1">
                <a:solidFill>
                  <a:srgbClr val="000000"/>
                </a:solidFill>
                <a:sym typeface="+mn-ea"/>
              </a:rPr>
              <a:t>Flexbox</a:t>
            </a:r>
            <a:r>
              <a:rPr lang="uk-UA" altLang="en-US" sz="2000" dirty="0" err="1">
                <a:solidFill>
                  <a:srgbClr val="000000"/>
                </a:solidFill>
                <a:sym typeface="+mn-ea"/>
              </a:rPr>
              <a:t> та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Grid Layout</a:t>
            </a:r>
            <a:endParaRPr lang="en-US" altLang="en-US" sz="20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512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ea typeface="Microsoft YaHei" panose="020B0503020204020204" charset="-122"/>
              </a:rPr>
              <a:t>Корисні сайти по </a:t>
            </a:r>
            <a:r>
              <a:rPr lang="en-US" altLang="ru-RU" sz="4200" dirty="0" err="1">
                <a:solidFill>
                  <a:srgbClr val="FFFFFF"/>
                </a:solidFill>
                <a:ea typeface="Microsoft YaHei" panose="020B0503020204020204" charset="-122"/>
              </a:rPr>
              <a:t>Flexbox</a:t>
            </a:r>
            <a:endParaRPr lang="en-US" altLang="ru-RU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5122" name="Text Box 5121"/>
          <p:cNvSpPr txBox="1"/>
          <p:nvPr/>
        </p:nvSpPr>
        <p:spPr>
          <a:xfrm>
            <a:off x="476885" y="1403985"/>
            <a:ext cx="818197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457200" indent="-457200" algn="l" defTabSz="457200">
              <a:buSzPct val="80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b="1" dirty="0" err="1">
                <a:solidFill>
                  <a:srgbClr val="FF0000"/>
                </a:solidFill>
                <a:ea typeface="Microsoft YaHei" panose="020B0503020204020204" charset="-122"/>
              </a:rPr>
              <a:t>https://flexboxfroggy.com/#ru</a:t>
            </a:r>
            <a:endParaRPr lang="en-US" altLang="en-US" sz="2200" b="1" dirty="0" err="1">
              <a:solidFill>
                <a:srgbClr val="FF0000"/>
              </a:solidFill>
              <a:ea typeface="Microsoft YaHei" panose="020B0503020204020204" charset="-122"/>
            </a:endParaRPr>
          </a:p>
          <a:p>
            <a:pPr marL="457200" indent="-457200" algn="l" defTabSz="457200">
              <a:buSzPct val="80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b="1" dirty="0" err="1">
                <a:solidFill>
                  <a:srgbClr val="FF0000"/>
                </a:solidFill>
                <a:ea typeface="Microsoft YaHei" panose="020B0503020204020204" charset="-122"/>
              </a:rPr>
              <a:t>https://mastery.games/flexboxzombies/</a:t>
            </a:r>
            <a:endParaRPr lang="en-US" altLang="en-US" sz="2200" b="1" dirty="0" err="1">
              <a:solidFill>
                <a:srgbClr val="FF0000"/>
              </a:solidFill>
              <a:ea typeface="Microsoft YaHei" panose="020B0503020204020204" charset="-122"/>
            </a:endParaRPr>
          </a:p>
          <a:p>
            <a:pPr marL="457200" indent="-457200" algn="l" defTabSz="457200">
              <a:buSzPct val="80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Microsoft YaHei" panose="020B0503020204020204" charset="-122"/>
              </a:rPr>
              <a:t>https://flexbox.io/</a:t>
            </a: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a typeface="Microsoft YaHei" panose="020B0503020204020204" charset="-122"/>
            </a:endParaRPr>
          </a:p>
          <a:p>
            <a:pPr marL="457200" indent="-457200" algn="l" defTabSz="457200">
              <a:buSzPct val="80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Microsoft YaHei" panose="020B0503020204020204" charset="-122"/>
              </a:rPr>
              <a:t>https://www.joshwcomeau.com/css/interactive-guide-to-flexbox/</a:t>
            </a: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a typeface="Microsoft YaHei" panose="020B0503020204020204" charset="-122"/>
            </a:endParaRPr>
          </a:p>
          <a:p>
            <a:pPr marL="457200" indent="-457200" algn="l" defTabSz="457200">
              <a:buSzPct val="80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Microsoft YaHei" panose="020B0503020204020204" charset="-122"/>
              </a:rPr>
              <a:t>https://www.quackit.com/css/flexbox/tutorial/</a:t>
            </a: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a typeface="Microsoft YaHei" panose="020B0503020204020204" charset="-122"/>
            </a:endParaRPr>
          </a:p>
          <a:p>
            <a:pPr marL="457200" indent="-457200" algn="l" defTabSz="457200">
              <a:buSzPct val="80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Microsoft YaHei" panose="020B0503020204020204" charset="-122"/>
              </a:rPr>
              <a:t>https://developer.mozilla.org/en-US/docs/Learn_web_development/Core/CSS_layout/Flexbox</a:t>
            </a: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a typeface="Microsoft YaHei" panose="020B0503020204020204" charset="-122"/>
            </a:endParaRPr>
          </a:p>
          <a:p>
            <a:pPr marL="457200" indent="-457200" algn="l" defTabSz="457200">
              <a:buSzPct val="80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Microsoft YaHei" panose="020B0503020204020204" charset="-122"/>
              </a:rPr>
              <a:t>https://www.freecodecamp.org/news/the-css-flexbox-handbook/</a:t>
            </a: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a typeface="Microsoft YaHei" panose="020B0503020204020204" charset="-122"/>
            </a:endParaRPr>
          </a:p>
          <a:p>
            <a:pPr marL="457200" indent="-457200" algn="l" defTabSz="457200">
              <a:buSzPct val="80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Microsoft YaHei" panose="020B0503020204020204" charset="-122"/>
              </a:rPr>
              <a:t>https://css-tricks.com/snippets/css/a-guide-to-flexbox/</a:t>
            </a: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a typeface="Microsoft YaHei" panose="020B0503020204020204" charset="-122"/>
            </a:endParaRPr>
          </a:p>
          <a:p>
            <a:pPr marL="457200" indent="-457200" algn="l" defTabSz="457200">
              <a:buSzPct val="80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Microsoft YaHei" panose="020B0503020204020204" charset="-122"/>
              </a:rPr>
              <a:t>https://www.w3schools.com/css/css3_flexbox.asp</a:t>
            </a: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a typeface="Microsoft YaHei" panose="020B0503020204020204" charset="-122"/>
            </a:endParaRPr>
          </a:p>
          <a:p>
            <a:pPr marL="457200" indent="-457200" algn="l" defTabSz="457200">
              <a:buSzPct val="80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a typeface="Microsoft YaHei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512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ru-RU" altLang="en-US" sz="4200" dirty="0" err="1">
                <a:solidFill>
                  <a:srgbClr val="FFFFFF"/>
                </a:solidFill>
                <a:ea typeface="Microsoft YaHei" panose="020B0503020204020204" charset="-122"/>
              </a:rPr>
              <a:t>Модель </a:t>
            </a:r>
            <a:r>
              <a:rPr lang="en-US" altLang="uk-UA" sz="4200" dirty="0" err="1">
                <a:solidFill>
                  <a:srgbClr val="FFFFFF"/>
                </a:solidFill>
                <a:ea typeface="Microsoft YaHei" panose="020B0503020204020204" charset="-122"/>
              </a:rPr>
              <a:t>Grid Layout</a:t>
            </a:r>
            <a:endParaRPr lang="en-US" altLang="uk-UA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5122" name="Text Box 5121"/>
          <p:cNvSpPr txBox="1"/>
          <p:nvPr/>
        </p:nvSpPr>
        <p:spPr>
          <a:xfrm>
            <a:off x="476885" y="140398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algn="l"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b="1" dirty="0" err="1">
                <a:solidFill>
                  <a:schemeClr val="tx1"/>
                </a:solidFill>
                <a:ea typeface="Microsoft YaHei" panose="020B0503020204020204" charset="-122"/>
              </a:rPr>
              <a:t>Grid Layout</a:t>
            </a:r>
            <a:r>
              <a:rPr lang="en-US" altLang="en-US" sz="2200" dirty="0" err="1">
                <a:solidFill>
                  <a:schemeClr val="tx1"/>
                </a:solidFill>
                <a:ea typeface="Microsoft YaHei" panose="020B0503020204020204" charset="-122"/>
              </a:rPr>
              <a:t> у CSS — це модель, яка дозволяє організувати елементи веб-сторінки в сітковій структурі.</a:t>
            </a:r>
            <a:endParaRPr lang="en-US" altLang="en-US" sz="2200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algn="l"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endParaRPr lang="en-US" altLang="en-US" sz="2200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algn="l"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dirty="0" err="1">
                <a:solidFill>
                  <a:schemeClr val="tx1"/>
                </a:solidFill>
                <a:ea typeface="Microsoft YaHei" panose="020B0503020204020204" charset="-122"/>
              </a:rPr>
              <a:t>Grid Layout ділить контейнер на рядки та стовпці.</a:t>
            </a:r>
            <a:endParaRPr lang="en-US" altLang="en-US" sz="2200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algn="l"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dirty="0" err="1">
                <a:solidFill>
                  <a:schemeClr val="tx1"/>
                </a:solidFill>
                <a:ea typeface="Microsoft YaHei" panose="020B0503020204020204" charset="-122"/>
              </a:rPr>
              <a:t>Це дозволяє створювати складні макети без потреби </a:t>
            </a:r>
            <a:r>
              <a:rPr lang="ru-RU" altLang="en-US" sz="2200" dirty="0" err="1">
                <a:solidFill>
                  <a:schemeClr val="tx1"/>
                </a:solidFill>
                <a:ea typeface="Microsoft YaHei" panose="020B0503020204020204" charset="-122"/>
              </a:rPr>
              <a:t>         </a:t>
            </a:r>
            <a:r>
              <a:rPr lang="en-US" altLang="en-US" sz="2200" dirty="0" err="1">
                <a:solidFill>
                  <a:schemeClr val="tx1"/>
                </a:solidFill>
                <a:ea typeface="Microsoft YaHei" panose="020B0503020204020204" charset="-122"/>
              </a:rPr>
              <a:t>у вкладених елементах або використанні флоатів.</a:t>
            </a:r>
            <a:endParaRPr lang="en-US" altLang="en-US" sz="2200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algn="l"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endParaRPr lang="en-US" altLang="en-US" sz="2200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algn="l"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dirty="0" err="1">
                <a:solidFill>
                  <a:schemeClr val="tx1"/>
                </a:solidFill>
                <a:ea typeface="Microsoft YaHei" panose="020B0503020204020204" charset="-122"/>
              </a:rPr>
              <a:t>Ключові поняття:</a:t>
            </a:r>
            <a:endParaRPr lang="en-US" altLang="en-US" sz="2200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marL="342900" indent="-342900" algn="l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b="1" dirty="0" err="1">
                <a:solidFill>
                  <a:schemeClr val="tx1"/>
                </a:solidFill>
                <a:ea typeface="Microsoft YaHei" panose="020B0503020204020204" charset="-122"/>
              </a:rPr>
              <a:t>Grid-контейнер</a:t>
            </a:r>
            <a:r>
              <a:rPr lang="en-US" altLang="en-US" sz="2200" dirty="0" err="1">
                <a:solidFill>
                  <a:schemeClr val="tx1"/>
                </a:solidFill>
                <a:ea typeface="Microsoft YaHei" panose="020B0503020204020204" charset="-122"/>
              </a:rPr>
              <a:t>: це елемент, де активовано сітку.</a:t>
            </a:r>
            <a:endParaRPr lang="en-US" altLang="en-US" sz="2200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marL="342900" indent="-342900" algn="l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b="1" dirty="0" err="1">
                <a:solidFill>
                  <a:schemeClr val="tx1"/>
                </a:solidFill>
                <a:ea typeface="Microsoft YaHei" panose="020B0503020204020204" charset="-122"/>
              </a:rPr>
              <a:t>Grid-елементи</a:t>
            </a:r>
            <a:r>
              <a:rPr lang="en-US" altLang="en-US" sz="2200" dirty="0" err="1">
                <a:solidFill>
                  <a:schemeClr val="tx1"/>
                </a:solidFill>
                <a:ea typeface="Microsoft YaHei" panose="020B0503020204020204" charset="-122"/>
              </a:rPr>
              <a:t>: це елементи, які розміщуються </a:t>
            </a:r>
            <a:r>
              <a:rPr lang="ru-RU" altLang="en-US" sz="2200" dirty="0" err="1">
                <a:solidFill>
                  <a:schemeClr val="tx1"/>
                </a:solidFill>
                <a:ea typeface="Microsoft YaHei" panose="020B0503020204020204" charset="-122"/>
              </a:rPr>
              <a:t>             </a:t>
            </a:r>
            <a:r>
              <a:rPr lang="en-US" altLang="en-US" sz="2200" dirty="0" err="1">
                <a:solidFill>
                  <a:schemeClr val="tx1"/>
                </a:solidFill>
                <a:ea typeface="Microsoft YaHei" panose="020B0503020204020204" charset="-122"/>
              </a:rPr>
              <a:t>у контейнері</a:t>
            </a:r>
            <a:endParaRPr lang="en-US" altLang="en-US" sz="2200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marL="342900" indent="-342900" algn="l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endParaRPr lang="en-US" altLang="en-US" sz="2200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algn="l" defTabSz="457200">
              <a:buSzPct val="45000"/>
              <a:buFont typeface="Arial" panose="020B0604020202020204" pitchFamily="34" charset="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dirty="0" err="1">
                <a:solidFill>
                  <a:schemeClr val="tx1"/>
                </a:solidFill>
                <a:ea typeface="Microsoft YaHei" panose="020B0503020204020204" charset="-122"/>
              </a:rPr>
              <a:t>Основна перевага — гнучкість та адаптивність дизайну.</a:t>
            </a:r>
            <a:endParaRPr lang="en-US" altLang="en-US" sz="2200" dirty="0" err="1">
              <a:solidFill>
                <a:schemeClr val="tx1"/>
              </a:solidFill>
              <a:ea typeface="Microsoft YaHei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512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uk-UA" sz="4200" dirty="0" err="1">
                <a:solidFill>
                  <a:srgbClr val="FFFFFF"/>
                </a:solidFill>
                <a:ea typeface="Microsoft YaHei" panose="020B0503020204020204" charset="-122"/>
              </a:rPr>
              <a:t>Grid </a:t>
            </a:r>
            <a:r>
              <a:rPr lang="ru-RU" altLang="en-US" sz="4200" dirty="0" err="1">
                <a:solidFill>
                  <a:srgbClr val="FFFFFF"/>
                </a:solidFill>
                <a:ea typeface="Microsoft YaHei" panose="020B0503020204020204" charset="-122"/>
              </a:rPr>
              <a:t>контейнер</a:t>
            </a:r>
            <a:endParaRPr lang="ru-RU" altLang="en-US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5122" name="Text Box 5121"/>
          <p:cNvSpPr txBox="1"/>
          <p:nvPr/>
        </p:nvSpPr>
        <p:spPr>
          <a:xfrm>
            <a:off x="476885" y="140398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algn="l"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dirty="0" err="1">
                <a:solidFill>
                  <a:schemeClr val="tx1"/>
                </a:solidFill>
                <a:ea typeface="Microsoft YaHei" panose="020B0503020204020204" charset="-122"/>
              </a:rPr>
              <a:t>Grid-контейнер — це обгортка для всіх елементів, які будуть розміщені в сітці.</a:t>
            </a:r>
            <a:endParaRPr lang="en-US" altLang="en-US" sz="2200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algn="l"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endParaRPr lang="en-US" altLang="en-US" sz="2200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algn="l"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dirty="0" err="1">
                <a:solidFill>
                  <a:schemeClr val="tx1"/>
                </a:solidFill>
                <a:ea typeface="Microsoft YaHei" panose="020B0503020204020204" charset="-122"/>
              </a:rPr>
              <a:t>Ключові властивості контейнера:</a:t>
            </a:r>
            <a:endParaRPr lang="en-US" altLang="en-US" sz="2200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marL="342900" indent="-342900" algn="l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b="1" dirty="0" err="1">
                <a:solidFill>
                  <a:schemeClr val="tx1"/>
                </a:solidFill>
                <a:ea typeface="Microsoft YaHei" panose="020B0503020204020204" charset="-122"/>
              </a:rPr>
              <a:t>display: grid</a:t>
            </a:r>
            <a:r>
              <a:rPr lang="en-US" altLang="en-US" sz="2200" dirty="0" err="1">
                <a:solidFill>
                  <a:schemeClr val="tx1"/>
                </a:solidFill>
                <a:ea typeface="Microsoft YaHei" panose="020B0503020204020204" charset="-122"/>
              </a:rPr>
              <a:t>; — визначає, що елемент стає Grid-контейнером</a:t>
            </a:r>
            <a:endParaRPr lang="en-US" altLang="en-US" sz="2200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marL="342900" indent="-342900" algn="l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b="1" dirty="0" err="1">
                <a:solidFill>
                  <a:schemeClr val="tx1"/>
                </a:solidFill>
                <a:ea typeface="Microsoft YaHei" panose="020B0503020204020204" charset="-122"/>
              </a:rPr>
              <a:t>grid-template-rows</a:t>
            </a:r>
            <a:r>
              <a:rPr lang="en-US" altLang="en-US" sz="2200" dirty="0" err="1">
                <a:solidFill>
                  <a:schemeClr val="tx1"/>
                </a:solidFill>
                <a:ea typeface="Microsoft YaHei" panose="020B0503020204020204" charset="-122"/>
              </a:rPr>
              <a:t> — </a:t>
            </a:r>
            <a:r>
              <a:rPr lang="en-US" altLang="en-US" sz="2200" dirty="0" err="1">
                <a:solidFill>
                  <a:schemeClr val="tx1"/>
                </a:solidFill>
                <a:sym typeface="+mn-ea"/>
              </a:rPr>
              <a:t>визначає кількість і висоту рядків</a:t>
            </a:r>
            <a:endParaRPr lang="en-US" altLang="en-US" sz="2200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marL="342900" indent="-342900" algn="l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b="1" dirty="0" err="1">
                <a:solidFill>
                  <a:schemeClr val="tx1"/>
                </a:solidFill>
                <a:ea typeface="Microsoft YaHei" panose="020B0503020204020204" charset="-122"/>
              </a:rPr>
              <a:t>grid-template-columns</a:t>
            </a:r>
            <a:r>
              <a:rPr lang="en-US" altLang="en-US" sz="2200" dirty="0" err="1">
                <a:solidFill>
                  <a:schemeClr val="tx1"/>
                </a:solidFill>
                <a:ea typeface="Microsoft YaHei" panose="020B0503020204020204" charset="-122"/>
              </a:rPr>
              <a:t> — </a:t>
            </a:r>
            <a:r>
              <a:rPr lang="en-US" altLang="en-US" sz="2200" dirty="0" err="1">
                <a:solidFill>
                  <a:schemeClr val="tx1"/>
                </a:solidFill>
                <a:sym typeface="+mn-ea"/>
              </a:rPr>
              <a:t>задає ширину та кількість стовпців</a:t>
            </a:r>
            <a:endParaRPr lang="en-US" altLang="en-US" sz="2200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marL="342900" indent="-342900" algn="l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endParaRPr lang="en-US" altLang="en-US" sz="2200" dirty="0" err="1">
              <a:solidFill>
                <a:schemeClr val="tx1"/>
              </a:solidFill>
              <a:ea typeface="Microsoft YaHei" panose="020B050302020402020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7680" y="4239260"/>
            <a:ext cx="3055620" cy="21412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5565" y="6443980"/>
            <a:ext cx="89846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https://gist.github.com/sunmeat/2fc1c415ed2b62336494b21caf569023</a:t>
            </a:r>
            <a:endParaRPr lang="en-US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512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ru-RU" sz="4200" dirty="0" err="1">
                <a:solidFill>
                  <a:srgbClr val="FFFFFF"/>
                </a:solidFill>
                <a:ea typeface="Microsoft YaHei" panose="020B0503020204020204" charset="-122"/>
              </a:rPr>
              <a:t>Рядки та стовпц</a:t>
            </a:r>
            <a:r>
              <a:rPr lang="uk-UA" sz="4200" dirty="0" err="1">
                <a:solidFill>
                  <a:srgbClr val="FFFFFF"/>
                </a:solidFill>
                <a:ea typeface="Microsoft YaHei" panose="020B0503020204020204" charset="-122"/>
              </a:rPr>
              <a:t>і</a:t>
            </a:r>
            <a:endParaRPr lang="uk-UA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5122" name="Text Box 5121"/>
          <p:cNvSpPr txBox="1"/>
          <p:nvPr/>
        </p:nvSpPr>
        <p:spPr>
          <a:xfrm>
            <a:off x="476885" y="140398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algn="l"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500" dirty="0" err="1">
                <a:solidFill>
                  <a:schemeClr val="tx1"/>
                </a:solidFill>
                <a:ea typeface="Microsoft YaHei" panose="020B0503020204020204" charset="-122"/>
              </a:rPr>
              <a:t>Grid дозволяє чітко визначати як рядки, так і стовпці.</a:t>
            </a:r>
            <a:endParaRPr lang="en-US" altLang="en-US" sz="2500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algn="l"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500" dirty="0" err="1">
                <a:solidFill>
                  <a:schemeClr val="tx1"/>
                </a:solidFill>
                <a:ea typeface="Microsoft YaHei" panose="020B0503020204020204" charset="-122"/>
              </a:rPr>
              <a:t>Кожен рядок чи стовпець може мати різну висоту та ширину залежно від контенту чи заданих параметрів.</a:t>
            </a:r>
            <a:endParaRPr lang="en-US" altLang="en-US" sz="2500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algn="l"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endParaRPr lang="en-US" altLang="en-US" sz="2500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algn="l"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500" dirty="0" err="1">
                <a:solidFill>
                  <a:schemeClr val="tx1"/>
                </a:solidFill>
                <a:ea typeface="Microsoft YaHei" panose="020B0503020204020204" charset="-122"/>
              </a:rPr>
              <a:t>Одиниці виміру у Grid:</a:t>
            </a:r>
            <a:endParaRPr lang="en-US" altLang="en-US" sz="2500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marL="342900" indent="-342900" algn="l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500" b="1" dirty="0" err="1">
                <a:solidFill>
                  <a:schemeClr val="tx1"/>
                </a:solidFill>
                <a:ea typeface="Microsoft YaHei" panose="020B0503020204020204" charset="-122"/>
              </a:rPr>
              <a:t>px </a:t>
            </a:r>
            <a:r>
              <a:rPr lang="en-US" altLang="en-US" sz="2500" dirty="0" err="1">
                <a:solidFill>
                  <a:schemeClr val="tx1"/>
                </a:solidFill>
                <a:ea typeface="Microsoft YaHei" panose="020B0503020204020204" charset="-122"/>
              </a:rPr>
              <a:t>— фіксовані значення</a:t>
            </a:r>
            <a:endParaRPr lang="en-US" altLang="en-US" sz="2500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marL="342900" indent="-342900" algn="l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500" b="1" dirty="0" err="1">
                <a:solidFill>
                  <a:schemeClr val="tx1"/>
                </a:solidFill>
                <a:ea typeface="Microsoft YaHei" panose="020B0503020204020204" charset="-122"/>
              </a:rPr>
              <a:t>fr </a:t>
            </a:r>
            <a:r>
              <a:rPr lang="en-US" altLang="en-US" sz="2500" dirty="0" err="1">
                <a:solidFill>
                  <a:schemeClr val="tx1"/>
                </a:solidFill>
                <a:ea typeface="Microsoft YaHei" panose="020B0503020204020204" charset="-122"/>
              </a:rPr>
              <a:t>— розподіл простору</a:t>
            </a:r>
            <a:r>
              <a:rPr lang="ru-RU" altLang="en-US" sz="2500" dirty="0" err="1">
                <a:solidFill>
                  <a:schemeClr val="tx1"/>
                </a:solidFill>
                <a:ea typeface="Microsoft YaHei" panose="020B0503020204020204" charset="-122"/>
              </a:rPr>
              <a:t> на фракц</a:t>
            </a:r>
            <a:r>
              <a:rPr lang="uk-UA" altLang="en-US" sz="2500" dirty="0" err="1">
                <a:solidFill>
                  <a:schemeClr val="tx1"/>
                </a:solidFill>
                <a:ea typeface="Microsoft YaHei" panose="020B0503020204020204" charset="-122"/>
              </a:rPr>
              <a:t>ії (ваговий коефіцієнт)</a:t>
            </a:r>
            <a:endParaRPr lang="en-US" altLang="en-US" sz="2500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marL="342900" indent="-342900" algn="l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500" b="1" dirty="0" err="1">
                <a:solidFill>
                  <a:schemeClr val="tx1"/>
                </a:solidFill>
                <a:ea typeface="Microsoft YaHei" panose="020B0503020204020204" charset="-122"/>
              </a:rPr>
              <a:t>auto </a:t>
            </a:r>
            <a:r>
              <a:rPr lang="en-US" altLang="en-US" sz="2500" dirty="0" err="1">
                <a:solidFill>
                  <a:schemeClr val="tx1"/>
                </a:solidFill>
                <a:ea typeface="Microsoft YaHei" panose="020B0503020204020204" charset="-122"/>
              </a:rPr>
              <a:t>— автоматична розмірність</a:t>
            </a:r>
            <a:r>
              <a:rPr lang="uk-UA" altLang="en-US" sz="2500" dirty="0" err="1">
                <a:solidFill>
                  <a:schemeClr val="tx1"/>
                </a:solidFill>
                <a:ea typeface="Microsoft YaHei" panose="020B0503020204020204" charset="-122"/>
              </a:rPr>
              <a:t> (</a:t>
            </a:r>
            <a:r>
              <a:rPr lang="en-US" altLang="en-US" sz="2500" dirty="0" err="1">
                <a:solidFill>
                  <a:schemeClr val="tx1"/>
                </a:solidFill>
                <a:ea typeface="Microsoft YaHei" panose="020B0503020204020204" charset="-122"/>
              </a:rPr>
              <a:t>розміри рядка або стовпця повинні підлаштовуватись під розмір вмісту</a:t>
            </a:r>
            <a:r>
              <a:rPr lang="uk-UA" altLang="en-US" sz="2500" dirty="0" err="1">
                <a:solidFill>
                  <a:schemeClr val="tx1"/>
                </a:solidFill>
                <a:ea typeface="Microsoft YaHei" panose="020B0503020204020204" charset="-122"/>
              </a:rPr>
              <a:t>)</a:t>
            </a:r>
            <a:endParaRPr lang="uk-UA" altLang="en-US" sz="2500" dirty="0" err="1">
              <a:solidFill>
                <a:schemeClr val="tx1"/>
              </a:solidFill>
              <a:ea typeface="Microsoft YaHei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512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sz="4200" dirty="0" err="1">
                <a:solidFill>
                  <a:srgbClr val="FFFFFF"/>
                </a:solidFill>
                <a:ea typeface="Microsoft YaHei" panose="020B0503020204020204" charset="-122"/>
              </a:rPr>
              <a:t>Grid-</a:t>
            </a:r>
            <a:r>
              <a:rPr lang="uk-UA" sz="4200" dirty="0" err="1">
                <a:solidFill>
                  <a:srgbClr val="FFFFFF"/>
                </a:solidFill>
                <a:ea typeface="Microsoft YaHei" panose="020B0503020204020204" charset="-122"/>
              </a:rPr>
              <a:t>лінії та їх використання</a:t>
            </a:r>
            <a:endParaRPr lang="uk-UA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5122" name="Text Box 5121"/>
          <p:cNvSpPr txBox="1"/>
          <p:nvPr/>
        </p:nvSpPr>
        <p:spPr>
          <a:xfrm>
            <a:off x="476885" y="140398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algn="l"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000" dirty="0" err="1">
                <a:solidFill>
                  <a:schemeClr val="tx1"/>
                </a:solidFill>
                <a:ea typeface="Microsoft YaHei" panose="020B0503020204020204" charset="-122"/>
              </a:rPr>
              <a:t>Grid-лінії допомагають точно позиціонувати елементи.</a:t>
            </a:r>
            <a:r>
              <a:rPr lang="uk-UA" altLang="en-US" sz="2000" dirty="0" err="1">
                <a:solidFill>
                  <a:schemeClr val="tx1"/>
                </a:solidFill>
                <a:ea typeface="Microsoft YaHei" panose="020B0503020204020204" charset="-122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ea typeface="Microsoft YaHei" panose="020B0503020204020204" charset="-122"/>
              </a:rPr>
              <a:t>Лінії пронумеровані, починаючи з 1.</a:t>
            </a:r>
            <a:endParaRPr lang="en-US" altLang="en-US" sz="2000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algn="l"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000" dirty="0" err="1">
                <a:solidFill>
                  <a:schemeClr val="tx1"/>
                </a:solidFill>
                <a:ea typeface="Microsoft YaHei" panose="020B0503020204020204" charset="-122"/>
              </a:rPr>
              <a:t>Ви можете використовувати номери ліній, щоб вказати, які рядки чи стовпці займає елемент.</a:t>
            </a:r>
            <a:endParaRPr lang="en-US" altLang="en-US" sz="2000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algn="l"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000" dirty="0" err="1">
                <a:solidFill>
                  <a:schemeClr val="tx1"/>
                </a:solidFill>
                <a:ea typeface="Microsoft YaHei" panose="020B0503020204020204" charset="-122"/>
              </a:rPr>
              <a:t>Властивості для використання ліній:</a:t>
            </a:r>
            <a:endParaRPr lang="en-US" altLang="en-US" sz="2000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marL="342900" indent="-342900" algn="l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000" b="1" dirty="0" err="1">
                <a:solidFill>
                  <a:schemeClr val="tx1"/>
                </a:solidFill>
                <a:ea typeface="Microsoft YaHei" panose="020B0503020204020204" charset="-122"/>
              </a:rPr>
              <a:t>grid-row-start</a:t>
            </a:r>
            <a:r>
              <a:rPr lang="en-US" altLang="en-US" sz="2000" dirty="0" err="1">
                <a:solidFill>
                  <a:schemeClr val="tx1"/>
                </a:solidFill>
                <a:ea typeface="Microsoft YaHei" panose="020B0503020204020204" charset="-122"/>
              </a:rPr>
              <a:t> і </a:t>
            </a:r>
            <a:r>
              <a:rPr lang="en-US" altLang="en-US" sz="2000" b="1" dirty="0" err="1">
                <a:solidFill>
                  <a:schemeClr val="tx1"/>
                </a:solidFill>
                <a:ea typeface="Microsoft YaHei" panose="020B0503020204020204" charset="-122"/>
              </a:rPr>
              <a:t>grid-row-end</a:t>
            </a:r>
            <a:r>
              <a:rPr lang="en-US" altLang="en-US" sz="2000" dirty="0" err="1">
                <a:solidFill>
                  <a:schemeClr val="tx1"/>
                </a:solidFill>
                <a:ea typeface="Microsoft YaHei" panose="020B0503020204020204" charset="-122"/>
              </a:rPr>
              <a:t> — для початку та кінця рядка.</a:t>
            </a:r>
            <a:endParaRPr lang="en-US" altLang="en-US" sz="2000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marL="342900" indent="-342900" algn="l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000" b="1" dirty="0" err="1">
                <a:solidFill>
                  <a:schemeClr val="tx1"/>
                </a:solidFill>
                <a:ea typeface="Microsoft YaHei" panose="020B0503020204020204" charset="-122"/>
              </a:rPr>
              <a:t>grid-column-start</a:t>
            </a:r>
            <a:r>
              <a:rPr lang="en-US" altLang="en-US" sz="2000" dirty="0" err="1">
                <a:solidFill>
                  <a:schemeClr val="tx1"/>
                </a:solidFill>
                <a:ea typeface="Microsoft YaHei" panose="020B0503020204020204" charset="-122"/>
              </a:rPr>
              <a:t> і </a:t>
            </a:r>
            <a:r>
              <a:rPr lang="en-US" altLang="en-US" sz="2000" b="1" dirty="0" err="1">
                <a:solidFill>
                  <a:schemeClr val="tx1"/>
                </a:solidFill>
                <a:ea typeface="Microsoft YaHei" panose="020B0503020204020204" charset="-122"/>
              </a:rPr>
              <a:t>grid-column-end</a:t>
            </a:r>
            <a:r>
              <a:rPr lang="en-US" altLang="en-US" sz="2000" dirty="0" err="1">
                <a:solidFill>
                  <a:schemeClr val="tx1"/>
                </a:solidFill>
                <a:ea typeface="Microsoft YaHei" panose="020B0503020204020204" charset="-122"/>
              </a:rPr>
              <a:t> — для позиціонування за стовпцями</a:t>
            </a:r>
            <a:endParaRPr lang="en-US" altLang="en-US" sz="2000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marL="342900" indent="-342900" algn="l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000" dirty="0" err="1">
                <a:solidFill>
                  <a:srgbClr val="0070C0"/>
                </a:solidFill>
                <a:ea typeface="Microsoft YaHei" panose="020B0503020204020204" charset="-122"/>
              </a:rPr>
              <a:t>Скорочена форма: </a:t>
            </a:r>
            <a:r>
              <a:rPr lang="en-US" altLang="en-US" sz="2000" b="1" dirty="0" err="1">
                <a:solidFill>
                  <a:srgbClr val="0070C0"/>
                </a:solidFill>
                <a:ea typeface="Microsoft YaHei" panose="020B0503020204020204" charset="-122"/>
              </a:rPr>
              <a:t>grid-row</a:t>
            </a:r>
            <a:r>
              <a:rPr lang="en-US" altLang="en-US" sz="2000" dirty="0" err="1">
                <a:solidFill>
                  <a:srgbClr val="0070C0"/>
                </a:solidFill>
                <a:ea typeface="Microsoft YaHei" panose="020B0503020204020204" charset="-122"/>
              </a:rPr>
              <a:t> та </a:t>
            </a:r>
            <a:r>
              <a:rPr lang="en-US" altLang="en-US" sz="2000" b="1" dirty="0" err="1">
                <a:solidFill>
                  <a:srgbClr val="0070C0"/>
                </a:solidFill>
                <a:ea typeface="Microsoft YaHei" panose="020B0503020204020204" charset="-122"/>
              </a:rPr>
              <a:t>grid-column</a:t>
            </a:r>
            <a:endParaRPr lang="en-US" altLang="en-US" sz="2000" b="1" dirty="0" err="1">
              <a:solidFill>
                <a:srgbClr val="0070C0"/>
              </a:solidFill>
              <a:ea typeface="Microsoft YaHei" panose="020B0503020204020204" charset="-122"/>
            </a:endParaRPr>
          </a:p>
          <a:p>
            <a:pPr algn="l"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000" b="1" dirty="0" err="1">
                <a:solidFill>
                  <a:schemeClr val="tx1"/>
                </a:solidFill>
                <a:ea typeface="Microsoft YaHei" panose="020B0503020204020204" charset="-122"/>
              </a:rPr>
              <a:t>.element {</a:t>
            </a:r>
            <a:endParaRPr lang="en-US" altLang="en-US" sz="2000" b="1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algn="l"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000" b="1" dirty="0" err="1">
                <a:solidFill>
                  <a:schemeClr val="tx1"/>
                </a:solidFill>
                <a:ea typeface="Microsoft YaHei" panose="020B0503020204020204" charset="-122"/>
              </a:rPr>
              <a:t>  grid-row: 2 / 4;</a:t>
            </a:r>
            <a:endParaRPr lang="en-US" altLang="en-US" sz="2000" b="1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algn="l"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000" b="1" dirty="0" err="1">
                <a:solidFill>
                  <a:schemeClr val="tx1"/>
                </a:solidFill>
                <a:ea typeface="Microsoft YaHei" panose="020B0503020204020204" charset="-122"/>
              </a:rPr>
              <a:t>  grid-column: 1 / 3;</a:t>
            </a:r>
            <a:endParaRPr lang="en-US" altLang="en-US" sz="2000" b="1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algn="l"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000" b="1" dirty="0" err="1">
                <a:solidFill>
                  <a:schemeClr val="tx1"/>
                </a:solidFill>
                <a:ea typeface="Microsoft YaHei" panose="020B0503020204020204" charset="-122"/>
              </a:rPr>
              <a:t>}</a:t>
            </a:r>
            <a:r>
              <a:rPr lang="uk-UA" altLang="en-US" sz="2000" b="1" dirty="0" err="1">
                <a:solidFill>
                  <a:schemeClr val="tx1"/>
                </a:solidFill>
                <a:ea typeface="Microsoft YaHei" panose="020B0503020204020204" charset="-122"/>
              </a:rPr>
              <a:t> -</a:t>
            </a:r>
            <a:r>
              <a:rPr lang="en-US" altLang="en-US" sz="2000" dirty="0" err="1">
                <a:solidFill>
                  <a:schemeClr val="tx1"/>
                </a:solidFill>
                <a:ea typeface="Microsoft YaHei" panose="020B0503020204020204" charset="-122"/>
              </a:rPr>
              <a:t> елемент буде розміщений з другого по четвертий рядок</a:t>
            </a:r>
            <a:r>
              <a:rPr lang="uk-UA" altLang="en-US" sz="2000" dirty="0" err="1">
                <a:solidFill>
                  <a:schemeClr val="tx1"/>
                </a:solidFill>
                <a:ea typeface="Microsoft YaHei" panose="020B0503020204020204" charset="-122"/>
              </a:rPr>
              <a:t> невключно</a:t>
            </a:r>
            <a:r>
              <a:rPr lang="en-US" altLang="en-US" sz="2000" dirty="0" err="1">
                <a:solidFill>
                  <a:schemeClr val="tx1"/>
                </a:solidFill>
                <a:ea typeface="Microsoft YaHei" panose="020B0503020204020204" charset="-122"/>
              </a:rPr>
              <a:t> і з першого по третій стовпець</a:t>
            </a:r>
            <a:r>
              <a:rPr lang="uk-UA" altLang="en-US" sz="2000" dirty="0" err="1">
                <a:solidFill>
                  <a:schemeClr val="tx1"/>
                </a:solidFill>
                <a:ea typeface="Microsoft YaHei" panose="020B0503020204020204" charset="-122"/>
              </a:rPr>
              <a:t> неключно.</a:t>
            </a:r>
            <a:endParaRPr lang="uk-UA" altLang="en-US" sz="2000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indent="457200" algn="l"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uk-UA" altLang="en-US" sz="2000" dirty="0" err="1">
                <a:solidFill>
                  <a:schemeClr val="tx1"/>
                </a:solidFill>
                <a:ea typeface="Microsoft YaHei" panose="020B0503020204020204" charset="-122"/>
              </a:rPr>
              <a:t>Система трохи дивна :)</a:t>
            </a:r>
            <a:endParaRPr lang="uk-UA" altLang="en-US" sz="2000" dirty="0" err="1">
              <a:solidFill>
                <a:schemeClr val="tx1"/>
              </a:solidFill>
              <a:ea typeface="Microsoft YaHei" panose="020B050302020402020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5565" y="6443980"/>
            <a:ext cx="89846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https://gist.github.com/sunmeat/e32c002bbbc1a2f0d131877506191da4</a:t>
            </a:r>
            <a:endParaRPr lang="en-US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512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sz="4200" dirty="0" err="1">
                <a:solidFill>
                  <a:srgbClr val="FFFFFF"/>
                </a:solidFill>
                <a:ea typeface="Microsoft YaHei" panose="020B0503020204020204" charset="-122"/>
              </a:rPr>
              <a:t>Функція </a:t>
            </a:r>
            <a:r>
              <a:rPr lang="en-US" sz="4200" dirty="0" err="1">
                <a:solidFill>
                  <a:srgbClr val="FFFFFF"/>
                </a:solidFill>
                <a:ea typeface="Microsoft YaHei" panose="020B0503020204020204" charset="-122"/>
              </a:rPr>
              <a:t>repeat</a:t>
            </a:r>
            <a:endParaRPr lang="en-US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5122" name="Text Box 5121"/>
          <p:cNvSpPr txBox="1"/>
          <p:nvPr/>
        </p:nvSpPr>
        <p:spPr>
          <a:xfrm>
            <a:off x="476885" y="140398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algn="l"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100" dirty="0" err="1">
                <a:solidFill>
                  <a:schemeClr val="tx1"/>
                </a:solidFill>
                <a:ea typeface="Microsoft YaHei" panose="020B0503020204020204" charset="-122"/>
              </a:rPr>
              <a:t>Функція repeat спрощує створення сіток із повторюваними параметрами.</a:t>
            </a:r>
            <a:endParaRPr lang="en-US" altLang="en-US" sz="2100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algn="l"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endParaRPr lang="en-US" altLang="en-US" sz="2100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algn="l"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100" dirty="0" err="1">
                <a:solidFill>
                  <a:schemeClr val="tx1"/>
                </a:solidFill>
                <a:ea typeface="Microsoft YaHei" panose="020B0503020204020204" charset="-122"/>
              </a:rPr>
              <a:t>Використовується для автоматизації роботи з великими сітками.</a:t>
            </a:r>
            <a:r>
              <a:rPr lang="uk-UA" altLang="en-US" sz="2100" dirty="0" err="1">
                <a:solidFill>
                  <a:schemeClr val="tx1"/>
                </a:solidFill>
                <a:ea typeface="Microsoft YaHei" panose="020B0503020204020204" charset="-122"/>
              </a:rPr>
              <a:t> </a:t>
            </a:r>
            <a:r>
              <a:rPr lang="en-US" altLang="en-US" sz="2100" dirty="0" err="1">
                <a:solidFill>
                  <a:schemeClr val="tx1"/>
                </a:solidFill>
                <a:ea typeface="Microsoft YaHei" panose="020B0503020204020204" charset="-122"/>
              </a:rPr>
              <a:t>Замість того щоб задавати однакові параметри для кожного стовпця чи рядка вручну, repeat дозволяє зробити це в компактному форматі.</a:t>
            </a:r>
            <a:endParaRPr lang="en-US" altLang="en-US" sz="2100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algn="l"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endParaRPr lang="en-US" altLang="en-US" sz="2100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algn="l"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100" b="1" dirty="0" err="1">
                <a:solidFill>
                  <a:schemeClr val="tx1"/>
                </a:solidFill>
                <a:ea typeface="Microsoft YaHei" panose="020B0503020204020204" charset="-122"/>
              </a:rPr>
              <a:t>.container {</a:t>
            </a:r>
            <a:endParaRPr lang="en-US" altLang="en-US" sz="2100" b="1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algn="l"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100" b="1" dirty="0" err="1">
                <a:solidFill>
                  <a:schemeClr val="tx1"/>
                </a:solidFill>
                <a:ea typeface="Microsoft YaHei" panose="020B0503020204020204" charset="-122"/>
              </a:rPr>
              <a:t>  grid-template-columns: repeat(4, 1fr);</a:t>
            </a:r>
            <a:endParaRPr lang="en-US" altLang="en-US" sz="2100" b="1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algn="l"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100" b="1" dirty="0" err="1">
                <a:solidFill>
                  <a:schemeClr val="tx1"/>
                </a:solidFill>
                <a:ea typeface="Microsoft YaHei" panose="020B0503020204020204" charset="-122"/>
              </a:rPr>
              <a:t>  grid-template-rows: repeat(2, 200px);</a:t>
            </a:r>
            <a:endParaRPr lang="en-US" altLang="en-US" sz="2100" b="1" dirty="0" err="1">
              <a:solidFill>
                <a:schemeClr val="tx1"/>
              </a:solidFill>
              <a:ea typeface="Microsoft YaHei" panose="020B0503020204020204" charset="-122"/>
            </a:endParaRPr>
          </a:p>
          <a:p>
            <a:pPr algn="l"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100" b="1" dirty="0" err="1">
                <a:solidFill>
                  <a:schemeClr val="tx1"/>
                </a:solidFill>
                <a:ea typeface="Microsoft YaHei" panose="020B0503020204020204" charset="-122"/>
              </a:rPr>
              <a:t>}</a:t>
            </a:r>
            <a:r>
              <a:rPr lang="en-US" altLang="en-US" sz="2100" dirty="0" err="1">
                <a:solidFill>
                  <a:schemeClr val="tx1"/>
                </a:solidFill>
                <a:ea typeface="Microsoft YaHei" panose="020B0503020204020204" charset="-122"/>
              </a:rPr>
              <a:t> - створюється чотири стовпці однакової ширини</a:t>
            </a:r>
            <a:r>
              <a:rPr lang="uk-UA" altLang="en-US" sz="2100" dirty="0" err="1">
                <a:solidFill>
                  <a:schemeClr val="tx1"/>
                </a:solidFill>
                <a:ea typeface="Microsoft YaHei" panose="020B0503020204020204" charset="-122"/>
              </a:rPr>
              <a:t>,    </a:t>
            </a:r>
            <a:r>
              <a:rPr lang="en-US" altLang="en-US" sz="2100" dirty="0" err="1">
                <a:solidFill>
                  <a:schemeClr val="tx1"/>
                </a:solidFill>
                <a:ea typeface="Microsoft YaHei" panose="020B0503020204020204" charset="-122"/>
              </a:rPr>
              <a:t>додається два рядки висотою 200px кожен</a:t>
            </a:r>
            <a:endParaRPr lang="en-US" altLang="en-US" sz="2100" dirty="0" err="1">
              <a:solidFill>
                <a:schemeClr val="tx1"/>
              </a:solidFill>
              <a:ea typeface="Microsoft YaHei" panose="020B050302020402020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5565" y="6443980"/>
            <a:ext cx="89846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https://gist.github.com/sunmeat/7f566cbc5e5953a157e6abb84763467c</a:t>
            </a:r>
            <a:endParaRPr lang="en-US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512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sz="4200" dirty="0" err="1">
                <a:solidFill>
                  <a:srgbClr val="FFFFFF"/>
                </a:solidFill>
                <a:ea typeface="Microsoft YaHei" panose="020B0503020204020204" charset="-122"/>
              </a:rPr>
              <a:t>Періодична таблиця :)</a:t>
            </a:r>
            <a:endParaRPr lang="uk-UA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5122" name="Text Box 5121"/>
          <p:cNvSpPr txBox="1"/>
          <p:nvPr/>
        </p:nvSpPr>
        <p:spPr>
          <a:xfrm>
            <a:off x="476885" y="140398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algn="l"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endParaRPr lang="en-US" altLang="en-US" sz="2100" dirty="0" err="1">
              <a:solidFill>
                <a:schemeClr val="tx1"/>
              </a:solidFill>
              <a:ea typeface="Microsoft YaHei" panose="020B050302020402020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5565" y="6443980"/>
            <a:ext cx="89846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https://gist.github.com/sunmeat/8d9c577158daae3c30f5e2d290a604dd</a:t>
            </a:r>
            <a:endParaRPr lang="en-US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1853565"/>
            <a:ext cx="8842375" cy="35915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512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sz="4200" dirty="0" err="1">
                <a:solidFill>
                  <a:srgbClr val="FFFFFF"/>
                </a:solidFill>
                <a:ea typeface="Microsoft YaHei" panose="020B0503020204020204" charset="-122"/>
              </a:rPr>
              <a:t>Приклад на </a:t>
            </a:r>
            <a:r>
              <a:rPr lang="en-US" sz="4200" dirty="0" err="1">
                <a:solidFill>
                  <a:srgbClr val="FFFFFF"/>
                </a:solidFill>
                <a:ea typeface="Microsoft YaHei" panose="020B0503020204020204" charset="-122"/>
              </a:rPr>
              <a:t>Flexbox + Grid</a:t>
            </a:r>
            <a:endParaRPr lang="en-US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5122" name="Text Box 5121"/>
          <p:cNvSpPr txBox="1"/>
          <p:nvPr/>
        </p:nvSpPr>
        <p:spPr>
          <a:xfrm>
            <a:off x="476885" y="140398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algn="l"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endParaRPr lang="en-US" altLang="en-US" sz="2100" dirty="0" err="1">
              <a:solidFill>
                <a:schemeClr val="tx1"/>
              </a:solidFill>
              <a:ea typeface="Microsoft YaHei" panose="020B050302020402020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5565" y="6443980"/>
            <a:ext cx="89846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https://gist.github.com/sunmeat/b4d4bc0fd6a600b12b090a3a459c0bda</a:t>
            </a:r>
            <a:endParaRPr lang="en-US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4" name="Picture 3" descr="_C__!Files_SPR411_spr411.html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" y="1494155"/>
            <a:ext cx="6268720" cy="4867910"/>
          </a:xfrm>
          <a:prstGeom prst="rect">
            <a:avLst/>
          </a:prstGeom>
        </p:spPr>
      </p:pic>
      <p:pic>
        <p:nvPicPr>
          <p:cNvPr id="5" name="Picture 4" descr="_C__!Files_SPR411_spr411.html(iPhone 14 Pro Max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60" y="1581785"/>
            <a:ext cx="2183765" cy="47351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512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ea typeface="Microsoft YaHei" panose="020B0503020204020204" charset="-122"/>
              </a:rPr>
              <a:t>Корисні сайти по </a:t>
            </a:r>
            <a:r>
              <a:rPr lang="en-US" altLang="ru-RU" sz="4200" dirty="0" err="1">
                <a:solidFill>
                  <a:srgbClr val="FFFFFF"/>
                </a:solidFill>
                <a:ea typeface="Microsoft YaHei" panose="020B0503020204020204" charset="-122"/>
              </a:rPr>
              <a:t>Grid Layout</a:t>
            </a:r>
            <a:endParaRPr lang="en-US" altLang="ru-RU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5122" name="Text Box 5121"/>
          <p:cNvSpPr txBox="1"/>
          <p:nvPr/>
        </p:nvSpPr>
        <p:spPr>
          <a:xfrm>
            <a:off x="476885" y="1403985"/>
            <a:ext cx="818197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457200" indent="-457200" algn="l" defTabSz="457200">
              <a:buSzPct val="80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Microsoft YaHei" panose="020B0503020204020204" charset="-122"/>
              </a:rPr>
              <a:t>https://gridbyexample.com/examples/</a:t>
            </a: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a typeface="Microsoft YaHei" panose="020B0503020204020204" charset="-122"/>
            </a:endParaRPr>
          </a:p>
          <a:p>
            <a:pPr marL="457200" indent="-457200" algn="l" defTabSz="457200">
              <a:buSzPct val="80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Microsoft YaHei" panose="020B0503020204020204" charset="-122"/>
              </a:rPr>
              <a:t>https://www.w3schools.com/css/css_grid.asp</a:t>
            </a: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a typeface="Microsoft YaHei" panose="020B0503020204020204" charset="-122"/>
            </a:endParaRPr>
          </a:p>
          <a:p>
            <a:pPr marL="457200" indent="-457200" algn="l" defTabSz="457200">
              <a:buSzPct val="80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Microsoft YaHei" panose="020B0503020204020204" charset="-122"/>
              </a:rPr>
              <a:t>https://www.quackit.com/css/grid/tutorial/</a:t>
            </a: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a typeface="Microsoft YaHei" panose="020B0503020204020204" charset="-122"/>
            </a:endParaRPr>
          </a:p>
          <a:p>
            <a:pPr marL="457200" indent="-457200" algn="l" defTabSz="457200">
              <a:buSzPct val="80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Microsoft YaHei" panose="020B0503020204020204" charset="-122"/>
              </a:rPr>
              <a:t>https://cssgridgarden.com/#ru</a:t>
            </a: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a typeface="Microsoft YaHei" panose="020B0503020204020204" charset="-122"/>
            </a:endParaRPr>
          </a:p>
          <a:p>
            <a:pPr marL="457200" indent="-457200" algn="l" defTabSz="457200">
              <a:buSzPct val="80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Microsoft YaHei" panose="020B0503020204020204" charset="-122"/>
              </a:rPr>
              <a:t>https://mozilladevelopers.github.io/playground/css-grid/</a:t>
            </a: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a typeface="Microsoft YaHei" panose="020B0503020204020204" charset="-122"/>
            </a:endParaRPr>
          </a:p>
          <a:p>
            <a:pPr marL="457200" indent="-457200" algn="l" defTabSz="457200">
              <a:buSzPct val="80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Microsoft YaHei" panose="020B0503020204020204" charset="-122"/>
              </a:rPr>
              <a:t>https://developer.mozilla.org/en-US/docs/Web/CSS/CSS_grid_layout</a:t>
            </a: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a typeface="Microsoft YaHei" panose="020B0503020204020204" charset="-122"/>
            </a:endParaRPr>
          </a:p>
          <a:p>
            <a:pPr marL="457200" indent="-457200" algn="l" defTabSz="457200">
              <a:buSzPct val="80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Microsoft YaHei" panose="020B0503020204020204" charset="-122"/>
              </a:rPr>
              <a:t>https://css-tricks.com/snippets/css/complete-guide-grid/</a:t>
            </a: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a typeface="Microsoft YaHei" panose="020B0503020204020204" charset="-122"/>
            </a:endParaRPr>
          </a:p>
          <a:p>
            <a:pPr marL="457200" indent="-457200" algn="l" defTabSz="457200">
              <a:buSzPct val="80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Microsoft YaHei" panose="020B0503020204020204" charset="-122"/>
              </a:rPr>
              <a:t>https://tympanus.net/codrops/css_reference/grid/</a:t>
            </a: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a typeface="Microsoft YaHei" panose="020B0503020204020204" charset="-122"/>
            </a:endParaRPr>
          </a:p>
          <a:p>
            <a:pPr marL="457200" indent="-457200" algn="l" defTabSz="457200">
              <a:buSzPct val="80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Microsoft YaHei" panose="020B0503020204020204" charset="-122"/>
              </a:rPr>
              <a:t>https://webkit.org/demos/css-grid/</a:t>
            </a: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a typeface="Microsoft YaHei" panose="020B0503020204020204" charset="-122"/>
            </a:endParaRPr>
          </a:p>
          <a:p>
            <a:pPr marL="457200" indent="-457200" algn="l" defTabSz="457200">
              <a:buSzPct val="80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Microsoft YaHei" panose="020B0503020204020204" charset="-122"/>
              </a:rPr>
              <a:t>https://cssgrid-generator.netlify.app/</a:t>
            </a: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a typeface="Microsoft YaHei" panose="020B0503020204020204" charset="-122"/>
            </a:endParaRPr>
          </a:p>
          <a:p>
            <a:pPr marL="457200" indent="-457200" algn="l" defTabSz="457200">
              <a:buSzPct val="80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a typeface="Microsoft YaHei" panose="020B0503020204020204" charset="-122"/>
              </a:rPr>
              <a:t>https://grid.malven.co/</a:t>
            </a: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a typeface="Microsoft YaHei" panose="020B0503020204020204" charset="-122"/>
            </a:endParaRPr>
          </a:p>
          <a:p>
            <a:pPr marL="457200" indent="-457200" algn="l" defTabSz="457200">
              <a:buSzPct val="80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a typeface="Microsoft YaHei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Text Box 7169"/>
          <p:cNvSpPr txBox="1"/>
          <p:nvPr/>
        </p:nvSpPr>
        <p:spPr>
          <a:xfrm>
            <a:off x="195580" y="228600"/>
            <a:ext cx="831342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Домашнє завдання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7170"/>
          <p:cNvSpPr txBox="1"/>
          <p:nvPr/>
        </p:nvSpPr>
        <p:spPr>
          <a:xfrm>
            <a:off x="506730" y="1412875"/>
            <a:ext cx="800227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Створити одну або </a:t>
            </a:r>
            <a:r>
              <a:rPr lang="ru-RU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де</a:t>
            </a:r>
            <a:r>
              <a:rPr lang="en-US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кілька адаптивних сторінок для сайту </a:t>
            </a:r>
            <a:r>
              <a:rPr lang="ru-RU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вашого </a:t>
            </a:r>
            <a:r>
              <a:rPr lang="en-US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фінального проєкту з використанням Flexbox </a:t>
            </a:r>
            <a:r>
              <a:rPr lang="ru-RU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та</a:t>
            </a:r>
            <a:r>
              <a:rPr lang="en-US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/або Grid Layout.</a:t>
            </a:r>
            <a:endParaRPr lang="en-US" altLang="en-US" sz="19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775"/>
              </a:spcBef>
              <a:buClr>
                <a:srgbClr val="996666"/>
              </a:buClr>
              <a:buSzPct val="80000"/>
              <a:buFont typeface="Arial" panose="020B0604020202020204" pitchFamily="34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Шапка і футер</a:t>
            </a:r>
            <a:r>
              <a:rPr lang="uk-UA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-</a:t>
            </a:r>
            <a:r>
              <a:rPr lang="en-US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uk-UA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ф</a:t>
            </a:r>
            <a:r>
              <a:rPr lang="en-US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іксовані по ширині сторінки</a:t>
            </a:r>
            <a:endParaRPr lang="en-US" altLang="en-US" sz="19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775"/>
              </a:spcBef>
              <a:buClr>
                <a:srgbClr val="996666"/>
              </a:buClr>
              <a:buSzPct val="80000"/>
              <a:buFont typeface="Arial" panose="020B0604020202020204" pitchFamily="34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Бокова панель (sidebar)</a:t>
            </a:r>
            <a:r>
              <a:rPr lang="uk-UA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- ф</a:t>
            </a:r>
            <a:r>
              <a:rPr lang="en-US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іксована ширина</a:t>
            </a:r>
            <a:endParaRPr lang="en-US" altLang="en-US" sz="19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775"/>
              </a:spcBef>
              <a:buClr>
                <a:srgbClr val="996666"/>
              </a:buClr>
              <a:buSzPct val="80000"/>
              <a:buFont typeface="Arial" panose="020B0604020202020204" pitchFamily="34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Основний контент</a:t>
            </a:r>
            <a:r>
              <a:rPr lang="uk-UA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- д</a:t>
            </a:r>
            <a:r>
              <a:rPr lang="en-US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инамічний розмір, адаптується під ширину екрану, використовуйте Flexbox або Grid</a:t>
            </a:r>
            <a:endParaRPr lang="en-US" altLang="en-US" sz="19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775"/>
              </a:spcBef>
              <a:buClr>
                <a:srgbClr val="996666"/>
              </a:buClr>
              <a:buSzPct val="80000"/>
              <a:buFont typeface="Arial" panose="020B0604020202020204" pitchFamily="34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Медіа-запити</a:t>
            </a:r>
            <a:r>
              <a:rPr lang="uk-UA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- а</a:t>
            </a:r>
            <a:r>
              <a:rPr lang="en-US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даптуйте сторінку для різних пристроїв (від 320px до 1200px)</a:t>
            </a:r>
            <a:r>
              <a:rPr lang="uk-UA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, перевірте як виглядає ваш сайт на смартфоні, планшеті</a:t>
            </a:r>
            <a:endParaRPr lang="en-US" altLang="en-US" sz="19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775"/>
              </a:spcBef>
              <a:buClr>
                <a:srgbClr val="996666"/>
              </a:buClr>
              <a:buSzPct val="80000"/>
              <a:buFont typeface="Arial" panose="020B0604020202020204" pitchFamily="34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Фіксовані та резинові блоки</a:t>
            </a:r>
            <a:r>
              <a:rPr lang="uk-UA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- к</a:t>
            </a:r>
            <a:r>
              <a:rPr lang="en-US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омбінуйте для гнучкої верстки</a:t>
            </a:r>
            <a:endParaRPr lang="en-US" altLang="en-US" sz="19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Результат: одна або кілька адаптивних сторінок для веб-сайту, які будуть коректно відображатися на різних пристроях.</a:t>
            </a:r>
            <a:endParaRPr lang="en-US" altLang="en-US" sz="19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512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4200" dirty="0" err="1">
                <a:solidFill>
                  <a:srgbClr val="FFFFFF"/>
                </a:solidFill>
                <a:ea typeface="Microsoft YaHei" panose="020B0503020204020204" charset="-122"/>
              </a:rPr>
              <a:t>Контрольні питання</a:t>
            </a:r>
            <a:endParaRPr lang="en-US" altLang="en-US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5122" name="Text Box 5121"/>
          <p:cNvSpPr txBox="1"/>
          <p:nvPr/>
        </p:nvSpPr>
        <p:spPr>
          <a:xfrm>
            <a:off x="610870" y="144907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214630" indent="-214630" defTabSz="457200">
              <a:buSzPct val="45000"/>
              <a:buFont typeface="Wingdings" panose="05000000000000000000" pitchFamily="2" charset="2"/>
              <a:buChar char="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uk-UA" altLang="ru-RU" sz="2500" dirty="0" err="1">
                <a:solidFill>
                  <a:srgbClr val="000000"/>
                </a:solidFill>
                <a:ea typeface="Microsoft YaHei" panose="020B0503020204020204" charset="-122"/>
              </a:rPr>
              <a:t>Як розраховується реальна ширина елемента?</a:t>
            </a:r>
            <a:endParaRPr lang="uk-UA" altLang="ru-RU" sz="25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14630" indent="-214630" defTabSz="457200">
              <a:buSzPct val="45000"/>
              <a:buFont typeface="Wingdings" panose="05000000000000000000" pitchFamily="2" charset="2"/>
              <a:buChar char="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uk-UA" altLang="ru-RU" sz="2500" dirty="0" err="1">
                <a:solidFill>
                  <a:srgbClr val="000000"/>
                </a:solidFill>
                <a:ea typeface="Microsoft YaHei" panose="020B0503020204020204" charset="-122"/>
              </a:rPr>
              <a:t>За що відповідає властивість </a:t>
            </a:r>
            <a:r>
              <a:rPr lang="en-US" altLang="ru-RU" sz="2500" dirty="0" err="1">
                <a:solidFill>
                  <a:srgbClr val="000000"/>
                </a:solidFill>
                <a:ea typeface="Microsoft YaHei" panose="020B0503020204020204" charset="-122"/>
              </a:rPr>
              <a:t>box-sizing?</a:t>
            </a:r>
            <a:endParaRPr lang="en-US" altLang="ru-RU" sz="25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14630" indent="-214630" defTabSz="457200">
              <a:buSzPct val="45000"/>
              <a:buFont typeface="Wingdings" panose="05000000000000000000" pitchFamily="2" charset="2"/>
              <a:buChar char="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ea typeface="Microsoft YaHei" panose="020B0503020204020204" charset="-122"/>
              </a:rPr>
              <a:t>display?</a:t>
            </a:r>
            <a:endParaRPr lang="en-US" altLang="en-US" sz="25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14630" indent="-214630" defTabSz="457200">
              <a:buSzPct val="45000"/>
              <a:buFont typeface="Wingdings" panose="05000000000000000000" pitchFamily="2" charset="2"/>
              <a:buChar char="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ea typeface="Microsoft YaHei" panose="020B0503020204020204" charset="-122"/>
              </a:rPr>
              <a:t>overflow?</a:t>
            </a:r>
            <a:endParaRPr lang="en-US" altLang="en-US" sz="25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14630" indent="-214630" defTabSz="457200">
              <a:buSzPct val="45000"/>
              <a:buFont typeface="Wingdings" panose="05000000000000000000" pitchFamily="2" charset="2"/>
              <a:buChar char="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ea typeface="Microsoft YaHei" panose="020B0503020204020204" charset="-122"/>
              </a:rPr>
              <a:t>clear?</a:t>
            </a:r>
            <a:endParaRPr lang="en-US" altLang="en-US" sz="25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14630" indent="-214630" defTabSz="457200">
              <a:buSzPct val="45000"/>
              <a:buFont typeface="Wingdings" panose="05000000000000000000" pitchFamily="2" charset="2"/>
              <a:buChar char="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ea typeface="Microsoft YaHei" panose="020B0503020204020204" charset="-122"/>
              </a:rPr>
              <a:t>position?</a:t>
            </a:r>
            <a:endParaRPr lang="en-US" altLang="en-US" sz="25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14630" indent="-214630" defTabSz="457200">
              <a:buSzPct val="45000"/>
              <a:buFont typeface="Wingdings" panose="05000000000000000000" pitchFamily="2" charset="2"/>
              <a:buChar char="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uk-UA" altLang="en-US" sz="2500" dirty="0" err="1">
                <a:solidFill>
                  <a:srgbClr val="000000"/>
                </a:solidFill>
                <a:ea typeface="Microsoft YaHei" panose="020B0503020204020204" charset="-122"/>
              </a:rPr>
              <a:t>Як досягти кросбраузерності?</a:t>
            </a:r>
            <a:endParaRPr lang="uk-UA" altLang="en-US" sz="25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14630" indent="-214630" defTabSz="457200">
              <a:buSzPct val="45000"/>
              <a:buFont typeface="Wingdings" panose="05000000000000000000" pitchFamily="2" charset="2"/>
              <a:buChar char="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uk-UA" altLang="en-US" sz="2500" dirty="0" err="1">
                <a:solidFill>
                  <a:srgbClr val="000000"/>
                </a:solidFill>
                <a:ea typeface="Microsoft YaHei" panose="020B0503020204020204" charset="-122"/>
              </a:rPr>
              <a:t>Які бувають структури сторінок?</a:t>
            </a:r>
            <a:endParaRPr lang="uk-UA" altLang="en-US" sz="25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14630" indent="-214630" defTabSz="457200">
              <a:buSzPct val="45000"/>
              <a:buFont typeface="Wingdings" panose="05000000000000000000" pitchFamily="2" charset="2"/>
              <a:buChar char="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uk-UA" altLang="en-US" sz="2500" dirty="0" err="1">
                <a:solidFill>
                  <a:srgbClr val="000000"/>
                </a:solidFill>
                <a:ea typeface="Microsoft YaHei" panose="020B0503020204020204" charset="-122"/>
              </a:rPr>
              <a:t>Навіщо робити значення </a:t>
            </a:r>
            <a:r>
              <a:rPr lang="en-US" altLang="en-US" sz="2500" dirty="0" err="1">
                <a:solidFill>
                  <a:srgbClr val="000000"/>
                </a:solidFill>
                <a:ea typeface="Microsoft YaHei" panose="020B0503020204020204" charset="-122"/>
              </a:rPr>
              <a:t>margin </a:t>
            </a:r>
            <a:r>
              <a:rPr lang="uk-UA" altLang="en-US" sz="2500" dirty="0" err="1">
                <a:solidFill>
                  <a:srgbClr val="000000"/>
                </a:solidFill>
                <a:ea typeface="Microsoft YaHei" panose="020B0503020204020204" charset="-122"/>
              </a:rPr>
              <a:t>від’ємним?</a:t>
            </a:r>
            <a:endParaRPr lang="uk-UA" altLang="en-US" sz="2500" dirty="0" err="1">
              <a:solidFill>
                <a:srgbClr val="000000"/>
              </a:solidFill>
              <a:ea typeface="Microsoft YaHei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5120"/>
          <p:cNvSpPr txBox="1"/>
          <p:nvPr/>
        </p:nvSpPr>
        <p:spPr>
          <a:xfrm>
            <a:off x="195580" y="228600"/>
            <a:ext cx="849503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altLang="en-US" sz="4200" dirty="0" err="1">
                <a:solidFill>
                  <a:srgbClr val="FFFFFF"/>
                </a:solidFill>
                <a:ea typeface="Microsoft YaHei" panose="020B0503020204020204" charset="-122"/>
              </a:rPr>
              <a:t>Адаптивний дизайн</a:t>
            </a:r>
            <a:endParaRPr lang="uk-UA" altLang="en-US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5122" name="Text Box 5121"/>
          <p:cNvSpPr txBox="1"/>
          <p:nvPr/>
        </p:nvSpPr>
        <p:spPr>
          <a:xfrm>
            <a:off x="506095" y="1449070"/>
            <a:ext cx="802957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buSzPct val="45000"/>
              <a:buFont typeface="Wingdings" panose="05000000000000000000" pitchFamily="2" charset="2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800" b="1" dirty="0" err="1">
                <a:solidFill>
                  <a:srgbClr val="0070C0"/>
                </a:solidFill>
                <a:ea typeface="Microsoft YaHei" panose="020B0503020204020204" charset="-122"/>
              </a:rPr>
              <a:t>Адаптивний </a:t>
            </a:r>
            <a:r>
              <a:rPr lang="en-US" altLang="en-US" sz="1800" dirty="0" err="1">
                <a:solidFill>
                  <a:srgbClr val="0070C0"/>
                </a:solidFill>
                <a:ea typeface="Microsoft YaHei" panose="020B0503020204020204" charset="-122"/>
              </a:rPr>
              <a:t>(adaptive) і </a:t>
            </a:r>
            <a:r>
              <a:rPr lang="en-US" altLang="en-US" sz="1800" b="1" dirty="0" err="1">
                <a:solidFill>
                  <a:srgbClr val="0070C0"/>
                </a:solidFill>
                <a:ea typeface="Microsoft YaHei" panose="020B0503020204020204" charset="-122"/>
              </a:rPr>
              <a:t>чутливий </a:t>
            </a:r>
            <a:r>
              <a:rPr lang="en-US" altLang="en-US" sz="1800" dirty="0" err="1">
                <a:solidFill>
                  <a:srgbClr val="0070C0"/>
                </a:solidFill>
                <a:ea typeface="Microsoft YaHei" panose="020B0503020204020204" charset="-122"/>
              </a:rPr>
              <a:t>(responsive) дизайн – це підходи, </a:t>
            </a:r>
            <a:r>
              <a:rPr lang="ru-RU" altLang="en-US" sz="1800" dirty="0" err="1">
                <a:solidFill>
                  <a:srgbClr val="0070C0"/>
                </a:solidFill>
                <a:ea typeface="Microsoft YaHei" panose="020B0503020204020204" charset="-122"/>
              </a:rPr>
              <a:t>    </a:t>
            </a:r>
            <a:r>
              <a:rPr lang="en-US" altLang="en-US" sz="1800" dirty="0" err="1">
                <a:solidFill>
                  <a:srgbClr val="0070C0"/>
                </a:solidFill>
                <a:ea typeface="Microsoft YaHei" panose="020B0503020204020204" charset="-122"/>
              </a:rPr>
              <a:t>які використовуються при розробці веб-інтерфейсів, щоб забезпечити зручний перегляд на різних пристроях. </a:t>
            </a:r>
            <a:endParaRPr lang="en-US" altLang="en-US" sz="1800" dirty="0" err="1">
              <a:solidFill>
                <a:srgbClr val="0070C0"/>
              </a:solidFill>
              <a:ea typeface="Microsoft YaHei" panose="020B0503020204020204" charset="-122"/>
            </a:endParaRPr>
          </a:p>
          <a:p>
            <a:pPr defTabSz="457200">
              <a:buSzPct val="45000"/>
              <a:buFont typeface="Wingdings" panose="05000000000000000000" pitchFamily="2" charset="2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800" b="1" dirty="0" err="1">
                <a:solidFill>
                  <a:srgbClr val="000000"/>
                </a:solidFill>
                <a:ea typeface="Microsoft YaHei" panose="020B0503020204020204" charset="-122"/>
              </a:rPr>
              <a:t>Основний принцип</a:t>
            </a:r>
            <a:r>
              <a:rPr lang="ru-RU" altLang="en-US" sz="1800" b="1" dirty="0" err="1">
                <a:solidFill>
                  <a:srgbClr val="000000"/>
                </a:solidFill>
                <a:ea typeface="Microsoft YaHei" panose="020B0503020204020204" charset="-122"/>
              </a:rPr>
              <a:t> а</a:t>
            </a:r>
            <a:r>
              <a:rPr lang="en-US" altLang="en-US" sz="1800" b="1" dirty="0" err="1">
                <a:solidFill>
                  <a:srgbClr val="000000"/>
                </a:solidFill>
                <a:sym typeface="+mn-ea"/>
              </a:rPr>
              <a:t>даптивн</a:t>
            </a:r>
            <a:r>
              <a:rPr lang="ru-RU" altLang="en-US" sz="1800" b="1" dirty="0" err="1">
                <a:solidFill>
                  <a:srgbClr val="000000"/>
                </a:solidFill>
                <a:sym typeface="+mn-ea"/>
              </a:rPr>
              <a:t>ого</a:t>
            </a:r>
            <a:r>
              <a:rPr lang="en-US" altLang="en-US" sz="1800" b="1" dirty="0" err="1">
                <a:solidFill>
                  <a:srgbClr val="000000"/>
                </a:solidFill>
                <a:sym typeface="+mn-ea"/>
              </a:rPr>
              <a:t> дизайн</a:t>
            </a:r>
            <a:r>
              <a:rPr lang="ru-RU" altLang="en-US" sz="1800" b="1" dirty="0" err="1">
                <a:solidFill>
                  <a:srgbClr val="000000"/>
                </a:solidFill>
                <a:sym typeface="+mn-ea"/>
              </a:rPr>
              <a:t>у - с</a:t>
            </a:r>
            <a:r>
              <a:rPr lang="en-US" altLang="en-US" sz="1800" b="1" dirty="0" err="1">
                <a:solidFill>
                  <a:srgbClr val="000000"/>
                </a:solidFill>
                <a:ea typeface="Microsoft YaHei" panose="020B0503020204020204" charset="-122"/>
              </a:rPr>
              <a:t>творення кількох фіксованих макетів</a:t>
            </a:r>
            <a:r>
              <a:rPr lang="en-US" altLang="en-US" sz="1800" dirty="0" err="1">
                <a:solidFill>
                  <a:srgbClr val="000000"/>
                </a:solidFill>
                <a:ea typeface="Microsoft YaHei" panose="020B0503020204020204" charset="-122"/>
              </a:rPr>
              <a:t>, кожен з яких розрахований на конкретний розмір екрана.</a:t>
            </a:r>
            <a:r>
              <a:rPr lang="ru-RU" altLang="en-US" sz="1800" dirty="0" err="1">
                <a:solidFill>
                  <a:srgbClr val="000000"/>
                </a:solidFill>
                <a:ea typeface="Microsoft YaHei" panose="020B0503020204020204" charset="-122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ea typeface="Microsoft YaHei" panose="020B0503020204020204" charset="-122"/>
              </a:rPr>
              <a:t>Під час завантаження сторінки </a:t>
            </a:r>
            <a:r>
              <a:rPr lang="en-US" altLang="en-US" sz="1800" b="1" dirty="0" err="1">
                <a:solidFill>
                  <a:srgbClr val="000000"/>
                </a:solidFill>
                <a:ea typeface="Microsoft YaHei" panose="020B0503020204020204" charset="-122"/>
              </a:rPr>
              <a:t>визначається розмір екрана </a:t>
            </a:r>
            <a:r>
              <a:rPr lang="en-US" altLang="en-US" sz="1800" dirty="0" err="1">
                <a:solidFill>
                  <a:srgbClr val="000000"/>
                </a:solidFill>
                <a:ea typeface="Microsoft YaHei" panose="020B0503020204020204" charset="-122"/>
              </a:rPr>
              <a:t>пристрою, і </a:t>
            </a:r>
            <a:r>
              <a:rPr lang="en-US" altLang="en-US" sz="1800" b="1" dirty="0" err="1">
                <a:solidFill>
                  <a:srgbClr val="000000"/>
                </a:solidFill>
                <a:ea typeface="Microsoft YaHei" panose="020B0503020204020204" charset="-122"/>
              </a:rPr>
              <a:t>завантажується відповідний макет</a:t>
            </a:r>
            <a:r>
              <a:rPr lang="en-US" altLang="en-US" sz="1800" dirty="0" err="1">
                <a:solidFill>
                  <a:srgbClr val="000000"/>
                </a:solidFill>
                <a:ea typeface="Microsoft YaHei" panose="020B0503020204020204" charset="-122"/>
              </a:rPr>
              <a:t>.</a:t>
            </a:r>
            <a:r>
              <a:rPr lang="ru-RU" altLang="en-US" sz="1800" dirty="0" err="1">
                <a:solidFill>
                  <a:srgbClr val="000000"/>
                </a:solidFill>
                <a:ea typeface="Microsoft YaHei" panose="020B0503020204020204" charset="-122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ea typeface="Microsoft YaHei" panose="020B0503020204020204" charset="-122"/>
              </a:rPr>
              <a:t>Макети жорстко прив’язані до заздалегідь визначених точок (breakpoints).</a:t>
            </a:r>
            <a:r>
              <a:rPr lang="ru-RU" altLang="en-US" sz="1800" dirty="0" err="1">
                <a:solidFill>
                  <a:srgbClr val="000000"/>
                </a:solidFill>
                <a:ea typeface="Microsoft YaHei" panose="020B0503020204020204" charset="-122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ea typeface="Microsoft YaHei" panose="020B0503020204020204" charset="-122"/>
              </a:rPr>
              <a:t>Часто використовується для значних відмінностей між типами пристроїв (наприклад, окремий макет для телефонів, планшетів, настільних комп’ютерів).</a:t>
            </a:r>
            <a:r>
              <a:rPr lang="ru-RU" altLang="en-US" sz="1800" dirty="0" err="1">
                <a:solidFill>
                  <a:srgbClr val="000000"/>
                </a:solidFill>
                <a:ea typeface="Microsoft YaHei" panose="020B0503020204020204" charset="-122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ea typeface="Microsoft YaHei" panose="020B0503020204020204" charset="-122"/>
              </a:rPr>
              <a:t>Може вимагати більше часу на зміну або додавання нового пристрою.</a:t>
            </a:r>
            <a:endParaRPr lang="en-US" altLang="en-US" sz="18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defTabSz="457200">
              <a:buSzPct val="45000"/>
              <a:buFont typeface="Wingdings" panose="05000000000000000000" pitchFamily="2" charset="2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endParaRPr lang="en-US" altLang="en-US" sz="18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defTabSz="457200">
              <a:buSzPct val="45000"/>
              <a:buFont typeface="Wingdings" panose="05000000000000000000" pitchFamily="2" charset="2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800" dirty="0" err="1">
                <a:solidFill>
                  <a:srgbClr val="000000"/>
                </a:solidFill>
                <a:ea typeface="Microsoft YaHei" panose="020B0503020204020204" charset="-122"/>
              </a:rPr>
              <a:t>Приклади: Сторінки, які суттєво відрізняються на планшеті та комп’ютері, але </a:t>
            </a:r>
            <a:r>
              <a:rPr lang="en-US" altLang="en-US" sz="1800" b="1" dirty="0" err="1">
                <a:solidFill>
                  <a:srgbClr val="000000"/>
                </a:solidFill>
                <a:ea typeface="Microsoft YaHei" panose="020B0503020204020204" charset="-122"/>
              </a:rPr>
              <a:t>при зміні розміру вікна браузера на комп’ютері залишаються статичними.</a:t>
            </a:r>
            <a:endParaRPr lang="en-US" altLang="en-US" sz="1800" b="1" dirty="0" err="1">
              <a:solidFill>
                <a:srgbClr val="000000"/>
              </a:solidFill>
              <a:ea typeface="Microsoft YaHei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5120"/>
          <p:cNvSpPr txBox="1"/>
          <p:nvPr/>
        </p:nvSpPr>
        <p:spPr>
          <a:xfrm>
            <a:off x="195580" y="228600"/>
            <a:ext cx="849503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ru-RU" altLang="uk-UA" sz="4200" dirty="0" err="1">
                <a:solidFill>
                  <a:srgbClr val="FFFFFF"/>
                </a:solidFill>
                <a:ea typeface="Microsoft YaHei" panose="020B0503020204020204" charset="-122"/>
              </a:rPr>
              <a:t>Чутливий </a:t>
            </a:r>
            <a:r>
              <a:rPr lang="uk-UA" altLang="en-US" sz="4200" dirty="0" err="1">
                <a:solidFill>
                  <a:srgbClr val="FFFFFF"/>
                </a:solidFill>
                <a:ea typeface="Microsoft YaHei" panose="020B0503020204020204" charset="-122"/>
              </a:rPr>
              <a:t>дизайн</a:t>
            </a:r>
            <a:endParaRPr lang="uk-UA" altLang="en-US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5122" name="Text Box 5121"/>
          <p:cNvSpPr txBox="1"/>
          <p:nvPr/>
        </p:nvSpPr>
        <p:spPr>
          <a:xfrm>
            <a:off x="506095" y="1449070"/>
            <a:ext cx="802957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buSzPct val="45000"/>
              <a:buFont typeface="Wingdings" panose="05000000000000000000" pitchFamily="2" charset="2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800" dirty="0" err="1">
                <a:solidFill>
                  <a:srgbClr val="000000"/>
                </a:solidFill>
                <a:ea typeface="Microsoft YaHei" panose="020B0503020204020204" charset="-122"/>
              </a:rPr>
              <a:t>Основний принцип</a:t>
            </a:r>
            <a:r>
              <a:rPr lang="ru-RU" altLang="en-US" sz="1800" dirty="0" err="1">
                <a:solidFill>
                  <a:srgbClr val="000000"/>
                </a:solidFill>
                <a:ea typeface="Microsoft YaHei" panose="020B0503020204020204" charset="-122"/>
              </a:rPr>
              <a:t> чутливого дизайну - </a:t>
            </a:r>
            <a:r>
              <a:rPr lang="ru-RU" altLang="en-US" sz="1800" b="1" dirty="0" err="1">
                <a:solidFill>
                  <a:srgbClr val="000000"/>
                </a:solidFill>
                <a:ea typeface="Microsoft YaHei" panose="020B0503020204020204" charset="-122"/>
              </a:rPr>
              <a:t>в</a:t>
            </a:r>
            <a:r>
              <a:rPr lang="en-US" altLang="en-US" sz="1800" b="1" dirty="0" err="1">
                <a:solidFill>
                  <a:srgbClr val="000000"/>
                </a:solidFill>
                <a:ea typeface="Microsoft YaHei" panose="020B0503020204020204" charset="-122"/>
              </a:rPr>
              <a:t>икористання гнучких елементів, які автоматично підлаштовуються під будь-який розмір екрана</a:t>
            </a:r>
            <a:r>
              <a:rPr lang="en-US" altLang="en-US" sz="1800" dirty="0" err="1">
                <a:solidFill>
                  <a:srgbClr val="000000"/>
                </a:solidFill>
                <a:ea typeface="Microsoft YaHei" panose="020B0503020204020204" charset="-122"/>
              </a:rPr>
              <a:t>, без необхідності у фіксованих макетах.</a:t>
            </a:r>
            <a:endParaRPr lang="en-US" altLang="en-US" sz="18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defTabSz="457200">
              <a:buSzPct val="45000"/>
              <a:buFont typeface="Wingdings" panose="05000000000000000000" pitchFamily="2" charset="2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800" dirty="0" err="1">
                <a:solidFill>
                  <a:srgbClr val="000000"/>
                </a:solidFill>
                <a:ea typeface="Microsoft YaHei" panose="020B0503020204020204" charset="-122"/>
              </a:rPr>
              <a:t>Макет адаптується в режимі реального часу при зміні розмірів вікна браузера, </a:t>
            </a:r>
            <a:r>
              <a:rPr lang="en-US" altLang="en-US" sz="1800" b="1" dirty="0" err="1">
                <a:solidFill>
                  <a:srgbClr val="000000"/>
                </a:solidFill>
                <a:ea typeface="Microsoft YaHei" panose="020B0503020204020204" charset="-122"/>
              </a:rPr>
              <a:t>використовуючи пропорції (наприклад, у відсотках), гнучкі сітки та медіа-запити CSS.</a:t>
            </a:r>
            <a:br>
              <a:rPr lang="en-US" altLang="en-US" sz="1800" b="1" dirty="0" err="1">
                <a:solidFill>
                  <a:srgbClr val="000000"/>
                </a:solidFill>
                <a:ea typeface="Microsoft YaHei" panose="020B0503020204020204" charset="-122"/>
              </a:rPr>
            </a:br>
            <a:endParaRPr lang="en-US" altLang="en-US" sz="18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defTabSz="457200">
              <a:buSzPct val="45000"/>
              <a:buFont typeface="Wingdings" panose="05000000000000000000" pitchFamily="2" charset="2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800" dirty="0" err="1">
                <a:solidFill>
                  <a:srgbClr val="000000"/>
                </a:solidFill>
                <a:ea typeface="Microsoft YaHei" panose="020B0503020204020204" charset="-122"/>
              </a:rPr>
              <a:t>Особливості:</a:t>
            </a:r>
            <a:endParaRPr lang="en-US" altLang="en-US" sz="18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85750" indent="-28575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800" dirty="0" err="1">
                <a:solidFill>
                  <a:srgbClr val="000000"/>
                </a:solidFill>
                <a:ea typeface="Microsoft YaHei" panose="020B0503020204020204" charset="-122"/>
              </a:rPr>
              <a:t>Плавні переходи між розмірами екранів.</a:t>
            </a:r>
            <a:endParaRPr lang="en-US" altLang="en-US" sz="18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85750" indent="-28575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800" dirty="0" err="1">
                <a:solidFill>
                  <a:srgbClr val="000000"/>
                </a:solidFill>
                <a:ea typeface="Microsoft YaHei" panose="020B0503020204020204" charset="-122"/>
              </a:rPr>
              <a:t>Підходить для більшості сучасних пристроїв.</a:t>
            </a:r>
            <a:endParaRPr lang="en-US" altLang="en-US" sz="18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85750" indent="-28575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800" dirty="0" err="1">
                <a:solidFill>
                  <a:srgbClr val="000000"/>
                </a:solidFill>
                <a:ea typeface="Microsoft YaHei" panose="020B0503020204020204" charset="-122"/>
              </a:rPr>
              <a:t>Менш затратний у підтримці порівняно з адаптивним дизайном.</a:t>
            </a:r>
            <a:br>
              <a:rPr lang="en-US" altLang="en-US" sz="1800" dirty="0" err="1">
                <a:solidFill>
                  <a:srgbClr val="000000"/>
                </a:solidFill>
                <a:ea typeface="Microsoft YaHei" panose="020B0503020204020204" charset="-122"/>
              </a:rPr>
            </a:br>
            <a:endParaRPr lang="en-US" altLang="en-US" sz="18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defTabSz="457200">
              <a:buSzPct val="45000"/>
              <a:buFont typeface="Wingdings" panose="05000000000000000000" pitchFamily="2" charset="2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800" dirty="0" err="1">
                <a:solidFill>
                  <a:srgbClr val="000000"/>
                </a:solidFill>
                <a:ea typeface="Microsoft YaHei" panose="020B0503020204020204" charset="-122"/>
              </a:rPr>
              <a:t>Приклади: </a:t>
            </a:r>
            <a:r>
              <a:rPr lang="en-US" altLang="en-US" sz="1800" b="1" dirty="0" err="1">
                <a:solidFill>
                  <a:srgbClr val="000000"/>
                </a:solidFill>
                <a:ea typeface="Microsoft YaHei" panose="020B0503020204020204" charset="-122"/>
              </a:rPr>
              <a:t>Макети, які "перетікають" у новий вигляд при зміні ширини вікна</a:t>
            </a:r>
            <a:r>
              <a:rPr lang="en-US" altLang="en-US" sz="1800" dirty="0" err="1">
                <a:solidFill>
                  <a:srgbClr val="000000"/>
                </a:solidFill>
                <a:ea typeface="Microsoft YaHei" panose="020B0503020204020204" charset="-122"/>
              </a:rPr>
              <a:t>, змінюючи розміри зображень, кнопок, текстових полів тощо.</a:t>
            </a:r>
            <a:endParaRPr lang="en-US" altLang="en-US" sz="1800" dirty="0" err="1">
              <a:solidFill>
                <a:srgbClr val="000000"/>
              </a:solidFill>
              <a:ea typeface="Microsoft YaHei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5120"/>
          <p:cNvSpPr txBox="1"/>
          <p:nvPr/>
        </p:nvSpPr>
        <p:spPr>
          <a:xfrm>
            <a:off x="195580" y="228600"/>
            <a:ext cx="849503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ru-RU" sz="4200" dirty="0" err="1">
                <a:solidFill>
                  <a:srgbClr val="FFFFFF"/>
                </a:solidFill>
                <a:ea typeface="Microsoft YaHei" panose="020B0503020204020204" charset="-122"/>
              </a:rPr>
              <a:t>Р</a:t>
            </a:r>
            <a:r>
              <a:rPr lang="uk-UA" sz="4200" dirty="0" err="1">
                <a:solidFill>
                  <a:srgbClr val="FFFFFF"/>
                </a:solidFill>
                <a:ea typeface="Microsoft YaHei" panose="020B0503020204020204" charset="-122"/>
              </a:rPr>
              <a:t>ізниця між цими дизайнами</a:t>
            </a:r>
            <a:endParaRPr lang="uk-UA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5122" name="Text Box 5121"/>
          <p:cNvSpPr txBox="1"/>
          <p:nvPr/>
        </p:nvSpPr>
        <p:spPr>
          <a:xfrm>
            <a:off x="593090" y="1449070"/>
            <a:ext cx="794258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285750" indent="-28575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400" dirty="0" err="1">
                <a:solidFill>
                  <a:srgbClr val="000000"/>
                </a:solidFill>
                <a:ea typeface="Microsoft YaHei" panose="020B0503020204020204" charset="-122"/>
              </a:rPr>
              <a:t>Адаптивний дизайн складається із заздалегідь спроєктованих макетів для певних розмірів екранів</a:t>
            </a:r>
            <a:endParaRPr lang="en-US" altLang="en-US" sz="24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85750" indent="-28575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400" dirty="0" err="1">
                <a:solidFill>
                  <a:srgbClr val="000000"/>
                </a:solidFill>
                <a:ea typeface="Microsoft YaHei" panose="020B0503020204020204" charset="-122"/>
              </a:rPr>
              <a:t>Чутливий дизайн дозволяє елементам гнучко підлаштовуватися під будь-яку роздільну здатність</a:t>
            </a:r>
            <a:r>
              <a:rPr lang="uk-UA" altLang="en-US" sz="2400" dirty="0" err="1">
                <a:solidFill>
                  <a:srgbClr val="000000"/>
                </a:solidFill>
                <a:ea typeface="Microsoft YaHei" panose="020B0503020204020204" charset="-122"/>
              </a:rPr>
              <a:t>  </a:t>
            </a:r>
            <a:r>
              <a:rPr lang="en-US" altLang="en-US" sz="2400" dirty="0" err="1">
                <a:solidFill>
                  <a:srgbClr val="000000"/>
                </a:solidFill>
                <a:ea typeface="Microsoft YaHei" panose="020B0503020204020204" charset="-122"/>
              </a:rPr>
              <a:t> і зміни у реальному часі</a:t>
            </a:r>
            <a:endParaRPr lang="en-US" altLang="en-US" sz="24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defTabSz="457200">
              <a:buSzPct val="45000"/>
              <a:buFont typeface="Wingdings" panose="05000000000000000000" pitchFamily="2" charset="2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endParaRPr lang="en-US" altLang="en-US" sz="24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defTabSz="457200">
              <a:buSzPct val="45000"/>
              <a:buFont typeface="Wingdings" panose="05000000000000000000" pitchFamily="2" charset="2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400" dirty="0" err="1">
                <a:solidFill>
                  <a:srgbClr val="000000"/>
                </a:solidFill>
                <a:ea typeface="Microsoft YaHei" panose="020B0503020204020204" charset="-122"/>
              </a:rPr>
              <a:t>Сучасні </a:t>
            </a:r>
            <a:r>
              <a:rPr lang="uk-UA" altLang="en-US" sz="2400" dirty="0" err="1">
                <a:solidFill>
                  <a:srgbClr val="000000"/>
                </a:solidFill>
                <a:ea typeface="Microsoft YaHei" panose="020B0503020204020204" charset="-122"/>
              </a:rPr>
              <a:t>сайти та </a:t>
            </a:r>
            <a:r>
              <a:rPr lang="en-US" altLang="en-US" sz="2400" dirty="0" err="1">
                <a:solidFill>
                  <a:srgbClr val="000000"/>
                </a:solidFill>
                <a:ea typeface="Microsoft YaHei" panose="020B0503020204020204" charset="-122"/>
              </a:rPr>
              <a:t>вебдодатки часто поєднують обидва підходи: використовують гнучкість чутливого дизайну, додаючи адаптивні елементи для специфічних точок (наприклад, значних змін інтерфейсу для мобільних пристроїв або планшетів)</a:t>
            </a:r>
            <a:r>
              <a:rPr lang="uk-UA" altLang="en-US" sz="2400" dirty="0" err="1">
                <a:solidFill>
                  <a:srgbClr val="000000"/>
                </a:solidFill>
                <a:ea typeface="Microsoft YaHei" panose="020B0503020204020204" charset="-122"/>
              </a:rPr>
              <a:t>.</a:t>
            </a:r>
            <a:endParaRPr lang="uk-UA" altLang="en-US" sz="2400" dirty="0" err="1">
              <a:solidFill>
                <a:srgbClr val="000000"/>
              </a:solidFill>
              <a:ea typeface="Microsoft YaHei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512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altLang="en-US" sz="4100" dirty="0" err="1">
                <a:solidFill>
                  <a:srgbClr val="FFFFFF"/>
                </a:solidFill>
                <a:ea typeface="Microsoft YaHei" panose="020B0503020204020204" charset="-122"/>
              </a:rPr>
              <a:t>Принципи гнучкого дизайну</a:t>
            </a:r>
            <a:endParaRPr lang="uk-UA" altLang="en-US" sz="41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5122" name="Text Box 5121"/>
          <p:cNvSpPr txBox="1"/>
          <p:nvPr/>
        </p:nvSpPr>
        <p:spPr>
          <a:xfrm>
            <a:off x="610870" y="144907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285750" indent="-28575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500" b="1" dirty="0" err="1">
                <a:solidFill>
                  <a:srgbClr val="000000"/>
                </a:solidFill>
                <a:ea typeface="Microsoft YaHei" panose="020B0503020204020204" charset="-122"/>
              </a:rPr>
              <a:t>Гнучке використання макетів</a:t>
            </a:r>
            <a:r>
              <a:rPr lang="en-US" altLang="en-US" sz="1500" dirty="0" err="1">
                <a:solidFill>
                  <a:srgbClr val="000000"/>
                </a:solidFill>
                <a:ea typeface="Microsoft YaHei" panose="020B0503020204020204" charset="-122"/>
              </a:rPr>
              <a:t>: Макети повинні бути побудовані за допомогою відсоткових значень, щоб елементи автоматично змінювали свої розміри в залежності від ширини екрану</a:t>
            </a:r>
            <a:r>
              <a:rPr lang="uk-UA" altLang="en-US" sz="1500" dirty="0" err="1">
                <a:solidFill>
                  <a:srgbClr val="000000"/>
                </a:solidFill>
                <a:ea typeface="Microsoft YaHei" panose="020B0503020204020204" charset="-122"/>
              </a:rPr>
              <a:t>, </a:t>
            </a:r>
            <a:r>
              <a:rPr lang="en-US" altLang="en-US" sz="1500" dirty="0" err="1">
                <a:solidFill>
                  <a:srgbClr val="000000"/>
                </a:solidFill>
                <a:ea typeface="Microsoft YaHei" panose="020B0503020204020204" charset="-122"/>
              </a:rPr>
              <a:t>Flexbox </a:t>
            </a:r>
            <a:r>
              <a:rPr lang="uk-UA" altLang="en-US" sz="1500" dirty="0" err="1">
                <a:solidFill>
                  <a:srgbClr val="000000"/>
                </a:solidFill>
                <a:ea typeface="Microsoft YaHei" panose="020B0503020204020204" charset="-122"/>
              </a:rPr>
              <a:t>та </a:t>
            </a:r>
            <a:r>
              <a:rPr lang="en-US" altLang="en-US" sz="1500" dirty="0" err="1">
                <a:solidFill>
                  <a:srgbClr val="000000"/>
                </a:solidFill>
                <a:ea typeface="Microsoft YaHei" panose="020B0503020204020204" charset="-122"/>
              </a:rPr>
              <a:t>GridView </a:t>
            </a:r>
            <a:r>
              <a:rPr lang="uk-UA" altLang="en-US" sz="1500" dirty="0" err="1">
                <a:solidFill>
                  <a:srgbClr val="000000"/>
                </a:solidFill>
                <a:ea typeface="Microsoft YaHei" panose="020B0503020204020204" charset="-122"/>
              </a:rPr>
              <a:t>в цьому чудово допомагають</a:t>
            </a:r>
            <a:endParaRPr lang="en-US" altLang="en-US" sz="15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85750" indent="-28575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500" b="1" dirty="0" err="1">
                <a:solidFill>
                  <a:srgbClr val="000000"/>
                </a:solidFill>
                <a:ea typeface="Microsoft YaHei" panose="020B0503020204020204" charset="-122"/>
              </a:rPr>
              <a:t>Гнучке використання зображень</a:t>
            </a:r>
            <a:r>
              <a:rPr lang="en-US" altLang="en-US" sz="1500" dirty="0" err="1">
                <a:solidFill>
                  <a:srgbClr val="000000"/>
                </a:solidFill>
                <a:ea typeface="Microsoft YaHei" panose="020B0503020204020204" charset="-122"/>
              </a:rPr>
              <a:t>: Зображення мають автоматично адаптуватися до розміру елемента, не виходячи за межі контейнера. Для цього використовують властивість max-width: 100%</a:t>
            </a:r>
            <a:endParaRPr lang="en-US" altLang="en-US" sz="15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85750" indent="-28575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500" b="1" dirty="0" err="1">
                <a:solidFill>
                  <a:srgbClr val="000000"/>
                </a:solidFill>
                <a:ea typeface="Microsoft YaHei" panose="020B0503020204020204" charset="-122"/>
              </a:rPr>
              <a:t>Медіа-запити</a:t>
            </a:r>
            <a:r>
              <a:rPr lang="en-US" altLang="en-US" sz="1500" dirty="0" err="1">
                <a:solidFill>
                  <a:srgbClr val="000000"/>
                </a:solidFill>
                <a:ea typeface="Microsoft YaHei" panose="020B0503020204020204" charset="-122"/>
              </a:rPr>
              <a:t>: Медіа-запити дозволяють застосовувати різні стилі залежно від характеристик екрану, таких як ширина або </a:t>
            </a:r>
            <a:r>
              <a:rPr lang="uk-UA" altLang="en-US" sz="1500" dirty="0" err="1">
                <a:solidFill>
                  <a:srgbClr val="000000"/>
                </a:solidFill>
                <a:ea typeface="Microsoft YaHei" panose="020B0503020204020204" charset="-122"/>
              </a:rPr>
              <a:t>положення екрану</a:t>
            </a:r>
            <a:endParaRPr lang="en-US" altLang="en-US" sz="15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85750" indent="-28575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500" b="1" dirty="0" err="1">
                <a:solidFill>
                  <a:srgbClr val="000000"/>
                </a:solidFill>
                <a:ea typeface="Microsoft YaHei" panose="020B0503020204020204" charset="-122"/>
              </a:rPr>
              <a:t>Контейнер з фіксованою або мінімальною шириною</a:t>
            </a:r>
            <a:r>
              <a:rPr lang="en-US" altLang="en-US" sz="1500" dirty="0" err="1">
                <a:solidFill>
                  <a:srgbClr val="000000"/>
                </a:solidFill>
                <a:ea typeface="Microsoft YaHei" panose="020B0503020204020204" charset="-122"/>
              </a:rPr>
              <a:t>: Встановлення максимальної ширини для елементів забезпечує коректне відображення на великих екранах, але дозволяє зменшувати їх розмір на маленьких екранах. Властивість max-width допомагає уникнути розтягування елементів</a:t>
            </a:r>
            <a:endParaRPr lang="en-US" altLang="en-US" sz="15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85750" indent="-28575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500" b="1" dirty="0" err="1">
                <a:solidFill>
                  <a:srgbClr val="000000"/>
                </a:solidFill>
                <a:ea typeface="Microsoft YaHei" panose="020B0503020204020204" charset="-122"/>
              </a:rPr>
              <a:t>Адаптивні шрифти</a:t>
            </a:r>
            <a:r>
              <a:rPr lang="en-US" altLang="en-US" sz="1500" dirty="0" err="1">
                <a:solidFill>
                  <a:srgbClr val="000000"/>
                </a:solidFill>
                <a:ea typeface="Microsoft YaHei" panose="020B0503020204020204" charset="-122"/>
              </a:rPr>
              <a:t>: Для правильного відображення тексту на різних екранах використовуються гнучкі одиниці вимірювання, як-от em, rem або vw </a:t>
            </a:r>
            <a:r>
              <a:rPr lang="en-US" altLang="en-US" sz="1500" dirty="0" err="1">
                <a:solidFill>
                  <a:srgbClr val="0070C0"/>
                </a:solidFill>
                <a:ea typeface="Microsoft YaHei" panose="020B0503020204020204" charset="-122"/>
              </a:rPr>
              <a:t>https://www.freecodecamp.org/ukrainian/news/odynytsi-css-em-rem-vh-vw-ta-inshi/</a:t>
            </a:r>
            <a:endParaRPr lang="en-US" altLang="en-US" sz="15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85750" indent="-28575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1500" b="1" dirty="0" err="1">
                <a:solidFill>
                  <a:srgbClr val="000000"/>
                </a:solidFill>
                <a:ea typeface="Microsoft YaHei" panose="020B0503020204020204" charset="-122"/>
              </a:rPr>
              <a:t>Організація контенту та мінімізація кількості елементів</a:t>
            </a:r>
            <a:r>
              <a:rPr lang="en-US" altLang="en-US" sz="1500" dirty="0" err="1">
                <a:solidFill>
                  <a:srgbClr val="000000"/>
                </a:solidFill>
                <a:ea typeface="Microsoft YaHei" panose="020B0503020204020204" charset="-122"/>
              </a:rPr>
              <a:t>: Важливо організовувати контент таким чином, щоб він залишався зручним для перегляду навіть на малих екранах. Використання компактних блоків та меню для мобільних пристроїв полегшує навігацію</a:t>
            </a:r>
            <a:endParaRPr lang="en-US" altLang="en-US" sz="1500" dirty="0" err="1">
              <a:solidFill>
                <a:srgbClr val="000000"/>
              </a:solidFill>
              <a:ea typeface="Microsoft YaHei" panose="020B050302020402020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130" y="6398895"/>
            <a:ext cx="91198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https://www.w3schools.com/html/html_responsive.asp</a:t>
            </a:r>
            <a:endParaRPr lang="en-US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512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altLang="en-US" sz="4200" dirty="0" err="1">
                <a:solidFill>
                  <a:srgbClr val="FFFFFF"/>
                </a:solidFill>
                <a:ea typeface="Microsoft YaHei" panose="020B0503020204020204" charset="-122"/>
              </a:rPr>
              <a:t>Метатег </a:t>
            </a:r>
            <a:r>
              <a:rPr lang="en-US" altLang="en-US" sz="4200" dirty="0" err="1">
                <a:solidFill>
                  <a:srgbClr val="FFFFFF"/>
                </a:solidFill>
                <a:ea typeface="Microsoft YaHei" panose="020B0503020204020204" charset="-122"/>
              </a:rPr>
              <a:t>viewport</a:t>
            </a:r>
            <a:endParaRPr lang="en-US" altLang="en-US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5122" name="Text Box 5121"/>
          <p:cNvSpPr txBox="1"/>
          <p:nvPr/>
        </p:nvSpPr>
        <p:spPr>
          <a:xfrm>
            <a:off x="610870" y="144907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buSzPct val="45000"/>
              <a:buFont typeface="Wingdings" panose="05000000000000000000" pitchFamily="2" charset="2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dirty="0" err="1">
                <a:solidFill>
                  <a:srgbClr val="000000"/>
                </a:solidFill>
                <a:ea typeface="Microsoft YaHei" panose="020B0503020204020204" charset="-122"/>
              </a:rPr>
              <a:t>Метатег &lt;meta name="viewport"&gt; є важливим інструментом для налаштування масштабу та розміру сторінки </a:t>
            </a:r>
            <a:r>
              <a:rPr lang="uk-UA" altLang="en-US" sz="2200" dirty="0" err="1">
                <a:solidFill>
                  <a:srgbClr val="000000"/>
                </a:solidFill>
                <a:ea typeface="Microsoft YaHei" panose="020B0503020204020204" charset="-122"/>
              </a:rPr>
              <a:t>                </a:t>
            </a:r>
            <a:r>
              <a:rPr lang="en-US" altLang="en-US" sz="2200" dirty="0" err="1">
                <a:solidFill>
                  <a:srgbClr val="000000"/>
                </a:solidFill>
                <a:ea typeface="Microsoft YaHei" panose="020B0503020204020204" charset="-122"/>
              </a:rPr>
              <a:t>в мобільних браузерах. Цей тег забезпечує правильне відображення контенту на екранах мобільних пристроїв без необхідності масштабування вручну. Типовий метатег виглядає ось так:</a:t>
            </a:r>
            <a:endParaRPr lang="en-US" altLang="en-US" sz="22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defTabSz="457200">
              <a:buSzPct val="45000"/>
              <a:buFont typeface="Wingdings" panose="05000000000000000000" pitchFamily="2" charset="2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b="1" dirty="0" err="1">
                <a:solidFill>
                  <a:srgbClr val="000000"/>
                </a:solidFill>
                <a:ea typeface="Microsoft YaHei" panose="020B0503020204020204" charset="-122"/>
              </a:rPr>
              <a:t>&lt;meta name="viewport" content="width=device-width, initial-scale=1.0"&gt;</a:t>
            </a:r>
            <a:endParaRPr lang="en-US" altLang="en-US" sz="2200" b="1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342900" indent="-34290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dirty="0" err="1">
                <a:solidFill>
                  <a:srgbClr val="000000"/>
                </a:solidFill>
                <a:ea typeface="Microsoft YaHei" panose="020B0503020204020204" charset="-122"/>
              </a:rPr>
              <a:t>width=device-width — це значення задає ширину вікна перегляду рівною ширині екрану пристрою</a:t>
            </a:r>
            <a:endParaRPr lang="en-US" altLang="en-US" sz="22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342900" indent="-34290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200" dirty="0" err="1">
                <a:solidFill>
                  <a:srgbClr val="000000"/>
                </a:solidFill>
                <a:ea typeface="Microsoft YaHei" panose="020B0503020204020204" charset="-122"/>
              </a:rPr>
              <a:t>initial-scale=1.0 — визначає початковий рівень масштабування сторінки (1.0 означає, що сторінка відображатиметься без зміни масштабу)</a:t>
            </a:r>
            <a:endParaRPr lang="en-US" altLang="en-US" sz="2200" dirty="0" err="1">
              <a:solidFill>
                <a:srgbClr val="000000"/>
              </a:solidFill>
              <a:ea typeface="Microsoft YaHei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512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altLang="en-US" sz="4200" dirty="0" err="1">
                <a:solidFill>
                  <a:srgbClr val="FFFFFF"/>
                </a:solidFill>
                <a:ea typeface="Microsoft YaHei" panose="020B0503020204020204" charset="-122"/>
              </a:rPr>
              <a:t>Медіа-запити</a:t>
            </a:r>
            <a:endParaRPr lang="uk-UA" altLang="en-US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5122" name="Text Box 5121"/>
          <p:cNvSpPr txBox="1"/>
          <p:nvPr/>
        </p:nvSpPr>
        <p:spPr>
          <a:xfrm>
            <a:off x="550545" y="1449070"/>
            <a:ext cx="798512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buSzPct val="45000"/>
              <a:buFont typeface="Wingdings" panose="05000000000000000000" pitchFamily="2" charset="2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000" dirty="0" err="1">
                <a:solidFill>
                  <a:srgbClr val="000000"/>
                </a:solidFill>
                <a:ea typeface="Microsoft YaHei" panose="020B0503020204020204" charset="-122"/>
              </a:rPr>
              <a:t>Медіа-запити дозволяють змінювати стилі на основі характеристик пристрою, таких як ширина та висота екрана, орієнтація екрану тощо. Вони є основою адаптивного дизайну, дозволяючи застосовувати різні стилі для різних розмірів екранів.</a:t>
            </a:r>
            <a:r>
              <a:rPr lang="uk-UA" altLang="en-US" sz="2000" dirty="0" err="1">
                <a:solidFill>
                  <a:srgbClr val="000000"/>
                </a:solidFill>
                <a:ea typeface="Microsoft YaHei" panose="020B0503020204020204" charset="-122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ea typeface="Microsoft YaHei" panose="020B0503020204020204" charset="-122"/>
              </a:rPr>
              <a:t>Приклад медіа-запиту:</a:t>
            </a:r>
            <a:endParaRPr lang="en-US" altLang="en-US" sz="20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defTabSz="457200">
              <a:buSzPct val="45000"/>
              <a:buFont typeface="Wingdings" panose="05000000000000000000" pitchFamily="2" charset="2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000" b="1" dirty="0" err="1">
                <a:solidFill>
                  <a:srgbClr val="000000"/>
                </a:solidFill>
                <a:ea typeface="Microsoft YaHei" panose="020B0503020204020204" charset="-122"/>
              </a:rPr>
              <a:t>@media only screen and (max-width: 768px) {</a:t>
            </a:r>
            <a:endParaRPr lang="en-US" altLang="en-US" sz="2000" b="1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defTabSz="457200">
              <a:buSzPct val="45000"/>
              <a:buFont typeface="Wingdings" panose="05000000000000000000" pitchFamily="2" charset="2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000" b="1" dirty="0" err="1">
                <a:solidFill>
                  <a:srgbClr val="000000"/>
                </a:solidFill>
                <a:ea typeface="Microsoft YaHei" panose="020B0503020204020204" charset="-122"/>
              </a:rPr>
              <a:t>  body {</a:t>
            </a:r>
            <a:endParaRPr lang="en-US" altLang="en-US" sz="2000" b="1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defTabSz="457200">
              <a:buSzPct val="45000"/>
              <a:buFont typeface="Wingdings" panose="05000000000000000000" pitchFamily="2" charset="2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000" b="1" dirty="0" err="1">
                <a:solidFill>
                  <a:srgbClr val="000000"/>
                </a:solidFill>
                <a:ea typeface="Microsoft YaHei" panose="020B0503020204020204" charset="-122"/>
              </a:rPr>
              <a:t>    font-size: 14px;</a:t>
            </a:r>
            <a:endParaRPr lang="en-US" altLang="en-US" sz="2000" b="1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defTabSz="457200">
              <a:buSzPct val="45000"/>
              <a:buFont typeface="Wingdings" panose="05000000000000000000" pitchFamily="2" charset="2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000" b="1" dirty="0" err="1">
                <a:solidFill>
                  <a:srgbClr val="000000"/>
                </a:solidFill>
                <a:ea typeface="Microsoft YaHei" panose="020B0503020204020204" charset="-122"/>
              </a:rPr>
              <a:t>  }</a:t>
            </a:r>
            <a:endParaRPr lang="en-US" altLang="en-US" sz="2000" b="1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defTabSz="457200">
              <a:buSzPct val="45000"/>
              <a:buFont typeface="Wingdings" panose="05000000000000000000" pitchFamily="2" charset="2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000" b="1" dirty="0" err="1">
                <a:solidFill>
                  <a:srgbClr val="000000"/>
                </a:solidFill>
                <a:ea typeface="Microsoft YaHei" panose="020B0503020204020204" charset="-122"/>
              </a:rPr>
              <a:t>}</a:t>
            </a:r>
            <a:endParaRPr lang="en-US" altLang="en-US" sz="2000" b="1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defTabSz="457200">
              <a:buSzPct val="45000"/>
              <a:buFont typeface="Wingdings" panose="05000000000000000000" pitchFamily="2" charset="2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000" dirty="0" err="1">
                <a:solidFill>
                  <a:srgbClr val="000000"/>
                </a:solidFill>
                <a:ea typeface="Microsoft YaHei" panose="020B0503020204020204" charset="-122"/>
              </a:rPr>
              <a:t>У цьому прикладі правила CSS застосовуються, коли ширина екрана не перевищує 768 пікселів, що є типовим розміром для планшетів.</a:t>
            </a:r>
            <a:r>
              <a:rPr lang="uk-UA" altLang="en-US" sz="2000" dirty="0" err="1">
                <a:solidFill>
                  <a:srgbClr val="000000"/>
                </a:solidFill>
                <a:ea typeface="Microsoft YaHei" panose="020B0503020204020204" charset="-122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ea typeface="Microsoft YaHei" panose="020B0503020204020204" charset="-122"/>
              </a:rPr>
              <a:t>З медіа-запитами можна створювати адаптивні макети для різних пристроїв, що дає користувачеві оптимальний </a:t>
            </a:r>
            <a:r>
              <a:rPr lang="uk-UA" altLang="en-US" sz="2000" dirty="0" err="1">
                <a:solidFill>
                  <a:srgbClr val="000000"/>
                </a:solidFill>
                <a:ea typeface="Microsoft YaHei" panose="020B0503020204020204" charset="-122"/>
              </a:rPr>
              <a:t>	</a:t>
            </a:r>
            <a:r>
              <a:rPr lang="en-US" altLang="en-US" sz="2000" dirty="0" err="1">
                <a:solidFill>
                  <a:srgbClr val="000000"/>
                </a:solidFill>
                <a:ea typeface="Microsoft YaHei" panose="020B0503020204020204" charset="-122"/>
              </a:rPr>
              <a:t>досвід перегляду веб-сторінки.</a:t>
            </a:r>
            <a:endParaRPr lang="en-US" altLang="en-US" sz="2000" dirty="0" err="1">
              <a:solidFill>
                <a:srgbClr val="000000"/>
              </a:solidFill>
              <a:ea typeface="Microsoft YaHei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13478</Words>
  <Application>WPS Presentation</Application>
  <PresentationFormat/>
  <Paragraphs>263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SimSun</vt:lpstr>
      <vt:lpstr>Wingdings</vt:lpstr>
      <vt:lpstr>Times New Roman</vt:lpstr>
      <vt:lpstr>Microsoft YaHei</vt:lpstr>
      <vt:lpstr>Arial Black</vt:lpstr>
      <vt:lpstr>Arial Unicode MS</vt:lpstr>
      <vt:lpstr>Arial Unicode MS</vt:lpstr>
      <vt:lpstr/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Александр Загор�</cp:lastModifiedBy>
  <cp:revision>27</cp:revision>
  <dcterms:created xsi:type="dcterms:W3CDTF">2005-09-22T16:26:00Z</dcterms:created>
  <dcterms:modified xsi:type="dcterms:W3CDTF">2025-01-17T13:19:22Z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F22F1189AEEE438287263304A0CCCF2C_12</vt:lpwstr>
  </property>
  <property fmtid="{D5CDD505-2E9C-101B-9397-08002B2CF9AE}" pid="3" name="KSOProductBuildVer">
    <vt:lpwstr>1033-12.2.0.19805</vt:lpwstr>
  </property>
</Properties>
</file>