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551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5" r:id="rId17"/>
    <p:sldId id="570" r:id="rId18"/>
    <p:sldId id="576" r:id="rId19"/>
    <p:sldId id="577" r:id="rId20"/>
    <p:sldId id="578" r:id="rId21"/>
    <p:sldId id="579" r:id="rId22"/>
    <p:sldId id="580" r:id="rId23"/>
    <p:sldId id="559" r:id="rId24"/>
    <p:sldId id="560" r:id="rId25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88"/>
        <p:guide pos="283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8913" name="Slide Image Placeholder 38912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4" name="Text Placeholder 389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9937" name="Slide Image Placeholder 39936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938" name="Text Placeholder 399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0961" name="Slide Image Placeholder 40960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62" name="Text Placeholder 409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3009" name="Slide Image Placeholder 4300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0" name="Text Placeholder 430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1985" name="Slide Image Placeholder 4198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6" name="Text Placeholder 419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1985" name="Slide Image Placeholder 4198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6" name="Text Placeholder 419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1985" name="Slide Image Placeholder 4198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6" name="Text Placeholder 419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1985" name="Slide Image Placeholder 4198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6" name="Text Placeholder 419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1985" name="Slide Image Placeholder 4198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6" name="Text Placeholder 419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1985" name="Slide Image Placeholder 4198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6" name="Text Placeholder 419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4817" name="Slide Image Placeholder 34816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818" name="Text Placeholder 3481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5841" name="Slide Image Placeholder 35840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842" name="Text Placeholder 3584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6865" name="Slide Image Placeholder 3686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866" name="Text Placeholder 3686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002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7889" name="Slide Image Placeholder 3788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890" name="Text Placeholder 378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Форми та фрейми</a:t>
            </a:r>
            <a:endParaRPr lang="ru-RU" alt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 descr="HTML5_logo_and_wordmark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4328795"/>
            <a:ext cx="2373630" cy="2373630"/>
          </a:xfrm>
          <a:prstGeom prst="rect">
            <a:avLst/>
          </a:prstGeom>
        </p:spPr>
      </p:pic>
      <p:pic>
        <p:nvPicPr>
          <p:cNvPr id="3" name="Picture 2" descr="HTML-Fo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0" y="3602355"/>
            <a:ext cx="5948680" cy="33470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Прапорці та перемикачі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17410" name="Text Box 17409"/>
          <p:cNvSpPr txBox="1"/>
          <p:nvPr/>
        </p:nvSpPr>
        <p:spPr>
          <a:xfrm>
            <a:off x="521970" y="1493520"/>
            <a:ext cx="80149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Дуже часто в інтерактивних сценаріях потрібно дати користувачам можливість вибору одного або кількох варіантів із безлічі. Форми надають потужний інструмент — прапорці (флажки</a:t>
            </a:r>
            <a:r>
              <a:rPr lang="uk-UA" altLang="en-US" sz="1500" baseline="0" dirty="0" err="1">
                <a:solidFill>
                  <a:srgbClr val="000000"/>
                </a:solidFill>
              </a:rPr>
              <a:t>, чекбокси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) та перемикачі</a:t>
            </a:r>
            <a:r>
              <a:rPr lang="uk-UA" altLang="en-US" sz="1500" baseline="0" dirty="0" err="1">
                <a:solidFill>
                  <a:srgbClr val="000000"/>
                </a:solidFill>
              </a:rPr>
              <a:t> (радіо-батони)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Флажки (checkbox) дозволяють вибирати кілька альтернатив незалежно один від одного.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Перемикачі (radio) реалізують залежний вибір (одна альтернатива з множини).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Як і текстові поля, ці елементи введення даних реалізуються за допомогою елемента &lt;input /&gt;.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Флажок (checkbox):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&lt;input type="checkbox" name="ім'я_елемента" checked /&gt;</a:t>
            </a:r>
            <a:endParaRPr lang="en-US" altLang="en-US" sz="15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Перемикач (radio):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&lt;input type="radio" name="ім'я_перемикача" /&gt;</a:t>
            </a:r>
            <a:endParaRPr lang="en-US" altLang="en-US" sz="15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&lt;input type="radio" name="ім'я_перемикача" checked /&gt;</a:t>
            </a:r>
            <a:endParaRPr lang="en-US" altLang="en-US" sz="15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&lt;input type="radio" name="ім'я_перемикача" /&gt;</a:t>
            </a:r>
            <a:endParaRPr lang="en-US" altLang="en-US" sz="15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Ці елементи дозволяють створити інтерактивні форми, де користувачі можуть вибирати </a:t>
            </a:r>
            <a:r>
              <a:rPr lang="uk-UA" altLang="en-US" sz="1500" baseline="0" dirty="0" err="1">
                <a:solidFill>
                  <a:srgbClr val="000000"/>
                </a:solidFill>
              </a:rPr>
              <a:t>		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необхідні варіанти.</a:t>
            </a:r>
            <a:endParaRPr lang="en-US" altLang="en-US" sz="1500" baseline="0" dirty="0" err="1">
              <a:solidFill>
                <a:srgbClr val="000000"/>
              </a:solidFill>
            </a:endParaRPr>
          </a:p>
        </p:txBody>
      </p:sp>
      <p:sp>
        <p:nvSpPr>
          <p:cNvPr id="17413" name="Text Box 17412"/>
          <p:cNvSpPr txBox="1"/>
          <p:nvPr/>
        </p:nvSpPr>
        <p:spPr>
          <a:xfrm>
            <a:off x="3579813" y="6367463"/>
            <a:ext cx="197326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x-none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1843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ea typeface="Microsoft YaHei" panose="020B0503020204020204" charset="-122"/>
              </a:rPr>
              <a:t>Списки</a:t>
            </a:r>
            <a:endParaRPr lang="ru-RU" altLang="x-none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18434" name="Text Box 18433"/>
          <p:cNvSpPr txBox="1"/>
          <p:nvPr/>
        </p:nvSpPr>
        <p:spPr>
          <a:xfrm>
            <a:off x="566420" y="1448435"/>
            <a:ext cx="803084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Списки також можна використовувати для реалізації вибору одного або кількох варіантів із множини. Список може бути розкриваючимся або багаторядковим. Для реалізації цього елемента керування використовуються два типи елементів: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&lt;</a:t>
            </a:r>
            <a:r>
              <a:rPr lang="en-US" altLang="en-US" sz="1500" b="1" baseline="0" dirty="0" err="1">
                <a:solidFill>
                  <a:srgbClr val="000000"/>
                </a:solidFill>
              </a:rPr>
              <a:t>select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&gt; — використовується для створення самого списку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&lt;</a:t>
            </a:r>
            <a:r>
              <a:rPr lang="en-US" altLang="en-US" sz="1500" b="1" baseline="0" dirty="0" err="1">
                <a:solidFill>
                  <a:srgbClr val="000000"/>
                </a:solidFill>
              </a:rPr>
              <a:t>option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&gt; — використовується для створення елемента списку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&lt;select name="ім'я_елемента" size="кількість_</a:t>
            </a:r>
            <a:r>
              <a:rPr lang="uk-UA" altLang="en-US" sz="1500" baseline="0" dirty="0" err="1">
                <a:solidFill>
                  <a:srgbClr val="000000"/>
                </a:solidFill>
              </a:rPr>
              <a:t>рядків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" multiple&gt;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    &lt;option value="значення"&gt;текст елемента&lt;/option&gt;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    &lt;option value="значення" selected&gt;текст елемента&lt;/option&gt;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&lt;/select&gt;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name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— задає ім'я списку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size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— вказує кількість одночасно відображених на екрані рядків списку. Якщо цей атрибут не вказаний або має значення "1", список буде розкриваючимся, і користувач побачить тільки один рядок. Якщо значення більше за 1, список стає багаторядковим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multiple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— якщо цей атрибут вказано для багаторядкового списку (коли size &gt; 1), користувачі зможуть вибирати кілька елементів списку, утримуючи Ctrl або Shift.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value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— задає значення елемента списку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selected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— визначає елемент списку за замовчуванням, який буде вибраний при завантаженні форми</a:t>
            </a:r>
            <a:endParaRPr lang="en-US" altLang="en-US" sz="1500" baseline="0" dirty="0" err="1">
              <a:solidFill>
                <a:srgbClr val="000000"/>
              </a:solidFill>
            </a:endParaRPr>
          </a:p>
        </p:txBody>
      </p:sp>
      <p:sp>
        <p:nvSpPr>
          <p:cNvPr id="18437" name="Text Box 18436"/>
          <p:cNvSpPr txBox="1"/>
          <p:nvPr/>
        </p:nvSpPr>
        <p:spPr>
          <a:xfrm>
            <a:off x="3522663" y="6367463"/>
            <a:ext cx="20891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x-none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1945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ea typeface="Microsoft YaHei" panose="020B0503020204020204" charset="-122"/>
              </a:rPr>
              <a:t>Кнопки</a:t>
            </a:r>
            <a:endParaRPr lang="ru-RU" altLang="x-none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19458" name="Text Box 19457"/>
          <p:cNvSpPr txBox="1"/>
          <p:nvPr/>
        </p:nvSpPr>
        <p:spPr>
          <a:xfrm>
            <a:off x="474980" y="1471930"/>
            <a:ext cx="8059420" cy="42608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Останнім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«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штрихом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»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 до створення форм можна вважати додавання кнопок. Саме кнопки найчастіше використовуються програмістами для додавання функціональності </a:t>
            </a:r>
            <a:r>
              <a:rPr lang="uk-UA" altLang="en-US" sz="1500" baseline="0" dirty="0" err="1">
                <a:solidFill>
                  <a:srgbClr val="000000"/>
                </a:solidFill>
              </a:rPr>
              <a:t> 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в форму. До кнопок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«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прив'язуються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»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 обробники подій, які виконують дії з даними форми.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Кнопки створюються за допомогою того ж елемента &lt;input&gt; і поділяються на три типи: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button — звичайна кнопка загального призначення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submit — спеціальна кнопка, при натисканні на яку виконується відправка даних форми на сервер сценарію, вказаного атрибутом action поточної форми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reset — спеціальна кнопка, при натисканні на яку відбувається 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«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скидання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»</a:t>
            </a:r>
            <a:r>
              <a:rPr lang="en-US" altLang="en-US" sz="1500" baseline="0" dirty="0" err="1">
                <a:solidFill>
                  <a:srgbClr val="000000"/>
                </a:solidFill>
              </a:rPr>
              <a:t> елементів форми в початковий стан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solidFill>
                  <a:srgbClr val="000000"/>
                </a:solidFill>
              </a:rPr>
              <a:t>&lt;input type="</a:t>
            </a:r>
            <a:r>
              <a:rPr lang="uk-UA" altLang="en-US" sz="1500" b="1" baseline="0" dirty="0" err="1">
                <a:solidFill>
                  <a:srgbClr val="000000"/>
                </a:solidFill>
              </a:rPr>
              <a:t>...</a:t>
            </a:r>
            <a:r>
              <a:rPr lang="en-US" altLang="en-US" sz="1500" b="1" baseline="0" dirty="0" err="1">
                <a:solidFill>
                  <a:srgbClr val="000000"/>
                </a:solidFill>
              </a:rPr>
              <a:t>" value="надпис" /&gt;</a:t>
            </a:r>
            <a:endParaRPr lang="en-US" altLang="en-US" sz="15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type — вказує тип кнопки (може бути button, submit або reset)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value — задає текст, який буде відображатися на кнопці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На відміну від текстових полів, для кнопок атрибут value задає текст на самій кнопці. Окрім вказаних атрибутів, кнопки часто мають додаткові обробники подій (найчастіше onclick), щоб виконувати потрібні дії при натисканні.</a:t>
            </a:r>
            <a:endParaRPr lang="en-US" altLang="en-US" sz="1500" baseline="0" dirty="0" err="1">
              <a:solidFill>
                <a:srgbClr val="000000"/>
              </a:solidFill>
            </a:endParaRPr>
          </a:p>
        </p:txBody>
      </p:sp>
      <p:sp>
        <p:nvSpPr>
          <p:cNvPr id="19461" name="Text Box 19460"/>
          <p:cNvSpPr txBox="1"/>
          <p:nvPr/>
        </p:nvSpPr>
        <p:spPr>
          <a:xfrm>
            <a:off x="3541713" y="6367463"/>
            <a:ext cx="204946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x-none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2150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ea typeface="Microsoft YaHei" panose="020B0503020204020204" charset="-122"/>
              </a:rPr>
              <a:t>Fieldset, legend, label</a:t>
            </a:r>
            <a:endParaRPr lang="ru-RU" altLang="x-none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21506" name="Text Box 21505"/>
          <p:cNvSpPr txBox="1"/>
          <p:nvPr/>
        </p:nvSpPr>
        <p:spPr>
          <a:xfrm>
            <a:off x="476885" y="1493520"/>
            <a:ext cx="806323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Елемент &lt;fieldset&gt; призначений для групування елементів форми. Таке групування полегшує роботу з формами, що містять велику кількість даних. Наприклад, один блок може бути призначений для введення текстової інформації, а інший — для флажків.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Браузери для підвищення наочності відображають результат використання тега &lt;fieldset&gt; у вигляді рамки. Її вигляд залежить від операційної системи, а також від використовуваного браузера.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https://css.in.ua/html/tag/fieldset</a:t>
            </a:r>
            <a:endParaRPr lang="en-US" altLang="en-US" sz="1500" b="1" baseline="0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aseline="0" dirty="0" err="1">
                <a:solidFill>
                  <a:srgbClr val="000000"/>
                </a:solidFill>
              </a:rPr>
              <a:t>Тег &lt;label&gt; встановлює зв'язок між певною міткою, якою зазвичай є текст, і елементом форми (&lt;input&gt;, &lt;select&gt;, &lt;textarea&gt;). Такий зв'язок необхідний, щоб змінювати значення елементів форми при натисканні курсором миші на текст. Крім того, за допомогою &lt;label&gt; можна встановлювати гарячі клавіші на клавіатурі та переходити до активного елемента, подібно до посилань.</a:t>
            </a: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5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500" b="1" baseline="0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https://css.in.ua/html/tag/label</a:t>
            </a:r>
            <a:endParaRPr lang="en-US" altLang="en-US" sz="1500" b="1" baseline="0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1509" name="Text Box 21508"/>
          <p:cNvSpPr txBox="1"/>
          <p:nvPr/>
        </p:nvSpPr>
        <p:spPr>
          <a:xfrm>
            <a:off x="3567113" y="6367463"/>
            <a:ext cx="1998662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x-none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Приклад на всі основні форми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20482" name="Text Box 20481"/>
          <p:cNvSpPr txBox="1"/>
          <p:nvPr/>
        </p:nvSpPr>
        <p:spPr>
          <a:xfrm>
            <a:off x="609600" y="131286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3" name="Text Box 20482"/>
          <p:cNvSpPr txBox="1"/>
          <p:nvPr/>
        </p:nvSpPr>
        <p:spPr>
          <a:xfrm>
            <a:off x="41275" y="1089025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4" name="Text Box 20483"/>
          <p:cNvSpPr txBox="1"/>
          <p:nvPr/>
        </p:nvSpPr>
        <p:spPr>
          <a:xfrm>
            <a:off x="455613" y="24606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2" name="Picture 1" descr="127.0.0.1_5500_spr411.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493520"/>
            <a:ext cx="7940675" cy="70834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627120" y="396875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https://gist.github.com/sunmeat/057489b48bdc397f4b26c61bc8a321dd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Елементи форм</a:t>
            </a:r>
            <a:r>
              <a:rPr lang="ru-RU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 </a:t>
            </a: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HTML5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20482" name="Text Box 20481"/>
          <p:cNvSpPr txBox="1"/>
          <p:nvPr/>
        </p:nvSpPr>
        <p:spPr>
          <a:xfrm>
            <a:off x="609600" y="131286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3" name="Text Box 20482"/>
          <p:cNvSpPr txBox="1"/>
          <p:nvPr/>
        </p:nvSpPr>
        <p:spPr>
          <a:xfrm>
            <a:off x="41275" y="1089025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4" name="Text Box 20483"/>
          <p:cNvSpPr txBox="1"/>
          <p:nvPr/>
        </p:nvSpPr>
        <p:spPr>
          <a:xfrm>
            <a:off x="455613" y="24606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4" name="Picture 3" descr="Снимок экрана 2024-12-30 1206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448435"/>
            <a:ext cx="4359910" cy="5410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41875" y="4058920"/>
            <a:ext cx="34880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https://gist.github.com/sunmeat/227d58c194c7ab01e8eeb78b31809dd0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Стилізація форм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20482" name="Text Box 20481"/>
          <p:cNvSpPr txBox="1"/>
          <p:nvPr/>
        </p:nvSpPr>
        <p:spPr>
          <a:xfrm>
            <a:off x="609600" y="131286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3" name="Text Box 20482"/>
          <p:cNvSpPr txBox="1"/>
          <p:nvPr/>
        </p:nvSpPr>
        <p:spPr>
          <a:xfrm>
            <a:off x="41275" y="1089025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4" name="Text Box 20483"/>
          <p:cNvSpPr txBox="1"/>
          <p:nvPr/>
        </p:nvSpPr>
        <p:spPr>
          <a:xfrm>
            <a:off x="455613" y="24606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368040" y="3968750"/>
            <a:ext cx="5129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https://gist.github.com/sunmeat/74de97a75596901d98f3b01458520db1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Picture 3" descr="127.0.0.1_5500_spr411.ht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043940"/>
            <a:ext cx="3224530" cy="58966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Валідація форм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20482" name="Text Box 20481"/>
          <p:cNvSpPr txBox="1"/>
          <p:nvPr/>
        </p:nvSpPr>
        <p:spPr>
          <a:xfrm>
            <a:off x="609600" y="131286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3" name="Text Box 20482"/>
          <p:cNvSpPr txBox="1"/>
          <p:nvPr/>
        </p:nvSpPr>
        <p:spPr>
          <a:xfrm>
            <a:off x="41275" y="1089025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4" name="Text Box 20483"/>
          <p:cNvSpPr txBox="1"/>
          <p:nvPr/>
        </p:nvSpPr>
        <p:spPr>
          <a:xfrm>
            <a:off x="455613" y="24606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897630" y="3968750"/>
            <a:ext cx="4599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https://gist.github.com/sunmeat/cf2e51d05791e16507ebe0cec84a9093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2" name="Picture 1" descr="Снимок экрана 2024-12-30 1238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8435"/>
            <a:ext cx="3790950" cy="50863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ru-RU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Фрейми</a:t>
            </a:r>
            <a:endParaRPr lang="ru-RU" alt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20482" name="Text Box 20481"/>
          <p:cNvSpPr txBox="1"/>
          <p:nvPr/>
        </p:nvSpPr>
        <p:spPr>
          <a:xfrm>
            <a:off x="609600" y="131286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3" name="Text Box 20482"/>
          <p:cNvSpPr txBox="1"/>
          <p:nvPr/>
        </p:nvSpPr>
        <p:spPr>
          <a:xfrm>
            <a:off x="41275" y="1089025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4" name="Text Box 20483"/>
          <p:cNvSpPr txBox="1"/>
          <p:nvPr/>
        </p:nvSpPr>
        <p:spPr>
          <a:xfrm>
            <a:off x="455613" y="24606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1970" y="1448435"/>
            <a:ext cx="80130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b="1">
                <a:solidFill>
                  <a:schemeClr val="tx1"/>
                </a:solidFill>
              </a:rPr>
              <a:t>Фрейм </a:t>
            </a:r>
            <a:r>
              <a:rPr lang="en-US" altLang="en-US">
                <a:solidFill>
                  <a:schemeClr val="tx1"/>
                </a:solidFill>
              </a:rPr>
              <a:t>(або </a:t>
            </a:r>
            <a:r>
              <a:rPr lang="en-US" altLang="en-US">
                <a:solidFill>
                  <a:schemeClr val="tx1"/>
                </a:solidFill>
              </a:rPr>
              <a:t>«</a:t>
            </a:r>
            <a:r>
              <a:rPr lang="en-US" altLang="en-US">
                <a:solidFill>
                  <a:schemeClr val="tx1"/>
                </a:solidFill>
              </a:rPr>
              <a:t>вбудоване вікно</a:t>
            </a:r>
            <a:r>
              <a:rPr lang="en-US" altLang="en-US">
                <a:solidFill>
                  <a:schemeClr val="tx1"/>
                </a:solidFill>
              </a:rPr>
              <a:t>»</a:t>
            </a:r>
            <a:r>
              <a:rPr lang="en-US" altLang="en-US">
                <a:solidFill>
                  <a:schemeClr val="tx1"/>
                </a:solidFill>
              </a:rPr>
              <a:t>) — це HTML елемент, який дозволяє вставляти зовнішні ресурси або контент, що є окремою веб-сторінкою або документом. В HTML для цього використовується тег &lt;iframe&gt;. Він дозволяє включати документи з інших веб-сторінок на поточну. Такі фрейми є незалежними одиницями всередині основної сторінки, і вони можуть мати свої власні елементи управління та взаємодіяти з користувачем.</a:t>
            </a:r>
            <a:r>
              <a:rPr lang="ru-RU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Цілі та завдання тега &lt;iframe&gt;:</a:t>
            </a:r>
            <a:endParaRPr lang="en-US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1"/>
                </a:solidFill>
              </a:rPr>
              <a:t>Вбудовування зовнішнього контенту</a:t>
            </a:r>
            <a:r>
              <a:rPr lang="ru-RU" altLang="en-US">
                <a:solidFill>
                  <a:schemeClr val="tx1"/>
                </a:solidFill>
              </a:rPr>
              <a:t> - ц</a:t>
            </a:r>
            <a:r>
              <a:rPr lang="en-US" altLang="en-US">
                <a:solidFill>
                  <a:schemeClr val="tx1"/>
                </a:solidFill>
              </a:rPr>
              <a:t>ей тег часто використовуються для вбудовування медіа, таких як відео, карти, або зовнішні сервіси, наприклад, документи Google, форми та карти, без необхідності перенаправляти користувача на іншу сторінку</a:t>
            </a:r>
            <a:endParaRPr lang="en-US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1"/>
                </a:solidFill>
              </a:rPr>
              <a:t>Незалежність вмісту</a:t>
            </a:r>
            <a:r>
              <a:rPr lang="ru-RU" altLang="en-US" b="1">
                <a:solidFill>
                  <a:schemeClr val="tx1"/>
                </a:solidFill>
              </a:rPr>
              <a:t> </a:t>
            </a:r>
            <a:r>
              <a:rPr lang="ru-RU" altLang="en-US">
                <a:solidFill>
                  <a:schemeClr val="tx1"/>
                </a:solidFill>
              </a:rPr>
              <a:t>- к</a:t>
            </a:r>
            <a:r>
              <a:rPr lang="en-US" altLang="en-US">
                <a:solidFill>
                  <a:schemeClr val="tx1"/>
                </a:solidFill>
              </a:rPr>
              <a:t>онтент, завантажений всередині &lt;iframe&gt;, ізольований від основної сторінки, що запобігає впливу його стилів або скриптів на зовнішній документ</a:t>
            </a:r>
            <a:endParaRPr lang="en-US" altLang="en-US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tx1"/>
                </a:solidFill>
              </a:rPr>
              <a:t>Підвищення зручності</a:t>
            </a:r>
            <a:r>
              <a:rPr lang="ru-RU" altLang="en-US">
                <a:solidFill>
                  <a:schemeClr val="tx1"/>
                </a:solidFill>
              </a:rPr>
              <a:t> - д</a:t>
            </a:r>
            <a:r>
              <a:rPr lang="en-US" altLang="en-US">
                <a:solidFill>
                  <a:schemeClr val="tx1"/>
                </a:solidFill>
              </a:rPr>
              <a:t>ля інтеграції зовнішнього контенту, відеоплатформ або картографічних сервісів, &lt;iframe&gt; надає простий спосіб вбудовування без особливих технічних труднощів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Приклад на фрейми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20482" name="Text Box 20481"/>
          <p:cNvSpPr txBox="1"/>
          <p:nvPr/>
        </p:nvSpPr>
        <p:spPr>
          <a:xfrm>
            <a:off x="609600" y="131286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3" name="Text Box 20482"/>
          <p:cNvSpPr txBox="1"/>
          <p:nvPr/>
        </p:nvSpPr>
        <p:spPr>
          <a:xfrm>
            <a:off x="41275" y="1089025"/>
            <a:ext cx="8015288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484" name="Text Box 20483"/>
          <p:cNvSpPr txBox="1"/>
          <p:nvPr/>
        </p:nvSpPr>
        <p:spPr>
          <a:xfrm>
            <a:off x="455613" y="24606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1275" y="6398895"/>
            <a:ext cx="9030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https://gist.github.com/sunmeat/633f29aaf88e3349034a3b14f7819c08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Picture 3" descr="Снимок экрана 2024-12-30 140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492885"/>
            <a:ext cx="9154160" cy="4490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Вступ до форм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Елементи управління формами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Створення форм за допомогою HTML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sym typeface="+mn-ea"/>
              </a:rPr>
              <a:t>CSS</a:t>
            </a:r>
            <a:r>
              <a:rPr lang="ru-RU" altLang="en-US" sz="2700" dirty="0" err="1">
                <a:solidFill>
                  <a:srgbClr val="000000"/>
                </a:solidFill>
                <a:sym typeface="+mn-ea"/>
              </a:rPr>
              <a:t>-ф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орматування елементів форм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Фрейми та їх структура</a:t>
            </a:r>
            <a:r>
              <a:rPr lang="ru-RU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, т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ег &lt;iframe&gt;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Приклад використання тега &lt;iframe&gt; для підключення зовнішніх ресурсів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506730" y="1412875"/>
            <a:ext cx="80022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Завдання для фінального проекту</a:t>
            </a:r>
            <a:r>
              <a:rPr lang="uk-UA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uk-UA" altLang="en-US" sz="18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</a:t>
            </a: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озробка інтерактивної веб-сторінки, що включає використання форм та фреймів. Створіть дві форми: першу з елементами для збору даних (текстові поля, чекбокси, радіо-кнопки), другу —             з використанням зовнішніх ресурсів через тег &lt;iframe&gt;. </a:t>
            </a:r>
            <a:r>
              <a:rPr lang="uk-UA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нтегруйте фрейми для відображення, наприклад, карти Google, відео               з YouTube або новинний ресурс.</a:t>
            </a:r>
            <a:endParaRPr lang="en-US" altLang="en-US" sz="18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18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Оформлення сторінки повинно включати кастомні стилі для елементів форм, забезпечуючи адаптивність на різних пристроях. Стилізуйте елементи так, щоб було видно зміни кольорів              при фокусі або натисканні. У результаті, сторінка повинна бути      не тільки функціональною, а й привабливою з коректною інтерактивністю фреймів та елементів форми.</a:t>
            </a:r>
            <a:endParaRPr lang="en-US" altLang="en-US" sz="18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Зразок</a:t>
            </a:r>
            <a:r>
              <a:rPr lang="en-US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uk-UA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виконання ДЗ</a:t>
            </a:r>
            <a:endParaRPr lang="uk-UA" alt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506730" y="1412875"/>
            <a:ext cx="80022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0" y="1983740"/>
            <a:ext cx="9277350" cy="4344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Контрольні питання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ru-RU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адаптивний дизайн, який його основний принцип та особливост</a:t>
            </a: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і?</a:t>
            </a:r>
            <a:endParaRPr lang="uk-UA" altLang="en-US" sz="2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чутливий дизайн, чим він відрізняється від адаптивного дизайну?</a:t>
            </a:r>
            <a:endParaRPr lang="uk-UA" altLang="en-US" sz="2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Як зробити дизайн гнучким, які є прийоми для цього?</a:t>
            </a:r>
            <a:endParaRPr lang="uk-UA" altLang="en-US" sz="2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</a:t>
            </a:r>
            <a:r>
              <a:rPr lang="en-US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Flexbox</a:t>
            </a: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, які його переваги та недоліки?</a:t>
            </a:r>
            <a:endParaRPr lang="uk-UA" altLang="en-US" sz="2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Які базові поняття та властивості </a:t>
            </a:r>
            <a:r>
              <a:rPr lang="en-US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CSS </a:t>
            </a: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стосуються </a:t>
            </a:r>
            <a:r>
              <a:rPr lang="en-US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Flexbox?</a:t>
            </a:r>
            <a:endParaRPr lang="en-US" altLang="en-US" sz="2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модель </a:t>
            </a:r>
            <a:r>
              <a:rPr lang="en-US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Grid Layout</a:t>
            </a:r>
            <a:r>
              <a:rPr lang="uk-UA" altLang="en-US" sz="2700" dirty="0" err="1">
                <a:solidFill>
                  <a:srgbClr val="000000"/>
                </a:solidFill>
                <a:ea typeface="Microsoft YaHei" panose="020B0503020204020204" charset="-122"/>
              </a:rPr>
              <a:t>?</a:t>
            </a:r>
            <a:endParaRPr lang="uk-UA" altLang="en-US" sz="27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endParaRPr lang="uk-UA" altLang="en-US" sz="27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Поняття форми</a:t>
            </a:r>
            <a:endParaRPr lang="uk-UA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300" b="1" dirty="0" err="1">
                <a:solidFill>
                  <a:srgbClr val="000000"/>
                </a:solidFill>
                <a:ea typeface="Microsoft YaHei" panose="020B0503020204020204" charset="-122"/>
              </a:rPr>
              <a:t>Форма </a:t>
            </a:r>
            <a:r>
              <a:rPr lang="en-US" altLang="en-US" sz="2300" dirty="0" err="1">
                <a:solidFill>
                  <a:srgbClr val="000000"/>
                </a:solidFill>
                <a:ea typeface="Microsoft YaHei" panose="020B0503020204020204" charset="-122"/>
              </a:rPr>
              <a:t>— це елемент веб-сторінки, який дозволяє користувачам вводити дані для подальшої обробки сервером. Форми використовуються для збору інформації, такої як текстові повідомлення, поштові адреси, паролі, опитування, реєстрація користувачів тощо. Всі форми в HTML створюються за допомогою елемента &lt;form&gt;, що містить різні поля вводу для взаємодії з користувачем.</a:t>
            </a:r>
            <a:endParaRPr lang="en-US" altLang="en-US" sz="23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ea typeface="Microsoft YaHei" panose="020B0503020204020204" charset="-122"/>
              </a:rPr>
              <a:t>Форма може включати такі типи елементів:</a:t>
            </a:r>
            <a:endParaRPr lang="en-US" altLang="en-US" sz="23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ea typeface="Microsoft YaHei" panose="020B0503020204020204" charset="-122"/>
              </a:rPr>
              <a:t>Поля введення тексту</a:t>
            </a:r>
            <a:endParaRPr lang="en-US" altLang="en-US" sz="23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ea typeface="Microsoft YaHei" panose="020B0503020204020204" charset="-122"/>
              </a:rPr>
              <a:t>Кнопки для відправлення форми</a:t>
            </a:r>
            <a:endParaRPr lang="en-US" altLang="en-US" sz="23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ea typeface="Microsoft YaHei" panose="020B0503020204020204" charset="-122"/>
              </a:rPr>
              <a:t>Перевірки даних (checkbox)</a:t>
            </a:r>
            <a:endParaRPr lang="en-US" altLang="en-US" sz="23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342900" indent="-342900" defTabSz="457200">
              <a:buSzPct val="45000"/>
              <a:buFont typeface="Arial" panose="020B0604020202020204" pitchFamily="34" charset="0"/>
              <a:buChar char="•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ea typeface="Microsoft YaHei" panose="020B0503020204020204" charset="-122"/>
              </a:rPr>
              <a:t>Спеціальні списки вибору (select)</a:t>
            </a:r>
            <a:endParaRPr lang="en-US" altLang="en-US" sz="23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uk-UA" sz="4200" dirty="0" err="1">
                <a:solidFill>
                  <a:srgbClr val="FFFFFF"/>
                </a:solidFill>
                <a:ea typeface="Microsoft YaHei" panose="020B0503020204020204" charset="-122"/>
              </a:rPr>
              <a:t>Простий приклад форми</a:t>
            </a:r>
            <a:endParaRPr lang="uk-UA" altLang="uk-UA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452818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SzPct val="45000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Форми є одним із важливих елементів будь-якого сайту і призначені для обміну даними між користувачем і сервером. Область застосування форм не обмежується лише відправкою даних на сервер, завдяки клієнтським скриптам можна отримати доступ до будь-якого елементу форми, змінювати його та застосовувати на свій розсуд. Типові елементи форм — текстові поля, кнопки, випадаючі списки, чекбокси та радіокнопки.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9385" y="1673860"/>
            <a:ext cx="3800475" cy="40862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3975" y="6398895"/>
            <a:ext cx="8985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https://gist.github.com/sunmeat/edd2ebd6edfbe024cb0cab54273097c4</a:t>
            </a:r>
            <a:endParaRPr lang="en-US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1331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Створення форми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13314" name="Text Box 13313"/>
          <p:cNvSpPr txBox="1"/>
          <p:nvPr/>
        </p:nvSpPr>
        <p:spPr>
          <a:xfrm>
            <a:off x="521970" y="149352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aseline="0" dirty="0" err="1">
                <a:solidFill>
                  <a:srgbClr val="000000"/>
                </a:solidFill>
              </a:rPr>
              <a:t>Форми створюються за допомогою HTML-елемента </a:t>
            </a:r>
            <a:r>
              <a:rPr lang="en-US" altLang="en-US" sz="1700" b="1" baseline="0" dirty="0" err="1">
                <a:solidFill>
                  <a:srgbClr val="000000"/>
                </a:solidFill>
              </a:rPr>
              <a:t>&lt;form&gt;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&lt;/form&gt; так: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7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aseline="0" dirty="0" err="1">
                <a:solidFill>
                  <a:srgbClr val="000000"/>
                </a:solidFill>
              </a:rPr>
              <a:t>&lt;body&gt;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indent="45720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&lt;form name=</a:t>
            </a:r>
            <a:r>
              <a:rPr lang="uk-UA" altLang="en-US" sz="1700" b="1" baseline="0" dirty="0" err="1">
                <a:solidFill>
                  <a:srgbClr val="000000"/>
                </a:solidFill>
              </a:rPr>
              <a:t>”</a:t>
            </a:r>
            <a:r>
              <a:rPr lang="en-US" altLang="en-US" sz="1700" b="1" baseline="0" dirty="0" err="1">
                <a:solidFill>
                  <a:srgbClr val="000000"/>
                </a:solidFill>
              </a:rPr>
              <a:t>ім'я_форми</a:t>
            </a:r>
            <a:r>
              <a:rPr lang="uk-UA" altLang="en-US" sz="1700" b="1" baseline="0" dirty="0" err="1">
                <a:solidFill>
                  <a:srgbClr val="000000"/>
                </a:solidFill>
              </a:rPr>
              <a:t>”</a:t>
            </a:r>
            <a:r>
              <a:rPr lang="en-US" altLang="en-US" sz="1700" b="1" baseline="0" dirty="0" err="1">
                <a:solidFill>
                  <a:srgbClr val="000000"/>
                </a:solidFill>
              </a:rPr>
              <a:t> action=</a:t>
            </a:r>
            <a:r>
              <a:rPr lang="uk-UA" altLang="en-US" sz="1700" b="1" baseline="0" dirty="0" err="1">
                <a:solidFill>
                  <a:srgbClr val="000000"/>
                </a:solidFill>
              </a:rPr>
              <a:t>”</a:t>
            </a:r>
            <a:r>
              <a:rPr lang="en-US" altLang="en-US" sz="1700" b="1" baseline="0" dirty="0" err="1">
                <a:solidFill>
                  <a:srgbClr val="000000"/>
                </a:solidFill>
              </a:rPr>
              <a:t>url</a:t>
            </a:r>
            <a:r>
              <a:rPr lang="uk-UA" altLang="en-US" sz="1700" b="1" baseline="0" dirty="0" err="1">
                <a:solidFill>
                  <a:srgbClr val="000000"/>
                </a:solidFill>
              </a:rPr>
              <a:t>”</a:t>
            </a:r>
            <a:r>
              <a:rPr lang="en-US" altLang="en-US" sz="1700" b="1" baseline="0" dirty="0" err="1">
                <a:solidFill>
                  <a:srgbClr val="000000"/>
                </a:solidFill>
              </a:rPr>
              <a:t> method=</a:t>
            </a:r>
            <a:r>
              <a:rPr lang="uk-UA" altLang="en-US" sz="1700" b="1" baseline="0" dirty="0" err="1">
                <a:solidFill>
                  <a:srgbClr val="000000"/>
                </a:solidFill>
              </a:rPr>
              <a:t>”</a:t>
            </a:r>
            <a:r>
              <a:rPr lang="en-US" altLang="en-US" sz="1700" b="1" baseline="0" dirty="0" err="1">
                <a:solidFill>
                  <a:srgbClr val="000000"/>
                </a:solidFill>
              </a:rPr>
              <a:t>GET|POST</a:t>
            </a:r>
            <a:r>
              <a:rPr lang="uk-UA" altLang="en-US" sz="1700" b="1" baseline="0" dirty="0" err="1">
                <a:solidFill>
                  <a:srgbClr val="000000"/>
                </a:solidFill>
              </a:rPr>
              <a:t>”</a:t>
            </a:r>
            <a:r>
              <a:rPr lang="en-US" altLang="en-US" sz="1700" b="1" baseline="0" dirty="0" err="1">
                <a:solidFill>
                  <a:srgbClr val="000000"/>
                </a:solidFill>
              </a:rPr>
              <a:t>&gt;</a:t>
            </a:r>
            <a:endParaRPr lang="en-US" altLang="en-US" sz="1700" b="1" baseline="0" dirty="0" err="1">
              <a:solidFill>
                <a:srgbClr val="000000"/>
              </a:solidFill>
            </a:endParaRPr>
          </a:p>
          <a:p>
            <a:pPr marL="457200" lvl="1" indent="45720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&lt;!-- елементи управління --&gt;</a:t>
            </a:r>
            <a:endParaRPr lang="en-US" altLang="en-US" sz="1700" b="1" baseline="0" dirty="0" err="1">
              <a:solidFill>
                <a:srgbClr val="000000"/>
              </a:solidFill>
            </a:endParaRPr>
          </a:p>
          <a:p>
            <a:pPr indent="45720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&lt;/form&gt;</a:t>
            </a:r>
            <a:endParaRPr lang="en-US" altLang="en-US" sz="1700" b="1" baseline="0" dirty="0" err="1">
              <a:solidFill>
                <a:srgbClr val="000000"/>
              </a:solidFill>
            </a:endParaRPr>
          </a:p>
          <a:p>
            <a:pPr indent="45720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en-US" sz="1700" baseline="0" dirty="0" err="1">
                <a:solidFill>
                  <a:srgbClr val="000000"/>
                </a:solidFill>
              </a:rPr>
              <a:t>...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 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name 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- ім'я форми (необов'язкове); слугує для доступу до форми та її елементів зі сценаріїв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action 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- адреса програми або сценарію, якому передають дані форми на опрацювання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method 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- спосіб передавання даних на сервер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700" baseline="0" dirty="0" err="1">
              <a:solidFill>
                <a:srgbClr val="000000"/>
              </a:solidFill>
            </a:endParaRPr>
          </a:p>
          <a:p>
            <a:pPr indent="45720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aseline="0" dirty="0" err="1">
                <a:solidFill>
                  <a:srgbClr val="000000"/>
                </a:solidFill>
              </a:rPr>
              <a:t>Примітка: під час використання форм винятково на клієнті, атрибути action та method не використовують. Вони необхідні для реалізації взаємодії 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«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клієнт-сервер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»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. </a:t>
            </a:r>
            <a:endParaRPr lang="en-US" altLang="en-US" sz="1700" baseline="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143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Е</a:t>
            </a:r>
            <a:r>
              <a:rPr lang="ru-RU" altLang="x-none" sz="4200" dirty="0" err="1">
                <a:solidFill>
                  <a:srgbClr val="FFFFFF"/>
                </a:solidFill>
                <a:ea typeface="Microsoft YaHei" panose="020B0503020204020204" charset="-122"/>
              </a:rPr>
              <a:t>лемент</a:t>
            </a: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и керування</a:t>
            </a:r>
            <a:endParaRPr lang="ru-RU" altLang="x-none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14338" name="Text Box 14337"/>
          <p:cNvSpPr txBox="1"/>
          <p:nvPr/>
        </p:nvSpPr>
        <p:spPr>
          <a:xfrm>
            <a:off x="549275" y="1496695"/>
            <a:ext cx="798512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4630" indent="-21463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="1" baseline="0" dirty="0" err="1">
                <a:solidFill>
                  <a:srgbClr val="000000"/>
                </a:solidFill>
              </a:rPr>
              <a:t>Елементами керування</a:t>
            </a:r>
            <a:r>
              <a:rPr lang="en-US" altLang="en-US" sz="1600" baseline="0" dirty="0" err="1">
                <a:solidFill>
                  <a:srgbClr val="000000"/>
                </a:solidFill>
              </a:rPr>
              <a:t> називаються компоненти форм, необхідні користувачу для введення або управління даними. Умовно їх можна поділити на 4 групи: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aseline="0" dirty="0" err="1">
                <a:solidFill>
                  <a:srgbClr val="000000"/>
                </a:solidFill>
              </a:rPr>
              <a:t>Текстові поля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aseline="0" dirty="0" err="1">
                <a:solidFill>
                  <a:srgbClr val="000000"/>
                </a:solidFill>
              </a:rPr>
              <a:t>Прапорці та перемикачі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aseline="0" dirty="0" err="1">
                <a:solidFill>
                  <a:srgbClr val="000000"/>
                </a:solidFill>
              </a:rPr>
              <a:t>Списки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aseline="0" dirty="0" err="1">
                <a:solidFill>
                  <a:srgbClr val="000000"/>
                </a:solidFill>
              </a:rPr>
              <a:t>Кнопки</a:t>
            </a:r>
            <a:br>
              <a:rPr lang="en-US" altLang="en-US" sz="1600" baseline="0" dirty="0" err="1">
                <a:solidFill>
                  <a:srgbClr val="000000"/>
                </a:solidFill>
              </a:rPr>
            </a:b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14630" indent="-21463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200" baseline="0" dirty="0" err="1">
                <a:solidFill>
                  <a:srgbClr val="000000"/>
                </a:solidFill>
              </a:rPr>
              <a:t>Текстові поля</a:t>
            </a:r>
            <a:endParaRPr lang="en-US" altLang="en-US" sz="2200" baseline="0" dirty="0" err="1">
              <a:solidFill>
                <a:srgbClr val="000000"/>
              </a:solidFill>
            </a:endParaRPr>
          </a:p>
          <a:p>
            <a:pPr marL="214630" indent="-214630"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aseline="0" dirty="0" err="1">
                <a:solidFill>
                  <a:srgbClr val="000000"/>
                </a:solidFill>
              </a:rPr>
              <a:t>Розглянемо текстові поля, які, у свою чергу, поділяються на кілька типів: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="1" baseline="0" dirty="0" err="1">
                <a:solidFill>
                  <a:srgbClr val="000000"/>
                </a:solidFill>
              </a:rPr>
              <a:t>text </a:t>
            </a:r>
            <a:r>
              <a:rPr lang="en-US" altLang="en-US" sz="1600" baseline="0" dirty="0" err="1">
                <a:solidFill>
                  <a:srgbClr val="000000"/>
                </a:solidFill>
              </a:rPr>
              <a:t>— текстове поле, в яке користувач може ввести од</a:t>
            </a:r>
            <a:r>
              <a:rPr lang="uk-UA" altLang="en-US" sz="1600" baseline="0" dirty="0" err="1">
                <a:solidFill>
                  <a:srgbClr val="000000"/>
                </a:solidFill>
              </a:rPr>
              <a:t>ин рядок </a:t>
            </a:r>
            <a:r>
              <a:rPr lang="en-US" altLang="en-US" sz="1600" baseline="0" dirty="0" err="1">
                <a:solidFill>
                  <a:srgbClr val="000000"/>
                </a:solidFill>
              </a:rPr>
              <a:t>будь-яких даних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="1" baseline="0" dirty="0" err="1">
                <a:solidFill>
                  <a:srgbClr val="000000"/>
                </a:solidFill>
              </a:rPr>
              <a:t>textarea </a:t>
            </a:r>
            <a:r>
              <a:rPr lang="en-US" altLang="en-US" sz="1600" baseline="0" dirty="0" err="1">
                <a:solidFill>
                  <a:srgbClr val="000000"/>
                </a:solidFill>
              </a:rPr>
              <a:t>— багаторядкове текстове поле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="1" baseline="0" dirty="0" err="1">
                <a:solidFill>
                  <a:srgbClr val="000000"/>
                </a:solidFill>
              </a:rPr>
              <a:t>password </a:t>
            </a:r>
            <a:r>
              <a:rPr lang="en-US" altLang="en-US" sz="1600" baseline="0" dirty="0" err="1">
                <a:solidFill>
                  <a:srgbClr val="000000"/>
                </a:solidFill>
              </a:rPr>
              <a:t>— поле для введення пароля. Текст, введений у таке поле, відображається у вигляді зірочок</a:t>
            </a:r>
            <a:endParaRPr lang="en-US" altLang="en-US" sz="16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600" b="1" baseline="0" dirty="0" err="1">
                <a:solidFill>
                  <a:srgbClr val="000000"/>
                </a:solidFill>
              </a:rPr>
              <a:t>hidden </a:t>
            </a:r>
            <a:r>
              <a:rPr lang="en-US" altLang="en-US" sz="1600" baseline="0" dirty="0" err="1">
                <a:solidFill>
                  <a:srgbClr val="000000"/>
                </a:solidFill>
              </a:rPr>
              <a:t>— приховане поле. Використовується для передачі на сервер обчислених на клієнті даних, у формуванні яких користувач не брав безпосередньої участі (наприклад, локальний час та подібні дані)</a:t>
            </a:r>
            <a:endParaRPr lang="en-US" altLang="en-US" sz="1600" baseline="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536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Текстові поля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15362" name="Text Box 15361"/>
          <p:cNvSpPr txBox="1"/>
          <p:nvPr/>
        </p:nvSpPr>
        <p:spPr>
          <a:xfrm>
            <a:off x="534035" y="1437640"/>
            <a:ext cx="8000365" cy="458216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aseline="0" dirty="0" err="1">
                <a:solidFill>
                  <a:srgbClr val="000000"/>
                </a:solidFill>
              </a:rPr>
              <a:t>Усі текстові поля, за винятком textarea, створюються за допомогою елемента &lt;input&gt;: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7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&lt;input type="тип_елемента" </a:t>
            </a:r>
            <a:endParaRPr lang="en-US" altLang="en-US" sz="17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       name="ім'я_елемента" </a:t>
            </a:r>
            <a:endParaRPr lang="en-US" altLang="en-US" sz="17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       value="значення_за_замовчуванням" </a:t>
            </a:r>
            <a:endParaRPr lang="en-US" altLang="en-US" sz="17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       size="кількість_символів" /&gt;</a:t>
            </a:r>
            <a:endParaRPr lang="en-US" altLang="en-US" sz="17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7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aseline="0" dirty="0" err="1">
                <a:solidFill>
                  <a:srgbClr val="000000"/>
                </a:solidFill>
              </a:rPr>
              <a:t>де: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type 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— тип елемента, може приймати значення text, password і hidden.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aseline="0" dirty="0" err="1">
                <a:solidFill>
                  <a:srgbClr val="000000"/>
                </a:solidFill>
              </a:rPr>
              <a:t>name вказує ім'я елемента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value 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задає значення елемента за замовчуванням (текст, який відображається в елементі)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="1" baseline="0" dirty="0" err="1">
                <a:solidFill>
                  <a:srgbClr val="000000"/>
                </a:solidFill>
              </a:rPr>
              <a:t>size </a:t>
            </a:r>
            <a:r>
              <a:rPr lang="en-US" altLang="en-US" sz="1700" baseline="0" dirty="0" err="1">
                <a:solidFill>
                  <a:srgbClr val="000000"/>
                </a:solidFill>
              </a:rPr>
              <a:t>задає довжину елемента в символах</a:t>
            </a:r>
            <a:endParaRPr lang="en-US" altLang="en-US" sz="1700" baseline="0" dirty="0" err="1">
              <a:solidFill>
                <a:srgbClr val="000000"/>
              </a:solidFill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7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700" baseline="0" dirty="0" err="1">
                <a:solidFill>
                  <a:srgbClr val="000000"/>
                </a:solidFill>
              </a:rPr>
              <a:t>Окрім перерахованих атрибутів, елемент підтримує атрибути style, class, id та інші загальні для всіх елементів HTML атрибути.</a:t>
            </a:r>
            <a:endParaRPr lang="en-US" altLang="en-US" sz="1700" baseline="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638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ea typeface="Microsoft YaHei" panose="020B0503020204020204" charset="-122"/>
              </a:rPr>
              <a:t>Багаторядковий текст</a:t>
            </a:r>
            <a:endParaRPr lang="uk-UA" altLang="ru-RU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16386" name="Text Box 16385"/>
          <p:cNvSpPr txBox="1"/>
          <p:nvPr/>
        </p:nvSpPr>
        <p:spPr>
          <a:xfrm>
            <a:off x="534035" y="1480820"/>
            <a:ext cx="8000365" cy="453898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aseline="0" dirty="0" err="1">
                <a:solidFill>
                  <a:srgbClr val="000000"/>
                </a:solidFill>
              </a:rPr>
              <a:t>Елемент керування </a:t>
            </a:r>
            <a:r>
              <a:rPr lang="en-US" altLang="en-US" sz="1900" b="1" baseline="0" dirty="0" err="1">
                <a:solidFill>
                  <a:srgbClr val="000000"/>
                </a:solidFill>
              </a:rPr>
              <a:t>textarea </a:t>
            </a:r>
            <a:r>
              <a:rPr lang="en-US" altLang="en-US" sz="1900" baseline="0" dirty="0" err="1">
                <a:solidFill>
                  <a:srgbClr val="000000"/>
                </a:solidFill>
              </a:rPr>
              <a:t>створюється за допомогою однойменного елемента &lt;textarea&gt;&lt;/textarea&gt;:</a:t>
            </a:r>
            <a:endParaRPr lang="en-US" altLang="en-US" sz="19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&lt;textarea name="ім'я_елемента" </a:t>
            </a:r>
            <a:endParaRPr lang="en-US" altLang="en-US" sz="19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          cols="кількість_символів" </a:t>
            </a:r>
            <a:endParaRPr lang="en-US" altLang="en-US" sz="19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          rows="кількість_</a:t>
            </a:r>
            <a:r>
              <a:rPr lang="uk-UA" altLang="en-US" sz="1900" b="1" baseline="0" dirty="0" err="1">
                <a:solidFill>
                  <a:srgbClr val="000000"/>
                </a:solidFill>
              </a:rPr>
              <a:t>рядків</a:t>
            </a:r>
            <a:r>
              <a:rPr lang="en-US" altLang="en-US" sz="1900" b="1" baseline="0" dirty="0" err="1">
                <a:solidFill>
                  <a:srgbClr val="000000"/>
                </a:solidFill>
              </a:rPr>
              <a:t>"&gt;</a:t>
            </a:r>
            <a:endParaRPr lang="en-US" altLang="en-US" sz="19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    &lt;!-- текст елемента --&gt; </a:t>
            </a:r>
            <a:endParaRPr lang="en-US" altLang="en-US" sz="19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&lt;/textarea&gt;</a:t>
            </a:r>
            <a:endParaRPr lang="en-US" altLang="en-US" sz="1900" b="1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aseline="0" dirty="0" err="1">
                <a:solidFill>
                  <a:srgbClr val="000000"/>
                </a:solidFill>
              </a:rPr>
              <a:t>де:</a:t>
            </a:r>
            <a:endParaRPr lang="en-US" altLang="en-US" sz="1900" baseline="0" dirty="0" err="1">
              <a:solidFill>
                <a:srgbClr val="000000"/>
              </a:solidFill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name </a:t>
            </a:r>
            <a:r>
              <a:rPr lang="en-US" altLang="en-US" sz="1900" baseline="0" dirty="0" err="1">
                <a:solidFill>
                  <a:srgbClr val="000000"/>
                </a:solidFill>
              </a:rPr>
              <a:t>— вказує ім'я елемента</a:t>
            </a:r>
            <a:endParaRPr lang="en-US" altLang="en-US" sz="1900" baseline="0" dirty="0" err="1">
              <a:solidFill>
                <a:srgbClr val="000000"/>
              </a:solidFill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cols </a:t>
            </a:r>
            <a:r>
              <a:rPr lang="en-US" altLang="en-US" sz="1900" baseline="0" dirty="0" err="1">
                <a:solidFill>
                  <a:srgbClr val="000000"/>
                </a:solidFill>
              </a:rPr>
              <a:t>— задає кількість символів в одному рядку текстового поля</a:t>
            </a:r>
            <a:endParaRPr lang="en-US" altLang="en-US" sz="1900" baseline="0" dirty="0" err="1">
              <a:solidFill>
                <a:srgbClr val="000000"/>
              </a:solidFill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="1" baseline="0" dirty="0" err="1">
                <a:solidFill>
                  <a:srgbClr val="000000"/>
                </a:solidFill>
              </a:rPr>
              <a:t>rows </a:t>
            </a:r>
            <a:r>
              <a:rPr lang="en-US" altLang="en-US" sz="1900" baseline="0" dirty="0" err="1">
                <a:solidFill>
                  <a:srgbClr val="000000"/>
                </a:solidFill>
              </a:rPr>
              <a:t>— задає кількість рядків тексту в текстовому полі</a:t>
            </a:r>
            <a:endParaRPr lang="en-US" altLang="en-US" sz="1900" baseline="0" dirty="0" err="1">
              <a:solidFill>
                <a:srgbClr val="000000"/>
              </a:solidFill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900" baseline="0" dirty="0" err="1">
              <a:solidFill>
                <a:srgbClr val="000000"/>
              </a:solidFill>
            </a:endParaRPr>
          </a:p>
          <a:p>
            <a:pPr defTabSz="457200"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900" baseline="0" dirty="0" err="1">
                <a:solidFill>
                  <a:srgbClr val="000000"/>
                </a:solidFill>
              </a:rPr>
              <a:t>Текст між відкриваючим і закриваючим тегом (&lt;textarea&gt;...&lt;/textarea&gt;) відображатиметься в текстовому полі </a:t>
            </a:r>
            <a:r>
              <a:rPr lang="uk-UA" altLang="en-US" sz="1900" baseline="0" dirty="0" err="1">
                <a:solidFill>
                  <a:srgbClr val="000000"/>
                </a:solidFill>
              </a:rPr>
              <a:t>        </a:t>
            </a:r>
            <a:r>
              <a:rPr lang="en-US" altLang="en-US" sz="1900" baseline="0" dirty="0" err="1">
                <a:solidFill>
                  <a:srgbClr val="000000"/>
                </a:solidFill>
              </a:rPr>
              <a:t>за замовчуванням.</a:t>
            </a:r>
            <a:endParaRPr lang="en-US" altLang="en-US" sz="1900" baseline="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9995</Words>
  <Application>WPS Presentation</Application>
  <PresentationFormat/>
  <Paragraphs>195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26</cp:revision>
  <dcterms:created xsi:type="dcterms:W3CDTF">2005-09-22T16:26:00Z</dcterms:created>
  <dcterms:modified xsi:type="dcterms:W3CDTF">2024-12-30T12:50:02Z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1033-12.2.0.19307</vt:lpwstr>
  </property>
</Properties>
</file>