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256" r:id="rId5"/>
    <p:sldId id="259" r:id="rId7"/>
    <p:sldId id="551" r:id="rId8"/>
    <p:sldId id="621" r:id="rId9"/>
    <p:sldId id="622" r:id="rId10"/>
    <p:sldId id="623" r:id="rId11"/>
    <p:sldId id="579" r:id="rId12"/>
    <p:sldId id="552" r:id="rId13"/>
    <p:sldId id="553" r:id="rId14"/>
    <p:sldId id="554" r:id="rId15"/>
    <p:sldId id="555" r:id="rId16"/>
    <p:sldId id="556" r:id="rId17"/>
    <p:sldId id="557" r:id="rId18"/>
    <p:sldId id="558" r:id="rId19"/>
    <p:sldId id="559" r:id="rId20"/>
    <p:sldId id="562" r:id="rId21"/>
    <p:sldId id="563" r:id="rId22"/>
    <p:sldId id="564" r:id="rId23"/>
    <p:sldId id="576" r:id="rId24"/>
    <p:sldId id="565" r:id="rId25"/>
    <p:sldId id="567" r:id="rId26"/>
    <p:sldId id="566" r:id="rId27"/>
    <p:sldId id="577" r:id="rId28"/>
    <p:sldId id="568" r:id="rId29"/>
    <p:sldId id="569" r:id="rId30"/>
    <p:sldId id="570" r:id="rId31"/>
    <p:sldId id="571" r:id="rId32"/>
    <p:sldId id="572" r:id="rId33"/>
    <p:sldId id="573" r:id="rId34"/>
    <p:sldId id="574" r:id="rId35"/>
    <p:sldId id="575" r:id="rId36"/>
    <p:sldId id="580" r:id="rId37"/>
    <p:sldId id="581" r:id="rId38"/>
    <p:sldId id="582" r:id="rId39"/>
    <p:sldId id="583" r:id="rId40"/>
    <p:sldId id="584" r:id="rId41"/>
    <p:sldId id="585" r:id="rId42"/>
    <p:sldId id="586" r:id="rId43"/>
    <p:sldId id="587" r:id="rId44"/>
    <p:sldId id="588" r:id="rId45"/>
    <p:sldId id="589" r:id="rId46"/>
    <p:sldId id="590" r:id="rId47"/>
    <p:sldId id="591" r:id="rId48"/>
    <p:sldId id="592" r:id="rId49"/>
    <p:sldId id="593" r:id="rId50"/>
    <p:sldId id="594" r:id="rId51"/>
    <p:sldId id="488" r:id="rId52"/>
    <p:sldId id="539" r:id="rId53"/>
  </p:sldIdLst>
  <p:sldSz cx="9144000" cy="6858000" type="screen4x3"/>
  <p:notesSz cx="6858000" cy="9144000"/>
  <p:defaultTextStyle>
    <a:defPPr>
      <a:defRPr lang="en-GB"/>
    </a:defPPr>
    <a:lvl1pPr marL="0" lvl="0" indent="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b="0" i="0" u="none" kern="1200" baseline="0">
        <a:solidFill>
          <a:schemeClr val="bg1"/>
        </a:solidFill>
        <a:latin typeface="Arial" panose="020B0604020202020204" pitchFamily="34" charset="0"/>
        <a:ea typeface="Microsoft YaHei" panose="020B0503020204020204" charset="-122"/>
        <a:cs typeface="+mn-cs"/>
      </a:defRPr>
    </a:lvl1pPr>
    <a:lvl2pPr marL="742950" lvl="1" indent="-28575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5pPr>
    <a:lvl6pPr marL="2286000" lvl="5"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6pPr>
    <a:lvl7pPr marL="2743200" lvl="6"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7pPr>
    <a:lvl8pPr marL="3200400" lvl="7"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8pPr>
    <a:lvl9pPr marL="3657600" lvl="8"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9pPr>
  </p:defaultTextStyle>
  <p:extLst>
    <p:ext uri="{EFAFB233-063F-42B5-8137-9DF3F51BA10A}">
      <p15:sldGuideLst xmlns:p15="http://schemas.microsoft.com/office/powerpoint/2012/main">
        <p15:guide id="1" orient="horz" pos="2188" userDrawn="1">
          <p15:clr>
            <a:srgbClr val="A4A3A4"/>
          </p15:clr>
        </p15:guide>
        <p15:guide id="2" pos="28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780" y="-84"/>
      </p:cViewPr>
      <p:guideLst>
        <p:guide orient="horz" pos="2188"/>
        <p:guide pos="2878"/>
      </p:guideLst>
    </p:cSldViewPr>
  </p:slideViewPr>
  <p:outlineViewPr>
    <p:cViewPr varScale="1">
      <p:scale>
        <a:sx n="170" d="200"/>
        <a:sy n="170" d="200"/>
      </p:scale>
      <p:origin x="-780" y="-84"/>
    </p:cViewPr>
  </p:outline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Rounded Rectangle 3072"/>
          <p:cNvSpPr/>
          <p:nvPr/>
        </p:nvSpPr>
        <p:spPr>
          <a:xfrm>
            <a:off x="0" y="0"/>
            <a:ext cx="6858000" cy="9144000"/>
          </a:xfrm>
          <a:prstGeom prst="roundRect">
            <a:avLst>
              <a:gd name="adj" fmla="val 23"/>
            </a:avLst>
          </a:prstGeom>
          <a:solidFill>
            <a:srgbClr val="FFFFFF"/>
          </a:solidFill>
          <a:ln w="9360">
            <a:noFill/>
          </a:ln>
        </p:spPr>
        <p:txBody>
          <a:bodyPr anchor="t" anchorCtr="0"/>
          <a:p>
            <a:pPr lvl="0"/>
            <a:endParaRPr lang="en-US" altLang="zh-CN"/>
          </a:p>
        </p:txBody>
      </p:sp>
      <p:sp>
        <p:nvSpPr>
          <p:cNvPr id="3075" name="Rounded Rectangle 3073"/>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en-US" altLang="zh-CN"/>
          </a:p>
        </p:txBody>
      </p:sp>
      <p:sp>
        <p:nvSpPr>
          <p:cNvPr id="3076" name="Text Box 3074"/>
          <p:cNvSpPr txBox="1"/>
          <p:nvPr/>
        </p:nvSpPr>
        <p:spPr>
          <a:xfrm>
            <a:off x="0" y="0"/>
            <a:ext cx="2971800" cy="457200"/>
          </a:xfrm>
          <a:prstGeom prst="rect">
            <a:avLst/>
          </a:prstGeom>
          <a:noFill/>
          <a:ln w="9525">
            <a:noFill/>
          </a:ln>
        </p:spPr>
        <p:txBody>
          <a:bodyPr anchor="t" anchorCtr="0"/>
          <a:p>
            <a:pPr lvl="0"/>
            <a:endParaRPr lang="en-US" altLang="zh-CN"/>
          </a:p>
        </p:txBody>
      </p:sp>
      <p:sp>
        <p:nvSpPr>
          <p:cNvPr id="3077" name="Text Box 3075"/>
          <p:cNvSpPr txBox="1"/>
          <p:nvPr/>
        </p:nvSpPr>
        <p:spPr>
          <a:xfrm>
            <a:off x="3884613" y="0"/>
            <a:ext cx="2971800" cy="457200"/>
          </a:xfrm>
          <a:prstGeom prst="rect">
            <a:avLst/>
          </a:prstGeom>
          <a:noFill/>
          <a:ln w="9525">
            <a:noFill/>
          </a:ln>
        </p:spPr>
        <p:txBody>
          <a:bodyPr anchor="t" anchorCtr="0"/>
          <a:p>
            <a:pPr lvl="0"/>
            <a:endParaRPr lang="en-US" altLang="zh-CN"/>
          </a:p>
        </p:txBody>
      </p:sp>
      <p:sp>
        <p:nvSpPr>
          <p:cNvPr id="3078" name="Slide Image Placeholder 3076"/>
          <p:cNvSpPr>
            <a:spLocks noGrp="1"/>
          </p:cNvSpPr>
          <p:nvPr>
            <p:ph type="sldImg"/>
          </p:nvPr>
        </p:nvSpPr>
        <p:spPr>
          <a:xfrm>
            <a:off x="1143000" y="685800"/>
            <a:ext cx="4568825" cy="3425825"/>
          </a:xfrm>
          <a:prstGeom prst="rect">
            <a:avLst/>
          </a:prstGeom>
          <a:noFill/>
          <a:ln w="9360" cap="sq" cmpd="sng">
            <a:solidFill>
              <a:srgbClr val="000000"/>
            </a:solidFill>
            <a:prstDash val="solid"/>
            <a:miter/>
            <a:headEnd type="none" w="med" len="med"/>
            <a:tailEnd type="none" w="med" len="med"/>
          </a:ln>
        </p:spPr>
      </p:sp>
      <p:sp>
        <p:nvSpPr>
          <p:cNvPr id="3079" name="Text Placeholder 3077"/>
          <p:cNvSpPr>
            <a:spLocks noGrp="1"/>
          </p:cNvSpPr>
          <p:nvPr>
            <p:ph type="body"/>
          </p:nvPr>
        </p:nvSpPr>
        <p:spPr>
          <a:xfrm>
            <a:off x="685800" y="4343400"/>
            <a:ext cx="5483225" cy="4111625"/>
          </a:xfrm>
          <a:prstGeom prst="rect">
            <a:avLst/>
          </a:prstGeom>
          <a:noFill/>
          <a:ln w="9525">
            <a:noFill/>
          </a:ln>
        </p:spPr>
        <p:txBody>
          <a:bodyPr wrap="square" lIns="90000" tIns="46800" rIns="90000" bIns="46800" anchor="t" anchorCtr="0"/>
          <a:p>
            <a:pPr lvl="0"/>
            <a:endParaRPr lang="en-GB" altLang="en-US"/>
          </a:p>
        </p:txBody>
      </p:sp>
      <p:sp>
        <p:nvSpPr>
          <p:cNvPr id="3080" name="Text Box 3078"/>
          <p:cNvSpPr txBox="1"/>
          <p:nvPr/>
        </p:nvSpPr>
        <p:spPr>
          <a:xfrm>
            <a:off x="0" y="8685213"/>
            <a:ext cx="2971800" cy="457200"/>
          </a:xfrm>
          <a:prstGeom prst="rect">
            <a:avLst/>
          </a:prstGeom>
          <a:noFill/>
          <a:ln w="9525">
            <a:noFill/>
          </a:ln>
        </p:spPr>
        <p:txBody>
          <a:bodyPr anchor="t" anchorCtr="0"/>
          <a:p>
            <a:pPr lvl="0"/>
            <a:endParaRPr lang="en-US" altLang="zh-CN"/>
          </a:p>
        </p:txBody>
      </p:sp>
      <p:sp>
        <p:nvSpPr>
          <p:cNvPr id="2" name="Slide Number Placeholder 3079"/>
          <p:cNvSpPr>
            <a:spLocks noGrp="1"/>
          </p:cNvSpPr>
          <p:nvPr>
            <p:ph type="sldNum"/>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eaLnBrk="1" fontAlgn="base"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strike="noStrike" noProof="1" dirty="0" err="1">
                <a:latin typeface="Times New Roman" panose="02020603050405020304" pitchFamily="16" charset="0"/>
                <a:ea typeface="Arial Unicode MS" charset="-122"/>
                <a:cs typeface="+mn-cs"/>
              </a:rPr>
            </a:fld>
            <a:endParaRPr lang="ru-RU" altLang="x-none" sz="1200" strike="noStrike" noProof="1" dirty="0" err="1">
              <a:latin typeface="Times New Roman" panose="02020603050405020304" pitchFamily="16" charset="0"/>
              <a:ea typeface="Arial Unicode MS"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Slide Number Placeholder 1"/>
          <p:cNvSpPr/>
          <p:nvPr>
            <p:ph type="sldNum" sz="quarter"/>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a:buClrTx/>
              <a:buSzPct val="45000"/>
              <a:buFontTx/>
              <a:tabLst>
                <a:tab pos="723900" algn="l"/>
                <a:tab pos="1447800" algn="l"/>
                <a:tab pos="2171700" algn="l"/>
                <a:tab pos="2895600" algn="l"/>
              </a:tabLst>
            </a:pPr>
            <a:fld id="{9A0DB2DC-4C9A-4742-B13C-FB6460FD3503}" type="slidenum">
              <a:rPr lang="ru-RU" altLang="x-none" sz="1200" dirty="0" err="1">
                <a:solidFill>
                  <a:srgbClr val="000000"/>
                </a:solidFill>
                <a:latin typeface="Times New Roman" panose="02020603050405020304" pitchFamily="16" charset="0"/>
                <a:ea typeface="Arial Unicode MS" charset="-122"/>
              </a:rPr>
            </a:fld>
            <a:endParaRPr lang="ru-RU" altLang="x-none" sz="1200" dirty="0" err="1">
              <a:solidFill>
                <a:srgbClr val="000000"/>
              </a:solidFill>
              <a:latin typeface="Times New Roman" panose="02020603050405020304" pitchFamily="16" charset="0"/>
              <a:ea typeface="Arial Unicode MS" charset="-122"/>
            </a:endParaRPr>
          </a:p>
        </p:txBody>
      </p:sp>
      <p:sp>
        <p:nvSpPr>
          <p:cNvPr id="5123" name="Slide Image Placeholder 78848"/>
          <p:cNvSpPr>
            <a:spLocks noGrp="1"/>
          </p:cNvSpPr>
          <p:nvPr>
            <p:ph type="sldImg"/>
          </p:nvPr>
        </p:nvSpPr>
        <p:spPr>
          <a:xfrm>
            <a:off x="1143000" y="685800"/>
            <a:ext cx="4572000" cy="3429000"/>
          </a:xfrm>
          <a:solidFill>
            <a:srgbClr val="FFFFFF"/>
          </a:solidFill>
          <a:ln cap="flat"/>
        </p:spPr>
      </p:sp>
      <p:sp>
        <p:nvSpPr>
          <p:cNvPr id="5124" name="Text Placeholder 7884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4817" name="Slide Image Placeholder 3481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4818" name="Text Placeholder 3481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5841" name="Slide Image Placeholder 3584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5842" name="Text Placeholder 3584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6865" name="Slide Image Placeholder 3686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6866" name="Text Placeholder 3686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7889" name="Slide Image Placeholder 3788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7890" name="Text Placeholder 3788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8913" name="Slide Image Placeholder 3891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8914" name="Text Placeholder 3891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9937" name="Slide Image Placeholder 3993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9938" name="Text Placeholder 3993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3009" name="Slide Image Placeholder 4300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3010" name="Text Placeholder 4300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4033" name="Slide Image Placeholder 4403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4034" name="Text Placeholder 4403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5057" name="Slide Image Placeholder 4505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5058" name="Text Placeholder 4505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5057" name="Slide Image Placeholder 4505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5058" name="Text Placeholder 4505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Slide Number Placeholder 1"/>
          <p:cNvSpPr/>
          <p:nvPr>
            <p:ph type="sldNum" sz="quarter"/>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a:buClrTx/>
              <a:buSzPct val="45000"/>
              <a:buFontTx/>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1267" name="Slide Image Placeholder 81920"/>
          <p:cNvSpPr>
            <a:spLocks noGrp="1"/>
          </p:cNvSpPr>
          <p:nvPr>
            <p:ph type="sldImg"/>
          </p:nvPr>
        </p:nvSpPr>
        <p:spPr>
          <a:xfrm>
            <a:off x="1143000" y="685800"/>
            <a:ext cx="4572000" cy="3429000"/>
          </a:xfrm>
          <a:solidFill>
            <a:srgbClr val="FFFFFF"/>
          </a:solidFill>
          <a:ln cap="flat"/>
        </p:spPr>
      </p:sp>
      <p:sp>
        <p:nvSpPr>
          <p:cNvPr id="11268" name="Text Placeholder 8192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6081" name="Slide Image Placeholder 4608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6082" name="Text Placeholder 4608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8129" name="Slide Image Placeholder 4812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8130" name="Text Placeholder 4812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7105" name="Slide Image Placeholder 4710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7106" name="Text Placeholder 4710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7105" name="Slide Image Placeholder 4710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7106" name="Text Placeholder 4710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9153" name="Slide Image Placeholder 4915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9154" name="Text Placeholder 4915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0177" name="Slide Image Placeholder 5017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0178" name="Text Placeholder 5017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1201" name="Slide Image Placeholder 5120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1202" name="Text Placeholder 5120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2225" name="Slide Image Placeholder 5222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2226" name="Text Placeholder 5222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3249" name="Slide Image Placeholder 5324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3250" name="Text Placeholder 5324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4273" name="Slide Image Placeholder 5427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4274" name="Text Placeholder 5427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1745" name="Slide Image Placeholder 3174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1746" name="Text Placeholder 3174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5297" name="Slide Image Placeholder 5529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5298" name="Text Placeholder 5529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56321" name="Slide Image Placeholder 5632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56322" name="Text Placeholder 5632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637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23553" name="Slide Image Placeholder 2355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23554" name="Text Placeholder 2355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637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24577" name="Slide Image Placeholder 2457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24578" name="Text Placeholder 2457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637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25601" name="Slide Image Placeholder 2560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25602" name="Text Placeholder 2560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637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26625" name="Slide Image Placeholder 2662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26626" name="Text Placeholder 2662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637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27649" name="Slide Image Placeholder 2764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27650" name="Text Placeholder 2764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637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28673" name="Slide Image Placeholder 2867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28674" name="Text Placeholder 2867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637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29697" name="Slide Image Placeholder 2969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29698" name="Text Placeholder 2969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637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0721" name="Slide Image Placeholder 3072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0722" name="Text Placeholder 3072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955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105473" name="Slide Image Placeholder 10547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105474" name="Text Placeholder 10547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637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1745" name="Slide Image Placeholder 3174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1746" name="Text Placeholder 3174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637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2769" name="Slide Image Placeholder 3276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2770" name="Text Placeholder 3276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637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3793" name="Slide Image Placeholder 3379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3794" name="Text Placeholder 3379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637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4817" name="Slide Image Placeholder 3481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4818" name="Text Placeholder 3481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637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5841" name="Slide Image Placeholder 3584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5842" name="Text Placeholder 3584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637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6865" name="Slide Image Placeholder 36864"/>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6866" name="Text Placeholder 36865"/>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6375"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7889" name="Slide Image Placeholder 3788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7890" name="Text Placeholder 3788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955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110593" name="Slide Image Placeholder 11059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110594" name="Text Placeholder 11059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955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112641" name="Slide Image Placeholder 112640"/>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112642" name="Text Placeholder 112641"/>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955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105473" name="Slide Image Placeholder 10547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105474" name="Text Placeholder 10547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955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105473" name="Slide Image Placeholder 10547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105474" name="Text Placeholder 10547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45057" name="Slide Image Placeholder 45056"/>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5058" name="Text Placeholder 45057"/>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2769" name="Slide Image Placeholder 32768"/>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2770" name="Text Placeholder 32769"/>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Slide Number Placeholder 1"/>
          <p:cNvSpPr/>
          <p:nvPr>
            <p:ph type="sldNum" idx="2"/>
          </p:nvPr>
        </p:nvSpPr>
        <p:spPr/>
        <p:txBody>
          <a:bodyPr/>
          <a:p>
            <a:pPr marL="215900" lvl="0" indent="-204470" algn="r" defTabSz="457200" eaLnBrk="1"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cs typeface="Arial Unicode MS" charset="0"/>
              </a:rPr>
            </a:fld>
            <a:endParaRPr lang="ru-RU" altLang="x-none" sz="1200" dirty="0" err="1">
              <a:latin typeface="Times New Roman" panose="02020603050405020304" pitchFamily="16" charset="0"/>
              <a:ea typeface="Arial Unicode MS" charset="0"/>
              <a:cs typeface="Arial Unicode MS" charset="0"/>
            </a:endParaRPr>
          </a:p>
        </p:txBody>
      </p:sp>
      <p:sp>
        <p:nvSpPr>
          <p:cNvPr id="33793" name="Slide Image Placeholder 33792"/>
          <p:cNvSpPr txBox="1"/>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33794" name="Text Placeholder 33793"/>
          <p:cNvSpPr txBox="1"/>
          <p:nvPr>
            <p:ph type="body" idx="1"/>
          </p:nvPr>
        </p:nvSpPr>
        <p:spPr>
          <a:xfrm>
            <a:off x="685800" y="4343400"/>
            <a:ext cx="5486400" cy="4114800"/>
          </a:xfrm>
          <a:prstGeom prst="rect">
            <a:avLst/>
          </a:prstGeom>
          <a:noFill/>
          <a:ln w="9525">
            <a:noFill/>
          </a:ln>
        </p:spPr>
        <p:txBody>
          <a:bodyPr wrap="none" anchor="ctr" anchorCtr="0"/>
          <a:p>
            <a:pPr lvl="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7235" y="228600"/>
            <a:ext cx="2083991" cy="57880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1160" cy="57880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9629"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7235" y="228600"/>
            <a:ext cx="2083991" cy="57880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1160" cy="57880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9629"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7235" y="228600"/>
            <a:ext cx="2083991" cy="57880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1160" cy="57880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9629"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1026" name="Group 1024"/>
          <p:cNvGrpSpPr/>
          <p:nvPr/>
        </p:nvGrpSpPr>
        <p:grpSpPr>
          <a:xfrm>
            <a:off x="0" y="152400"/>
            <a:ext cx="8683625" cy="6092825"/>
            <a:chOff x="0" y="96"/>
            <a:chExt cx="5470" cy="3838"/>
          </a:xfrm>
        </p:grpSpPr>
        <p:sp>
          <p:nvSpPr>
            <p:cNvPr id="1027" name="Rounded Rectangle 1025"/>
            <p:cNvSpPr/>
            <p:nvPr/>
          </p:nvSpPr>
          <p:spPr>
            <a:xfrm>
              <a:off x="240" y="336"/>
              <a:ext cx="5230" cy="3598"/>
            </a:xfrm>
            <a:prstGeom prst="roundRect">
              <a:avLst>
                <a:gd name="adj" fmla="val 1372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1028" name="Freeform 1026"/>
            <p:cNvSpPr/>
            <p:nvPr/>
          </p:nvSpPr>
          <p:spPr>
            <a:xfrm>
              <a:off x="0" y="96"/>
              <a:ext cx="5374" cy="766"/>
            </a:xfrm>
            <a:custGeom>
              <a:avLst/>
              <a:gdLst/>
              <a:ahLst/>
              <a:cxnLst>
                <a:cxn ang="0">
                  <a:pos x="0" y="0"/>
                </a:cxn>
                <a:cxn ang="0">
                  <a:pos x="2" y="0"/>
                </a:cxn>
                <a:cxn ang="0">
                  <a:pos x="2" y="2"/>
                </a:cxn>
                <a:cxn ang="0">
                  <a:pos x="2" y="2"/>
                </a:cxn>
                <a:cxn ang="0">
                  <a:pos x="0" y="2"/>
                </a:cxn>
              </a:cxnLst>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w="9525">
              <a:noFill/>
            </a:ln>
          </p:spPr>
          <p:txBody>
            <a:bodyPr/>
            <a:p>
              <a:endParaRPr lang="en-US"/>
            </a:p>
          </p:txBody>
        </p:sp>
        <p:sp>
          <p:nvSpPr>
            <p:cNvPr id="1029" name="Straight Connector 1027"/>
            <p:cNvSpPr/>
            <p:nvPr/>
          </p:nvSpPr>
          <p:spPr>
            <a:xfrm>
              <a:off x="0" y="768"/>
              <a:ext cx="5086" cy="0"/>
            </a:xfrm>
            <a:prstGeom prst="line">
              <a:avLst/>
            </a:prstGeom>
            <a:ln w="38160" cap="sq" cmpd="sng">
              <a:solidFill>
                <a:srgbClr val="FFFFFF"/>
              </a:solidFill>
              <a:prstDash val="solid"/>
              <a:miter/>
              <a:headEnd type="none" w="med" len="med"/>
              <a:tailEnd type="none" w="med" len="med"/>
            </a:ln>
          </p:spPr>
        </p:sp>
      </p:grpSp>
      <p:sp>
        <p:nvSpPr>
          <p:cNvPr id="1030" name="Title 1028"/>
          <p:cNvSpPr>
            <a:spLocks noGrp="1"/>
          </p:cNvSpPr>
          <p:nvPr>
            <p:ph type="title"/>
          </p:nvPr>
        </p:nvSpPr>
        <p:spPr>
          <a:xfrm>
            <a:off x="195263" y="228600"/>
            <a:ext cx="8012112" cy="911225"/>
          </a:xfrm>
          <a:prstGeom prst="rect">
            <a:avLst/>
          </a:prstGeom>
          <a:noFill/>
          <a:ln w="9525">
            <a:noFill/>
          </a:ln>
        </p:spPr>
        <p:txBody>
          <a:bodyPr wrap="square" lIns="90000" tIns="46800" rIns="90000" bIns="46800" anchor="ctr" anchorCtr="0"/>
          <a:p>
            <a:pPr lvl="0"/>
            <a:r>
              <a:rPr lang="en-GB" altLang="en-US" dirty="0"/>
              <a:t>Для правки текста заголовка щелкните мышью</a:t>
            </a:r>
            <a:endParaRPr lang="en-GB" altLang="en-US" dirty="0"/>
          </a:p>
        </p:txBody>
      </p:sp>
      <p:sp>
        <p:nvSpPr>
          <p:cNvPr id="1031" name="Text Placeholder 1029"/>
          <p:cNvSpPr>
            <a:spLocks noGrp="1"/>
          </p:cNvSpPr>
          <p:nvPr>
            <p:ph type="body"/>
          </p:nvPr>
        </p:nvSpPr>
        <p:spPr>
          <a:xfrm>
            <a:off x="609600" y="1600200"/>
            <a:ext cx="7921625" cy="4416425"/>
          </a:xfrm>
          <a:prstGeom prst="rect">
            <a:avLst/>
          </a:prstGeom>
          <a:noFill/>
          <a:ln w="9525">
            <a:noFill/>
          </a:ln>
        </p:spPr>
        <p:txBody>
          <a:bodyPr wrap="square" lIns="90000" tIns="46800" rIns="90000" bIns="46800" anchor="t" anchorCtr="0"/>
          <a:p>
            <a:pPr lvl="0"/>
            <a:r>
              <a:rPr lang="en-GB" altLang="en-US" dirty="0"/>
              <a:t>Для правки структуры щелкните мышью</a:t>
            </a:r>
            <a:endParaRPr lang="en-GB" altLang="en-US" dirty="0"/>
          </a:p>
          <a:p>
            <a:pPr lvl="1"/>
            <a:r>
              <a:rPr lang="en-GB" altLang="en-US" dirty="0"/>
              <a:t>Второй уровень структуры</a:t>
            </a:r>
            <a:endParaRPr lang="en-GB" altLang="en-US" dirty="0"/>
          </a:p>
          <a:p>
            <a:pPr lvl="2"/>
            <a:r>
              <a:rPr lang="en-GB" altLang="en-US" dirty="0"/>
              <a:t>Третий уровень структуры</a:t>
            </a:r>
            <a:endParaRPr lang="en-GB" altLang="en-US" dirty="0"/>
          </a:p>
          <a:p>
            <a:pPr lvl="3"/>
            <a:r>
              <a:rPr lang="en-GB" altLang="en-US" dirty="0"/>
              <a:t>Четвёртый уровень структуры</a:t>
            </a:r>
            <a:endParaRPr lang="en-GB" altLang="en-US" dirty="0"/>
          </a:p>
          <a:p>
            <a:pPr lvl="4"/>
            <a:r>
              <a:rPr lang="en-GB" altLang="en-US" dirty="0"/>
              <a:t>Пятый уровень структуры</a:t>
            </a:r>
            <a:endParaRPr lang="en-GB" altLang="en-US" dirty="0"/>
          </a:p>
          <a:p>
            <a:pPr lvl="4"/>
            <a:r>
              <a:rPr lang="en-GB" altLang="en-US" dirty="0"/>
              <a:t>Шестой уровень структуры</a:t>
            </a:r>
            <a:endParaRPr lang="en-GB" altLang="en-US" dirty="0"/>
          </a:p>
          <a:p>
            <a:pPr lvl="4"/>
            <a:r>
              <a:rPr lang="en-GB" altLang="en-US" dirty="0"/>
              <a:t>Седьмой уровень структуры</a:t>
            </a:r>
            <a:endParaRPr lang="en-GB" altLang="en-US" dirty="0"/>
          </a:p>
          <a:p>
            <a:pPr lvl="4"/>
            <a:r>
              <a:rPr lang="en-GB" altLang="en-US" dirty="0"/>
              <a:t>Восьмой уровень структуры</a:t>
            </a:r>
            <a:endParaRPr lang="en-GB" altLang="en-US" dirty="0"/>
          </a:p>
          <a:p>
            <a:pPr lvl="4"/>
            <a:r>
              <a:rPr lang="en-GB" altLang="en-US" dirty="0"/>
              <a:t>Девятый уровень структуры</a:t>
            </a:r>
            <a:endParaRPr lang="en-GB" altLang="en-US" dirty="0"/>
          </a:p>
        </p:txBody>
      </p:sp>
      <p:sp>
        <p:nvSpPr>
          <p:cNvPr id="1032" name="Text Box 1030"/>
          <p:cNvSpPr txBox="1"/>
          <p:nvPr/>
        </p:nvSpPr>
        <p:spPr>
          <a:xfrm>
            <a:off x="457200" y="6248400"/>
            <a:ext cx="2133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1033" name="Text Box 1031"/>
          <p:cNvSpPr txBox="1"/>
          <p:nvPr/>
        </p:nvSpPr>
        <p:spPr>
          <a:xfrm>
            <a:off x="3124200" y="6248400"/>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1032"/>
          <p:cNvSpPr>
            <a:spLocks noGrp="1"/>
          </p:cNvSpPr>
          <p:nvPr>
            <p:ph type="sldNum"/>
          </p:nvPr>
        </p:nvSpPr>
        <p:spPr>
          <a:xfrm>
            <a:off x="6553200" y="6248400"/>
            <a:ext cx="2130425" cy="454025"/>
          </a:xfrm>
          <a:prstGeom prst="rect">
            <a:avLst/>
          </a:prstGeom>
          <a:noFill/>
          <a:ln w="9525">
            <a:noFill/>
          </a:ln>
        </p:spPr>
        <p:txBody>
          <a:bodyPr wrap="square" lIns="90000" tIns="46800" rIns="90000" bIns="46800" anchor="b" anchorCtr="0"/>
          <a:lstStyle>
            <a:lvl1pPr>
              <a:buFontTx/>
              <a:defRPr/>
            </a:lvl1pPr>
          </a:lstStyle>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2050" name="Group 2048"/>
          <p:cNvGrpSpPr/>
          <p:nvPr/>
        </p:nvGrpSpPr>
        <p:grpSpPr>
          <a:xfrm>
            <a:off x="0" y="927100"/>
            <a:ext cx="8988425" cy="4492625"/>
            <a:chOff x="0" y="584"/>
            <a:chExt cx="5662" cy="2830"/>
          </a:xfrm>
        </p:grpSpPr>
        <p:sp>
          <p:nvSpPr>
            <p:cNvPr id="2051" name="Rounded Rectangle 2049"/>
            <p:cNvSpPr/>
            <p:nvPr/>
          </p:nvSpPr>
          <p:spPr>
            <a:xfrm>
              <a:off x="432" y="1304"/>
              <a:ext cx="4654" cy="2110"/>
            </a:xfrm>
            <a:prstGeom prst="roundRect">
              <a:avLst>
                <a:gd name="adj" fmla="val 1666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2052" name="Rectangles 2050"/>
            <p:cNvSpPr/>
            <p:nvPr/>
          </p:nvSpPr>
          <p:spPr>
            <a:xfrm>
              <a:off x="144" y="584"/>
              <a:ext cx="4510" cy="622"/>
            </a:xfrm>
            <a:prstGeom prst="rect">
              <a:avLst/>
            </a:prstGeom>
            <a:solidFill>
              <a:srgbClr val="FFFFFF"/>
            </a:solidFill>
            <a:ln w="5724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2053" name="Freeform 2051"/>
            <p:cNvSpPr/>
            <p:nvPr/>
          </p:nvSpPr>
          <p:spPr>
            <a:xfrm>
              <a:off x="0" y="872"/>
              <a:ext cx="5662" cy="1150"/>
            </a:xfrm>
            <a:custGeom>
              <a:avLst/>
              <a:gdLst/>
              <a:ahLst/>
              <a:cxnLst>
                <a:cxn ang="0">
                  <a:pos x="0" y="0"/>
                </a:cxn>
                <a:cxn ang="0">
                  <a:pos x="6902408" y="0"/>
                </a:cxn>
                <a:cxn ang="0">
                  <a:pos x="7685207" y="785242"/>
                </a:cxn>
                <a:cxn ang="0">
                  <a:pos x="6903952" y="1567867"/>
                </a:cxn>
                <a:cxn ang="0">
                  <a:pos x="0" y="1567867"/>
                </a:cxn>
              </a:cxnLst>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rgbClr val="6666CC"/>
            </a:solidFill>
            <a:ln w="9525">
              <a:noFill/>
            </a:ln>
          </p:spPr>
          <p:txBody>
            <a:bodyPr/>
            <a:p>
              <a:endParaRPr lang="en-US"/>
            </a:p>
          </p:txBody>
        </p:sp>
        <p:sp>
          <p:nvSpPr>
            <p:cNvPr id="2054" name="Straight Connector 2052"/>
            <p:cNvSpPr/>
            <p:nvPr/>
          </p:nvSpPr>
          <p:spPr>
            <a:xfrm>
              <a:off x="0" y="1928"/>
              <a:ext cx="5230" cy="0"/>
            </a:xfrm>
            <a:prstGeom prst="line">
              <a:avLst/>
            </a:prstGeom>
            <a:ln w="50760" cap="sq" cmpd="sng">
              <a:solidFill>
                <a:srgbClr val="FFFFFF"/>
              </a:solidFill>
              <a:prstDash val="solid"/>
              <a:miter/>
              <a:headEnd type="none" w="med" len="med"/>
              <a:tailEnd type="none" w="med" len="med"/>
            </a:ln>
          </p:spPr>
        </p:sp>
      </p:grpSp>
      <p:sp>
        <p:nvSpPr>
          <p:cNvPr id="2055" name="Title 2053"/>
          <p:cNvSpPr>
            <a:spLocks noGrp="1"/>
          </p:cNvSpPr>
          <p:nvPr>
            <p:ph type="title"/>
          </p:nvPr>
        </p:nvSpPr>
        <p:spPr>
          <a:xfrm>
            <a:off x="195263" y="228600"/>
            <a:ext cx="8012112" cy="911225"/>
          </a:xfrm>
          <a:prstGeom prst="rect">
            <a:avLst/>
          </a:prstGeom>
          <a:noFill/>
          <a:ln w="9525">
            <a:noFill/>
          </a:ln>
        </p:spPr>
        <p:txBody>
          <a:bodyPr wrap="square" lIns="90000" tIns="46800" rIns="90000" bIns="46800" anchor="ctr" anchorCtr="0"/>
          <a:p>
            <a:pPr lvl="0"/>
            <a:r>
              <a:rPr lang="en-GB" altLang="en-US" dirty="0"/>
              <a:t>Для правки текста заголовка щелкните мышью</a:t>
            </a:r>
            <a:endParaRPr lang="en-GB" altLang="en-US" dirty="0"/>
          </a:p>
        </p:txBody>
      </p:sp>
      <p:sp>
        <p:nvSpPr>
          <p:cNvPr id="2056" name="Text Placeholder 2054"/>
          <p:cNvSpPr>
            <a:spLocks noGrp="1"/>
          </p:cNvSpPr>
          <p:nvPr>
            <p:ph type="body"/>
          </p:nvPr>
        </p:nvSpPr>
        <p:spPr>
          <a:xfrm>
            <a:off x="609600" y="1600200"/>
            <a:ext cx="7921625" cy="4416425"/>
          </a:xfrm>
          <a:prstGeom prst="rect">
            <a:avLst/>
          </a:prstGeom>
          <a:noFill/>
          <a:ln w="9525">
            <a:noFill/>
          </a:ln>
        </p:spPr>
        <p:txBody>
          <a:bodyPr wrap="square" lIns="90000" tIns="46800" rIns="90000" bIns="46800" anchor="t" anchorCtr="0"/>
          <a:p>
            <a:pPr lvl="0"/>
            <a:r>
              <a:rPr lang="en-GB" altLang="en-US" dirty="0"/>
              <a:t>Для правки структуры щелкните мышью</a:t>
            </a:r>
            <a:endParaRPr lang="en-GB" altLang="en-US" dirty="0"/>
          </a:p>
          <a:p>
            <a:pPr lvl="1"/>
            <a:r>
              <a:rPr lang="en-GB" altLang="en-US" dirty="0"/>
              <a:t>Второй уровень структуры</a:t>
            </a:r>
            <a:endParaRPr lang="en-GB" altLang="en-US" dirty="0"/>
          </a:p>
          <a:p>
            <a:pPr lvl="2"/>
            <a:r>
              <a:rPr lang="en-GB" altLang="en-US" dirty="0"/>
              <a:t>Третий уровень структуры</a:t>
            </a:r>
            <a:endParaRPr lang="en-GB" altLang="en-US" dirty="0"/>
          </a:p>
          <a:p>
            <a:pPr lvl="3"/>
            <a:r>
              <a:rPr lang="en-GB" altLang="en-US" dirty="0"/>
              <a:t>Четвёртый уровень структуры</a:t>
            </a:r>
            <a:endParaRPr lang="en-GB" altLang="en-US" dirty="0"/>
          </a:p>
          <a:p>
            <a:pPr lvl="4"/>
            <a:r>
              <a:rPr lang="en-GB" altLang="en-US" dirty="0"/>
              <a:t>Пятый уровень структуры</a:t>
            </a:r>
            <a:endParaRPr lang="en-GB" altLang="en-US" dirty="0"/>
          </a:p>
          <a:p>
            <a:pPr lvl="4"/>
            <a:r>
              <a:rPr lang="en-GB" altLang="en-US" dirty="0"/>
              <a:t>Шестой уровень структуры</a:t>
            </a:r>
            <a:endParaRPr lang="en-GB" altLang="en-US" dirty="0"/>
          </a:p>
          <a:p>
            <a:pPr lvl="4"/>
            <a:r>
              <a:rPr lang="en-GB" altLang="en-US" dirty="0"/>
              <a:t>Седьмой уровень структуры</a:t>
            </a:r>
            <a:endParaRPr lang="en-GB" altLang="en-US" dirty="0"/>
          </a:p>
          <a:p>
            <a:pPr lvl="4"/>
            <a:r>
              <a:rPr lang="en-GB" altLang="en-US" dirty="0"/>
              <a:t>Восьмой уровень структуры</a:t>
            </a:r>
            <a:endParaRPr lang="en-GB" altLang="en-US" dirty="0"/>
          </a:p>
          <a:p>
            <a:pPr lvl="4"/>
            <a:r>
              <a:rPr lang="en-GB" altLang="en-US" dirty="0"/>
              <a:t>Девятый уровень структуры</a:t>
            </a:r>
            <a:endParaRPr lang="en-GB" altLang="en-US" dirty="0"/>
          </a:p>
        </p:txBody>
      </p:sp>
      <p:sp>
        <p:nvSpPr>
          <p:cNvPr id="2057" name="Text Box 2055"/>
          <p:cNvSpPr txBox="1"/>
          <p:nvPr/>
        </p:nvSpPr>
        <p:spPr>
          <a:xfrm>
            <a:off x="457200" y="6248400"/>
            <a:ext cx="2133600" cy="471488"/>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058" name="Text Box 2056"/>
          <p:cNvSpPr txBox="1"/>
          <p:nvPr/>
        </p:nvSpPr>
        <p:spPr>
          <a:xfrm>
            <a:off x="3124200" y="6253163"/>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2057"/>
          <p:cNvSpPr>
            <a:spLocks noGrp="1"/>
          </p:cNvSpPr>
          <p:nvPr>
            <p:ph type="sldNum"/>
          </p:nvPr>
        </p:nvSpPr>
        <p:spPr>
          <a:xfrm>
            <a:off x="6553200" y="6248400"/>
            <a:ext cx="2130425" cy="468313"/>
          </a:xfrm>
          <a:prstGeom prst="rect">
            <a:avLst/>
          </a:prstGeom>
          <a:noFill/>
          <a:ln w="9525">
            <a:noFill/>
          </a:ln>
        </p:spPr>
        <p:txBody>
          <a:bodyPr wrap="square" lIns="90000" tIns="46800" rIns="90000" bIns="46800" anchor="b" anchorCtr="0"/>
          <a:lstStyle>
            <a:lvl1pPr algn="r">
              <a:buFontTx/>
              <a:defRPr sz="1200">
                <a:latin typeface="Arial Black" panose="020B0A04020102020204" pitchFamily="32" charset="0"/>
                <a:ea typeface="Arial Unicode MS" charset="-122"/>
              </a:defRPr>
            </a:lvl1pPr>
          </a:lstStyle>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1026" name="Group 1024"/>
          <p:cNvGrpSpPr/>
          <p:nvPr/>
        </p:nvGrpSpPr>
        <p:grpSpPr>
          <a:xfrm>
            <a:off x="0" y="152400"/>
            <a:ext cx="8683625" cy="6092825"/>
            <a:chOff x="0" y="96"/>
            <a:chExt cx="5470" cy="3838"/>
          </a:xfrm>
        </p:grpSpPr>
        <p:sp>
          <p:nvSpPr>
            <p:cNvPr id="1027" name="Rounded Rectangle 1025"/>
            <p:cNvSpPr/>
            <p:nvPr/>
          </p:nvSpPr>
          <p:spPr>
            <a:xfrm>
              <a:off x="240" y="336"/>
              <a:ext cx="5230" cy="3598"/>
            </a:xfrm>
            <a:prstGeom prst="roundRect">
              <a:avLst>
                <a:gd name="adj" fmla="val 1372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1028" name="Freeform 1026"/>
            <p:cNvSpPr/>
            <p:nvPr/>
          </p:nvSpPr>
          <p:spPr>
            <a:xfrm>
              <a:off x="0" y="96"/>
              <a:ext cx="5374" cy="766"/>
            </a:xfrm>
            <a:custGeom>
              <a:avLst/>
              <a:gdLst/>
              <a:ahLst/>
              <a:cxnLst>
                <a:cxn ang="0">
                  <a:pos x="0" y="0"/>
                </a:cxn>
                <a:cxn ang="0">
                  <a:pos x="2" y="0"/>
                </a:cxn>
                <a:cxn ang="0">
                  <a:pos x="2" y="2"/>
                </a:cxn>
                <a:cxn ang="0">
                  <a:pos x="2" y="2"/>
                </a:cxn>
                <a:cxn ang="0">
                  <a:pos x="0" y="2"/>
                </a:cxn>
              </a:cxnLst>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w="9525">
              <a:noFill/>
            </a:ln>
          </p:spPr>
          <p:txBody>
            <a:bodyPr/>
            <a:p>
              <a:endParaRPr lang="en-US"/>
            </a:p>
          </p:txBody>
        </p:sp>
        <p:sp>
          <p:nvSpPr>
            <p:cNvPr id="1029" name="Straight Connector 1027"/>
            <p:cNvSpPr/>
            <p:nvPr/>
          </p:nvSpPr>
          <p:spPr>
            <a:xfrm>
              <a:off x="0" y="768"/>
              <a:ext cx="5086" cy="0"/>
            </a:xfrm>
            <a:prstGeom prst="line">
              <a:avLst/>
            </a:prstGeom>
            <a:ln w="38160" cap="sq" cmpd="sng">
              <a:solidFill>
                <a:srgbClr val="FFFFFF"/>
              </a:solidFill>
              <a:prstDash val="solid"/>
              <a:miter/>
              <a:headEnd type="none" w="med" len="med"/>
              <a:tailEnd type="none" w="med" len="med"/>
            </a:ln>
          </p:spPr>
        </p:sp>
      </p:grpSp>
      <p:sp>
        <p:nvSpPr>
          <p:cNvPr id="1030" name="Title 1028"/>
          <p:cNvSpPr>
            <a:spLocks noGrp="1"/>
          </p:cNvSpPr>
          <p:nvPr>
            <p:ph type="title"/>
          </p:nvPr>
        </p:nvSpPr>
        <p:spPr>
          <a:xfrm>
            <a:off x="195263" y="228600"/>
            <a:ext cx="8012112" cy="911225"/>
          </a:xfrm>
          <a:prstGeom prst="rect">
            <a:avLst/>
          </a:prstGeom>
          <a:noFill/>
          <a:ln w="9525">
            <a:noFill/>
          </a:ln>
        </p:spPr>
        <p:txBody>
          <a:bodyPr wrap="square" lIns="90000" tIns="46800" rIns="90000" bIns="46800" anchor="ctr" anchorCtr="0"/>
          <a:p>
            <a:pPr lvl="0"/>
            <a:r>
              <a:rPr lang="en-GB" altLang="en-US" dirty="0"/>
              <a:t>Для правки текста заголовка щелкните мышью</a:t>
            </a:r>
            <a:endParaRPr lang="en-GB" altLang="en-US" dirty="0"/>
          </a:p>
        </p:txBody>
      </p:sp>
      <p:sp>
        <p:nvSpPr>
          <p:cNvPr id="1031" name="Text Placeholder 1029"/>
          <p:cNvSpPr>
            <a:spLocks noGrp="1"/>
          </p:cNvSpPr>
          <p:nvPr>
            <p:ph type="body"/>
          </p:nvPr>
        </p:nvSpPr>
        <p:spPr>
          <a:xfrm>
            <a:off x="609600" y="1600200"/>
            <a:ext cx="7921625" cy="4416425"/>
          </a:xfrm>
          <a:prstGeom prst="rect">
            <a:avLst/>
          </a:prstGeom>
          <a:noFill/>
          <a:ln w="9525">
            <a:noFill/>
          </a:ln>
        </p:spPr>
        <p:txBody>
          <a:bodyPr wrap="square" lIns="90000" tIns="46800" rIns="90000" bIns="46800" anchor="t" anchorCtr="0"/>
          <a:p>
            <a:pPr lvl="0"/>
            <a:r>
              <a:rPr lang="en-GB" altLang="en-US" dirty="0"/>
              <a:t>Для правки структуры щелкните мышью</a:t>
            </a:r>
            <a:endParaRPr lang="en-GB" altLang="en-US" dirty="0"/>
          </a:p>
          <a:p>
            <a:pPr lvl="1"/>
            <a:r>
              <a:rPr lang="en-GB" altLang="en-US" dirty="0"/>
              <a:t>Второй уровень структуры</a:t>
            </a:r>
            <a:endParaRPr lang="en-GB" altLang="en-US" dirty="0"/>
          </a:p>
          <a:p>
            <a:pPr lvl="2"/>
            <a:r>
              <a:rPr lang="en-GB" altLang="en-US" dirty="0"/>
              <a:t>Третий уровень структуры</a:t>
            </a:r>
            <a:endParaRPr lang="en-GB" altLang="en-US" dirty="0"/>
          </a:p>
          <a:p>
            <a:pPr lvl="3"/>
            <a:r>
              <a:rPr lang="en-GB" altLang="en-US" dirty="0"/>
              <a:t>Четвёртый уровень структуры</a:t>
            </a:r>
            <a:endParaRPr lang="en-GB" altLang="en-US" dirty="0"/>
          </a:p>
          <a:p>
            <a:pPr lvl="4"/>
            <a:r>
              <a:rPr lang="en-GB" altLang="en-US" dirty="0"/>
              <a:t>Пятый уровень структуры</a:t>
            </a:r>
            <a:endParaRPr lang="en-GB" altLang="en-US" dirty="0"/>
          </a:p>
          <a:p>
            <a:pPr lvl="4"/>
            <a:r>
              <a:rPr lang="en-GB" altLang="en-US" dirty="0"/>
              <a:t>Шестой уровень структуры</a:t>
            </a:r>
            <a:endParaRPr lang="en-GB" altLang="en-US" dirty="0"/>
          </a:p>
          <a:p>
            <a:pPr lvl="4"/>
            <a:r>
              <a:rPr lang="en-GB" altLang="en-US" dirty="0"/>
              <a:t>Седьмой уровень структуры</a:t>
            </a:r>
            <a:endParaRPr lang="en-GB" altLang="en-US" dirty="0"/>
          </a:p>
          <a:p>
            <a:pPr lvl="4"/>
            <a:r>
              <a:rPr lang="en-GB" altLang="en-US" dirty="0"/>
              <a:t>Восьмой уровень структуры</a:t>
            </a:r>
            <a:endParaRPr lang="en-GB" altLang="en-US" dirty="0"/>
          </a:p>
          <a:p>
            <a:pPr lvl="4"/>
            <a:r>
              <a:rPr lang="en-GB" altLang="en-US" dirty="0"/>
              <a:t>Девятый уровень структуры</a:t>
            </a:r>
            <a:endParaRPr lang="en-GB" altLang="en-US" dirty="0"/>
          </a:p>
        </p:txBody>
      </p:sp>
      <p:sp>
        <p:nvSpPr>
          <p:cNvPr id="1032" name="Text Box 1030"/>
          <p:cNvSpPr txBox="1"/>
          <p:nvPr/>
        </p:nvSpPr>
        <p:spPr>
          <a:xfrm>
            <a:off x="457200" y="6248400"/>
            <a:ext cx="2133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1033" name="Text Box 1031"/>
          <p:cNvSpPr txBox="1"/>
          <p:nvPr/>
        </p:nvSpPr>
        <p:spPr>
          <a:xfrm>
            <a:off x="3124200" y="6248400"/>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1032"/>
          <p:cNvSpPr>
            <a:spLocks noGrp="1"/>
          </p:cNvSpPr>
          <p:nvPr>
            <p:ph type="sldNum"/>
          </p:nvPr>
        </p:nvSpPr>
        <p:spPr>
          <a:xfrm>
            <a:off x="6553200" y="6248400"/>
            <a:ext cx="2130425" cy="454025"/>
          </a:xfrm>
          <a:prstGeom prst="rect">
            <a:avLst/>
          </a:prstGeom>
          <a:noFill/>
          <a:ln w="9525">
            <a:noFill/>
          </a:ln>
        </p:spPr>
        <p:txBody>
          <a:bodyPr wrap="square" lIns="90000" tIns="46800" rIns="90000" bIns="46800" anchor="b" anchorCtr="0"/>
          <a:lstStyle>
            <a:lvl1pPr>
              <a:buFontTx/>
              <a:defRPr/>
            </a:lvl1pPr>
          </a:lstStyle>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hyperlink" Target="https://en.wikipedia.org/wiki/Comparison_of_web_browsers#Image_format_support"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hyperlink" Target="https://en.wikipedia.org/wiki/Comparison_of_web_browsers#Image_format_support"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9.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2.jpe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image" Target="../media/image20.jpeg"/><Relationship Id="rId1"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29.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Text Box 4096"/>
          <p:cNvSpPr txBox="1"/>
          <p:nvPr/>
        </p:nvSpPr>
        <p:spPr>
          <a:xfrm>
            <a:off x="228600" y="1427163"/>
            <a:ext cx="8591550" cy="1609725"/>
          </a:xfrm>
          <a:prstGeom prst="rect">
            <a:avLst/>
          </a:prstGeom>
          <a:noFill/>
          <a:ln w="9525">
            <a:noFill/>
          </a:ln>
        </p:spPr>
        <p:txBody>
          <a:bodyPr wrap="square" lIns="91440" tIns="45720" rIns="91440" bIns="45720" anchor="ctr" anchorCtr="0"/>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5200" dirty="0" err="1">
                <a:solidFill>
                  <a:srgbClr val="FFFFFF"/>
                </a:solidFill>
                <a:latin typeface="Arial" panose="020B0604020202020204" pitchFamily="34" charset="0"/>
              </a:rPr>
              <a:t>HTML\CSS. Week 2</a:t>
            </a:r>
            <a:endParaRPr lang="en-US" sz="5200" dirty="0" err="1">
              <a:solidFill>
                <a:srgbClr val="FFFFFF"/>
              </a:solidFill>
              <a:latin typeface="Arial" panose="020B0604020202020204" pitchFamily="34" charset="0"/>
            </a:endParaRPr>
          </a:p>
        </p:txBody>
      </p:sp>
      <p:sp>
        <p:nvSpPr>
          <p:cNvPr id="4099" name="Rectangles 4097"/>
          <p:cNvSpPr/>
          <p:nvPr/>
        </p:nvSpPr>
        <p:spPr>
          <a:xfrm>
            <a:off x="5867400" y="44450"/>
            <a:ext cx="3277235" cy="369570"/>
          </a:xfrm>
          <a:prstGeom prst="rect">
            <a:avLst/>
          </a:prstGeom>
          <a:noFill/>
          <a:ln w="9525">
            <a:noFill/>
          </a:ln>
        </p:spPr>
        <p:txBody>
          <a:bodyPr wrap="none" lIns="90000" tIns="46800" rIns="90000" bIns="46800" anchor="t" anchorCtr="0">
            <a:spAutoFit/>
          </a:bodyPr>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dirty="0" err="1">
                <a:solidFill>
                  <a:srgbClr val="F7F7F7"/>
                </a:solidFill>
                <a:latin typeface="Arial" panose="020B0604020202020204" pitchFamily="34" charset="0"/>
              </a:rPr>
              <a:t>Олександр Загоруйко © 202</a:t>
            </a:r>
            <a:r>
              <a:rPr lang="en-US" altLang="ru-RU" dirty="0" err="1">
                <a:solidFill>
                  <a:srgbClr val="F7F7F7"/>
                </a:solidFill>
                <a:latin typeface="Arial" panose="020B0604020202020204" pitchFamily="34" charset="0"/>
              </a:rPr>
              <a:t>5</a:t>
            </a:r>
            <a:endParaRPr lang="en-US" altLang="ru-RU" dirty="0" err="1">
              <a:solidFill>
                <a:srgbClr val="F7F7F7"/>
              </a:solidFill>
              <a:latin typeface="Arial" panose="020B0604020202020204" pitchFamily="34" charset="0"/>
            </a:endParaRPr>
          </a:p>
        </p:txBody>
      </p:sp>
      <p:pic>
        <p:nvPicPr>
          <p:cNvPr id="4" name="Picture 3" descr="HTML5_logo_and_wordmark.svg"/>
          <p:cNvPicPr>
            <a:picLocks noChangeAspect="1"/>
          </p:cNvPicPr>
          <p:nvPr/>
        </p:nvPicPr>
        <p:blipFill>
          <a:blip r:embed="rId1"/>
          <a:stretch>
            <a:fillRect/>
          </a:stretch>
        </p:blipFill>
        <p:spPr>
          <a:xfrm>
            <a:off x="613410" y="4328795"/>
            <a:ext cx="2373630" cy="2373630"/>
          </a:xfrm>
          <a:prstGeom prst="rect">
            <a:avLst/>
          </a:prstGeom>
        </p:spPr>
      </p:pic>
      <p:pic>
        <p:nvPicPr>
          <p:cNvPr id="5" name="Picture 4"/>
          <p:cNvPicPr>
            <a:picLocks noChangeAspect="1"/>
          </p:cNvPicPr>
          <p:nvPr/>
        </p:nvPicPr>
        <p:blipFill>
          <a:blip r:embed="rId2"/>
          <a:stretch>
            <a:fillRect/>
          </a:stretch>
        </p:blipFill>
        <p:spPr>
          <a:xfrm>
            <a:off x="3131503" y="3519170"/>
            <a:ext cx="6710362" cy="3476625"/>
          </a:xfrm>
          <a:prstGeom prst="rect">
            <a:avLst/>
          </a:prstGeom>
          <a:noFill/>
          <a:ln w="9525">
            <a:noFill/>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ext Box 819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В</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дм</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нност</a:t>
            </a:r>
            <a:r>
              <a:rPr lang="en-US" altLang="x-none" sz="4200" dirty="0" err="1">
                <a:solidFill>
                  <a:srgbClr val="FFFFFF"/>
                </a:solidFill>
                <a:ea typeface="Microsoft YaHei" panose="020B0503020204020204" charset="-122"/>
              </a:rPr>
              <a:t>i </a:t>
            </a:r>
            <a:r>
              <a:rPr lang="ru-RU" altLang="x-none" sz="4200" dirty="0" err="1">
                <a:solidFill>
                  <a:srgbClr val="FFFFFF"/>
                </a:solidFill>
                <a:ea typeface="Microsoft YaHei" panose="020B0503020204020204" charset="-122"/>
              </a:rPr>
              <a:t>section та article</a:t>
            </a:r>
            <a:endParaRPr lang="ru-RU" altLang="x-none" sz="4200" dirty="0" err="1">
              <a:solidFill>
                <a:srgbClr val="FFFFFF"/>
              </a:solidFill>
              <a:ea typeface="Microsoft YaHei" panose="020B0503020204020204" charset="-122"/>
            </a:endParaRPr>
          </a:p>
        </p:txBody>
      </p:sp>
      <p:sp>
        <p:nvSpPr>
          <p:cNvPr id="8194" name="Text Box 8193"/>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rPr>
              <a:t>Раніше майже всі розділи версталися на дивах. Але в HTML5 додали одразу два нових теги для розмітки розділів:</a:t>
            </a:r>
            <a:endParaRPr lang="en-US" altLang="x-none" sz="15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&lt;section&gt;</a:t>
            </a:r>
            <a:r>
              <a:rPr lang="en-US" altLang="x-none" sz="1500" baseline="0" dirty="0" err="1">
                <a:solidFill>
                  <a:srgbClr val="000000"/>
                </a:solidFill>
              </a:rPr>
              <a:t> — смисловий або логічний розділ документа</a:t>
            </a:r>
            <a:endParaRPr lang="en-US" altLang="x-none" sz="15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&lt;article&gt;</a:t>
            </a:r>
            <a:r>
              <a:rPr lang="en-US" altLang="x-none" sz="1500" baseline="0" dirty="0" err="1">
                <a:solidFill>
                  <a:srgbClr val="000000"/>
                </a:solidFill>
              </a:rPr>
              <a:t> — самостійний і незалежний розділ документа</a:t>
            </a:r>
            <a:endParaRPr lang="en-US" altLang="x-none" sz="15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5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rPr>
              <a:t>Щоб не було плутанини, розберемо, де і коли використовувати різні контейнери:</a:t>
            </a:r>
            <a:endParaRPr lang="en-US" altLang="x-none" sz="15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rPr>
              <a:t>&lt;div&gt; — контейнер загального призначення, не обов'язково смисловий. Дiви використовуються для розмітки дрібних блоків, створення сітки та декоративних ефектів.</a:t>
            </a:r>
            <a:endParaRPr lang="en-US" altLang="x-none" sz="15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rPr>
              <a:t>&lt;section&gt; — більш великий логічний контейнер, що об'єднує вміст за c</a:t>
            </a:r>
            <a:r>
              <a:rPr lang="ru-RU" altLang="x-none" sz="1500" baseline="0" dirty="0" err="1">
                <a:solidFill>
                  <a:srgbClr val="000000"/>
                </a:solidFill>
              </a:rPr>
              <a:t>уттю</a:t>
            </a:r>
            <a:r>
              <a:rPr lang="en-US" altLang="x-none" sz="1500" baseline="0" dirty="0" err="1">
                <a:solidFill>
                  <a:srgbClr val="000000"/>
                </a:solidFill>
              </a:rPr>
              <a:t>.</a:t>
            </a:r>
            <a:r>
              <a:rPr lang="ru-RU" altLang="en-US" sz="1500" baseline="0" dirty="0" err="1">
                <a:solidFill>
                  <a:srgbClr val="000000"/>
                </a:solidFill>
              </a:rPr>
              <a:t> </a:t>
            </a:r>
            <a:r>
              <a:rPr lang="en-US" altLang="x-none" sz="1500" baseline="0" dirty="0" err="1">
                <a:solidFill>
                  <a:srgbClr val="000000"/>
                </a:solidFill>
              </a:rPr>
              <a:t> Наприклад, блок «Про компанію», список товарів, розділ особистої інформації в профілі і так далі.</a:t>
            </a:r>
            <a:r>
              <a:rPr lang="ru-RU" altLang="en-US" sz="1500" baseline="0" dirty="0" err="1">
                <a:solidFill>
                  <a:srgbClr val="000000"/>
                </a:solidFill>
              </a:rPr>
              <a:t> </a:t>
            </a:r>
            <a:r>
              <a:rPr lang="ru-RU" altLang="en-US" sz="1500" b="1" baseline="0" dirty="0" err="1">
                <a:solidFill>
                  <a:srgbClr val="000000"/>
                </a:solidFill>
              </a:rPr>
              <a:t>Може вм</a:t>
            </a:r>
            <a:r>
              <a:rPr lang="en-US" altLang="en-US" sz="1500" b="1" baseline="0" dirty="0" err="1">
                <a:solidFill>
                  <a:srgbClr val="000000"/>
                </a:solidFill>
              </a:rPr>
              <a:t>i</a:t>
            </a:r>
            <a:r>
              <a:rPr lang="ru-RU" altLang="en-US" sz="1500" b="1" baseline="0" dirty="0" err="1">
                <a:solidFill>
                  <a:srgbClr val="000000"/>
                </a:solidFill>
              </a:rPr>
              <a:t>щувати в соб</a:t>
            </a:r>
            <a:r>
              <a:rPr lang="en-US" altLang="en-US" sz="1500" b="1" baseline="0" dirty="0" err="1">
                <a:solidFill>
                  <a:srgbClr val="000000"/>
                </a:solidFill>
              </a:rPr>
              <a:t>i</a:t>
            </a:r>
            <a:r>
              <a:rPr lang="ru-RU" altLang="en-US" sz="1500" b="1" baseline="0" dirty="0" err="1">
                <a:solidFill>
                  <a:srgbClr val="000000"/>
                </a:solidFill>
              </a:rPr>
              <a:t> дек</a:t>
            </a:r>
            <a:r>
              <a:rPr lang="en-US" altLang="en-US" sz="1500" b="1" baseline="0" dirty="0" err="1">
                <a:solidFill>
                  <a:srgbClr val="000000"/>
                </a:solidFill>
              </a:rPr>
              <a:t>i</a:t>
            </a:r>
            <a:r>
              <a:rPr lang="ru-RU" altLang="en-US" sz="1500" b="1" baseline="0" dirty="0" err="1">
                <a:solidFill>
                  <a:srgbClr val="000000"/>
                </a:solidFill>
              </a:rPr>
              <a:t>лька </a:t>
            </a:r>
            <a:r>
              <a:rPr lang="en-US" altLang="en-US" sz="1500" b="1" baseline="0" dirty="0" err="1">
                <a:solidFill>
                  <a:srgbClr val="000000"/>
                </a:solidFill>
              </a:rPr>
              <a:t>&lt;article&gt;</a:t>
            </a:r>
            <a:endParaRPr lang="en-US" altLang="x-none" sz="15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rPr>
              <a:t>&lt;article&gt; — самостійний, цільний і незалежний розділ документа. Цей розділ можна в незмінному вигляді використовувати в різних місцях, у тому числі й на інших сайтах. Приклади: стаття, пост у блозі, повідомлення на форумі і так далі.</a:t>
            </a:r>
            <a:endParaRPr lang="en-US" altLang="x-none" sz="15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ext Box 921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ru-RU" sz="4200" dirty="0" err="1">
                <a:solidFill>
                  <a:srgbClr val="FFFFFF"/>
                </a:solidFill>
                <a:ea typeface="Microsoft YaHei" panose="020B0503020204020204" charset="-122"/>
              </a:rPr>
              <a:t>E</a:t>
            </a:r>
            <a:r>
              <a:rPr lang="ru-RU" altLang="x-none" sz="4200" dirty="0" err="1">
                <a:solidFill>
                  <a:srgbClr val="FFFFFF"/>
                </a:solidFill>
                <a:ea typeface="Microsoft YaHei" panose="020B0503020204020204" charset="-122"/>
              </a:rPr>
              <a:t>лемент meta</a:t>
            </a:r>
            <a:endParaRPr lang="ru-RU" altLang="x-none" sz="4200" dirty="0" err="1">
              <a:solidFill>
                <a:srgbClr val="FFFFFF"/>
              </a:solidFill>
              <a:ea typeface="Microsoft YaHei" panose="020B0503020204020204" charset="-122"/>
            </a:endParaRPr>
          </a:p>
        </p:txBody>
      </p:sp>
      <p:sp>
        <p:nvSpPr>
          <p:cNvPr id="9218" name="Text Box 9217"/>
          <p:cNvSpPr txBox="1"/>
          <p:nvPr/>
        </p:nvSpPr>
        <p:spPr>
          <a:xfrm>
            <a:off x="518160" y="1443990"/>
            <a:ext cx="8016240" cy="4575810"/>
          </a:xfrm>
          <a:prstGeom prst="rect">
            <a:avLst/>
          </a:prstGeom>
          <a:noFill/>
          <a:ln w="9525">
            <a:noFill/>
          </a:ln>
        </p:spPr>
        <p:txBody>
          <a:bodyPr wrap="square" lIns="91440" tIns="45720" rIns="91440" bIns="45720" anchor="t" anchorCtr="0"/>
          <a:p>
            <a:pPr marL="214630" indent="-208280" defTabSz="457200">
              <a:spcBef>
                <a:spcPts val="800"/>
              </a:spcBef>
              <a:buClrTx/>
              <a:buSzPct val="100000"/>
              <a:buFontTx/>
              <a:buNone/>
              <a:tabLst>
                <a:tab pos="214630" algn="l"/>
                <a:tab pos="662305" algn="l"/>
                <a:tab pos="1111250" algn="l"/>
                <a:tab pos="1560830" algn="l"/>
                <a:tab pos="2009775" algn="l"/>
                <a:tab pos="2459355" algn="l"/>
                <a:tab pos="2908300" algn="l"/>
                <a:tab pos="3357880" algn="l"/>
                <a:tab pos="3806825" algn="l"/>
                <a:tab pos="4256405" algn="l"/>
                <a:tab pos="4705350" algn="l"/>
                <a:tab pos="5154930" algn="l"/>
                <a:tab pos="5603875" algn="l"/>
                <a:tab pos="6053455" algn="l"/>
                <a:tab pos="6502400" algn="l"/>
                <a:tab pos="6951980" algn="l"/>
                <a:tab pos="7400925" algn="l"/>
                <a:tab pos="7850505" algn="l"/>
                <a:tab pos="8299450" algn="l"/>
                <a:tab pos="8749030" algn="l"/>
                <a:tab pos="9197975" algn="l"/>
              </a:tabLst>
            </a:pPr>
            <a:r>
              <a:rPr lang="en-US" altLang="x-none" sz="1600" b="1" baseline="0" dirty="0" err="1">
                <a:solidFill>
                  <a:srgbClr val="000000"/>
                </a:solidFill>
              </a:rPr>
              <a:t>&lt;meta&gt;</a:t>
            </a:r>
            <a:r>
              <a:rPr lang="en-US" altLang="x-none" sz="1600" baseline="0" dirty="0" err="1">
                <a:solidFill>
                  <a:srgbClr val="000000"/>
                </a:solidFill>
              </a:rPr>
              <a:t> визначає метатеги, які використовуються для зберігання інформації, призначеної для браузерів та пошукових систем. Наприклад, механізми пошукових систем звертаються до метатегів для отримання опису сайту, ключових слів та інших даних. Дозволяється використовувати більше ніж один метатег, всі вони розміщуються в контейнері &lt;head&gt;.</a:t>
            </a:r>
            <a:endParaRPr lang="en-US" altLang="x-none" sz="1600" baseline="0" dirty="0" err="1">
              <a:solidFill>
                <a:srgbClr val="000000"/>
              </a:solidFill>
            </a:endParaRPr>
          </a:p>
          <a:p>
            <a:pPr marL="214630" indent="-208280" defTabSz="457200">
              <a:spcBef>
                <a:spcPts val="800"/>
              </a:spcBef>
              <a:buClrTx/>
              <a:buSzPct val="100000"/>
              <a:buFontTx/>
              <a:buNone/>
              <a:tabLst>
                <a:tab pos="214630" algn="l"/>
                <a:tab pos="662305" algn="l"/>
                <a:tab pos="1111250" algn="l"/>
                <a:tab pos="1560830" algn="l"/>
                <a:tab pos="2009775" algn="l"/>
                <a:tab pos="2459355" algn="l"/>
                <a:tab pos="2908300" algn="l"/>
                <a:tab pos="3357880" algn="l"/>
                <a:tab pos="3806825" algn="l"/>
                <a:tab pos="4256405" algn="l"/>
                <a:tab pos="4705350" algn="l"/>
                <a:tab pos="5154930" algn="l"/>
                <a:tab pos="5603875" algn="l"/>
                <a:tab pos="6053455" algn="l"/>
                <a:tab pos="6502400" algn="l"/>
                <a:tab pos="6951980" algn="l"/>
                <a:tab pos="7400925" algn="l"/>
                <a:tab pos="7850505" algn="l"/>
                <a:tab pos="8299450" algn="l"/>
                <a:tab pos="8749030" algn="l"/>
                <a:tab pos="9197975" algn="l"/>
              </a:tabLst>
            </a:pPr>
            <a:endParaRPr lang="en-US" altLang="x-none" sz="1600" baseline="0" dirty="0" err="1">
              <a:solidFill>
                <a:srgbClr val="000000"/>
              </a:solidFill>
            </a:endParaRPr>
          </a:p>
          <a:p>
            <a:pPr marL="214630" indent="-208280" defTabSz="457200">
              <a:spcBef>
                <a:spcPts val="800"/>
              </a:spcBef>
              <a:buClrTx/>
              <a:buSzPct val="100000"/>
              <a:buFontTx/>
              <a:buNone/>
              <a:tabLst>
                <a:tab pos="214630" algn="l"/>
                <a:tab pos="662305" algn="l"/>
                <a:tab pos="1111250" algn="l"/>
                <a:tab pos="1560830" algn="l"/>
                <a:tab pos="2009775" algn="l"/>
                <a:tab pos="2459355" algn="l"/>
                <a:tab pos="2908300" algn="l"/>
                <a:tab pos="3357880" algn="l"/>
                <a:tab pos="3806825" algn="l"/>
                <a:tab pos="4256405" algn="l"/>
                <a:tab pos="4705350" algn="l"/>
                <a:tab pos="5154930" algn="l"/>
                <a:tab pos="5603875" algn="l"/>
                <a:tab pos="6053455" algn="l"/>
                <a:tab pos="6502400" algn="l"/>
                <a:tab pos="6951980" algn="l"/>
                <a:tab pos="7400925" algn="l"/>
                <a:tab pos="7850505" algn="l"/>
                <a:tab pos="8299450" algn="l"/>
                <a:tab pos="8749030" algn="l"/>
                <a:tab pos="9197975" algn="l"/>
              </a:tabLst>
            </a:pPr>
            <a:r>
              <a:rPr lang="en-US" altLang="x-none" sz="1600" b="1" baseline="0" dirty="0" err="1">
                <a:solidFill>
                  <a:srgbClr val="000000"/>
                </a:solidFill>
              </a:rPr>
              <a:t>&lt;meta http-equiv="expires" content="Fri, 01 Jan 2025 00:00:01 GMT" /&gt;</a:t>
            </a:r>
            <a:endParaRPr lang="en-US" altLang="x-none" sz="1600" b="1" baseline="0" dirty="0" err="1">
              <a:solidFill>
                <a:srgbClr val="000000"/>
              </a:solidFill>
            </a:endParaRPr>
          </a:p>
          <a:p>
            <a:pPr marL="214630" indent="-208280" defTabSz="457200">
              <a:spcBef>
                <a:spcPts val="800"/>
              </a:spcBef>
              <a:buClrTx/>
              <a:buSzPct val="100000"/>
              <a:buFontTx/>
              <a:buNone/>
              <a:tabLst>
                <a:tab pos="214630" algn="l"/>
                <a:tab pos="662305" algn="l"/>
                <a:tab pos="1111250" algn="l"/>
                <a:tab pos="1560830" algn="l"/>
                <a:tab pos="2009775" algn="l"/>
                <a:tab pos="2459355" algn="l"/>
                <a:tab pos="2908300" algn="l"/>
                <a:tab pos="3357880" algn="l"/>
                <a:tab pos="3806825" algn="l"/>
                <a:tab pos="4256405" algn="l"/>
                <a:tab pos="4705350" algn="l"/>
                <a:tab pos="5154930" algn="l"/>
                <a:tab pos="5603875" algn="l"/>
                <a:tab pos="6053455" algn="l"/>
                <a:tab pos="6502400" algn="l"/>
                <a:tab pos="6951980" algn="l"/>
                <a:tab pos="7400925" algn="l"/>
                <a:tab pos="7850505" algn="l"/>
                <a:tab pos="8299450" algn="l"/>
                <a:tab pos="8749030" algn="l"/>
                <a:tab pos="9197975" algn="l"/>
              </a:tabLst>
            </a:pPr>
            <a:r>
              <a:rPr lang="en-US" altLang="x-none" sz="1600" baseline="0" dirty="0" err="1">
                <a:solidFill>
                  <a:srgbClr val="000000"/>
                </a:solidFill>
              </a:rPr>
              <a:t>Expires управляє кешуванням. Якщо вказана в тегу дата минула, то браузер повинен зробити повторний мережевий запит, а не використовувати копію з кешу.</a:t>
            </a:r>
            <a:endParaRPr lang="en-US" altLang="x-none" sz="1600" baseline="0" dirty="0" err="1">
              <a:solidFill>
                <a:srgbClr val="000000"/>
              </a:solidFill>
            </a:endParaRPr>
          </a:p>
          <a:p>
            <a:pPr marL="214630" indent="-208280" defTabSz="457200">
              <a:spcBef>
                <a:spcPts val="800"/>
              </a:spcBef>
              <a:buClrTx/>
              <a:buSzPct val="100000"/>
              <a:buFontTx/>
              <a:buNone/>
              <a:tabLst>
                <a:tab pos="214630" algn="l"/>
                <a:tab pos="662305" algn="l"/>
                <a:tab pos="1111250" algn="l"/>
                <a:tab pos="1560830" algn="l"/>
                <a:tab pos="2009775" algn="l"/>
                <a:tab pos="2459355" algn="l"/>
                <a:tab pos="2908300" algn="l"/>
                <a:tab pos="3357880" algn="l"/>
                <a:tab pos="3806825" algn="l"/>
                <a:tab pos="4256405" algn="l"/>
                <a:tab pos="4705350" algn="l"/>
                <a:tab pos="5154930" algn="l"/>
                <a:tab pos="5603875" algn="l"/>
                <a:tab pos="6053455" algn="l"/>
                <a:tab pos="6502400" algn="l"/>
                <a:tab pos="6951980" algn="l"/>
                <a:tab pos="7400925" algn="l"/>
                <a:tab pos="7850505" algn="l"/>
                <a:tab pos="8299450" algn="l"/>
                <a:tab pos="8749030" algn="l"/>
                <a:tab pos="9197975" algn="l"/>
              </a:tabLst>
            </a:pPr>
            <a:endParaRPr lang="en-US" altLang="x-none" sz="1600" baseline="0" dirty="0" err="1">
              <a:solidFill>
                <a:srgbClr val="000000"/>
              </a:solidFill>
            </a:endParaRPr>
          </a:p>
          <a:p>
            <a:pPr marL="214630" indent="-208280" defTabSz="457200">
              <a:spcBef>
                <a:spcPts val="800"/>
              </a:spcBef>
              <a:buClrTx/>
              <a:buSzPct val="100000"/>
              <a:buFontTx/>
              <a:buNone/>
              <a:tabLst>
                <a:tab pos="214630" algn="l"/>
                <a:tab pos="662305" algn="l"/>
                <a:tab pos="1111250" algn="l"/>
                <a:tab pos="1560830" algn="l"/>
                <a:tab pos="2009775" algn="l"/>
                <a:tab pos="2459355" algn="l"/>
                <a:tab pos="2908300" algn="l"/>
                <a:tab pos="3357880" algn="l"/>
                <a:tab pos="3806825" algn="l"/>
                <a:tab pos="4256405" algn="l"/>
                <a:tab pos="4705350" algn="l"/>
                <a:tab pos="5154930" algn="l"/>
                <a:tab pos="5603875" algn="l"/>
                <a:tab pos="6053455" algn="l"/>
                <a:tab pos="6502400" algn="l"/>
                <a:tab pos="6951980" algn="l"/>
                <a:tab pos="7400925" algn="l"/>
                <a:tab pos="7850505" algn="l"/>
                <a:tab pos="8299450" algn="l"/>
                <a:tab pos="8749030" algn="l"/>
                <a:tab pos="9197975" algn="l"/>
              </a:tabLst>
            </a:pPr>
            <a:r>
              <a:rPr lang="en-US" altLang="x-none" sz="1600" b="1" baseline="0" dirty="0" err="1">
                <a:solidFill>
                  <a:srgbClr val="000000"/>
                </a:solidFill>
              </a:rPr>
              <a:t>&lt;meta http-equiv="refresh" content="20;URL=https://t.me/itstep"&gt;</a:t>
            </a:r>
            <a:endParaRPr lang="en-US" altLang="x-none" sz="1600" b="1" baseline="0" dirty="0" err="1">
              <a:solidFill>
                <a:srgbClr val="000000"/>
              </a:solidFill>
            </a:endParaRPr>
          </a:p>
          <a:p>
            <a:pPr marL="214630" indent="-208280" defTabSz="457200">
              <a:spcBef>
                <a:spcPts val="800"/>
              </a:spcBef>
              <a:buClrTx/>
              <a:buSzPct val="100000"/>
              <a:buFontTx/>
              <a:buNone/>
              <a:tabLst>
                <a:tab pos="214630" algn="l"/>
                <a:tab pos="662305" algn="l"/>
                <a:tab pos="1111250" algn="l"/>
                <a:tab pos="1560830" algn="l"/>
                <a:tab pos="2009775" algn="l"/>
                <a:tab pos="2459355" algn="l"/>
                <a:tab pos="2908300" algn="l"/>
                <a:tab pos="3357880" algn="l"/>
                <a:tab pos="3806825" algn="l"/>
                <a:tab pos="4256405" algn="l"/>
                <a:tab pos="4705350" algn="l"/>
                <a:tab pos="5154930" algn="l"/>
                <a:tab pos="5603875" algn="l"/>
                <a:tab pos="6053455" algn="l"/>
                <a:tab pos="6502400" algn="l"/>
                <a:tab pos="6951980" algn="l"/>
                <a:tab pos="7400925" algn="l"/>
                <a:tab pos="7850505" algn="l"/>
                <a:tab pos="8299450" algn="l"/>
                <a:tab pos="8749030" algn="l"/>
                <a:tab pos="9197975" algn="l"/>
              </a:tabLst>
            </a:pPr>
            <a:r>
              <a:rPr lang="en-US" altLang="x-none" sz="1600" b="1" baseline="0" dirty="0" err="1">
                <a:solidFill>
                  <a:srgbClr val="000000"/>
                </a:solidFill>
              </a:rPr>
              <a:t>&lt;meta name="author" content="</a:t>
            </a:r>
            <a:r>
              <a:rPr lang="ru-RU" altLang="x-none" sz="1600" b="1" baseline="0" dirty="0" err="1">
                <a:solidFill>
                  <a:srgbClr val="000000"/>
                </a:solidFill>
              </a:rPr>
              <a:t>Олександр Загоруйко</a:t>
            </a:r>
            <a:r>
              <a:rPr lang="en-US" altLang="x-none" sz="1600" b="1" baseline="0" dirty="0" err="1">
                <a:solidFill>
                  <a:srgbClr val="000000"/>
                </a:solidFill>
              </a:rPr>
              <a:t>"&gt;</a:t>
            </a:r>
            <a:endParaRPr lang="en-US" altLang="x-none" sz="1600" b="1" baseline="0" dirty="0" err="1">
              <a:solidFill>
                <a:srgbClr val="000000"/>
              </a:solidFill>
            </a:endParaRPr>
          </a:p>
          <a:p>
            <a:pPr marL="214630" indent="-208280" defTabSz="457200">
              <a:spcBef>
                <a:spcPts val="800"/>
              </a:spcBef>
              <a:buClrTx/>
              <a:buSzPct val="100000"/>
              <a:buFontTx/>
              <a:buNone/>
              <a:tabLst>
                <a:tab pos="214630" algn="l"/>
                <a:tab pos="662305" algn="l"/>
                <a:tab pos="1111250" algn="l"/>
                <a:tab pos="1560830" algn="l"/>
                <a:tab pos="2009775" algn="l"/>
                <a:tab pos="2459355" algn="l"/>
                <a:tab pos="2908300" algn="l"/>
                <a:tab pos="3357880" algn="l"/>
                <a:tab pos="3806825" algn="l"/>
                <a:tab pos="4256405" algn="l"/>
                <a:tab pos="4705350" algn="l"/>
                <a:tab pos="5154930" algn="l"/>
                <a:tab pos="5603875" algn="l"/>
                <a:tab pos="6053455" algn="l"/>
                <a:tab pos="6502400" algn="l"/>
                <a:tab pos="6951980" algn="l"/>
                <a:tab pos="7400925" algn="l"/>
                <a:tab pos="7850505" algn="l"/>
                <a:tab pos="8299450" algn="l"/>
                <a:tab pos="8749030" algn="l"/>
                <a:tab pos="9197975" algn="l"/>
              </a:tabLst>
            </a:pPr>
            <a:r>
              <a:rPr lang="en-US" altLang="x-none" sz="1600" baseline="0" dirty="0" err="1">
                <a:solidFill>
                  <a:srgbClr val="000000"/>
                </a:solidFill>
              </a:rPr>
              <a:t>Директива author вказує ім'я одного з авторів сторінки.</a:t>
            </a:r>
            <a:endParaRPr lang="en-US" altLang="x-none" sz="1600" baseline="0" dirty="0" err="1">
              <a:solidFill>
                <a:srgbClr val="000000"/>
              </a:solidFill>
            </a:endParaRPr>
          </a:p>
        </p:txBody>
      </p:sp>
      <p:sp>
        <p:nvSpPr>
          <p:cNvPr id="9221" name="Text Box 9220"/>
          <p:cNvSpPr txBox="1"/>
          <p:nvPr/>
        </p:nvSpPr>
        <p:spPr>
          <a:xfrm>
            <a:off x="49530" y="6362700"/>
            <a:ext cx="9040495" cy="365125"/>
          </a:xfrm>
          <a:prstGeom prst="rect">
            <a:avLst/>
          </a:prstGeom>
          <a:noFill/>
          <a:ln w="9525">
            <a:noFill/>
          </a:ln>
        </p:spPr>
        <p:txBody>
          <a:bodyPr wrap="square" lIns="90000" tIns="45000" rIns="90000" bIns="45000" anchor="t" anchorCtr="0"/>
          <a:p>
            <a:pPr algn="ct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b="1" dirty="0" err="1">
                <a:solidFill>
                  <a:srgbClr val="0070C0"/>
                </a:solidFill>
                <a:highlight>
                  <a:srgbClr val="FFFF00"/>
                </a:highlight>
              </a:rPr>
              <a:t>https://www.w3schools.com/tags/tag_meta.asp</a:t>
            </a:r>
            <a:endParaRPr lang="en-US" altLang="x-none" b="1" dirty="0" err="1">
              <a:solidFill>
                <a:srgbClr val="0070C0"/>
              </a:solidFill>
              <a:highlight>
                <a:srgbClr val="FFFF00"/>
              </a:highlight>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ext Box 1024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200" dirty="0" err="1">
                <a:solidFill>
                  <a:srgbClr val="FFFFFF"/>
                </a:solidFill>
                <a:ea typeface="Microsoft YaHei" panose="020B0503020204020204" charset="-122"/>
              </a:rPr>
              <a:t>E</a:t>
            </a:r>
            <a:r>
              <a:rPr lang="ru-RU" altLang="x-none" sz="4200" dirty="0" err="1">
                <a:solidFill>
                  <a:srgbClr val="FFFFFF"/>
                </a:solidFill>
                <a:ea typeface="Microsoft YaHei" panose="020B0503020204020204" charset="-122"/>
              </a:rPr>
              <a:t>лемент meta</a:t>
            </a:r>
            <a:endParaRPr lang="ru-RU" altLang="x-none" sz="4200" dirty="0" err="1">
              <a:solidFill>
                <a:srgbClr val="FFFFFF"/>
              </a:solidFill>
              <a:ea typeface="Microsoft YaHei" panose="020B0503020204020204" charset="-122"/>
            </a:endParaRPr>
          </a:p>
        </p:txBody>
      </p:sp>
      <p:sp>
        <p:nvSpPr>
          <p:cNvPr id="10242" name="Text Box 10241"/>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700" b="1" baseline="0" dirty="0" err="1">
                <a:solidFill>
                  <a:srgbClr val="000000"/>
                </a:solidFill>
              </a:rPr>
              <a:t>&lt;meta name="copyright" content="</a:t>
            </a:r>
            <a:r>
              <a:rPr lang="ru-RU" altLang="en-US" sz="1700" b="1" baseline="0" dirty="0" err="1">
                <a:solidFill>
                  <a:srgbClr val="000000"/>
                </a:solidFill>
              </a:rPr>
              <a:t>В</a:t>
            </a:r>
            <a:r>
              <a:rPr lang="en-US" altLang="x-none" sz="1700" b="1" baseline="0" dirty="0" err="1">
                <a:solidFill>
                  <a:srgbClr val="000000"/>
                </a:solidFill>
              </a:rPr>
              <a:t>сі права належать компанії IT Step"&gt;</a:t>
            </a:r>
            <a:endParaRPr lang="en-US" altLang="x-none" sz="1700" b="1"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700" baseline="0" dirty="0" err="1">
                <a:solidFill>
                  <a:srgbClr val="000000"/>
                </a:solidFill>
              </a:rPr>
              <a:t>Директива copyright вказує власника контенту на сторінці.</a:t>
            </a:r>
            <a:endParaRPr lang="en-US" altLang="x-none" sz="17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7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700" baseline="0" dirty="0" err="1">
                <a:solidFill>
                  <a:srgbClr val="000000"/>
                </a:solidFill>
              </a:rPr>
              <a:t>Keywords &amp; Description:</a:t>
            </a:r>
            <a:endParaRPr lang="en-US" altLang="x-none" sz="17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700" b="1" baseline="0" dirty="0" err="1">
                <a:solidFill>
                  <a:srgbClr val="0070C0"/>
                </a:solidFill>
              </a:rPr>
              <a:t>https://www.clickminded.com/meta-keywords/</a:t>
            </a:r>
            <a:endParaRPr lang="en-US" altLang="x-none" sz="1700" b="1" baseline="0" dirty="0" err="1">
              <a:solidFill>
                <a:srgbClr val="0070C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700" b="1" baseline="0" dirty="0" err="1">
                <a:solidFill>
                  <a:srgbClr val="0070C0"/>
                </a:solidFill>
              </a:rPr>
              <a:t>https://www.clickminded.com/seo-checklist/</a:t>
            </a:r>
            <a:endParaRPr lang="en-US" altLang="x-none" sz="1700" b="1" baseline="0" dirty="0" err="1">
              <a:solidFill>
                <a:srgbClr val="0070C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7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700" b="1" baseline="0" dirty="0" err="1">
                <a:solidFill>
                  <a:srgbClr val="000000"/>
                </a:solidFill>
              </a:rPr>
              <a:t>Charset:</a:t>
            </a:r>
            <a:endParaRPr lang="en-US" altLang="x-none" sz="1700" b="1"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700" b="1" baseline="0" dirty="0" err="1">
                <a:solidFill>
                  <a:srgbClr val="0070C0"/>
                </a:solidFill>
              </a:rPr>
              <a:t>https://www.w3schools.com/charsets/default.asp</a:t>
            </a:r>
            <a:r>
              <a:rPr lang="ru-RU" altLang="en-US" sz="1700" b="1" baseline="0" dirty="0" err="1">
                <a:solidFill>
                  <a:srgbClr val="0070C0"/>
                </a:solidFill>
              </a:rPr>
              <a:t> </a:t>
            </a:r>
            <a:r>
              <a:rPr lang="en-US" altLang="en-US" sz="1700" b="1" baseline="0" dirty="0" err="1">
                <a:solidFill>
                  <a:schemeClr val="tx1"/>
                </a:solidFill>
              </a:rPr>
              <a:t>&lt;&lt;&lt; !!!</a:t>
            </a:r>
            <a:endParaRPr lang="en-US" altLang="x-none" sz="1700" b="1" baseline="0" dirty="0" err="1">
              <a:solidFill>
                <a:schemeClr val="tx1"/>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7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700" b="1" baseline="0" dirty="0" err="1">
                <a:solidFill>
                  <a:srgbClr val="000000"/>
                </a:solidFill>
              </a:rPr>
              <a:t>Спеціальні символи (символьні підстановки):</a:t>
            </a:r>
            <a:endParaRPr lang="en-US" altLang="x-none" sz="1700" b="1"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700" b="1" baseline="0" dirty="0" err="1">
                <a:solidFill>
                  <a:srgbClr val="0070C0"/>
                </a:solidFill>
              </a:rPr>
              <a:t>http://htmlbook.in.ua/simvoly-html/ </a:t>
            </a:r>
            <a:r>
              <a:rPr lang="en-US" altLang="x-none" sz="1700" b="1" baseline="0" dirty="0" err="1">
                <a:solidFill>
                  <a:schemeClr val="tx1"/>
                </a:solidFill>
              </a:rPr>
              <a:t>&lt;&lt;&lt; !!!</a:t>
            </a:r>
            <a:endParaRPr lang="en-US" altLang="x-none" sz="1700" b="1" baseline="0" dirty="0" err="1">
              <a:solidFill>
                <a:schemeClr val="tx1"/>
              </a:solidFill>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ext Box 1126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Кодування</a:t>
            </a:r>
            <a:endParaRPr lang="ru-RU" altLang="x-none" sz="4200" dirty="0" err="1">
              <a:solidFill>
                <a:srgbClr val="FFFFFF"/>
              </a:solidFill>
              <a:ea typeface="Microsoft YaHei" panose="020B0503020204020204" charset="-122"/>
            </a:endParaRPr>
          </a:p>
        </p:txBody>
      </p:sp>
      <p:sp>
        <p:nvSpPr>
          <p:cNvPr id="11266" name="Text Box 11265"/>
          <p:cNvSpPr txBox="1"/>
          <p:nvPr/>
        </p:nvSpPr>
        <p:spPr>
          <a:xfrm>
            <a:off x="458470" y="1437640"/>
            <a:ext cx="8143875" cy="4582160"/>
          </a:xfrm>
          <a:prstGeom prst="rect">
            <a:avLst/>
          </a:prstGeom>
          <a:noFill/>
          <a:ln w="9525">
            <a:noFill/>
          </a:ln>
        </p:spPr>
        <p:txBody>
          <a:bodyPr wrap="square" lIns="91440" tIns="45720" rIns="91440" bIns="45720" anchor="t"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rPr>
              <a:t>В загальному випадку </a:t>
            </a:r>
            <a:r>
              <a:rPr lang="en-US" altLang="x-none" sz="1300" b="1" baseline="0" dirty="0" err="1">
                <a:solidFill>
                  <a:srgbClr val="000000"/>
                </a:solidFill>
              </a:rPr>
              <a:t>кодування (encoding), або кодова таблиця, — це однозначне відповідність між підмножиною цілих чисел (як правило, що йдуть підряд) і певним набором символів</a:t>
            </a:r>
            <a:r>
              <a:rPr lang="en-US" altLang="x-none" sz="1300" baseline="0" dirty="0" err="1">
                <a:solidFill>
                  <a:srgbClr val="000000"/>
                </a:solidFill>
              </a:rPr>
              <a:t>. Ключовим тут є поняття символа. Символ може бути літерою (а може й не бути), може відповідати звуку мови (а може й не відповідати) і може бути представлений графічним знаком (але може обходитися і без будь-якого видимого образу). Символ — це атом смислу, найменша неподільна частка інформації.</a:t>
            </a:r>
            <a:endParaRPr lang="en-US" altLang="x-none" sz="1300" baseline="0" dirty="0" err="1">
              <a:solidFill>
                <a:srgbClr val="000000"/>
              </a:solidFill>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300" baseline="0" dirty="0" err="1">
              <a:solidFill>
                <a:srgbClr val="000000"/>
              </a:solidFill>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rPr>
              <a:t>Так, латинське «А» і кириличне «А» — це різні символи, тому що вони вживаються в різних контекстах і несуть у собі різну інформацію. Визначальним для будь-якого кодування є кількість охоплюваних нею кодів і, відповідно, символів. Оскільки тексти в комп'ютері зберігаються у вигляді послідовності байтів, більшість кодувань природним чином поділяються на однобайтові, або восьмібітні, здатні закодувати не більше 256 символів, і двобайтові, або шістнадцятібітні, чия ємність може досягати 65636 знакомісць.</a:t>
            </a:r>
            <a:endParaRPr lang="en-US" altLang="x-none" sz="1300" baseline="0" dirty="0" err="1">
              <a:solidFill>
                <a:srgbClr val="000000"/>
              </a:solidFill>
            </a:endParaRPr>
          </a:p>
          <a:p>
            <a:pPr indent="45720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rPr>
              <a:t>Перш ніж переходити до восьмібітних кодувань, потрібно сказати кілька слів про кодування під назвою </a:t>
            </a:r>
            <a:r>
              <a:rPr lang="en-US" altLang="x-none" sz="1300" b="1" baseline="0" dirty="0" err="1">
                <a:solidFill>
                  <a:srgbClr val="000000"/>
                </a:solidFill>
              </a:rPr>
              <a:t>ASCII </a:t>
            </a:r>
            <a:r>
              <a:rPr lang="en-US" altLang="x-none" sz="1300" baseline="0" dirty="0" err="1">
                <a:solidFill>
                  <a:srgbClr val="000000"/>
                </a:solidFill>
              </a:rPr>
              <a:t>(American Standard Code for Information Interchange) — кодування також восьмібітне, але охоплює лише 128 символів і тому задовольняється сімома значущими бітами (старший, восьмий біт при цьому завжди дорівнює нулю). Важливість цієї кодування, що включає латинський алфавіт, цифри та основні знаки пунктуації, надзвичайно велика: майже всі інші (більші за розміром) кодування сумісні з нею, тобто розміщують на своїх перших 128 знакомісцях ті ж самі символи в тому ж порядку.</a:t>
            </a:r>
            <a:endParaRPr lang="en-US" altLang="x-none" sz="1300" baseline="0" dirty="0" err="1">
              <a:solidFill>
                <a:srgbClr val="000000"/>
              </a:solidFill>
            </a:endParaRPr>
          </a:p>
          <a:p>
            <a:pPr indent="45720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rPr>
              <a:t>Перші 32 позиції в кодуванні ASCII зайняті так званими керуючими символами (control characters), призначеними не для передачі власне текстової інформації, а для управління пристроєм, що читає (або отримує по лінії зв’язку) текстовий файл.</a:t>
            </a:r>
            <a:endParaRPr lang="en-US" altLang="x-none" sz="13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ext Box 1228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sym typeface="+mn-ea"/>
              </a:rPr>
              <a:t>Кодування</a:t>
            </a:r>
            <a:endParaRPr lang="ru-RU" altLang="x-none" sz="4200" dirty="0" err="1">
              <a:solidFill>
                <a:srgbClr val="FFFFFF"/>
              </a:solidFill>
              <a:ea typeface="Microsoft YaHei" panose="020B0503020204020204" charset="-122"/>
            </a:endParaRPr>
          </a:p>
        </p:txBody>
      </p:sp>
      <p:sp>
        <p:nvSpPr>
          <p:cNvPr id="12290" name="Text Box 12289"/>
          <p:cNvSpPr txBox="1"/>
          <p:nvPr/>
        </p:nvSpPr>
        <p:spPr>
          <a:xfrm>
            <a:off x="474980" y="1437640"/>
            <a:ext cx="8059420" cy="4582160"/>
          </a:xfrm>
          <a:prstGeom prst="rect">
            <a:avLst/>
          </a:prstGeom>
          <a:noFill/>
          <a:ln w="9525">
            <a:noFill/>
          </a:ln>
        </p:spPr>
        <p:txBody>
          <a:bodyPr wrap="square" lIns="91440" tIns="45720" rIns="91440" bIns="45720" anchor="t"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1" baseline="0" dirty="0" err="1">
                <a:solidFill>
                  <a:srgbClr val="000000"/>
                </a:solidFill>
                <a:latin typeface="Arial" panose="020B0604020202020204" pitchFamily="34" charset="0"/>
                <a:cs typeface="Arial" panose="020B0604020202020204" pitchFamily="34" charset="0"/>
              </a:rPr>
              <a:t>Windows-1251</a:t>
            </a:r>
            <a:r>
              <a:rPr lang="en-US" altLang="x-none" sz="1300" baseline="0" dirty="0" err="1">
                <a:solidFill>
                  <a:srgbClr val="000000"/>
                </a:solidFill>
                <a:latin typeface="Arial" panose="020B0604020202020204" pitchFamily="34" charset="0"/>
                <a:cs typeface="Arial" panose="020B0604020202020204" pitchFamily="34" charset="0"/>
              </a:rPr>
              <a:t> — це стандартн</a:t>
            </a:r>
            <a:r>
              <a:rPr lang="ru-RU" altLang="en-US" sz="1300" baseline="0" dirty="0" err="1">
                <a:solidFill>
                  <a:srgbClr val="000000"/>
                </a:solidFill>
                <a:latin typeface="Arial" panose="020B0604020202020204" pitchFamily="34" charset="0"/>
                <a:cs typeface="Arial" panose="020B0604020202020204" pitchFamily="34" charset="0"/>
              </a:rPr>
              <a:t>е</a:t>
            </a:r>
            <a:r>
              <a:rPr lang="en-US" altLang="x-none" sz="1300" baseline="0" dirty="0" err="1">
                <a:solidFill>
                  <a:srgbClr val="000000"/>
                </a:solidFill>
                <a:latin typeface="Arial" panose="020B0604020202020204" pitchFamily="34" charset="0"/>
                <a:cs typeface="Arial" panose="020B0604020202020204" pitchFamily="34" charset="0"/>
              </a:rPr>
              <a:t> кириличн</a:t>
            </a:r>
            <a:r>
              <a:rPr lang="ru-RU" altLang="en-US" sz="1300" baseline="0" dirty="0" err="1">
                <a:solidFill>
                  <a:srgbClr val="000000"/>
                </a:solidFill>
                <a:latin typeface="Arial" panose="020B0604020202020204" pitchFamily="34" charset="0"/>
                <a:cs typeface="Arial" panose="020B0604020202020204" pitchFamily="34" charset="0"/>
              </a:rPr>
              <a:t>е</a:t>
            </a:r>
            <a:r>
              <a:rPr lang="en-US" altLang="x-none" sz="1300" baseline="0" dirty="0" err="1">
                <a:solidFill>
                  <a:srgbClr val="000000"/>
                </a:solidFill>
                <a:latin typeface="Arial" panose="020B0604020202020204" pitchFamily="34" charset="0"/>
                <a:cs typeface="Arial" panose="020B0604020202020204" pitchFamily="34" charset="0"/>
              </a:rPr>
              <a:t> кодування Microsoft Windows, що позначається абревіатурою СР1251 («СР» розшифровується як «Code Page», «кодова сторінка»). Усі Windows-додатки, що працюють з</a:t>
            </a:r>
            <a:r>
              <a:rPr lang="ru-RU" altLang="en-US" sz="1300" baseline="0" dirty="0" err="1">
                <a:solidFill>
                  <a:srgbClr val="000000"/>
                </a:solidFill>
                <a:latin typeface="Arial" panose="020B0604020202020204" pitchFamily="34" charset="0"/>
                <a:cs typeface="Arial" panose="020B0604020202020204" pitchFamily="34" charset="0"/>
              </a:rPr>
              <a:t> </a:t>
            </a:r>
            <a:r>
              <a:rPr lang="en-US" altLang="x-none" sz="1300" baseline="0" dirty="0" err="1">
                <a:solidFill>
                  <a:srgbClr val="000000"/>
                </a:solidFill>
                <a:latin typeface="Arial" panose="020B0604020202020204" pitchFamily="34" charset="0"/>
                <a:cs typeface="Arial" panose="020B0604020202020204" pitchFamily="34" charset="0"/>
              </a:rPr>
              <a:t>українською мов</a:t>
            </a:r>
            <a:r>
              <a:rPr lang="ru-RU" altLang="en-US" sz="1300" baseline="0" dirty="0" err="1">
                <a:solidFill>
                  <a:srgbClr val="000000"/>
                </a:solidFill>
                <a:latin typeface="Arial" panose="020B0604020202020204" pitchFamily="34" charset="0"/>
                <a:cs typeface="Arial" panose="020B0604020202020204" pitchFamily="34" charset="0"/>
              </a:rPr>
              <a:t>ою</a:t>
            </a:r>
            <a:r>
              <a:rPr lang="en-US" altLang="x-none" sz="1300" baseline="0" dirty="0" err="1">
                <a:solidFill>
                  <a:srgbClr val="000000"/>
                </a:solidFill>
                <a:latin typeface="Arial" panose="020B0604020202020204" pitchFamily="34" charset="0"/>
                <a:cs typeface="Arial" panose="020B0604020202020204" pitchFamily="34" charset="0"/>
              </a:rPr>
              <a:t>, повинні розуміти ц</a:t>
            </a:r>
            <a:r>
              <a:rPr lang="ru-RU" altLang="en-US" sz="1300" baseline="0" dirty="0" err="1">
                <a:solidFill>
                  <a:srgbClr val="000000"/>
                </a:solidFill>
                <a:latin typeface="Arial" panose="020B0604020202020204" pitchFamily="34" charset="0"/>
                <a:cs typeface="Arial" panose="020B0604020202020204" pitchFamily="34" charset="0"/>
              </a:rPr>
              <a:t>е</a:t>
            </a:r>
            <a:r>
              <a:rPr lang="en-US" altLang="x-none" sz="1300" baseline="0" dirty="0" err="1">
                <a:solidFill>
                  <a:srgbClr val="000000"/>
                </a:solidFill>
                <a:latin typeface="Arial" panose="020B0604020202020204" pitchFamily="34" charset="0"/>
                <a:cs typeface="Arial" panose="020B0604020202020204" pitchFamily="34" charset="0"/>
              </a:rPr>
              <a:t> кодування без перекладу. Завдяки поширеності Windows кодування СР1251 входить в абсолютний мінімум кодувань, які потрібно підтримувати </a:t>
            </a:r>
            <a:r>
              <a:rPr lang="ru-RU" altLang="en-US" sz="1300" baseline="0" dirty="0" err="1">
                <a:solidFill>
                  <a:srgbClr val="000000"/>
                </a:solidFill>
                <a:latin typeface="Arial" panose="020B0604020202020204" pitchFamily="34" charset="0"/>
                <a:cs typeface="Arial" panose="020B0604020202020204" pitchFamily="34" charset="0"/>
              </a:rPr>
              <a:t>укра</a:t>
            </a:r>
            <a:r>
              <a:rPr lang="en-US" altLang="x-none" sz="1300" dirty="0" err="1">
                <a:solidFill>
                  <a:srgbClr val="000000"/>
                </a:solidFill>
                <a:cs typeface="Arial" panose="020B0604020202020204" pitchFamily="34" charset="0"/>
                <a:sym typeface="+mn-ea"/>
              </a:rPr>
              <a:t>ї</a:t>
            </a:r>
            <a:r>
              <a:rPr lang="ru-RU" altLang="en-US" sz="1300" baseline="0" dirty="0" err="1">
                <a:solidFill>
                  <a:srgbClr val="000000"/>
                </a:solidFill>
                <a:latin typeface="Arial" panose="020B0604020202020204" pitchFamily="34" charset="0"/>
                <a:cs typeface="Arial" panose="020B0604020202020204" pitchFamily="34" charset="0"/>
              </a:rPr>
              <a:t>но</a:t>
            </a:r>
            <a:r>
              <a:rPr lang="en-US" altLang="x-none" sz="1300" baseline="0" dirty="0" err="1">
                <a:solidFill>
                  <a:srgbClr val="000000"/>
                </a:solidFill>
                <a:latin typeface="Arial" panose="020B0604020202020204" pitchFamily="34" charset="0"/>
                <a:cs typeface="Arial" panose="020B0604020202020204" pitchFamily="34" charset="0"/>
              </a:rPr>
              <a:t>мовним сайтам.</a:t>
            </a:r>
            <a:endParaRPr lang="en-US" altLang="x-none" sz="1300" baseline="0" dirty="0" err="1">
              <a:solidFill>
                <a:srgbClr val="000000"/>
              </a:solidFill>
              <a:latin typeface="Arial" panose="020B0604020202020204" pitchFamily="34" charset="0"/>
              <a:cs typeface="Arial" panose="020B0604020202020204" pitchFamily="34" charset="0"/>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300" b="1" baseline="0" dirty="0" err="1">
              <a:solidFill>
                <a:srgbClr val="000000"/>
              </a:solidFill>
              <a:latin typeface="Arial" panose="020B0604020202020204" pitchFamily="34" charset="0"/>
              <a:cs typeface="Arial" panose="020B0604020202020204" pitchFamily="34" charset="0"/>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1" baseline="0" dirty="0" err="1">
                <a:solidFill>
                  <a:srgbClr val="000000"/>
                </a:solidFill>
                <a:latin typeface="Arial" panose="020B0604020202020204" pitchFamily="34" charset="0"/>
                <a:cs typeface="Arial" panose="020B0604020202020204" pitchFamily="34" charset="0"/>
              </a:rPr>
              <a:t>UTF-8</a:t>
            </a:r>
            <a:r>
              <a:rPr lang="en-US" altLang="x-none" sz="1300" baseline="0" dirty="0" err="1">
                <a:solidFill>
                  <a:srgbClr val="000000"/>
                </a:solidFill>
                <a:latin typeface="Arial" panose="020B0604020202020204" pitchFamily="34" charset="0"/>
                <a:cs typeface="Arial" panose="020B0604020202020204" pitchFamily="34" charset="0"/>
              </a:rPr>
              <a:t>. Ц</a:t>
            </a:r>
            <a:r>
              <a:rPr lang="ru-RU" altLang="en-US" sz="1300" baseline="0" dirty="0" err="1">
                <a:solidFill>
                  <a:srgbClr val="000000"/>
                </a:solidFill>
                <a:latin typeface="Arial" panose="020B0604020202020204" pitchFamily="34" charset="0"/>
                <a:cs typeface="Arial" panose="020B0604020202020204" pitchFamily="34" charset="0"/>
              </a:rPr>
              <a:t>е</a:t>
            </a:r>
            <a:r>
              <a:rPr lang="en-US" altLang="x-none" sz="1300" baseline="0" dirty="0" err="1">
                <a:solidFill>
                  <a:srgbClr val="000000"/>
                </a:solidFill>
                <a:latin typeface="Arial" panose="020B0604020202020204" pitchFamily="34" charset="0"/>
                <a:cs typeface="Arial" panose="020B0604020202020204" pitchFamily="34" charset="0"/>
              </a:rPr>
              <a:t> «похідн</a:t>
            </a:r>
            <a:r>
              <a:rPr lang="ru-RU" altLang="en-US" sz="1300" baseline="0" dirty="0" err="1">
                <a:solidFill>
                  <a:srgbClr val="000000"/>
                </a:solidFill>
                <a:latin typeface="Arial" panose="020B0604020202020204" pitchFamily="34" charset="0"/>
                <a:cs typeface="Arial" panose="020B0604020202020204" pitchFamily="34" charset="0"/>
              </a:rPr>
              <a:t>е</a:t>
            </a:r>
            <a:r>
              <a:rPr lang="en-US" altLang="x-none" sz="1300" baseline="0" dirty="0" err="1">
                <a:solidFill>
                  <a:srgbClr val="000000"/>
                </a:solidFill>
                <a:latin typeface="Arial" panose="020B0604020202020204" pitchFamily="34" charset="0"/>
                <a:cs typeface="Arial" panose="020B0604020202020204" pitchFamily="34" charset="0"/>
              </a:rPr>
              <a:t>» кодування використовується для запису символів </a:t>
            </a:r>
            <a:r>
              <a:rPr lang="ru-RU" altLang="en-US" sz="1300" baseline="0" dirty="0" err="1">
                <a:solidFill>
                  <a:srgbClr val="000000"/>
                </a:solidFill>
                <a:latin typeface="Arial" panose="020B0604020202020204" pitchFamily="34" charset="0"/>
                <a:cs typeface="Arial" panose="020B0604020202020204" pitchFamily="34" charset="0"/>
              </a:rPr>
              <a:t>ланцюжками </a:t>
            </a:r>
            <a:r>
              <a:rPr lang="en-US" altLang="x-none" sz="1300" baseline="0" dirty="0" err="1">
                <a:solidFill>
                  <a:srgbClr val="000000"/>
                </a:solidFill>
                <a:latin typeface="Arial" panose="020B0604020202020204" pitchFamily="34" charset="0"/>
                <a:cs typeface="Arial" panose="020B0604020202020204" pitchFamily="34" charset="0"/>
              </a:rPr>
              <a:t>байтів різної довжини (від одного до шести), які за допомогою нескладного алгоритму перетворюються в Unicode-коди, причому більш уживаним символам відповідають більш короткі </a:t>
            </a:r>
            <a:r>
              <a:rPr lang="ru-RU" altLang="en-US" sz="1300" baseline="0" dirty="0" err="1">
                <a:solidFill>
                  <a:srgbClr val="000000"/>
                </a:solidFill>
                <a:latin typeface="Arial" panose="020B0604020202020204" pitchFamily="34" charset="0"/>
                <a:cs typeface="Arial" panose="020B0604020202020204" pitchFamily="34" charset="0"/>
              </a:rPr>
              <a:t>ланцюжки</a:t>
            </a:r>
            <a:r>
              <a:rPr lang="en-US" altLang="x-none" sz="1300" baseline="0" dirty="0" err="1">
                <a:solidFill>
                  <a:srgbClr val="000000"/>
                </a:solidFill>
                <a:latin typeface="Arial" panose="020B0604020202020204" pitchFamily="34" charset="0"/>
                <a:cs typeface="Arial" panose="020B0604020202020204" pitchFamily="34" charset="0"/>
              </a:rPr>
              <a:t>. Головн</a:t>
            </a:r>
            <a:r>
              <a:rPr lang="ru-RU" altLang="en-US" sz="1300" baseline="0" dirty="0" err="1">
                <a:solidFill>
                  <a:srgbClr val="000000"/>
                </a:solidFill>
                <a:latin typeface="Arial" panose="020B0604020202020204" pitchFamily="34" charset="0"/>
                <a:cs typeface="Arial" panose="020B0604020202020204" pitchFamily="34" charset="0"/>
              </a:rPr>
              <a:t>а перевага </a:t>
            </a:r>
            <a:r>
              <a:rPr lang="en-US" altLang="x-none" sz="1300" baseline="0" dirty="0" err="1">
                <a:solidFill>
                  <a:srgbClr val="000000"/>
                </a:solidFill>
                <a:latin typeface="Arial" panose="020B0604020202020204" pitchFamily="34" charset="0"/>
                <a:cs typeface="Arial" panose="020B0604020202020204" pitchFamily="34" charset="0"/>
              </a:rPr>
              <a:t>цього формату — сумісність з ASCII не тільки за значеннями кодів, але й за кількістю біт на символ, так як для кодування будь-якого з перших 128 символів у UTF-8 достатньо одного байта (хоча, наприклад, для букв кирилиці потрібно вже по два байта).</a:t>
            </a:r>
            <a:endParaRPr lang="en-US" altLang="x-none" sz="1300" baseline="0" dirty="0" err="1">
              <a:solidFill>
                <a:srgbClr val="000000"/>
              </a:solidFill>
              <a:latin typeface="Arial" panose="020B0604020202020204" pitchFamily="34" charset="0"/>
              <a:cs typeface="Arial" panose="020B0604020202020204" pitchFamily="34" charset="0"/>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300" baseline="0" dirty="0" err="1">
              <a:solidFill>
                <a:srgbClr val="000000"/>
              </a:solidFill>
              <a:latin typeface="Arial" panose="020B0604020202020204" pitchFamily="34" charset="0"/>
              <a:cs typeface="Arial" panose="020B0604020202020204" pitchFamily="34" charset="0"/>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latin typeface="Arial" panose="020B0604020202020204" pitchFamily="34" charset="0"/>
                <a:cs typeface="Arial" panose="020B0604020202020204" pitchFamily="34" charset="0"/>
              </a:rPr>
              <a:t>Мови з ієрогліфічним письмом (японська, китайська, корейська) користуються змішаними кодуваннями, в яких ієрогліфи (а їх в сотні разів більше, ніж букв в алфавіті) представлені двобайтовими кодами, а вставки на латиниці кодуються за однобайтовою таблицею. У 1991 році була зроблена спроба створити єдину універсальну двобайтову кодування, що охоплює всі алфавіти та ієрогліфічні системи світу. Результатом стала стандарт під назвою </a:t>
            </a:r>
            <a:r>
              <a:rPr lang="en-US" altLang="x-none" sz="1300" b="1" baseline="0" dirty="0" err="1">
                <a:solidFill>
                  <a:srgbClr val="000000"/>
                </a:solidFill>
                <a:latin typeface="Arial" panose="020B0604020202020204" pitchFamily="34" charset="0"/>
                <a:cs typeface="Arial" panose="020B0604020202020204" pitchFamily="34" charset="0"/>
              </a:rPr>
              <a:t>Unicode</a:t>
            </a:r>
            <a:r>
              <a:rPr lang="en-US" altLang="x-none" sz="1300" baseline="0" dirty="0" err="1">
                <a:solidFill>
                  <a:srgbClr val="000000"/>
                </a:solidFill>
                <a:latin typeface="Arial" panose="020B0604020202020204" pitchFamily="34" charset="0"/>
                <a:cs typeface="Arial" panose="020B0604020202020204" pitchFamily="34" charset="0"/>
              </a:rPr>
              <a:t>, що покриває не тільки системи письма всіх живих і більшості мертвих мов світу, але й безліч музичних, математичних, хімічних та інших символів. Хоча масове застосування Unicode в документах і програмах залишається справою майбутнього, для веб-дизайнера ц</a:t>
            </a:r>
            <a:r>
              <a:rPr lang="ru-RU" altLang="en-US" sz="1300" baseline="0" dirty="0" err="1">
                <a:solidFill>
                  <a:srgbClr val="000000"/>
                </a:solidFill>
                <a:latin typeface="Arial" panose="020B0604020202020204" pitchFamily="34" charset="0"/>
                <a:cs typeface="Arial" panose="020B0604020202020204" pitchFamily="34" charset="0"/>
              </a:rPr>
              <a:t>е</a:t>
            </a:r>
            <a:r>
              <a:rPr lang="en-US" altLang="x-none" sz="1300" baseline="0" dirty="0" err="1">
                <a:solidFill>
                  <a:srgbClr val="000000"/>
                </a:solidFill>
                <a:latin typeface="Arial" panose="020B0604020202020204" pitchFamily="34" charset="0"/>
                <a:cs typeface="Arial" panose="020B0604020202020204" pitchFamily="34" charset="0"/>
              </a:rPr>
              <a:t> кодування має особливе значення, оскільки саме вон</a:t>
            </a:r>
            <a:r>
              <a:rPr lang="ru-RU" altLang="en-US" sz="1300" baseline="0" dirty="0" err="1">
                <a:solidFill>
                  <a:srgbClr val="000000"/>
                </a:solidFill>
                <a:latin typeface="Arial" panose="020B0604020202020204" pitchFamily="34" charset="0"/>
                <a:cs typeface="Arial" panose="020B0604020202020204" pitchFamily="34" charset="0"/>
              </a:rPr>
              <a:t>о</a:t>
            </a:r>
            <a:r>
              <a:rPr lang="en-US" altLang="x-none" sz="1300" baseline="0" dirty="0" err="1">
                <a:solidFill>
                  <a:srgbClr val="000000"/>
                </a:solidFill>
                <a:latin typeface="Arial" panose="020B0604020202020204" pitchFamily="34" charset="0"/>
                <a:cs typeface="Arial" panose="020B0604020202020204" pitchFamily="34" charset="0"/>
              </a:rPr>
              <a:t> оголошен</a:t>
            </a:r>
            <a:r>
              <a:rPr lang="ru-RU" altLang="en-US" sz="1300" baseline="0" dirty="0" err="1">
                <a:solidFill>
                  <a:srgbClr val="000000"/>
                </a:solidFill>
                <a:latin typeface="Arial" panose="020B0604020202020204" pitchFamily="34" charset="0"/>
                <a:cs typeface="Arial" panose="020B0604020202020204" pitchFamily="34" charset="0"/>
              </a:rPr>
              <a:t>о</a:t>
            </a:r>
            <a:r>
              <a:rPr lang="en-US" altLang="x-none" sz="1300" baseline="0" dirty="0" err="1">
                <a:solidFill>
                  <a:srgbClr val="000000"/>
                </a:solidFill>
                <a:latin typeface="Arial" panose="020B0604020202020204" pitchFamily="34" charset="0"/>
                <a:cs typeface="Arial" panose="020B0604020202020204" pitchFamily="34" charset="0"/>
              </a:rPr>
              <a:t> «стандартн</a:t>
            </a:r>
            <a:r>
              <a:rPr lang="ru-RU" altLang="en-US" sz="1300" baseline="0" dirty="0" err="1">
                <a:solidFill>
                  <a:srgbClr val="000000"/>
                </a:solidFill>
                <a:latin typeface="Arial" panose="020B0604020202020204" pitchFamily="34" charset="0"/>
                <a:cs typeface="Arial" panose="020B0604020202020204" pitchFamily="34" charset="0"/>
              </a:rPr>
              <a:t>им</a:t>
            </a:r>
            <a:r>
              <a:rPr lang="en-US" altLang="x-none" sz="1300" baseline="0" dirty="0" err="1">
                <a:solidFill>
                  <a:srgbClr val="000000"/>
                </a:solidFill>
                <a:latin typeface="Arial" panose="020B0604020202020204" pitchFamily="34" charset="0"/>
                <a:cs typeface="Arial" panose="020B0604020202020204" pitchFamily="34" charset="0"/>
              </a:rPr>
              <a:t> кодуванням документа» в HTML починаючи з версії 4.</a:t>
            </a:r>
            <a:endParaRPr lang="en-US" altLang="x-none" sz="1300" baseline="0" dirty="0" err="1">
              <a:solidFill>
                <a:srgbClr val="000000"/>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ext Box 1331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Символьн</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 п</a:t>
            </a:r>
            <a:r>
              <a:rPr lang="en-US" altLang="ru-RU"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дстановки</a:t>
            </a:r>
            <a:endParaRPr lang="ru-RU" altLang="x-none" sz="4200" dirty="0" err="1">
              <a:solidFill>
                <a:srgbClr val="FFFFFF"/>
              </a:solidFill>
              <a:ea typeface="Microsoft YaHei" panose="020B0503020204020204" charset="-122"/>
            </a:endParaRPr>
          </a:p>
        </p:txBody>
      </p:sp>
      <p:sp>
        <p:nvSpPr>
          <p:cNvPr id="13314" name="Text Box 13313"/>
          <p:cNvSpPr txBox="1"/>
          <p:nvPr/>
        </p:nvSpPr>
        <p:spPr>
          <a:xfrm>
            <a:off x="474980" y="1436370"/>
            <a:ext cx="8059420" cy="4583430"/>
          </a:xfrm>
          <a:prstGeom prst="rect">
            <a:avLst/>
          </a:prstGeom>
          <a:noFill/>
          <a:ln w="9525">
            <a:noFill/>
          </a:ln>
        </p:spPr>
        <p:txBody>
          <a:bodyPr wrap="square" lIns="91440" tIns="45720" rIns="91440" bIns="45720" anchor="t" anchorCtr="0"/>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200" baseline="0" dirty="0" err="1">
                <a:solidFill>
                  <a:srgbClr val="000000"/>
                </a:solidFill>
                <a:latin typeface="Arial" panose="020B0604020202020204" pitchFamily="34" charset="0"/>
                <a:cs typeface="Arial" panose="020B0604020202020204" pitchFamily="34" charset="0"/>
              </a:rPr>
              <a:t>Як</a:t>
            </a:r>
            <a:r>
              <a:rPr lang="ru-RU" altLang="en-US" sz="1200" baseline="0" dirty="0" err="1">
                <a:solidFill>
                  <a:srgbClr val="000000"/>
                </a:solidFill>
                <a:latin typeface="Arial" panose="020B0604020202020204" pitchFamily="34" charset="0"/>
                <a:cs typeface="Arial" panose="020B0604020202020204" pitchFamily="34" charset="0"/>
              </a:rPr>
              <a:t>ий</a:t>
            </a:r>
            <a:r>
              <a:rPr lang="en-US" altLang="x-none" sz="1200" baseline="0" dirty="0" err="1">
                <a:solidFill>
                  <a:srgbClr val="000000"/>
                </a:solidFill>
                <a:latin typeface="Arial" panose="020B0604020202020204" pitchFamily="34" charset="0"/>
                <a:cs typeface="Arial" panose="020B0604020202020204" pitchFamily="34" charset="0"/>
              </a:rPr>
              <a:t> би не був широкий вибір кодувань і різноманітний набір символів, існує наступне обмеження: не всі символи можна набрати на клавіатурі! Наприклад, символ зареєстрованого товарного знака - ®, або товарної марки - ™.</a:t>
            </a:r>
            <a:endParaRPr lang="en-US" altLang="x-none" sz="1200"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200" baseline="0" dirty="0" err="1">
                <a:solidFill>
                  <a:srgbClr val="000000"/>
                </a:solidFill>
                <a:latin typeface="Arial" panose="020B0604020202020204" pitchFamily="34" charset="0"/>
                <a:cs typeface="Arial" panose="020B0604020202020204" pitchFamily="34" charset="0"/>
              </a:rPr>
              <a:t>Безумовно, можна скористатися утилітою вставки символа, стандартною для Windows. Однак не всі редактори здатні відобразити такий символ. Крім того, цієї утиліти може і не бути у розробників, які віддають перевагу іншим операційним системам. Як діяти в таких випадках? Скористатися символьними підстановками. Символьні підстановки представляють собою спеціальну послідовність, що перетворюється браузерами в заданий символ.</a:t>
            </a:r>
            <a:endParaRPr lang="en-US" altLang="x-none" sz="1200"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200"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200" baseline="0" dirty="0" err="1">
                <a:solidFill>
                  <a:srgbClr val="000000"/>
                </a:solidFill>
                <a:latin typeface="Arial" panose="020B0604020202020204" pitchFamily="34" charset="0"/>
                <a:cs typeface="Arial" panose="020B0604020202020204" pitchFamily="34" charset="0"/>
              </a:rPr>
              <a:t>Підстановку можна здійснити кількома способами:</a:t>
            </a:r>
            <a:endParaRPr lang="en-US" altLang="x-none" sz="1200"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200" baseline="0" dirty="0" err="1">
                <a:solidFill>
                  <a:srgbClr val="000000"/>
                </a:solidFill>
                <a:latin typeface="Arial" panose="020B0604020202020204" pitchFamily="34" charset="0"/>
                <a:cs typeface="Arial" panose="020B0604020202020204" pitchFamily="34" charset="0"/>
              </a:rPr>
              <a:t>· &amp;мнемокод; - вставка символа за його "мнемокодом" (іменем).</a:t>
            </a:r>
            <a:endParaRPr lang="en-US" altLang="x-none" sz="1200"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200" baseline="0" dirty="0" err="1">
                <a:solidFill>
                  <a:srgbClr val="000000"/>
                </a:solidFill>
                <a:latin typeface="Arial" panose="020B0604020202020204" pitchFamily="34" charset="0"/>
                <a:cs typeface="Arial" panose="020B0604020202020204" pitchFamily="34" charset="0"/>
              </a:rPr>
              <a:t>· &amp;#КОД10; - вставка символа за його десятковим кодом.</a:t>
            </a:r>
            <a:endParaRPr lang="en-US" altLang="x-none" sz="1200"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200" baseline="0" dirty="0" err="1">
                <a:solidFill>
                  <a:srgbClr val="000000"/>
                </a:solidFill>
                <a:latin typeface="Arial" panose="020B0604020202020204" pitchFamily="34" charset="0"/>
                <a:cs typeface="Arial" panose="020B0604020202020204" pitchFamily="34" charset="0"/>
              </a:rPr>
              <a:t>· &amp;#xКОД16; - вставка символа за його шістнадцятковим кодом.</a:t>
            </a:r>
            <a:endParaRPr lang="en-US" altLang="x-none" sz="1200"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200"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200" baseline="0" dirty="0" err="1">
                <a:solidFill>
                  <a:srgbClr val="000000"/>
                </a:solidFill>
                <a:latin typeface="Arial" panose="020B0604020202020204" pitchFamily="34" charset="0"/>
                <a:cs typeface="Arial" panose="020B0604020202020204" pitchFamily="34" charset="0"/>
              </a:rPr>
              <a:t>Наприклад, наступні підстановки замінюються символом ®:</a:t>
            </a:r>
            <a:endParaRPr lang="en-US" altLang="x-none" sz="1200"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200" baseline="0" dirty="0" err="1">
                <a:solidFill>
                  <a:srgbClr val="000000"/>
                </a:solidFill>
                <a:latin typeface="Symbol" panose="05050102010706020507" charset="0"/>
                <a:cs typeface="Symbol" panose="05050102010706020507" charset="0"/>
              </a:rPr>
              <a:t>·	</a:t>
            </a:r>
            <a:r>
              <a:rPr lang="en-US" altLang="x-none" sz="1200" b="1" i="1" baseline="0" dirty="0" err="1">
                <a:solidFill>
                  <a:srgbClr val="000000"/>
                </a:solidFill>
                <a:latin typeface="Arial" panose="020B0604020202020204" pitchFamily="34" charset="0"/>
                <a:cs typeface="Arial" panose="020B0604020202020204" pitchFamily="34" charset="0"/>
              </a:rPr>
              <a:t>&amp;reg;</a:t>
            </a:r>
            <a:r>
              <a:rPr lang="en-US" altLang="x-none" sz="1200" baseline="0" dirty="0" err="1">
                <a:solidFill>
                  <a:srgbClr val="000000"/>
                </a:solidFill>
                <a:latin typeface="Arial" panose="020B0604020202020204" pitchFamily="34" charset="0"/>
                <a:cs typeface="Arial" panose="020B0604020202020204" pitchFamily="34" charset="0"/>
              </a:rPr>
              <a:t> </a:t>
            </a:r>
            <a:endParaRPr lang="en-US" altLang="x-none" sz="1200"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200" baseline="0" dirty="0" err="1">
                <a:solidFill>
                  <a:srgbClr val="000000"/>
                </a:solidFill>
                <a:latin typeface="Symbol" panose="05050102010706020507" charset="0"/>
                <a:cs typeface="Symbol" panose="05050102010706020507" charset="0"/>
              </a:rPr>
              <a:t>·	</a:t>
            </a:r>
            <a:r>
              <a:rPr lang="en-US" altLang="x-none" sz="1200" b="1" i="1" baseline="0" dirty="0" err="1">
                <a:solidFill>
                  <a:srgbClr val="000000"/>
                </a:solidFill>
                <a:latin typeface="Arial" panose="020B0604020202020204" pitchFamily="34" charset="0"/>
                <a:cs typeface="Arial" panose="020B0604020202020204" pitchFamily="34" charset="0"/>
              </a:rPr>
              <a:t>&amp;#174;</a:t>
            </a:r>
            <a:r>
              <a:rPr lang="en-US" altLang="x-none" sz="1200" baseline="0" dirty="0" err="1">
                <a:solidFill>
                  <a:srgbClr val="000000"/>
                </a:solidFill>
                <a:latin typeface="Arial" panose="020B0604020202020204" pitchFamily="34" charset="0"/>
                <a:cs typeface="Arial" panose="020B0604020202020204" pitchFamily="34" charset="0"/>
              </a:rPr>
              <a:t> </a:t>
            </a:r>
            <a:endParaRPr lang="en-US" altLang="x-none" sz="1200"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200" baseline="0" dirty="0" err="1">
                <a:solidFill>
                  <a:srgbClr val="000000"/>
                </a:solidFill>
                <a:latin typeface="Symbol" panose="05050102010706020507" charset="0"/>
                <a:cs typeface="Symbol" panose="05050102010706020507" charset="0"/>
              </a:rPr>
              <a:t>·	</a:t>
            </a:r>
            <a:r>
              <a:rPr lang="en-US" altLang="x-none" sz="1200" b="1" i="1" baseline="0" dirty="0" err="1">
                <a:solidFill>
                  <a:srgbClr val="000000"/>
                </a:solidFill>
                <a:latin typeface="Arial" panose="020B0604020202020204" pitchFamily="34" charset="0"/>
                <a:cs typeface="Arial" panose="020B0604020202020204" pitchFamily="34" charset="0"/>
              </a:rPr>
              <a:t>&amp;#xAE;</a:t>
            </a:r>
            <a:r>
              <a:rPr lang="en-US" altLang="x-none" sz="1200" baseline="0" dirty="0" err="1">
                <a:solidFill>
                  <a:srgbClr val="000000"/>
                </a:solidFill>
                <a:latin typeface="Arial" panose="020B0604020202020204" pitchFamily="34" charset="0"/>
                <a:cs typeface="Arial" panose="020B0604020202020204" pitchFamily="34" charset="0"/>
              </a:rPr>
              <a:t> </a:t>
            </a:r>
            <a:endParaRPr lang="en-US" altLang="x-none" sz="1200"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200" baseline="0" dirty="0" err="1">
                <a:solidFill>
                  <a:srgbClr val="000000"/>
                </a:solidFill>
                <a:latin typeface="Arial" panose="020B0604020202020204" pitchFamily="34" charset="0"/>
                <a:cs typeface="Arial" panose="020B0604020202020204" pitchFamily="34" charset="0"/>
              </a:rPr>
              <a:t>Символьні підстановки використовуються не тільки для вставки символів, яких немає на клавіатурі, але також для вставки символів, що мають спеціальне призначення в HTML5. Наприклад, ви ніколи не замислювалися, як вивести на сторінку текст, що містить HTML5 теги? Символи "&lt;" і "&gt;" грають особливу роль в HTML - починають і закінчують теги. Тому безпосередня вставка їх у код сторінки призведе до інтерпретації як тегів і не дасть бажаного результату. І так, висновок: використовуємо символьні підстановки.</a:t>
            </a:r>
            <a:endParaRPr lang="en-US" altLang="x-none" sz="1200" baseline="0" dirty="0" err="1">
              <a:solidFill>
                <a:srgbClr val="000000"/>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ext Box 1638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Ф</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зичне та лог</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чне формат-ння</a:t>
            </a:r>
            <a:endParaRPr lang="ru-RU" altLang="x-none" sz="4200" dirty="0" err="1">
              <a:solidFill>
                <a:srgbClr val="FFFFFF"/>
              </a:solidFill>
              <a:ea typeface="Microsoft YaHei" panose="020B0503020204020204" charset="-122"/>
            </a:endParaRPr>
          </a:p>
        </p:txBody>
      </p:sp>
      <p:sp>
        <p:nvSpPr>
          <p:cNvPr id="16386" name="Text Box 16385"/>
          <p:cNvSpPr txBox="1"/>
          <p:nvPr/>
        </p:nvSpPr>
        <p:spPr>
          <a:xfrm>
            <a:off x="534035" y="1407795"/>
            <a:ext cx="8000365" cy="4612005"/>
          </a:xfrm>
          <a:prstGeom prst="rect">
            <a:avLst/>
          </a:prstGeom>
          <a:noFill/>
          <a:ln w="9525">
            <a:noFill/>
          </a:ln>
        </p:spPr>
        <p:txBody>
          <a:bodyPr wrap="square" lIns="91440" tIns="45720" rIns="91440" bIns="45720" anchor="t" anchorCtr="0"/>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700" baseline="0" dirty="0" err="1">
                <a:solidFill>
                  <a:srgbClr val="000000"/>
                </a:solidFill>
                <a:latin typeface="Arial" panose="020B0604020202020204" pitchFamily="34" charset="0"/>
                <a:cs typeface="Arial" panose="020B0604020202020204" pitchFamily="34" charset="0"/>
              </a:rPr>
              <a:t>Лінійні елементи можуть вільно розміщуватися в одному рядку і вкладатися один в одного. За принципом розмітки інформації лінійні елементи можна розділити на наступні два типи:</a:t>
            </a:r>
            <a:endParaRPr lang="en-US" altLang="x-none" sz="1700"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700" b="1" baseline="0" dirty="0" err="1">
                <a:solidFill>
                  <a:srgbClr val="000000"/>
                </a:solidFill>
                <a:latin typeface="Arial" panose="020B0604020202020204" pitchFamily="34" charset="0"/>
                <a:cs typeface="Arial" panose="020B0604020202020204" pitchFamily="34" charset="0"/>
              </a:rPr>
              <a:t>· елементи фізичного форматування</a:t>
            </a:r>
            <a:endParaRPr lang="en-US" altLang="x-none" sz="1700" b="1"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700" b="1" baseline="0" dirty="0" err="1">
                <a:solidFill>
                  <a:srgbClr val="000000"/>
                </a:solidFill>
                <a:latin typeface="Arial" panose="020B0604020202020204" pitchFamily="34" charset="0"/>
                <a:cs typeface="Arial" panose="020B0604020202020204" pitchFamily="34" charset="0"/>
              </a:rPr>
              <a:t>· елементи логічного форматування</a:t>
            </a:r>
            <a:endParaRPr lang="en-US" altLang="x-none" sz="1700" b="1"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700"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700" baseline="0" dirty="0" err="1">
                <a:solidFill>
                  <a:srgbClr val="000000"/>
                </a:solidFill>
                <a:latin typeface="Arial" panose="020B0604020202020204" pitchFamily="34" charset="0"/>
                <a:cs typeface="Arial" panose="020B0604020202020204" pitchFamily="34" charset="0"/>
              </a:rPr>
              <a:t>Елементи логічного форматування вносять в HTML-код семантику. Тобто, за самим назвою елемента можна судити про суть, зміст виділеного фрагмента. При цьому візуальний ефект розмітки відіграє вторинну роль і навіть може відсутнім. Факт відсутності візуального ефекту не повинен вас турбувати. У подальшому його можна </a:t>
            </a:r>
            <a:r>
              <a:rPr lang="ru-RU" altLang="en-US" sz="1700" baseline="0" dirty="0" err="1">
                <a:solidFill>
                  <a:srgbClr val="000000"/>
                </a:solidFill>
                <a:latin typeface="Arial" panose="020B0604020202020204" pitchFamily="34" charset="0"/>
                <a:cs typeface="Arial" panose="020B0604020202020204" pitchFamily="34" charset="0"/>
              </a:rPr>
              <a:t>буде </a:t>
            </a:r>
            <a:r>
              <a:rPr lang="en-US" altLang="x-none" sz="1700" baseline="0" dirty="0" err="1">
                <a:solidFill>
                  <a:srgbClr val="000000"/>
                </a:solidFill>
                <a:latin typeface="Arial" panose="020B0604020202020204" pitchFamily="34" charset="0"/>
                <a:cs typeface="Arial" panose="020B0604020202020204" pitchFamily="34" charset="0"/>
              </a:rPr>
              <a:t>досягти за допомогою стилів CSS.</a:t>
            </a:r>
            <a:endParaRPr lang="en-US" altLang="x-none" sz="1700"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700" baseline="0" dirty="0" err="1">
              <a:solidFill>
                <a:srgbClr val="000000"/>
              </a:solidFill>
              <a:latin typeface="Arial" panose="020B0604020202020204" pitchFamily="34" charset="0"/>
              <a:cs typeface="Arial" panose="020B0604020202020204" pitchFamily="34" charset="0"/>
            </a:endParaRPr>
          </a:p>
          <a:p>
            <a:pPr marL="1905" indent="234950"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700" baseline="0" dirty="0" err="1">
                <a:solidFill>
                  <a:srgbClr val="000000"/>
                </a:solidFill>
                <a:latin typeface="Arial" panose="020B0604020202020204" pitchFamily="34" charset="0"/>
                <a:cs typeface="Arial" panose="020B0604020202020204" pitchFamily="34" charset="0"/>
              </a:rPr>
              <a:t>На противагу елементам логічного форматування, елементи фізичного форматування виводять на перше місце саме зовнішній вигляд вмісту. Такі елементи не повідомляють нічого про тип виділеної інформації. Їх використання вважається нерекомендованим, хоча і приносить, на перший погляд, куди більшу користь.</a:t>
            </a:r>
            <a:endParaRPr lang="en-US" altLang="x-none" sz="1700" baseline="0" dirty="0" err="1">
              <a:solidFill>
                <a:srgbClr val="000000"/>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ext Box 174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Ф</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зичне форматування</a:t>
            </a:r>
            <a:endParaRPr lang="ru-RU" altLang="x-none" sz="4200" dirty="0" err="1">
              <a:solidFill>
                <a:srgbClr val="FFFFFF"/>
              </a:solidFill>
              <a:ea typeface="Microsoft YaHei" panose="020B0503020204020204" charset="-122"/>
            </a:endParaRPr>
          </a:p>
        </p:txBody>
      </p:sp>
      <p:sp>
        <p:nvSpPr>
          <p:cNvPr id="17410" name="Text Box 17409"/>
          <p:cNvSpPr txBox="1"/>
          <p:nvPr/>
        </p:nvSpPr>
        <p:spPr>
          <a:xfrm>
            <a:off x="489585" y="1421765"/>
            <a:ext cx="8044815" cy="4598035"/>
          </a:xfrm>
          <a:prstGeom prst="rect">
            <a:avLst/>
          </a:prstGeom>
          <a:noFill/>
          <a:ln w="9525">
            <a:noFill/>
          </a:ln>
        </p:spPr>
        <p:txBody>
          <a:bodyPr wrap="square" lIns="91440" tIns="45720" rIns="91440" bIns="45720" anchor="t" anchorCtr="0"/>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&lt;b&gt;</a:t>
            </a:r>
            <a:r>
              <a:rPr lang="en-US" altLang="x-none" sz="1500" baseline="0" dirty="0" err="1">
                <a:solidFill>
                  <a:srgbClr val="000000"/>
                </a:solidFill>
              </a:rPr>
              <a:t> - елемент, що виділяє вміст напівжирним шрифтом. Спеціальні атрибути відсутні.</a:t>
            </a:r>
            <a:endParaRPr lang="en-US" altLang="x-none" sz="1500" baseline="0" dirty="0" err="1">
              <a:solidFill>
                <a:srgbClr val="000000"/>
              </a:solidFill>
            </a:endParaRPr>
          </a:p>
          <a:p>
            <a:pPr defTabSz="457200">
              <a:buClrTx/>
              <a:buSzPct val="100000"/>
              <a:buFont typeface="Arial" panose="020B0604020202020204" pitchFamily="34" charset="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rPr>
              <a:t>Приклад застосування:</a:t>
            </a:r>
            <a:endParaRPr lang="en-US" altLang="x-none" sz="1500" baseline="0" dirty="0" err="1">
              <a:solidFill>
                <a:srgbClr val="000000"/>
              </a:solidFill>
            </a:endParaRPr>
          </a:p>
          <a:p>
            <a:pPr defTabSz="457200">
              <a:buClrTx/>
              <a:buSzPct val="100000"/>
              <a:buFont typeface="Arial" panose="020B0604020202020204" pitchFamily="34" charset="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rPr>
              <a:t>&lt;p&gt;Іноді щось необхідно &lt;b&gt;виділити&lt;/b&gt; з загального тексту...&lt;/p&gt;</a:t>
            </a:r>
            <a:endParaRPr lang="en-US" altLang="x-none" sz="1500" baseline="0" dirty="0" err="1">
              <a:solidFill>
                <a:srgbClr val="000000"/>
              </a:solidFill>
            </a:endParaRPr>
          </a:p>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&lt;i&gt; </a:t>
            </a:r>
            <a:r>
              <a:rPr lang="en-US" altLang="x-none" sz="1500" baseline="0" dirty="0" err="1">
                <a:solidFill>
                  <a:srgbClr val="000000"/>
                </a:solidFill>
              </a:rPr>
              <a:t>- елемент, що виділяє вміст курсивом. Спеціальні атрибути відсутні.</a:t>
            </a:r>
            <a:endParaRPr lang="en-US" altLang="x-none" sz="1500" baseline="0" dirty="0" err="1">
              <a:solidFill>
                <a:srgbClr val="000000"/>
              </a:solidFill>
            </a:endParaRPr>
          </a:p>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&lt;u&gt;</a:t>
            </a:r>
            <a:r>
              <a:rPr lang="en-US" altLang="x-none" sz="1500" baseline="0" dirty="0" err="1">
                <a:solidFill>
                  <a:srgbClr val="000000"/>
                </a:solidFill>
              </a:rPr>
              <a:t> - елемент, що дозволяє виводити текст підкресленим.</a:t>
            </a:r>
            <a:endParaRPr lang="en-US" altLang="x-none" sz="1500" baseline="0" dirty="0" err="1">
              <a:solidFill>
                <a:srgbClr val="000000"/>
              </a:solidFill>
            </a:endParaRPr>
          </a:p>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&lt;s&gt;</a:t>
            </a:r>
            <a:r>
              <a:rPr lang="en-US" altLang="x-none" sz="1500" baseline="0" dirty="0" err="1">
                <a:solidFill>
                  <a:srgbClr val="000000"/>
                </a:solidFill>
              </a:rPr>
              <a:t> або &lt;strike&gt; - елементи, що дозволяють виводити текст закресленим.</a:t>
            </a:r>
            <a:endParaRPr lang="en-US" altLang="x-none" sz="1500" baseline="0" dirty="0" err="1">
              <a:solidFill>
                <a:srgbClr val="000000"/>
              </a:solidFill>
            </a:endParaRPr>
          </a:p>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&lt;big&gt;</a:t>
            </a:r>
            <a:r>
              <a:rPr lang="en-US" altLang="x-none" sz="1500" baseline="0" dirty="0" err="1">
                <a:solidFill>
                  <a:srgbClr val="000000"/>
                </a:solidFill>
              </a:rPr>
              <a:t> - елемент, що дозволяє виводити текст шрифтом більшим за базовий.</a:t>
            </a:r>
            <a:endParaRPr lang="en-US" altLang="x-none" sz="1500" baseline="0" dirty="0" err="1">
              <a:solidFill>
                <a:srgbClr val="000000"/>
              </a:solidFill>
            </a:endParaRPr>
          </a:p>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&lt;small&gt;</a:t>
            </a:r>
            <a:r>
              <a:rPr lang="en-US" altLang="x-none" sz="1500" baseline="0" dirty="0" err="1">
                <a:solidFill>
                  <a:srgbClr val="000000"/>
                </a:solidFill>
              </a:rPr>
              <a:t> - елемент, що дозволяє виводити текст шрифтом меншим за базовий.</a:t>
            </a:r>
            <a:endParaRPr lang="en-US" altLang="x-none" sz="1500" baseline="0" dirty="0" err="1">
              <a:solidFill>
                <a:srgbClr val="000000"/>
              </a:solidFill>
            </a:endParaRPr>
          </a:p>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&lt;sub&gt;</a:t>
            </a:r>
            <a:r>
              <a:rPr lang="en-US" altLang="x-none" sz="1500" baseline="0" dirty="0" err="1">
                <a:solidFill>
                  <a:srgbClr val="000000"/>
                </a:solidFill>
              </a:rPr>
              <a:t> - елемент, що дозволяє виводити текст як нижній індекс (зі зміщенням вниз від базової лінії).</a:t>
            </a:r>
            <a:endParaRPr lang="en-US" altLang="x-none" sz="1500" baseline="0" dirty="0" err="1">
              <a:solidFill>
                <a:srgbClr val="000000"/>
              </a:solidFill>
            </a:endParaRPr>
          </a:p>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&lt;sup&gt;</a:t>
            </a:r>
            <a:r>
              <a:rPr lang="en-US" altLang="x-none" sz="1500" baseline="0" dirty="0" err="1">
                <a:solidFill>
                  <a:srgbClr val="000000"/>
                </a:solidFill>
              </a:rPr>
              <a:t> - елемент, що дозволяє виводити текст як верхній індекс (зі зміщенням вверх від базової лінії).</a:t>
            </a:r>
            <a:endParaRPr lang="en-US" altLang="x-none" sz="1500" baseline="0" dirty="0" err="1">
              <a:solidFill>
                <a:srgbClr val="000000"/>
              </a:solidFill>
            </a:endParaRPr>
          </a:p>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&lt;tt&gt;</a:t>
            </a:r>
            <a:r>
              <a:rPr lang="en-US" altLang="x-none" sz="1500" baseline="0" dirty="0" err="1">
                <a:solidFill>
                  <a:srgbClr val="000000"/>
                </a:solidFill>
              </a:rPr>
              <a:t> - елемент, що дозволяє виводити текст моноширинним шрифтом (усі символи мають однакову ширину знакового місця).</a:t>
            </a:r>
            <a:endParaRPr lang="en-US" altLang="x-none" sz="1500" baseline="0" dirty="0" err="1">
              <a:solidFill>
                <a:srgbClr val="000000"/>
              </a:solidFill>
            </a:endParaRPr>
          </a:p>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500" baseline="0" dirty="0" err="1">
              <a:solidFill>
                <a:srgbClr val="000000"/>
              </a:solidFill>
            </a:endParaRPr>
          </a:p>
          <a:p>
            <a:pPr defTabSz="457200">
              <a:buClrTx/>
              <a:buSzPct val="100000"/>
              <a:buFont typeface="Arial" panose="020B0604020202020204" pitchFamily="34" charset="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rPr>
              <a:t>Для досягнення комбінованого ефекту при форматуванні (наприклад, створення напівжирного підкресленого курсива) можна вкладати елементи один в одного:</a:t>
            </a:r>
            <a:endParaRPr lang="en-US" altLang="x-none" sz="1500" baseline="0" dirty="0" err="1">
              <a:solidFill>
                <a:srgbClr val="000000"/>
              </a:solidFill>
            </a:endParaRPr>
          </a:p>
          <a:p>
            <a:pPr defTabSz="457200">
              <a:buClrTx/>
              <a:buSzPct val="100000"/>
              <a:buFont typeface="Arial" panose="020B0604020202020204" pitchFamily="34" charset="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rPr>
              <a:t>&lt;p&gt;Іноді щось необхідно </a:t>
            </a:r>
            <a:r>
              <a:rPr lang="en-US" altLang="x-none" sz="1500" b="1" baseline="0" dirty="0" err="1">
                <a:solidFill>
                  <a:srgbClr val="000000"/>
                </a:solidFill>
              </a:rPr>
              <a:t>&lt;b&gt;&lt;i&gt;&lt;u&gt;виділити&lt;/u&gt;&lt;/i&gt;&lt;/b&gt; </a:t>
            </a:r>
            <a:r>
              <a:rPr lang="en-US" altLang="x-none" sz="1500" baseline="0" dirty="0" err="1">
                <a:solidFill>
                  <a:srgbClr val="000000"/>
                </a:solidFill>
              </a:rPr>
              <a:t>з загального тексту...&lt;/p&gt;</a:t>
            </a:r>
            <a:endParaRPr lang="en-US" altLang="x-none" sz="1500" baseline="0" dirty="0" err="1">
              <a:solidFill>
                <a:srgbClr val="000000"/>
              </a:solidFill>
            </a:endParaRPr>
          </a:p>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rPr>
              <a:t>В прикладі вище слово "виділити" буде виведено напівжирним підкресленим курсивом.</a:t>
            </a:r>
            <a:endParaRPr lang="en-US" altLang="x-none" sz="15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 Box 1843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Лог</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чне форматування</a:t>
            </a:r>
            <a:endParaRPr lang="ru-RU" altLang="x-none" sz="4200" dirty="0" err="1">
              <a:solidFill>
                <a:srgbClr val="FFFFFF"/>
              </a:solidFill>
              <a:ea typeface="Microsoft YaHei" panose="020B0503020204020204" charset="-122"/>
            </a:endParaRPr>
          </a:p>
        </p:txBody>
      </p:sp>
      <p:sp>
        <p:nvSpPr>
          <p:cNvPr id="18434" name="Text Box 18433"/>
          <p:cNvSpPr txBox="1"/>
          <p:nvPr/>
        </p:nvSpPr>
        <p:spPr>
          <a:xfrm>
            <a:off x="474980" y="1437640"/>
            <a:ext cx="8059420" cy="4582160"/>
          </a:xfrm>
          <a:prstGeom prst="rect">
            <a:avLst/>
          </a:prstGeom>
          <a:noFill/>
          <a:ln w="9525">
            <a:noFill/>
          </a:ln>
        </p:spPr>
        <p:txBody>
          <a:bodyPr wrap="square" lIns="91440" tIns="45720" rIns="91440" bIns="45720" anchor="t"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&lt;abbr&gt;, &lt;acronym&gt; </a:t>
            </a:r>
            <a:r>
              <a:rPr lang="en-US" altLang="x-none" sz="1500" baseline="0" dirty="0" err="1">
                <a:solidFill>
                  <a:srgbClr val="000000"/>
                </a:solidFill>
              </a:rPr>
              <a:t>- елементи, що ідентифікують виділений текст як абревіатуру. Рекомендується додавати атрибут title для розшифровки значення абревіатури. Візуальний ефект форматування за замовчуванням відсутній. Приклад застосування:</a:t>
            </a:r>
            <a:endParaRPr lang="en-US" altLang="x-none" sz="1500" baseline="0" dirty="0" err="1">
              <a:solidFill>
                <a:srgbClr val="000000"/>
              </a:solidFill>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rPr>
              <a:t>&lt;p&gt;&lt;acronym title="World Wide Web Consortium"&gt;W3C&lt;/acronym&gt; - міжнародна організація, що займається стандартизацією мов розмітки.&lt;/p&gt;</a:t>
            </a:r>
            <a:endParaRPr lang="en-US" altLang="x-none" sz="1500" baseline="0" dirty="0" err="1">
              <a:solidFill>
                <a:srgbClr val="000000"/>
              </a:solidFill>
            </a:endParaRPr>
          </a:p>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&lt;address&gt;</a:t>
            </a:r>
            <a:r>
              <a:rPr lang="en-US" altLang="x-none" sz="1500" baseline="0" dirty="0" err="1">
                <a:solidFill>
                  <a:srgbClr val="000000"/>
                </a:solidFill>
              </a:rPr>
              <a:t> - застосовується для ідентифікації автора документа та вказівки адреси автора. Сюди ж зазвичай поміщаються і відомості про авторські права, а також дата створення та останньої модифікації документа. Тег зазвичай застосовується на початку або/і в кінці документа. Виділений текст за замовчуванням відображається курсивом</a:t>
            </a:r>
            <a:endParaRPr lang="en-US" altLang="x-none" sz="1500" baseline="0" dirty="0" err="1">
              <a:solidFill>
                <a:srgbClr val="000000"/>
              </a:solidFill>
            </a:endParaRPr>
          </a:p>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&lt;cite&gt; </a:t>
            </a:r>
            <a:r>
              <a:rPr lang="en-US" altLang="x-none" sz="1500" baseline="0" dirty="0" err="1">
                <a:solidFill>
                  <a:srgbClr val="000000"/>
                </a:solidFill>
              </a:rPr>
              <a:t>- елемент, що ідентифікує виділений текст як цитату або посилання на інший ресурс, що містить її. Виділений текст за замовчуванням відображається курсивом.</a:t>
            </a:r>
            <a:endParaRPr lang="en-US" altLang="x-none" sz="1500" baseline="0" dirty="0" err="1">
              <a:solidFill>
                <a:srgbClr val="000000"/>
              </a:solidFill>
            </a:endParaRPr>
          </a:p>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&lt;code&gt;</a:t>
            </a:r>
            <a:r>
              <a:rPr lang="en-US" altLang="x-none" sz="1500" baseline="0" dirty="0" err="1">
                <a:solidFill>
                  <a:srgbClr val="000000"/>
                </a:solidFill>
              </a:rPr>
              <a:t> - елемент, що ідентифікує виділений текст як фрагмент програмного коду. Виділений текст за замовчуванням відображається моноширинним шрифтом</a:t>
            </a:r>
            <a:endParaRPr lang="en-US" altLang="x-none" sz="1500" baseline="0" dirty="0" err="1">
              <a:solidFill>
                <a:srgbClr val="000000"/>
              </a:solidFill>
            </a:endParaRPr>
          </a:p>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&lt;dfn&gt; </a:t>
            </a:r>
            <a:r>
              <a:rPr lang="en-US" altLang="x-none" sz="1500" baseline="0" dirty="0" err="1">
                <a:solidFill>
                  <a:srgbClr val="000000"/>
                </a:solidFill>
              </a:rPr>
              <a:t>- елемент, що використовується для виділення першого появлення деякого терміна в документі. Виділений текст за замовчуванням відображається курсивом.</a:t>
            </a:r>
            <a:endParaRPr lang="en-US" altLang="x-none" sz="1500" baseline="0" dirty="0" err="1">
              <a:solidFill>
                <a:srgbClr val="000000"/>
              </a:solidFill>
            </a:endParaRPr>
          </a:p>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&lt;em&gt;</a:t>
            </a:r>
            <a:r>
              <a:rPr lang="en-US" altLang="x-none" sz="1500" baseline="0" dirty="0" err="1">
                <a:solidFill>
                  <a:srgbClr val="000000"/>
                </a:solidFill>
              </a:rPr>
              <a:t> - emphasis (акцент). Використовується для акцентування уваги на деякому фрагменті тексту. Виділений текст за замовчуванням відображається курсивом.</a:t>
            </a:r>
            <a:endParaRPr lang="en-US" altLang="x-none" sz="1500" baseline="0" dirty="0" err="1">
              <a:solidFill>
                <a:srgbClr val="000000"/>
              </a:solidFill>
            </a:endParaRPr>
          </a:p>
          <a:p>
            <a:pPr marL="285750"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rPr>
              <a:t>&lt;strong&gt;</a:t>
            </a:r>
            <a:r>
              <a:rPr lang="en-US" altLang="x-none" sz="1500" baseline="0" dirty="0" err="1">
                <a:solidFill>
                  <a:srgbClr val="000000"/>
                </a:solidFill>
              </a:rPr>
              <a:t> - використовується для позначення фрагмента тексту посиленої важливості</a:t>
            </a:r>
            <a:r>
              <a:rPr lang="ru-RU" altLang="en-US" sz="1500" baseline="0" dirty="0" err="1">
                <a:solidFill>
                  <a:srgbClr val="000000"/>
                </a:solidFill>
              </a:rPr>
              <a:t>, </a:t>
            </a:r>
            <a:r>
              <a:rPr lang="en-US" altLang="x-none" sz="1500" baseline="0" dirty="0" err="1">
                <a:solidFill>
                  <a:srgbClr val="000000"/>
                </a:solidFill>
              </a:rPr>
              <a:t>текст за замовчуванням відображається напівжирним шрифтом</a:t>
            </a:r>
            <a:endParaRPr lang="en-US" altLang="x-none" sz="15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 Box 1843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altLang="x-none" sz="4200" dirty="0" err="1">
                <a:solidFill>
                  <a:srgbClr val="FFFFFF"/>
                </a:solidFill>
                <a:ea typeface="Microsoft YaHei" panose="020B0503020204020204" charset="-122"/>
              </a:rPr>
              <a:t>Формат</a:t>
            </a:r>
            <a:r>
              <a:rPr lang="ru-RU" sz="4200" dirty="0" err="1">
                <a:solidFill>
                  <a:srgbClr val="FFFFFF"/>
                </a:solidFill>
                <a:ea typeface="Microsoft YaHei" panose="020B0503020204020204" charset="-122"/>
              </a:rPr>
              <a:t>и</a:t>
            </a:r>
            <a:r>
              <a:rPr altLang="x-none" sz="4200" dirty="0" err="1">
                <a:solidFill>
                  <a:srgbClr val="FFFFFF"/>
                </a:solidFill>
                <a:ea typeface="Microsoft YaHei" panose="020B0503020204020204" charset="-122"/>
              </a:rPr>
              <a:t> графічн</a:t>
            </a:r>
            <a:r>
              <a:rPr lang="ru-RU" sz="4200" dirty="0" err="1">
                <a:solidFill>
                  <a:srgbClr val="FFFFFF"/>
                </a:solidFill>
                <a:ea typeface="Microsoft YaHei" panose="020B0503020204020204" charset="-122"/>
              </a:rPr>
              <a:t>их</a:t>
            </a:r>
            <a:r>
              <a:rPr altLang="x-none" sz="4200" dirty="0" err="1">
                <a:solidFill>
                  <a:srgbClr val="FFFFFF"/>
                </a:solidFill>
                <a:ea typeface="Microsoft YaHei" panose="020B0503020204020204" charset="-122"/>
              </a:rPr>
              <a:t> файл</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в</a:t>
            </a:r>
            <a:endParaRPr lang="ru-RU" altLang="x-none" sz="4200" dirty="0" err="1">
              <a:solidFill>
                <a:srgbClr val="FFFFFF"/>
              </a:solidFill>
              <a:ea typeface="Microsoft YaHei" panose="020B0503020204020204" charset="-122"/>
            </a:endParaRPr>
          </a:p>
        </p:txBody>
      </p:sp>
      <p:sp>
        <p:nvSpPr>
          <p:cNvPr id="18434" name="Text Box 18433"/>
          <p:cNvSpPr txBox="1"/>
          <p:nvPr/>
        </p:nvSpPr>
        <p:spPr>
          <a:xfrm>
            <a:off x="474980" y="1437640"/>
            <a:ext cx="8059420" cy="4582160"/>
          </a:xfrm>
          <a:prstGeom prst="rect">
            <a:avLst/>
          </a:prstGeom>
          <a:noFill/>
          <a:ln w="9525">
            <a:noFill/>
          </a:ln>
        </p:spPr>
        <p:txBody>
          <a:bodyPr wrap="square" lIns="91440" tIns="45720" rIns="91440" bIns="45720" anchor="t"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2500" baseline="0" dirty="0" err="1">
                <a:solidFill>
                  <a:srgbClr val="000000"/>
                </a:solidFill>
              </a:rPr>
              <a:t>Формат графічного файлу — це спосіб зберігання та представлення зображень у цифровому вигляді. Він визначає, як дані зображення закодовані, стиснуті та зберігаються на носії, а також як вони можуть бути відображені та оброблені різними програмами та пристроями. Різні формати можуть підтримувати різні функції, такі як кольорова палітра, прозорість, анімація та якість зображення.</a:t>
            </a:r>
            <a:endParaRPr lang="en-US" altLang="x-none" sz="2500" baseline="0" dirty="0" err="1">
              <a:solidFill>
                <a:srgbClr val="000000"/>
              </a:solidFill>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2500" baseline="0" dirty="0" err="1">
              <a:solidFill>
                <a:srgbClr val="000000"/>
              </a:solidFill>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en-US" sz="2500" baseline="0" dirty="0" err="1">
                <a:solidFill>
                  <a:srgbClr val="000000"/>
                </a:solidFill>
              </a:rPr>
              <a:t>До ф</a:t>
            </a:r>
            <a:r>
              <a:rPr lang="en-US" altLang="x-none" sz="2500" baseline="0" dirty="0" err="1">
                <a:solidFill>
                  <a:srgbClr val="000000"/>
                </a:solidFill>
              </a:rPr>
              <a:t>орматi</a:t>
            </a:r>
            <a:r>
              <a:rPr lang="ru-RU" altLang="x-none" sz="2500" baseline="0" dirty="0" err="1">
                <a:solidFill>
                  <a:srgbClr val="000000"/>
                </a:solidFill>
              </a:rPr>
              <a:t>в</a:t>
            </a:r>
            <a:r>
              <a:rPr lang="en-US" altLang="x-none" sz="2500" baseline="0" dirty="0" err="1">
                <a:solidFill>
                  <a:srgbClr val="000000"/>
                </a:solidFill>
              </a:rPr>
              <a:t> графічних файлів</a:t>
            </a:r>
            <a:r>
              <a:rPr lang="ru-RU" altLang="en-US" sz="2500" baseline="0" dirty="0" err="1">
                <a:solidFill>
                  <a:srgbClr val="000000"/>
                </a:solidFill>
              </a:rPr>
              <a:t>, що</a:t>
            </a:r>
            <a:r>
              <a:rPr lang="en-US" altLang="x-none" sz="2500" baseline="0" dirty="0" err="1">
                <a:solidFill>
                  <a:srgbClr val="000000"/>
                </a:solidFill>
              </a:rPr>
              <a:t> використовуються в Web</a:t>
            </a:r>
            <a:r>
              <a:rPr lang="ru-RU" altLang="en-US" sz="2500" baseline="0" dirty="0" err="1">
                <a:solidFill>
                  <a:srgbClr val="000000"/>
                </a:solidFill>
              </a:rPr>
              <a:t>, можна в</a:t>
            </a:r>
            <a:r>
              <a:rPr lang="en-US" altLang="en-US" sz="2500" baseline="0" dirty="0" err="1">
                <a:solidFill>
                  <a:srgbClr val="000000"/>
                </a:solidFill>
              </a:rPr>
              <a:t>i</a:t>
            </a:r>
            <a:r>
              <a:rPr lang="ru-RU" altLang="en-US" sz="2500" baseline="0" dirty="0" err="1">
                <a:solidFill>
                  <a:srgbClr val="000000"/>
                </a:solidFill>
              </a:rPr>
              <a:t>днести</a:t>
            </a:r>
            <a:r>
              <a:rPr lang="en-US" altLang="en-US" sz="2500" baseline="0" dirty="0" err="1">
                <a:solidFill>
                  <a:srgbClr val="000000"/>
                </a:solidFill>
              </a:rPr>
              <a:t> JPEG, 		     PNG, GIF, SVG, WEBP, BMP.</a:t>
            </a:r>
            <a:endParaRPr lang="en-US" altLang="en-US" sz="25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42" name="Text Box 7169"/>
          <p:cNvSpPr txBox="1"/>
          <p:nvPr/>
        </p:nvSpPr>
        <p:spPr>
          <a:xfrm>
            <a:off x="195580" y="228600"/>
            <a:ext cx="8313420" cy="914400"/>
          </a:xfrm>
          <a:prstGeom prst="rect">
            <a:avLst/>
          </a:prstGeom>
          <a:noFill/>
          <a:ln w="9525">
            <a:noFill/>
          </a:ln>
        </p:spPr>
        <p:txBody>
          <a:bodyPr wrap="square" lIns="91440" tIns="45720" rIns="91440" bIns="45720" anchor="ctr" anchorCtr="0"/>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latin typeface="Arial" panose="020B0604020202020204" pitchFamily="34" charset="0"/>
              </a:rPr>
              <a:t>План презентації</a:t>
            </a:r>
            <a:endParaRPr lang="ru-RU" altLang="ru-RU" sz="4200" dirty="0" err="1">
              <a:solidFill>
                <a:srgbClr val="FFFFFF"/>
              </a:solidFill>
              <a:latin typeface="Arial" panose="020B0604020202020204" pitchFamily="34" charset="0"/>
            </a:endParaRPr>
          </a:p>
        </p:txBody>
      </p:sp>
      <p:sp>
        <p:nvSpPr>
          <p:cNvPr id="10243" name="Text Box 7170"/>
          <p:cNvSpPr txBox="1"/>
          <p:nvPr/>
        </p:nvSpPr>
        <p:spPr>
          <a:xfrm>
            <a:off x="611188" y="1412875"/>
            <a:ext cx="8208962" cy="4419600"/>
          </a:xfrm>
          <a:prstGeom prst="rect">
            <a:avLst/>
          </a:prstGeom>
          <a:noFill/>
          <a:ln w="9525">
            <a:noFill/>
          </a:ln>
        </p:spPr>
        <p:txBody>
          <a:bodyPr wrap="square" lIns="91440" tIns="45720" rIns="91440" bIns="45720" anchor="t" anchorCtr="0"/>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300" dirty="0" err="1">
                <a:solidFill>
                  <a:srgbClr val="000000"/>
                </a:solidFill>
                <a:latin typeface="Arial" panose="020B0604020202020204" pitchFamily="34" charset="0"/>
              </a:rPr>
              <a:t>Призначення елементів header, nav, article, aside, footer</a:t>
            </a:r>
            <a:endParaRPr lang="ru-RU" altLang="x-none" sz="23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300" dirty="0" err="1">
                <a:solidFill>
                  <a:srgbClr val="000000"/>
                </a:solidFill>
                <a:latin typeface="Arial" panose="020B0604020202020204" pitchFamily="34" charset="0"/>
              </a:rPr>
              <a:t>Призначення елемента meta</a:t>
            </a:r>
            <a:endParaRPr lang="ru-RU" altLang="x-none" sz="23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300" dirty="0" err="1">
                <a:solidFill>
                  <a:srgbClr val="000000"/>
                </a:solidFill>
                <a:latin typeface="Arial" panose="020B0604020202020204" pitchFamily="34" charset="0"/>
              </a:rPr>
              <a:t>Поняття кодування та символьних підстановок</a:t>
            </a:r>
            <a:endParaRPr lang="ru-RU" altLang="x-none" sz="23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300" dirty="0" err="1">
                <a:solidFill>
                  <a:srgbClr val="000000"/>
                </a:solidFill>
                <a:latin typeface="Arial" panose="020B0604020202020204" pitchFamily="34" charset="0"/>
              </a:rPr>
              <a:t>Відмінність фізичного і логічного форматування</a:t>
            </a:r>
            <a:endParaRPr lang="ru-RU" altLang="x-none" sz="23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300" dirty="0" err="1">
                <a:solidFill>
                  <a:srgbClr val="000000"/>
                </a:solidFill>
                <a:latin typeface="Arial" panose="020B0604020202020204" pitchFamily="34" charset="0"/>
              </a:rPr>
              <a:t>Основні формати зображень для браузерів</a:t>
            </a:r>
            <a:endParaRPr lang="ru-RU" altLang="x-none" sz="23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300" dirty="0" err="1">
                <a:solidFill>
                  <a:srgbClr val="000000"/>
                </a:solidFill>
                <a:latin typeface="Arial" panose="020B0604020202020204" pitchFamily="34" charset="0"/>
              </a:rPr>
              <a:t>Маркований/нумерований, багаторівневий список</a:t>
            </a:r>
            <a:endParaRPr lang="ru-RU" altLang="x-none" sz="23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300" dirty="0" err="1">
                <a:solidFill>
                  <a:srgbClr val="000000"/>
                </a:solidFill>
                <a:latin typeface="Arial" panose="020B0604020202020204" pitchFamily="34" charset="0"/>
              </a:rPr>
              <a:t>Призначення елементів table, tbody, tr, td, th</a:t>
            </a:r>
            <a:endParaRPr lang="ru-RU" altLang="x-none" sz="23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300" dirty="0" err="1">
                <a:solidFill>
                  <a:srgbClr val="000000"/>
                </a:solidFill>
                <a:latin typeface="Arial" panose="020B0604020202020204" pitchFamily="34" charset="0"/>
              </a:rPr>
              <a:t>Призначення атрибутів border, width, height</a:t>
            </a:r>
            <a:endParaRPr lang="ru-RU" altLang="x-none" sz="23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ru-RU" altLang="x-none" sz="2300" dirty="0" err="1">
                <a:solidFill>
                  <a:srgbClr val="000000"/>
                </a:solidFill>
                <a:latin typeface="Arial" panose="020B0604020202020204" pitchFamily="34" charset="0"/>
              </a:rPr>
              <a:t>Призначення атрибутів cellpadding, cellspacing</a:t>
            </a:r>
            <a:endParaRPr lang="ru-RU" altLang="x-none" sz="23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ru-RU" altLang="x-none" sz="23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ru-RU" altLang="x-none" sz="2300" dirty="0" err="1">
              <a:solidFill>
                <a:srgbClr val="000000"/>
              </a:solidFill>
              <a:latin typeface="Arial" panose="020B0604020202020204" pitchFamily="34" charset="0"/>
            </a:endParaRPr>
          </a:p>
          <a:p>
            <a:pPr defTabSz="457200">
              <a:spcBef>
                <a:spcPts val="775"/>
              </a:spcBef>
              <a:buClr>
                <a:srgbClr val="996666"/>
              </a:buClr>
              <a:buSzPct val="80000"/>
              <a:buFont typeface="Wingdings" panose="05000000000000000000" pitchFamily="2" charset="2"/>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ru-RU" altLang="x-none" sz="2300" dirty="0" err="1">
              <a:solidFill>
                <a:srgbClr val="000000"/>
              </a:solidFill>
              <a:latin typeface="Arial" panose="020B0604020202020204"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ext Box 1945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JP</a:t>
            </a:r>
            <a:r>
              <a:rPr lang="en-US" altLang="ru-RU" sz="4200" dirty="0" err="1">
                <a:solidFill>
                  <a:srgbClr val="FFFFFF"/>
                </a:solidFill>
                <a:ea typeface="Microsoft YaHei" panose="020B0503020204020204" charset="-122"/>
              </a:rPr>
              <a:t>E</a:t>
            </a:r>
            <a:r>
              <a:rPr lang="ru-RU" altLang="x-none" sz="4200" dirty="0" err="1">
                <a:solidFill>
                  <a:srgbClr val="FFFFFF"/>
                </a:solidFill>
                <a:ea typeface="Microsoft YaHei" panose="020B0503020204020204" charset="-122"/>
              </a:rPr>
              <a:t>G</a:t>
            </a:r>
            <a:endParaRPr lang="ru-RU" altLang="x-none" sz="4200" dirty="0" err="1">
              <a:solidFill>
                <a:srgbClr val="FFFFFF"/>
              </a:solidFill>
              <a:ea typeface="Microsoft YaHei" panose="020B0503020204020204" charset="-122"/>
            </a:endParaRPr>
          </a:p>
        </p:txBody>
      </p:sp>
      <p:sp>
        <p:nvSpPr>
          <p:cNvPr id="19458" name="Text Box 19457"/>
          <p:cNvSpPr txBox="1"/>
          <p:nvPr/>
        </p:nvSpPr>
        <p:spPr>
          <a:xfrm>
            <a:off x="474980" y="1407795"/>
            <a:ext cx="8059420" cy="4612005"/>
          </a:xfrm>
          <a:prstGeom prst="rect">
            <a:avLst/>
          </a:prstGeom>
          <a:noFill/>
          <a:ln w="9525">
            <a:noFill/>
          </a:ln>
        </p:spPr>
        <p:txBody>
          <a:bodyPr wrap="square" lIns="91440" tIns="45720" rIns="91440" bIns="45720" anchor="t" anchorCtr="0"/>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700" b="1" baseline="0" dirty="0" err="1">
                <a:solidFill>
                  <a:srgbClr val="000000"/>
                </a:solidFill>
                <a:latin typeface="Arial" panose="020B0604020202020204" pitchFamily="34" charset="0"/>
                <a:cs typeface="Arial" panose="020B0604020202020204" pitchFamily="34" charset="0"/>
              </a:rPr>
              <a:t>JPEG </a:t>
            </a:r>
            <a:r>
              <a:rPr lang="en-US" altLang="x-none" sz="1700" baseline="0" dirty="0" err="1">
                <a:solidFill>
                  <a:srgbClr val="000000"/>
                </a:solidFill>
                <a:latin typeface="Arial" panose="020B0604020202020204" pitchFamily="34" charset="0"/>
                <a:cs typeface="Arial" panose="020B0604020202020204" pitchFamily="34" charset="0"/>
              </a:rPr>
              <a:t>(Joint Photographic Experts Group)</a:t>
            </a:r>
            <a:r>
              <a:rPr lang="ru-RU" altLang="en-US" sz="1700" baseline="0" dirty="0" err="1">
                <a:solidFill>
                  <a:srgbClr val="000000"/>
                </a:solidFill>
                <a:latin typeface="Arial" panose="020B0604020202020204" pitchFamily="34" charset="0"/>
                <a:cs typeface="Arial" panose="020B0604020202020204" pitchFamily="34" charset="0"/>
              </a:rPr>
              <a:t> -</a:t>
            </a:r>
            <a:r>
              <a:rPr lang="en-US" altLang="x-none" sz="1700" baseline="0" dirty="0" err="1">
                <a:solidFill>
                  <a:srgbClr val="000000"/>
                </a:solidFill>
                <a:latin typeface="Arial" panose="020B0604020202020204" pitchFamily="34" charset="0"/>
                <a:cs typeface="Arial" panose="020B0604020202020204" pitchFamily="34" charset="0"/>
              </a:rPr>
              <a:t> формат реалізува</a:t>
            </a:r>
            <a:r>
              <a:rPr lang="en-US" altLang="x-none" sz="1700" dirty="0" err="1">
                <a:solidFill>
                  <a:srgbClr val="000000"/>
                </a:solidFill>
                <a:cs typeface="Arial" panose="020B0604020202020204" pitchFamily="34" charset="0"/>
                <a:sym typeface="+mn-ea"/>
              </a:rPr>
              <a:t>є</a:t>
            </a:r>
            <a:r>
              <a:rPr lang="en-US" altLang="x-none" sz="1700" baseline="0" dirty="0" err="1">
                <a:solidFill>
                  <a:srgbClr val="000000"/>
                </a:solidFill>
                <a:latin typeface="Arial" panose="020B0604020202020204" pitchFamily="34" charset="0"/>
                <a:cs typeface="Arial" panose="020B0604020202020204" pitchFamily="34" charset="0"/>
              </a:rPr>
              <a:t> принцип стиснення зображень з втратами інформації. Він базується на видаленні з зображення тієї інформації, яка все одно не сприймається (або слабо сприймається) людським оком. Позбавлене надмірної інформації зображення займає набагато менше місця, ніж вихідне. Ступінь стиснення, а отже, і кількість видалюваної інформації плавно регулюються. Низькі ступені стиснення дають краще якість зображення, а високі можуть суттєво його погіршити.</a:t>
            </a:r>
            <a:endParaRPr lang="en-US" altLang="x-none" sz="1700" baseline="0" dirty="0" err="1">
              <a:solidFill>
                <a:srgbClr val="000000"/>
              </a:solidFill>
              <a:latin typeface="Arial" panose="020B0604020202020204" pitchFamily="34" charset="0"/>
              <a:cs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700" baseline="0" dirty="0" err="1">
              <a:solidFill>
                <a:srgbClr val="000000"/>
              </a:solidFill>
              <a:latin typeface="Arial" panose="020B0604020202020204" pitchFamily="34" charset="0"/>
              <a:cs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700" baseline="0" dirty="0" err="1">
                <a:solidFill>
                  <a:srgbClr val="000000"/>
                </a:solidFill>
                <a:latin typeface="Arial" panose="020B0604020202020204" pitchFamily="34" charset="0"/>
                <a:cs typeface="Arial" panose="020B0604020202020204" pitchFamily="34" charset="0"/>
              </a:rPr>
              <a:t>Компактність файлів JPEG робить цей формат незамінним у тих випадках, коли розмір файлів критичний, наприклад, при їх передачі по каналах зв'язку. JPEG підтримує полутонові та повноколірні зображення в моделях RGB та CMYK. </a:t>
            </a:r>
            <a:r>
              <a:rPr lang="en-US" altLang="x-none" sz="1700" b="1" baseline="0" dirty="0" err="1">
                <a:solidFill>
                  <a:srgbClr val="000000"/>
                </a:solidFill>
                <a:latin typeface="Arial" panose="020B0604020202020204" pitchFamily="34" charset="0"/>
                <a:cs typeface="Arial" panose="020B0604020202020204" pitchFamily="34" charset="0"/>
              </a:rPr>
              <a:t>Прозорість не підтримується.</a:t>
            </a:r>
            <a:r>
              <a:rPr lang="en-US" altLang="x-none" sz="1700" baseline="0" dirty="0" err="1">
                <a:solidFill>
                  <a:srgbClr val="000000"/>
                </a:solidFill>
                <a:latin typeface="Arial" panose="020B0604020202020204" pitchFamily="34" charset="0"/>
                <a:cs typeface="Arial" panose="020B0604020202020204" pitchFamily="34" charset="0"/>
              </a:rPr>
              <a:t> </a:t>
            </a:r>
            <a:r>
              <a:rPr lang="en-US" altLang="x-none" sz="1700" b="1" baseline="0" dirty="0" err="1">
                <a:solidFill>
                  <a:srgbClr val="000000"/>
                </a:solidFill>
                <a:latin typeface="Arial" panose="020B0604020202020204" pitchFamily="34" charset="0"/>
                <a:cs typeface="Arial" panose="020B0604020202020204" pitchFamily="34" charset="0"/>
              </a:rPr>
              <a:t>Використовуйте формат JPEG лише для фотографічних зображень.</a:t>
            </a:r>
            <a:r>
              <a:rPr lang="en-US" altLang="x-none" sz="1700" baseline="0" dirty="0" err="1">
                <a:solidFill>
                  <a:srgbClr val="000000"/>
                </a:solidFill>
                <a:latin typeface="Arial" panose="020B0604020202020204" pitchFamily="34" charset="0"/>
                <a:cs typeface="Arial" panose="020B0604020202020204" pitchFamily="34" charset="0"/>
              </a:rPr>
              <a:t> На малюнках з чіткими межами та великими заливочними областями сильно проявляються дефекти стиснення. Особливо характерним є поява 'бруду' навколо темних ліній на світлому фоні </a:t>
            </a:r>
            <a:r>
              <a:rPr lang="ru-RU" altLang="en-US" sz="1700" baseline="0" dirty="0" err="1">
                <a:solidFill>
                  <a:srgbClr val="000000"/>
                </a:solidFill>
                <a:latin typeface="Arial" panose="020B0604020202020204" pitchFamily="34" charset="0"/>
                <a:cs typeface="Arial" panose="020B0604020202020204" pitchFamily="34" charset="0"/>
              </a:rPr>
              <a:t>		</a:t>
            </a:r>
            <a:r>
              <a:rPr lang="en-US" altLang="x-none" sz="1700" baseline="0" dirty="0" err="1">
                <a:solidFill>
                  <a:srgbClr val="000000"/>
                </a:solidFill>
                <a:latin typeface="Arial" panose="020B0604020202020204" pitchFamily="34" charset="0"/>
                <a:cs typeface="Arial" panose="020B0604020202020204" pitchFamily="34" charset="0"/>
              </a:rPr>
              <a:t>та видимих квадратних областей.</a:t>
            </a:r>
            <a:endParaRPr lang="en-US" altLang="x-none" sz="1700" baseline="0" dirty="0" err="1">
              <a:solidFill>
                <a:srgbClr val="000000"/>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Box 2150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PNG</a:t>
            </a:r>
            <a:endParaRPr lang="ru-RU" altLang="x-none" sz="4200" dirty="0" err="1">
              <a:solidFill>
                <a:srgbClr val="FFFFFF"/>
              </a:solidFill>
              <a:ea typeface="Microsoft YaHei" panose="020B0503020204020204" charset="-122"/>
            </a:endParaRPr>
          </a:p>
        </p:txBody>
      </p:sp>
      <p:sp>
        <p:nvSpPr>
          <p:cNvPr id="21506" name="Text Box 21505"/>
          <p:cNvSpPr txBox="1"/>
          <p:nvPr/>
        </p:nvSpPr>
        <p:spPr>
          <a:xfrm>
            <a:off x="489585" y="1496060"/>
            <a:ext cx="8044815" cy="4523740"/>
          </a:xfrm>
          <a:prstGeom prst="rect">
            <a:avLst/>
          </a:prstGeom>
          <a:noFill/>
          <a:ln w="9525">
            <a:noFill/>
          </a:ln>
        </p:spPr>
        <p:txBody>
          <a:bodyPr wrap="square" lIns="91440" tIns="45720" rIns="91440" bIns="45720" anchor="t" anchorCtr="0"/>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800" b="1" baseline="0" dirty="0" err="1">
                <a:solidFill>
                  <a:srgbClr val="000000"/>
                </a:solidFill>
                <a:latin typeface="Arial" panose="020B0604020202020204" pitchFamily="34" charset="0"/>
                <a:cs typeface="Arial" panose="020B0604020202020204" pitchFamily="34" charset="0"/>
              </a:rPr>
              <a:t>PNG </a:t>
            </a:r>
            <a:r>
              <a:rPr lang="en-US" altLang="x-none" sz="1800" baseline="0" dirty="0" err="1">
                <a:solidFill>
                  <a:srgbClr val="000000"/>
                </a:solidFill>
                <a:latin typeface="Arial" panose="020B0604020202020204" pitchFamily="34" charset="0"/>
                <a:cs typeface="Arial" panose="020B0604020202020204" pitchFamily="34" charset="0"/>
              </a:rPr>
              <a:t>(Portable Network Graphics)</a:t>
            </a:r>
            <a:r>
              <a:rPr lang="ru-RU" altLang="en-US" sz="1800" baseline="0" dirty="0" err="1">
                <a:solidFill>
                  <a:srgbClr val="000000"/>
                </a:solidFill>
                <a:latin typeface="Arial" panose="020B0604020202020204" pitchFamily="34" charset="0"/>
                <a:cs typeface="Arial" panose="020B0604020202020204" pitchFamily="34" charset="0"/>
              </a:rPr>
              <a:t> - </a:t>
            </a:r>
            <a:r>
              <a:rPr lang="en-US" altLang="x-none" sz="1800" baseline="0" dirty="0" err="1">
                <a:solidFill>
                  <a:srgbClr val="000000"/>
                </a:solidFill>
                <a:latin typeface="Arial" panose="020B0604020202020204" pitchFamily="34" charset="0"/>
                <a:cs typeface="Arial" panose="020B0604020202020204" pitchFamily="34" charset="0"/>
              </a:rPr>
              <a:t>формат призначений для передачі зображень по мережі. Усі браузери підтримують його. Формат підтримує полутонові та повноколірні RGB-зображення з єдиним альфа-каналом, а також індексовані та монохромні зображення без альфа-каналів. Альфа-канал слугує маскою прозорості. Таким чином, формат</a:t>
            </a:r>
            <a:r>
              <a:rPr lang="en-US" altLang="x-none" sz="1800" b="1" baseline="0" dirty="0" err="1">
                <a:solidFill>
                  <a:srgbClr val="000000"/>
                </a:solidFill>
                <a:latin typeface="Arial" panose="020B0604020202020204" pitchFamily="34" charset="0"/>
                <a:cs typeface="Arial" panose="020B0604020202020204" pitchFamily="34" charset="0"/>
              </a:rPr>
              <a:t> PNG дозволяє отримувати повноколірні зображення з прозорим фоном</a:t>
            </a:r>
            <a:r>
              <a:rPr lang="ru-RU" altLang="en-US" sz="1800" baseline="0" dirty="0" err="1">
                <a:solidFill>
                  <a:srgbClr val="000000"/>
                </a:solidFill>
                <a:latin typeface="Arial" panose="020B0604020202020204" pitchFamily="34" charset="0"/>
                <a:cs typeface="Arial" panose="020B0604020202020204" pitchFamily="34" charset="0"/>
              </a:rPr>
              <a:t>. </a:t>
            </a:r>
            <a:r>
              <a:rPr lang="ru-RU" altLang="en-US" sz="1800" b="1" baseline="0" dirty="0" err="1">
                <a:solidFill>
                  <a:srgbClr val="000000"/>
                </a:solidFill>
                <a:latin typeface="Arial" panose="020B0604020202020204" pitchFamily="34" charset="0"/>
                <a:cs typeface="Arial" panose="020B0604020202020204" pitchFamily="34" charset="0"/>
              </a:rPr>
              <a:t>Підтримує стиснення без втрат, зберігаючи високу якість зображення.</a:t>
            </a:r>
            <a:endParaRPr lang="en-US" altLang="x-none" sz="1800" b="1" baseline="0" dirty="0" err="1">
              <a:solidFill>
                <a:srgbClr val="000000"/>
              </a:solidFill>
              <a:latin typeface="Arial" panose="020B0604020202020204" pitchFamily="34" charset="0"/>
              <a:cs typeface="Arial" panose="020B0604020202020204" pitchFamily="34" charset="0"/>
            </a:endParaRPr>
          </a:p>
        </p:txBody>
      </p:sp>
      <p:pic>
        <p:nvPicPr>
          <p:cNvPr id="21509" name="Picture 21508"/>
          <p:cNvPicPr>
            <a:picLocks noChangeAspect="1"/>
          </p:cNvPicPr>
          <p:nvPr/>
        </p:nvPicPr>
        <p:blipFill>
          <a:blip r:embed="rId1"/>
          <a:stretch>
            <a:fillRect/>
          </a:stretch>
        </p:blipFill>
        <p:spPr>
          <a:xfrm>
            <a:off x="1482725" y="3708400"/>
            <a:ext cx="6035675" cy="314325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2048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GIF</a:t>
            </a:r>
            <a:endParaRPr lang="ru-RU" altLang="x-none" sz="4200" dirty="0" err="1">
              <a:solidFill>
                <a:srgbClr val="FFFFFF"/>
              </a:solidFill>
              <a:ea typeface="Microsoft YaHei" panose="020B0503020204020204" charset="-122"/>
            </a:endParaRPr>
          </a:p>
        </p:txBody>
      </p:sp>
      <p:sp>
        <p:nvSpPr>
          <p:cNvPr id="20482" name="Text Box 20481"/>
          <p:cNvSpPr txBox="1"/>
          <p:nvPr/>
        </p:nvSpPr>
        <p:spPr>
          <a:xfrm>
            <a:off x="459740" y="1427480"/>
            <a:ext cx="8074660" cy="4592320"/>
          </a:xfrm>
          <a:prstGeom prst="rect">
            <a:avLst/>
          </a:prstGeom>
          <a:noFill/>
          <a:ln w="9525">
            <a:noFill/>
          </a:ln>
        </p:spPr>
        <p:txBody>
          <a:bodyPr wrap="square" lIns="91440" tIns="45720" rIns="91440" bIns="45720" anchor="t" anchorCtr="0"/>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800" baseline="0" dirty="0" err="1">
                <a:solidFill>
                  <a:srgbClr val="000000"/>
                </a:solidFill>
                <a:latin typeface="Arial" panose="020B0604020202020204" pitchFamily="34" charset="0"/>
                <a:ea typeface="Arial" panose="020B0604020202020204" pitchFamily="34" charset="0"/>
              </a:rPr>
              <a:t>Формат </a:t>
            </a:r>
            <a:r>
              <a:rPr lang="en-US" altLang="x-none" sz="1800" b="1" baseline="0" dirty="0" err="1">
                <a:solidFill>
                  <a:srgbClr val="000000"/>
                </a:solidFill>
                <a:latin typeface="Arial" panose="020B0604020202020204" pitchFamily="34" charset="0"/>
                <a:ea typeface="Arial" panose="020B0604020202020204" pitchFamily="34" charset="0"/>
              </a:rPr>
              <a:t>GIF </a:t>
            </a:r>
            <a:r>
              <a:rPr lang="en-US" altLang="x-none" sz="1800" baseline="0" dirty="0" err="1">
                <a:solidFill>
                  <a:srgbClr val="000000"/>
                </a:solidFill>
                <a:latin typeface="Arial" panose="020B0604020202020204" pitchFamily="34" charset="0"/>
                <a:ea typeface="Arial" panose="020B0604020202020204" pitchFamily="34" charset="0"/>
              </a:rPr>
              <a:t>(Graphics Interchange Format)</a:t>
            </a:r>
            <a:r>
              <a:rPr lang="ru-RU" altLang="en-US" sz="1800" baseline="0" dirty="0" err="1">
                <a:solidFill>
                  <a:srgbClr val="000000"/>
                </a:solidFill>
                <a:latin typeface="Arial" panose="020B0604020202020204" pitchFamily="34" charset="0"/>
                <a:ea typeface="Arial" panose="020B0604020202020204" pitchFamily="34" charset="0"/>
              </a:rPr>
              <a:t> - </a:t>
            </a:r>
            <a:r>
              <a:rPr lang="en-US" altLang="x-none" sz="1800" baseline="0" dirty="0" err="1">
                <a:solidFill>
                  <a:srgbClr val="000000"/>
                </a:solidFill>
                <a:latin typeface="Arial" panose="020B0604020202020204" pitchFamily="34" charset="0"/>
                <a:ea typeface="Arial" panose="020B0604020202020204" pitchFamily="34" charset="0"/>
              </a:rPr>
              <a:t>створений спеціально для передачі растрових зображень у глобальних мережах. Орієнтований на компактність і використовує алгоритм стиснення LZW, що не призводить до втрати якості. Використовується тільки за своїм первісним призначенням — в Інтернеті, оскільки підтримує лише індексовані зображення.</a:t>
            </a:r>
            <a:endParaRPr lang="en-US" altLang="x-none" sz="1800" baseline="0" dirty="0" err="1">
              <a:solidFill>
                <a:srgbClr val="000000"/>
              </a:solidFill>
              <a:latin typeface="Arial" panose="020B0604020202020204" pitchFamily="34" charset="0"/>
              <a:ea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800" baseline="0" dirty="0" err="1">
                <a:solidFill>
                  <a:srgbClr val="000000"/>
                </a:solidFill>
                <a:latin typeface="Arial" panose="020B0604020202020204" pitchFamily="34" charset="0"/>
                <a:ea typeface="Arial" panose="020B0604020202020204" pitchFamily="34" charset="0"/>
              </a:rPr>
              <a:t>Формат GIF дозволяє зберігати в одному файлі кілька індексованих зображень (майже як шари в Photoshop). Браузери здатні демонструвати всі ці зображення по черзі, отримуючи в результаті анімацію. У файлі анімації зберігаються не тільки кадри анімації, але й параметри її демонстрації. GIF-анімація через свою простоту </a:t>
            </a:r>
            <a:r>
              <a:rPr lang="ru-RU" altLang="en-US" sz="1800" baseline="0" dirty="0" err="1">
                <a:solidFill>
                  <a:srgbClr val="000000"/>
                </a:solidFill>
                <a:latin typeface="Arial" panose="020B0604020202020204" pitchFamily="34" charset="0"/>
                <a:ea typeface="Arial" panose="020B0604020202020204" pitchFamily="34" charset="0"/>
              </a:rPr>
              <a:t>до</a:t>
            </a:r>
            <a:r>
              <a:rPr lang="en-US" altLang="en-US" sz="1800" baseline="0" dirty="0" err="1">
                <a:solidFill>
                  <a:srgbClr val="000000"/>
                </a:solidFill>
                <a:latin typeface="Arial" panose="020B0604020202020204" pitchFamily="34" charset="0"/>
                <a:ea typeface="Arial" panose="020B0604020202020204" pitchFamily="34" charset="0"/>
              </a:rPr>
              <a:t>ci </a:t>
            </a:r>
            <a:r>
              <a:rPr lang="ru-RU" altLang="en-US" sz="1800" baseline="0" dirty="0" err="1">
                <a:solidFill>
                  <a:srgbClr val="000000"/>
                </a:solidFill>
                <a:latin typeface="Arial" panose="020B0604020202020204" pitchFamily="34" charset="0"/>
                <a:ea typeface="Arial" panose="020B0604020202020204" pitchFamily="34" charset="0"/>
              </a:rPr>
              <a:t>дуже </a:t>
            </a:r>
            <a:r>
              <a:rPr lang="en-US" altLang="x-none" sz="1800" baseline="0" dirty="0" err="1">
                <a:solidFill>
                  <a:srgbClr val="000000"/>
                </a:solidFill>
                <a:latin typeface="Arial" panose="020B0604020202020204" pitchFamily="34" charset="0"/>
                <a:ea typeface="Arial" panose="020B0604020202020204" pitchFamily="34" charset="0"/>
              </a:rPr>
              <a:t>поширена в Інтернеті.</a:t>
            </a:r>
            <a:endParaRPr lang="en-US" altLang="x-none" sz="1800" baseline="0" dirty="0" err="1">
              <a:solidFill>
                <a:srgbClr val="000000"/>
              </a:solidFill>
              <a:latin typeface="Arial" panose="020B0604020202020204" pitchFamily="34" charset="0"/>
              <a:ea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800" baseline="0" dirty="0" err="1">
                <a:solidFill>
                  <a:srgbClr val="000000"/>
                </a:solidFill>
                <a:latin typeface="Arial" panose="020B0604020202020204" pitchFamily="34" charset="0"/>
                <a:ea typeface="Arial" panose="020B0604020202020204" pitchFamily="34" charset="0"/>
              </a:rPr>
              <a:t>Крім того, один із кольорів у палітрі індексованого зображення можна оголосити прозорим. У браузері ділянки цього кольору будуть прозорими, крізь них буде видно фон сторінки.</a:t>
            </a:r>
            <a:endParaRPr lang="en-US" altLang="x-none" sz="1800" baseline="0" dirty="0" err="1">
              <a:solidFill>
                <a:srgbClr val="000000"/>
              </a:solidFill>
              <a:latin typeface="Arial" panose="020B0604020202020204" pitchFamily="34" charset="0"/>
              <a:ea typeface="Arial" panose="020B0604020202020204" pitchFamily="34" charset="0"/>
            </a:endParaRPr>
          </a:p>
        </p:txBody>
      </p:sp>
      <p:sp>
        <p:nvSpPr>
          <p:cNvPr id="20485" name="Text Box 20484"/>
          <p:cNvSpPr txBox="1"/>
          <p:nvPr/>
        </p:nvSpPr>
        <p:spPr>
          <a:xfrm>
            <a:off x="284163" y="6376988"/>
            <a:ext cx="8566150" cy="365125"/>
          </a:xfrm>
          <a:prstGeom prst="rect">
            <a:avLst/>
          </a:prstGeom>
          <a:noFill/>
          <a:ln w="9525">
            <a:noFill/>
          </a:ln>
        </p:spPr>
        <p:txBody>
          <a:bodyPr wrap="square" lIns="90000" tIns="45000" rIns="90000" bIns="45000" anchor="t"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dirty="0" err="1">
                <a:solidFill>
                  <a:srgbClr val="CCCCFF"/>
                </a:solidFill>
                <a:hlinkClick r:id="rId1"/>
              </a:rPr>
              <a:t>https://en.wikipedia.org/wiki/Comparison_of_web_browsers#Image_format_support</a:t>
            </a:r>
            <a:r>
              <a:rPr lang="en-US" altLang="x-none" dirty="0" err="1">
                <a:solidFill>
                  <a:srgbClr val="000000"/>
                </a:solidFill>
              </a:rPr>
              <a:t> </a:t>
            </a:r>
            <a:endParaRPr lang="en-US" altLang="x-none" dirty="0" err="1">
              <a:solidFill>
                <a:srgbClr val="000000"/>
              </a:solidFill>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2048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4200" dirty="0" err="1">
                <a:solidFill>
                  <a:srgbClr val="FFFFFF"/>
                </a:solidFill>
                <a:ea typeface="Microsoft YaHei" panose="020B0503020204020204" charset="-122"/>
              </a:rPr>
              <a:t>SVG, WEBP, BMP</a:t>
            </a:r>
            <a:endParaRPr lang="en-US" altLang="x-none" sz="4200" dirty="0" err="1">
              <a:solidFill>
                <a:srgbClr val="FFFFFF"/>
              </a:solidFill>
              <a:ea typeface="Microsoft YaHei" panose="020B0503020204020204" charset="-122"/>
            </a:endParaRPr>
          </a:p>
        </p:txBody>
      </p:sp>
      <p:sp>
        <p:nvSpPr>
          <p:cNvPr id="20482" name="Text Box 20481"/>
          <p:cNvSpPr txBox="1"/>
          <p:nvPr/>
        </p:nvSpPr>
        <p:spPr>
          <a:xfrm>
            <a:off x="459740" y="1427480"/>
            <a:ext cx="8074660" cy="4592320"/>
          </a:xfrm>
          <a:prstGeom prst="rect">
            <a:avLst/>
          </a:prstGeom>
          <a:noFill/>
          <a:ln w="9525">
            <a:noFill/>
          </a:ln>
        </p:spPr>
        <p:txBody>
          <a:bodyPr wrap="square" lIns="91440" tIns="45720" rIns="91440" bIns="45720" anchor="t" anchorCtr="0"/>
          <a:p>
            <a:pPr marL="285750" indent="-285750" defTabSz="457200">
              <a:spcBef>
                <a:spcPts val="800"/>
              </a:spcBef>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sz="1800" b="1" baseline="0" dirty="0" err="1">
                <a:solidFill>
                  <a:srgbClr val="000000"/>
                </a:solidFill>
                <a:latin typeface="Arial" panose="020B0604020202020204" pitchFamily="34" charset="0"/>
                <a:ea typeface="Arial" panose="020B0604020202020204" pitchFamily="34" charset="0"/>
              </a:rPr>
              <a:t>SVG </a:t>
            </a:r>
            <a:r>
              <a:rPr sz="1800" baseline="0" dirty="0" err="1">
                <a:solidFill>
                  <a:srgbClr val="000000"/>
                </a:solidFill>
                <a:latin typeface="Arial" panose="020B0604020202020204" pitchFamily="34" charset="0"/>
                <a:ea typeface="Arial" panose="020B0604020202020204" pitchFamily="34" charset="0"/>
              </a:rPr>
              <a:t>(Scalable Vector Graphics):</a:t>
            </a:r>
            <a:r>
              <a:rPr lang="en-US" sz="1800" baseline="0" dirty="0" err="1">
                <a:solidFill>
                  <a:srgbClr val="000000"/>
                </a:solidFill>
                <a:latin typeface="Arial" panose="020B0604020202020204" pitchFamily="34" charset="0"/>
                <a:ea typeface="Arial" panose="020B0604020202020204" pitchFamily="34" charset="0"/>
              </a:rPr>
              <a:t> </a:t>
            </a:r>
            <a:r>
              <a:rPr sz="1800" baseline="0" dirty="0" err="1">
                <a:solidFill>
                  <a:srgbClr val="000000"/>
                </a:solidFill>
                <a:latin typeface="Arial" panose="020B0604020202020204" pitchFamily="34" charset="0"/>
                <a:ea typeface="Arial" panose="020B0604020202020204" pitchFamily="34" charset="0"/>
              </a:rPr>
              <a:t>Векторний формат, який описує зображення за допомогою математичних рівнянь.</a:t>
            </a:r>
            <a:r>
              <a:rPr lang="en-US" sz="1800" baseline="0" dirty="0" err="1">
                <a:solidFill>
                  <a:srgbClr val="000000"/>
                </a:solidFill>
                <a:latin typeface="Arial" panose="020B0604020202020204" pitchFamily="34" charset="0"/>
                <a:ea typeface="Arial" panose="020B0604020202020204" pitchFamily="34" charset="0"/>
              </a:rPr>
              <a:t> </a:t>
            </a:r>
            <a:r>
              <a:rPr sz="1800" baseline="0" dirty="0" err="1">
                <a:solidFill>
                  <a:srgbClr val="000000"/>
                </a:solidFill>
                <a:latin typeface="Arial" panose="020B0604020202020204" pitchFamily="34" charset="0"/>
                <a:ea typeface="Arial" panose="020B0604020202020204" pitchFamily="34" charset="0"/>
              </a:rPr>
              <a:t>Підтримує масштабованість без втрати якості, що робить його </a:t>
            </a:r>
            <a:r>
              <a:rPr sz="1800" b="1" baseline="0" dirty="0" err="1">
                <a:solidFill>
                  <a:srgbClr val="000000"/>
                </a:solidFill>
                <a:latin typeface="Arial" panose="020B0604020202020204" pitchFamily="34" charset="0"/>
                <a:ea typeface="Arial" panose="020B0604020202020204" pitchFamily="34" charset="0"/>
              </a:rPr>
              <a:t>ідеальним для логотипів та іконо</a:t>
            </a:r>
            <a:r>
              <a:rPr sz="1800" b="1" baseline="0" dirty="0" err="1">
                <a:solidFill>
                  <a:srgbClr val="000000"/>
                </a:solidFill>
                <a:latin typeface="Arial" panose="020B0604020202020204" pitchFamily="34" charset="0"/>
                <a:ea typeface="Arial" panose="020B0604020202020204" pitchFamily="34" charset="0"/>
              </a:rPr>
              <a:t>к.</a:t>
            </a:r>
            <a:r>
              <a:rPr lang="en-US" sz="1800" b="1" baseline="0" dirty="0" err="1">
                <a:solidFill>
                  <a:srgbClr val="000000"/>
                </a:solidFill>
                <a:latin typeface="Arial" panose="020B0604020202020204" pitchFamily="34" charset="0"/>
                <a:ea typeface="Arial" panose="020B0604020202020204" pitchFamily="34" charset="0"/>
              </a:rPr>
              <a:t> </a:t>
            </a:r>
            <a:r>
              <a:rPr sz="1800" b="1" baseline="0" dirty="0" err="1">
                <a:solidFill>
                  <a:srgbClr val="000000"/>
                </a:solidFill>
                <a:latin typeface="Arial" panose="020B0604020202020204" pitchFamily="34" charset="0"/>
                <a:ea typeface="Arial" panose="020B0604020202020204" pitchFamily="34" charset="0"/>
              </a:rPr>
              <a:t>Дозволяє вбудовувати анімацію та інтерактивність</a:t>
            </a:r>
            <a:endParaRPr sz="1800" baseline="0" dirty="0" err="1">
              <a:solidFill>
                <a:srgbClr val="000000"/>
              </a:solidFill>
              <a:latin typeface="Arial" panose="020B0604020202020204" pitchFamily="34" charset="0"/>
              <a:ea typeface="Arial" panose="020B0604020202020204" pitchFamily="34" charset="0"/>
            </a:endParaRPr>
          </a:p>
          <a:p>
            <a:pPr marL="285750" indent="-285750" defTabSz="457200">
              <a:spcBef>
                <a:spcPts val="800"/>
              </a:spcBef>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sz="1800" baseline="0" dirty="0" err="1">
              <a:solidFill>
                <a:srgbClr val="000000"/>
              </a:solidFill>
              <a:latin typeface="Arial" panose="020B0604020202020204" pitchFamily="34" charset="0"/>
              <a:ea typeface="Arial" panose="020B0604020202020204" pitchFamily="34" charset="0"/>
            </a:endParaRPr>
          </a:p>
          <a:p>
            <a:pPr marL="285750" indent="-285750" defTabSz="457200">
              <a:spcBef>
                <a:spcPts val="800"/>
              </a:spcBef>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sz="1800" b="1" baseline="0" dirty="0" err="1">
                <a:solidFill>
                  <a:srgbClr val="000000"/>
                </a:solidFill>
                <a:latin typeface="Arial" panose="020B0604020202020204" pitchFamily="34" charset="0"/>
                <a:ea typeface="Arial" panose="020B0604020202020204" pitchFamily="34" charset="0"/>
              </a:rPr>
              <a:t>WebP</a:t>
            </a:r>
            <a:r>
              <a:rPr sz="1800" baseline="0" dirty="0" err="1">
                <a:solidFill>
                  <a:srgbClr val="000000"/>
                </a:solidFill>
                <a:latin typeface="Arial" panose="020B0604020202020204" pitchFamily="34" charset="0"/>
                <a:ea typeface="Arial" panose="020B0604020202020204" pitchFamily="34" charset="0"/>
              </a:rPr>
              <a:t>:</a:t>
            </a:r>
            <a:r>
              <a:rPr lang="en-US" sz="1800" baseline="0" dirty="0" err="1">
                <a:solidFill>
                  <a:srgbClr val="000000"/>
                </a:solidFill>
                <a:latin typeface="Arial" panose="020B0604020202020204" pitchFamily="34" charset="0"/>
                <a:ea typeface="Arial" panose="020B0604020202020204" pitchFamily="34" charset="0"/>
              </a:rPr>
              <a:t> </a:t>
            </a:r>
            <a:r>
              <a:rPr sz="1800" baseline="0" dirty="0" err="1">
                <a:solidFill>
                  <a:srgbClr val="000000"/>
                </a:solidFill>
                <a:latin typeface="Arial" panose="020B0604020202020204" pitchFamily="34" charset="0"/>
                <a:ea typeface="Arial" panose="020B0604020202020204" pitchFamily="34" charset="0"/>
              </a:rPr>
              <a:t>Новий формат від Google, який пропонує як стиснення з втратами, так і без втрат.</a:t>
            </a:r>
            <a:r>
              <a:rPr lang="en-US" sz="1800" baseline="0" dirty="0" err="1">
                <a:solidFill>
                  <a:srgbClr val="000000"/>
                </a:solidFill>
                <a:latin typeface="Arial" panose="020B0604020202020204" pitchFamily="34" charset="0"/>
                <a:ea typeface="Arial" panose="020B0604020202020204" pitchFamily="34" charset="0"/>
              </a:rPr>
              <a:t> </a:t>
            </a:r>
            <a:r>
              <a:rPr sz="1800" b="1" baseline="0" dirty="0" err="1">
                <a:solidFill>
                  <a:srgbClr val="000000"/>
                </a:solidFill>
                <a:latin typeface="Arial" panose="020B0604020202020204" pitchFamily="34" charset="0"/>
                <a:ea typeface="Arial" panose="020B0604020202020204" pitchFamily="34" charset="0"/>
              </a:rPr>
              <a:t>Підтримує прозорість та анімацію, що робить його універсальним для вебу.</a:t>
            </a:r>
            <a:r>
              <a:rPr lang="en-US" sz="1800" b="1" baseline="0" dirty="0" err="1">
                <a:solidFill>
                  <a:srgbClr val="000000"/>
                </a:solidFill>
                <a:latin typeface="Arial" panose="020B0604020202020204" pitchFamily="34" charset="0"/>
                <a:ea typeface="Arial" panose="020B0604020202020204" pitchFamily="34" charset="0"/>
              </a:rPr>
              <a:t> </a:t>
            </a:r>
            <a:r>
              <a:rPr sz="1800" b="1" baseline="0" dirty="0" err="1">
                <a:solidFill>
                  <a:srgbClr val="000000"/>
                </a:solidFill>
                <a:latin typeface="Arial" panose="020B0604020202020204" pitchFamily="34" charset="0"/>
                <a:ea typeface="Arial" panose="020B0604020202020204" pitchFamily="34" charset="0"/>
              </a:rPr>
              <a:t>Забезпечує менший розмір файлу при схожій якості в порівнянні з JPEG та PNG</a:t>
            </a:r>
            <a:endParaRPr sz="1800" baseline="0" dirty="0" err="1">
              <a:solidFill>
                <a:srgbClr val="000000"/>
              </a:solidFill>
              <a:latin typeface="Arial" panose="020B0604020202020204" pitchFamily="34" charset="0"/>
              <a:ea typeface="Arial" panose="020B0604020202020204" pitchFamily="34" charset="0"/>
            </a:endParaRPr>
          </a:p>
          <a:p>
            <a:pPr marL="285750" indent="-285750" defTabSz="457200">
              <a:spcBef>
                <a:spcPts val="800"/>
              </a:spcBef>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sz="1800" baseline="0" dirty="0" err="1">
              <a:solidFill>
                <a:srgbClr val="000000"/>
              </a:solidFill>
              <a:latin typeface="Arial" panose="020B0604020202020204" pitchFamily="34" charset="0"/>
              <a:ea typeface="Arial" panose="020B0604020202020204" pitchFamily="34" charset="0"/>
            </a:endParaRPr>
          </a:p>
          <a:p>
            <a:pPr marL="285750" indent="-285750" defTabSz="457200">
              <a:spcBef>
                <a:spcPts val="800"/>
              </a:spcBef>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sz="1800" b="1" baseline="0" dirty="0" err="1">
                <a:solidFill>
                  <a:srgbClr val="000000"/>
                </a:solidFill>
                <a:latin typeface="Arial" panose="020B0604020202020204" pitchFamily="34" charset="0"/>
                <a:ea typeface="Arial" panose="020B0604020202020204" pitchFamily="34" charset="0"/>
              </a:rPr>
              <a:t>BMP </a:t>
            </a:r>
            <a:r>
              <a:rPr sz="1800" baseline="0" dirty="0" err="1">
                <a:solidFill>
                  <a:srgbClr val="000000"/>
                </a:solidFill>
                <a:latin typeface="Arial" panose="020B0604020202020204" pitchFamily="34" charset="0"/>
                <a:ea typeface="Arial" panose="020B0604020202020204" pitchFamily="34" charset="0"/>
              </a:rPr>
              <a:t>(Bitmap):</a:t>
            </a:r>
            <a:r>
              <a:rPr lang="en-US" sz="1800" baseline="0" dirty="0" err="1">
                <a:solidFill>
                  <a:srgbClr val="000000"/>
                </a:solidFill>
                <a:latin typeface="Arial" panose="020B0604020202020204" pitchFamily="34" charset="0"/>
                <a:ea typeface="Arial" panose="020B0604020202020204" pitchFamily="34" charset="0"/>
              </a:rPr>
              <a:t> </a:t>
            </a:r>
            <a:r>
              <a:rPr sz="1800" baseline="0" dirty="0" err="1">
                <a:solidFill>
                  <a:srgbClr val="000000"/>
                </a:solidFill>
                <a:latin typeface="Arial" panose="020B0604020202020204" pitchFamily="34" charset="0"/>
                <a:ea typeface="Arial" panose="020B0604020202020204" pitchFamily="34" charset="0"/>
              </a:rPr>
              <a:t>Старий формат, який зазвичай не використовується в вебі через великий розмір файлів.</a:t>
            </a:r>
            <a:r>
              <a:rPr lang="en-US" sz="1800" baseline="0" dirty="0" err="1">
                <a:solidFill>
                  <a:srgbClr val="000000"/>
                </a:solidFill>
                <a:latin typeface="Arial" panose="020B0604020202020204" pitchFamily="34" charset="0"/>
                <a:ea typeface="Arial" panose="020B0604020202020204" pitchFamily="34" charset="0"/>
              </a:rPr>
              <a:t> </a:t>
            </a:r>
            <a:r>
              <a:rPr sz="1800" baseline="0" dirty="0" err="1">
                <a:solidFill>
                  <a:srgbClr val="000000"/>
                </a:solidFill>
                <a:latin typeface="Arial" panose="020B0604020202020204" pitchFamily="34" charset="0"/>
                <a:ea typeface="Arial" panose="020B0604020202020204" pitchFamily="34" charset="0"/>
              </a:rPr>
              <a:t>Не підтримує стиснення і не оптимізований для завантаження в інтернет</a:t>
            </a:r>
            <a:endParaRPr sz="1800" baseline="0" dirty="0" err="1">
              <a:solidFill>
                <a:srgbClr val="000000"/>
              </a:solidFill>
              <a:latin typeface="Arial" panose="020B0604020202020204" pitchFamily="34" charset="0"/>
              <a:ea typeface="Arial" panose="020B0604020202020204" pitchFamily="34" charset="0"/>
            </a:endParaRPr>
          </a:p>
        </p:txBody>
      </p:sp>
      <p:sp>
        <p:nvSpPr>
          <p:cNvPr id="20485" name="Text Box 20484"/>
          <p:cNvSpPr txBox="1"/>
          <p:nvPr/>
        </p:nvSpPr>
        <p:spPr>
          <a:xfrm>
            <a:off x="284163" y="6376988"/>
            <a:ext cx="8566150" cy="365125"/>
          </a:xfrm>
          <a:prstGeom prst="rect">
            <a:avLst/>
          </a:prstGeom>
          <a:noFill/>
          <a:ln w="9525">
            <a:noFill/>
          </a:ln>
        </p:spPr>
        <p:txBody>
          <a:bodyPr wrap="square" lIns="90000" tIns="45000" rIns="90000" bIns="45000" anchor="t"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dirty="0" err="1">
                <a:solidFill>
                  <a:srgbClr val="CCCCFF"/>
                </a:solidFill>
                <a:hlinkClick r:id="rId1"/>
              </a:rPr>
              <a:t>https://en.wikipedia.org/wiki/Comparison_of_web_browsers#Image_format_support</a:t>
            </a:r>
            <a:r>
              <a:rPr lang="en-US" altLang="x-none" dirty="0" err="1">
                <a:solidFill>
                  <a:srgbClr val="000000"/>
                </a:solidFill>
              </a:rPr>
              <a:t> </a:t>
            </a:r>
            <a:endParaRPr lang="en-US" altLang="x-none" dirty="0" err="1">
              <a:solidFill>
                <a:srgbClr val="000000"/>
              </a:solidFill>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Box 2252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Тег IMG</a:t>
            </a:r>
            <a:endParaRPr lang="ru-RU" altLang="x-none" sz="4200" dirty="0" err="1">
              <a:solidFill>
                <a:srgbClr val="FFFFFF"/>
              </a:solidFill>
              <a:ea typeface="Microsoft YaHei" panose="020B0503020204020204" charset="-122"/>
            </a:endParaRPr>
          </a:p>
        </p:txBody>
      </p:sp>
      <p:sp>
        <p:nvSpPr>
          <p:cNvPr id="22530" name="Text Box 22529"/>
          <p:cNvSpPr txBox="1"/>
          <p:nvPr/>
        </p:nvSpPr>
        <p:spPr>
          <a:xfrm>
            <a:off x="503555" y="1407795"/>
            <a:ext cx="8030845" cy="4612005"/>
          </a:xfrm>
          <a:prstGeom prst="rect">
            <a:avLst/>
          </a:prstGeom>
          <a:noFill/>
          <a:ln w="9525">
            <a:noFill/>
          </a:ln>
        </p:spPr>
        <p:txBody>
          <a:bodyPr wrap="square" lIns="91440" tIns="45720" rIns="91440" bIns="45720" anchor="t" anchorCtr="0"/>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latin typeface="Arial" panose="020B0604020202020204" pitchFamily="34" charset="0"/>
                <a:cs typeface="Arial" panose="020B0604020202020204" pitchFamily="34" charset="0"/>
              </a:rPr>
              <a:t>Вставити зображення на сторінку можна, використовуючи елемент &lt;img /&gt;. Цей елемент повинен містити атрибут src, який вказує адресу файлу зображення. Нижче показаний приклад вставки зображення, розташованого за адресою C:\images\image1.jpg:</a:t>
            </a:r>
            <a:endParaRPr lang="en-US" altLang="x-none" sz="1300" baseline="0" dirty="0" err="1">
              <a:solidFill>
                <a:srgbClr val="000000"/>
              </a:solidFill>
              <a:latin typeface="Arial" panose="020B0604020202020204" pitchFamily="34" charset="0"/>
              <a:cs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1" baseline="0" dirty="0" err="1">
                <a:solidFill>
                  <a:srgbClr val="000000"/>
                </a:solidFill>
                <a:latin typeface="Arial" panose="020B0604020202020204" pitchFamily="34" charset="0"/>
                <a:cs typeface="Arial" panose="020B0604020202020204" pitchFamily="34" charset="0"/>
              </a:rPr>
              <a:t>&lt;img src="c:/image/image1.jpg" /&gt;</a:t>
            </a:r>
            <a:endParaRPr lang="en-US" altLang="x-none" sz="1300" baseline="0" dirty="0" err="1">
              <a:solidFill>
                <a:srgbClr val="000000"/>
              </a:solidFill>
              <a:latin typeface="Arial" panose="020B0604020202020204" pitchFamily="34" charset="0"/>
              <a:cs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latin typeface="Arial" panose="020B0604020202020204" pitchFamily="34" charset="0"/>
                <a:cs typeface="Arial" panose="020B0604020202020204" pitchFamily="34" charset="0"/>
              </a:rPr>
              <a:t>Елемент &lt;img /&gt; може мати такі спеціальні атрибути:</a:t>
            </a:r>
            <a:endParaRPr lang="en-US" altLang="x-none" sz="1300" baseline="0" dirty="0" err="1">
              <a:solidFill>
                <a:srgbClr val="000000"/>
              </a:solidFill>
              <a:latin typeface="Arial" panose="020B0604020202020204" pitchFamily="34" charset="0"/>
              <a:cs typeface="Arial" panose="020B0604020202020204" pitchFamily="34" charset="0"/>
            </a:endParaRPr>
          </a:p>
          <a:p>
            <a:pPr marL="285750" indent="-285750" defTabSz="457200">
              <a:spcBef>
                <a:spcPts val="800"/>
              </a:spcBef>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1" baseline="0" dirty="0" err="1">
                <a:solidFill>
                  <a:srgbClr val="000000"/>
                </a:solidFill>
                <a:latin typeface="Arial" panose="020B0604020202020204" pitchFamily="34" charset="0"/>
                <a:cs typeface="Arial" panose="020B0604020202020204" pitchFamily="34" charset="0"/>
              </a:rPr>
              <a:t>src </a:t>
            </a:r>
            <a:r>
              <a:rPr lang="en-US" altLang="x-none" sz="1300" baseline="0" dirty="0" err="1">
                <a:solidFill>
                  <a:srgbClr val="000000"/>
                </a:solidFill>
                <a:latin typeface="Arial" panose="020B0604020202020204" pitchFamily="34" charset="0"/>
                <a:cs typeface="Arial" panose="020B0604020202020204" pitchFamily="34" charset="0"/>
              </a:rPr>
              <a:t>- абсолютна або відносна адреса файлу зображення (обов'язковий!)</a:t>
            </a:r>
            <a:endParaRPr lang="en-US" altLang="x-none" sz="1300" baseline="0" dirty="0" err="1">
              <a:solidFill>
                <a:srgbClr val="000000"/>
              </a:solidFill>
              <a:latin typeface="Arial" panose="020B0604020202020204" pitchFamily="34" charset="0"/>
              <a:cs typeface="Arial" panose="020B0604020202020204" pitchFamily="34" charset="0"/>
            </a:endParaRPr>
          </a:p>
          <a:p>
            <a:pPr marL="285750" indent="-285750" defTabSz="457200">
              <a:spcBef>
                <a:spcPts val="800"/>
              </a:spcBef>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1" baseline="0" dirty="0" err="1">
                <a:solidFill>
                  <a:srgbClr val="000000"/>
                </a:solidFill>
                <a:latin typeface="Arial" panose="020B0604020202020204" pitchFamily="34" charset="0"/>
                <a:cs typeface="Arial" panose="020B0604020202020204" pitchFamily="34" charset="0"/>
              </a:rPr>
              <a:t>alt </a:t>
            </a:r>
            <a:r>
              <a:rPr lang="en-US" altLang="x-none" sz="1300" baseline="0" dirty="0" err="1">
                <a:solidFill>
                  <a:srgbClr val="000000"/>
                </a:solidFill>
                <a:latin typeface="Arial" panose="020B0604020202020204" pitchFamily="34" charset="0"/>
                <a:cs typeface="Arial" panose="020B0604020202020204" pitchFamily="34" charset="0"/>
              </a:rPr>
              <a:t>- альтернативний текст (обов'язковий!)</a:t>
            </a:r>
            <a:endParaRPr lang="en-US" altLang="x-none" sz="1300" baseline="0" dirty="0" err="1">
              <a:solidFill>
                <a:srgbClr val="000000"/>
              </a:solidFill>
              <a:latin typeface="Arial" panose="020B0604020202020204" pitchFamily="34" charset="0"/>
              <a:cs typeface="Arial" panose="020B0604020202020204" pitchFamily="34" charset="0"/>
            </a:endParaRPr>
          </a:p>
          <a:p>
            <a:pPr marL="285750" indent="-285750" defTabSz="457200">
              <a:spcBef>
                <a:spcPts val="800"/>
              </a:spcBef>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1" baseline="0" dirty="0" err="1">
                <a:solidFill>
                  <a:srgbClr val="000000"/>
                </a:solidFill>
                <a:latin typeface="Arial" panose="020B0604020202020204" pitchFamily="34" charset="0"/>
                <a:cs typeface="Arial" panose="020B0604020202020204" pitchFamily="34" charset="0"/>
              </a:rPr>
              <a:t>width </a:t>
            </a:r>
            <a:r>
              <a:rPr lang="en-US" altLang="x-none" sz="1300" baseline="0" dirty="0" err="1">
                <a:solidFill>
                  <a:srgbClr val="000000"/>
                </a:solidFill>
                <a:latin typeface="Arial" panose="020B0604020202020204" pitchFamily="34" charset="0"/>
                <a:cs typeface="Arial" panose="020B0604020202020204" pitchFamily="34" charset="0"/>
              </a:rPr>
              <a:t>- ширина зображення</a:t>
            </a:r>
            <a:endParaRPr lang="en-US" altLang="x-none" sz="1300" baseline="0" dirty="0" err="1">
              <a:solidFill>
                <a:srgbClr val="000000"/>
              </a:solidFill>
              <a:latin typeface="Arial" panose="020B0604020202020204" pitchFamily="34" charset="0"/>
              <a:cs typeface="Arial" panose="020B0604020202020204" pitchFamily="34" charset="0"/>
            </a:endParaRPr>
          </a:p>
          <a:p>
            <a:pPr marL="285750" indent="-285750" defTabSz="457200">
              <a:spcBef>
                <a:spcPts val="800"/>
              </a:spcBef>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1" baseline="0" dirty="0" err="1">
                <a:solidFill>
                  <a:srgbClr val="000000"/>
                </a:solidFill>
                <a:latin typeface="Arial" panose="020B0604020202020204" pitchFamily="34" charset="0"/>
                <a:cs typeface="Arial" panose="020B0604020202020204" pitchFamily="34" charset="0"/>
              </a:rPr>
              <a:t>height </a:t>
            </a:r>
            <a:r>
              <a:rPr lang="en-US" altLang="x-none" sz="1300" baseline="0" dirty="0" err="1">
                <a:solidFill>
                  <a:srgbClr val="000000"/>
                </a:solidFill>
                <a:latin typeface="Arial" panose="020B0604020202020204" pitchFamily="34" charset="0"/>
                <a:cs typeface="Arial" panose="020B0604020202020204" pitchFamily="34" charset="0"/>
              </a:rPr>
              <a:t>- висота зображення</a:t>
            </a:r>
            <a:endParaRPr lang="en-US" altLang="x-none" sz="1300" baseline="0" dirty="0" err="1">
              <a:solidFill>
                <a:srgbClr val="000000"/>
              </a:solidFill>
              <a:latin typeface="Arial" panose="020B0604020202020204" pitchFamily="34" charset="0"/>
              <a:cs typeface="Arial" panose="020B0604020202020204" pitchFamily="34" charset="0"/>
            </a:endParaRPr>
          </a:p>
          <a:p>
            <a:pPr marL="285750" indent="-285750" defTabSz="457200">
              <a:spcBef>
                <a:spcPts val="800"/>
              </a:spcBef>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1" baseline="0" dirty="0" err="1">
                <a:solidFill>
                  <a:srgbClr val="000000"/>
                </a:solidFill>
                <a:latin typeface="Arial" panose="020B0604020202020204" pitchFamily="34" charset="0"/>
                <a:cs typeface="Arial" panose="020B0604020202020204" pitchFamily="34" charset="0"/>
              </a:rPr>
              <a:t>border </a:t>
            </a:r>
            <a:r>
              <a:rPr lang="en-US" altLang="x-none" sz="1300" baseline="0" dirty="0" err="1">
                <a:solidFill>
                  <a:srgbClr val="000000"/>
                </a:solidFill>
                <a:latin typeface="Arial" panose="020B0604020202020204" pitchFamily="34" charset="0"/>
                <a:cs typeface="Arial" panose="020B0604020202020204" pitchFamily="34" charset="0"/>
              </a:rPr>
              <a:t>- </a:t>
            </a:r>
            <a:r>
              <a:rPr lang="ru-RU" altLang="x-none" sz="1300" baseline="0" dirty="0" err="1">
                <a:solidFill>
                  <a:srgbClr val="000000"/>
                </a:solidFill>
                <a:latin typeface="Arial" panose="020B0604020202020204" pitchFamily="34" charset="0"/>
                <a:cs typeface="Arial" panose="020B0604020202020204" pitchFamily="34" charset="0"/>
              </a:rPr>
              <a:t>рамка навколо зображення</a:t>
            </a:r>
            <a:endParaRPr lang="en-US" altLang="x-none" sz="1300" baseline="0" dirty="0" err="1">
              <a:solidFill>
                <a:srgbClr val="000000"/>
              </a:solidFill>
              <a:latin typeface="Arial" panose="020B0604020202020204" pitchFamily="34" charset="0"/>
              <a:cs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latin typeface="Arial" panose="020B0604020202020204" pitchFamily="34" charset="0"/>
                <a:cs typeface="Arial" panose="020B0604020202020204" pitchFamily="34" charset="0"/>
              </a:rPr>
              <a:t>Атрибут src повинен містити адресу файлу малюнка. Адресу, або шлях, можна вказати у двох різних формах: абсолютно і відносно.</a:t>
            </a:r>
            <a:endParaRPr lang="en-US" altLang="x-none" sz="1300" baseline="0" dirty="0" err="1">
              <a:solidFill>
                <a:srgbClr val="000000"/>
              </a:solidFill>
              <a:latin typeface="Arial" panose="020B0604020202020204" pitchFamily="34" charset="0"/>
              <a:cs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latin typeface="Arial" panose="020B0604020202020204" pitchFamily="34" charset="0"/>
                <a:cs typeface="Arial" panose="020B0604020202020204" pitchFamily="34" charset="0"/>
              </a:rPr>
              <a:t>Абсолютне вказання шляху використовується в тих випадках, коли необхідно адресувати ресурс, розташований на іншому сайті, іншому комп'ютері в мережі або на іншому логічному диску (якщо мова йде про адресацію файлу локально, в межах однієї машини).</a:t>
            </a:r>
            <a:endParaRPr lang="en-US" altLang="x-none" sz="1300" baseline="0" dirty="0" err="1">
              <a:solidFill>
                <a:srgbClr val="000000"/>
              </a:solidFill>
              <a:latin typeface="Arial" panose="020B0604020202020204" pitchFamily="34" charset="0"/>
              <a:cs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latin typeface="Arial" panose="020B0604020202020204" pitchFamily="34" charset="0"/>
                <a:cs typeface="Arial" panose="020B0604020202020204" pitchFamily="34" charset="0"/>
              </a:rPr>
              <a:t>Відносна адресація використовується для вказання адреси ресурсу в межах одного і того ж сайту або логічного диска.</a:t>
            </a:r>
            <a:endParaRPr lang="en-US" altLang="x-none" sz="1300" baseline="0" dirty="0" err="1">
              <a:solidFill>
                <a:srgbClr val="000000"/>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ext Box 2355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Неупорядкований список</a:t>
            </a:r>
            <a:endParaRPr lang="ru-RU" altLang="x-none" sz="4200" dirty="0" err="1">
              <a:solidFill>
                <a:srgbClr val="FFFFFF"/>
              </a:solidFill>
              <a:ea typeface="Microsoft YaHei" panose="020B0503020204020204" charset="-122"/>
            </a:endParaRPr>
          </a:p>
        </p:txBody>
      </p:sp>
      <p:sp>
        <p:nvSpPr>
          <p:cNvPr id="23554" name="Text Box 23553"/>
          <p:cNvSpPr txBox="1"/>
          <p:nvPr/>
        </p:nvSpPr>
        <p:spPr>
          <a:xfrm>
            <a:off x="519430" y="1452245"/>
            <a:ext cx="8014970" cy="4567555"/>
          </a:xfrm>
          <a:prstGeom prst="rect">
            <a:avLst/>
          </a:prstGeom>
          <a:noFill/>
          <a:ln w="9525">
            <a:noFill/>
          </a:ln>
        </p:spPr>
        <p:txBody>
          <a:bodyPr wrap="square" lIns="91440" tIns="45720" rIns="91440" bIns="45720" anchor="t" anchorCtr="0"/>
          <a:p>
            <a:pPr marL="1905" indent="23304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latin typeface="Arial" panose="020B0604020202020204" pitchFamily="34" charset="0"/>
                <a:cs typeface="Arial" panose="020B0604020202020204" pitchFamily="34" charset="0"/>
              </a:rPr>
              <a:t>Марк</a:t>
            </a:r>
            <a:r>
              <a:rPr lang="ru-RU" altLang="en-US" sz="1500" b="1" baseline="0" dirty="0" err="1">
                <a:solidFill>
                  <a:srgbClr val="000000"/>
                </a:solidFill>
                <a:latin typeface="Arial" panose="020B0604020202020204" pitchFamily="34" charset="0"/>
                <a:cs typeface="Arial" panose="020B0604020202020204" pitchFamily="34" charset="0"/>
              </a:rPr>
              <a:t>ований</a:t>
            </a:r>
            <a:r>
              <a:rPr lang="en-US" altLang="x-none" sz="1500" b="1" baseline="0" dirty="0" err="1">
                <a:solidFill>
                  <a:srgbClr val="000000"/>
                </a:solidFill>
                <a:latin typeface="Arial" panose="020B0604020202020204" pitchFamily="34" charset="0"/>
                <a:cs typeface="Arial" panose="020B0604020202020204" pitchFamily="34" charset="0"/>
              </a:rPr>
              <a:t> (неупорядкований) </a:t>
            </a:r>
            <a:r>
              <a:rPr lang="en-US" altLang="x-none" sz="1500" baseline="0" dirty="0" err="1">
                <a:solidFill>
                  <a:srgbClr val="000000"/>
                </a:solidFill>
                <a:latin typeface="Arial" panose="020B0604020202020204" pitchFamily="34" charset="0"/>
                <a:cs typeface="Arial" panose="020B0604020202020204" pitchFamily="34" charset="0"/>
              </a:rPr>
              <a:t>список застосовується для форматування переліків, послідовність елементів яких не має значення. Наприклад, на сторінці потрібно розмістити перелік незалежних один від одного послуг, що надаються певною організацією.</a:t>
            </a:r>
            <a:endParaRPr lang="en-US" altLang="x-none" sz="1500" baseline="0" dirty="0" err="1">
              <a:solidFill>
                <a:srgbClr val="000000"/>
              </a:solidFill>
              <a:latin typeface="Arial" panose="020B0604020202020204" pitchFamily="34" charset="0"/>
              <a:cs typeface="Arial" panose="020B0604020202020204" pitchFamily="34" charset="0"/>
            </a:endParaRPr>
          </a:p>
          <a:p>
            <a:pPr marL="1905" indent="23304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latin typeface="Arial" panose="020B0604020202020204" pitchFamily="34" charset="0"/>
                <a:cs typeface="Arial" panose="020B0604020202020204" pitchFamily="34" charset="0"/>
              </a:rPr>
              <a:t>Неупорядкований список створюється елементами двох типів:</a:t>
            </a:r>
            <a:endParaRPr lang="en-US" altLang="x-none" sz="1500" baseline="0" dirty="0" err="1">
              <a:solidFill>
                <a:srgbClr val="000000"/>
              </a:solidFill>
              <a:latin typeface="Arial" panose="020B0604020202020204" pitchFamily="34" charset="0"/>
              <a:cs typeface="Arial" panose="020B0604020202020204" pitchFamily="34" charset="0"/>
            </a:endParaRPr>
          </a:p>
          <a:p>
            <a:pPr marL="1905" indent="23304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latin typeface="Arial" panose="020B0604020202020204" pitchFamily="34" charset="0"/>
                <a:cs typeface="Arial" panose="020B0604020202020204" pitchFamily="34" charset="0"/>
              </a:rPr>
              <a:t>· </a:t>
            </a:r>
            <a:r>
              <a:rPr lang="en-US" altLang="x-none" sz="1500" b="1" baseline="0" dirty="0" err="1">
                <a:solidFill>
                  <a:srgbClr val="000000"/>
                </a:solidFill>
                <a:latin typeface="Arial" panose="020B0604020202020204" pitchFamily="34" charset="0"/>
                <a:cs typeface="Arial" panose="020B0604020202020204" pitchFamily="34" charset="0"/>
              </a:rPr>
              <a:t>&lt;ul&gt; </a:t>
            </a:r>
            <a:r>
              <a:rPr lang="en-US" altLang="x-none" sz="1500" baseline="0" dirty="0" err="1">
                <a:solidFill>
                  <a:srgbClr val="000000"/>
                </a:solidFill>
                <a:latin typeface="Arial" panose="020B0604020202020204" pitchFamily="34" charset="0"/>
                <a:cs typeface="Arial" panose="020B0604020202020204" pitchFamily="34" charset="0"/>
              </a:rPr>
              <a:t>- Unordered List, неупорядкований список. Цей елемент створює сам список, позначаючи його початок і кінець</a:t>
            </a:r>
            <a:endParaRPr lang="en-US" altLang="x-none" sz="1500" baseline="0" dirty="0" err="1">
              <a:solidFill>
                <a:srgbClr val="000000"/>
              </a:solidFill>
              <a:latin typeface="Arial" panose="020B0604020202020204" pitchFamily="34" charset="0"/>
              <a:cs typeface="Arial" panose="020B0604020202020204" pitchFamily="34" charset="0"/>
            </a:endParaRPr>
          </a:p>
          <a:p>
            <a:pPr marL="1905" indent="23304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latin typeface="Arial" panose="020B0604020202020204" pitchFamily="34" charset="0"/>
                <a:cs typeface="Arial" panose="020B0604020202020204" pitchFamily="34" charset="0"/>
              </a:rPr>
              <a:t>· </a:t>
            </a:r>
            <a:r>
              <a:rPr lang="en-US" altLang="x-none" sz="1500" b="1" baseline="0" dirty="0" err="1">
                <a:solidFill>
                  <a:srgbClr val="000000"/>
                </a:solidFill>
                <a:latin typeface="Arial" panose="020B0604020202020204" pitchFamily="34" charset="0"/>
                <a:cs typeface="Arial" panose="020B0604020202020204" pitchFamily="34" charset="0"/>
              </a:rPr>
              <a:t>&lt;li&gt;</a:t>
            </a:r>
            <a:r>
              <a:rPr lang="en-US" altLang="x-none" sz="1500" baseline="0" dirty="0" err="1">
                <a:solidFill>
                  <a:srgbClr val="000000"/>
                </a:solidFill>
                <a:latin typeface="Arial" panose="020B0604020202020204" pitchFamily="34" charset="0"/>
                <a:cs typeface="Arial" panose="020B0604020202020204" pitchFamily="34" charset="0"/>
              </a:rPr>
              <a:t> - List Item, елемент списку</a:t>
            </a:r>
            <a:endParaRPr lang="en-US" altLang="x-none" sz="1500" baseline="0" dirty="0" err="1">
              <a:solidFill>
                <a:srgbClr val="000000"/>
              </a:solidFill>
              <a:latin typeface="Arial" panose="020B0604020202020204" pitchFamily="34" charset="0"/>
              <a:cs typeface="Arial" panose="020B0604020202020204" pitchFamily="34" charset="0"/>
            </a:endParaRPr>
          </a:p>
          <a:p>
            <a:pPr marL="1905" indent="23304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latin typeface="Arial" panose="020B0604020202020204" pitchFamily="34" charset="0"/>
                <a:cs typeface="Arial" panose="020B0604020202020204" pitchFamily="34" charset="0"/>
              </a:rPr>
              <a:t>Тип маркера списку за замовчуванням - •. Щоб явно вказати тип маркера для всього списку або окремого елемента, можна застосувати атрибут type, який приймає такі значення:</a:t>
            </a:r>
            <a:endParaRPr lang="en-US" altLang="x-none" sz="1500" baseline="0" dirty="0" err="1">
              <a:solidFill>
                <a:srgbClr val="000000"/>
              </a:solidFill>
              <a:latin typeface="Arial" panose="020B0604020202020204" pitchFamily="34" charset="0"/>
              <a:cs typeface="Arial" panose="020B0604020202020204" pitchFamily="34" charset="0"/>
            </a:endParaRPr>
          </a:p>
          <a:p>
            <a:pPr marL="1905" indent="23304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latin typeface="Arial" panose="020B0604020202020204" pitchFamily="34" charset="0"/>
                <a:cs typeface="Arial" panose="020B0604020202020204" pitchFamily="34" charset="0"/>
              </a:rPr>
              <a:t>· "disc" - маркер у вигляді диска. Використовується за замовчуванням</a:t>
            </a:r>
            <a:endParaRPr lang="en-US" altLang="x-none" sz="1500" baseline="0" dirty="0" err="1">
              <a:solidFill>
                <a:srgbClr val="000000"/>
              </a:solidFill>
              <a:latin typeface="Arial" panose="020B0604020202020204" pitchFamily="34" charset="0"/>
              <a:cs typeface="Arial" panose="020B0604020202020204" pitchFamily="34" charset="0"/>
            </a:endParaRPr>
          </a:p>
          <a:p>
            <a:pPr marL="1905" indent="23304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latin typeface="Arial" panose="020B0604020202020204" pitchFamily="34" charset="0"/>
                <a:cs typeface="Arial" panose="020B0604020202020204" pitchFamily="34" charset="0"/>
              </a:rPr>
              <a:t>· "circle" - маркер у вигляді порожнього кола</a:t>
            </a:r>
            <a:endParaRPr lang="en-US" altLang="x-none" sz="1500" baseline="0" dirty="0" err="1">
              <a:solidFill>
                <a:srgbClr val="000000"/>
              </a:solidFill>
              <a:latin typeface="Arial" panose="020B0604020202020204" pitchFamily="34" charset="0"/>
              <a:cs typeface="Arial" panose="020B0604020202020204" pitchFamily="34" charset="0"/>
            </a:endParaRPr>
          </a:p>
          <a:p>
            <a:pPr marL="1905" indent="23304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aseline="0" dirty="0" err="1">
                <a:solidFill>
                  <a:srgbClr val="000000"/>
                </a:solidFill>
                <a:latin typeface="Arial" panose="020B0604020202020204" pitchFamily="34" charset="0"/>
                <a:cs typeface="Arial" panose="020B0604020202020204" pitchFamily="34" charset="0"/>
              </a:rPr>
              <a:t>· "square" - маркер у вигляді заповненого квадрата</a:t>
            </a:r>
            <a:endParaRPr lang="en-US" altLang="x-none" sz="1500" baseline="0" dirty="0" err="1">
              <a:solidFill>
                <a:srgbClr val="000000"/>
              </a:solidFill>
              <a:latin typeface="Arial" panose="020B0604020202020204" pitchFamily="34" charset="0"/>
              <a:cs typeface="Arial" panose="020B0604020202020204" pitchFamily="34" charset="0"/>
            </a:endParaRPr>
          </a:p>
        </p:txBody>
      </p:sp>
      <p:pic>
        <p:nvPicPr>
          <p:cNvPr id="23557" name="Picture 23556"/>
          <p:cNvPicPr>
            <a:picLocks noChangeAspect="1"/>
          </p:cNvPicPr>
          <p:nvPr/>
        </p:nvPicPr>
        <p:blipFill>
          <a:blip r:embed="rId1"/>
          <a:stretch>
            <a:fillRect/>
          </a:stretch>
        </p:blipFill>
        <p:spPr>
          <a:xfrm>
            <a:off x="131763" y="4851400"/>
            <a:ext cx="8901112" cy="1922463"/>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2457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Нумерований список</a:t>
            </a:r>
            <a:endParaRPr lang="ru-RU" altLang="x-none" sz="4200" dirty="0" err="1">
              <a:solidFill>
                <a:srgbClr val="FFFFFF"/>
              </a:solidFill>
              <a:ea typeface="Microsoft YaHei" panose="020B0503020204020204" charset="-122"/>
            </a:endParaRPr>
          </a:p>
        </p:txBody>
      </p:sp>
      <p:sp>
        <p:nvSpPr>
          <p:cNvPr id="24578" name="Text Box 24577"/>
          <p:cNvSpPr txBox="1"/>
          <p:nvPr/>
        </p:nvSpPr>
        <p:spPr>
          <a:xfrm>
            <a:off x="474980" y="1436370"/>
            <a:ext cx="8059420" cy="4583430"/>
          </a:xfrm>
          <a:prstGeom prst="rect">
            <a:avLst/>
          </a:prstGeom>
          <a:noFill/>
          <a:ln w="9525">
            <a:noFill/>
          </a:ln>
        </p:spPr>
        <p:txBody>
          <a:bodyPr wrap="square" lIns="91440" tIns="45720" rIns="91440" bIns="45720" anchor="t" anchorCtr="0"/>
          <a:p>
            <a:pPr marL="1905" indent="23304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latin typeface="Arial" panose="020B0604020202020204" pitchFamily="34" charset="0"/>
                <a:cs typeface="Arial" panose="020B0604020202020204" pitchFamily="34" charset="0"/>
              </a:rPr>
              <a:t>Цей тип списку використовується для форматування переліку дій або елементів, послідовність яких має значення. Наприклад, покроковий опис виконання певного алгоритму, зміст статті чи книги (пронумерований перелік розділів).</a:t>
            </a:r>
            <a:endParaRPr lang="en-US" altLang="x-none" sz="1300" baseline="0" dirty="0" err="1">
              <a:solidFill>
                <a:srgbClr val="000000"/>
              </a:solidFill>
              <a:latin typeface="Arial" panose="020B0604020202020204" pitchFamily="34" charset="0"/>
              <a:cs typeface="Arial" panose="020B0604020202020204" pitchFamily="34" charset="0"/>
            </a:endParaRPr>
          </a:p>
          <a:p>
            <a:pPr marL="1905" indent="23304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300" baseline="0" dirty="0" err="1">
              <a:solidFill>
                <a:srgbClr val="000000"/>
              </a:solidFill>
              <a:latin typeface="Arial" panose="020B0604020202020204" pitchFamily="34" charset="0"/>
              <a:cs typeface="Arial" panose="020B0604020202020204" pitchFamily="34" charset="0"/>
            </a:endParaRPr>
          </a:p>
          <a:p>
            <a:pPr marL="1905" indent="23304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1" baseline="0" dirty="0" err="1">
                <a:solidFill>
                  <a:srgbClr val="000000"/>
                </a:solidFill>
                <a:latin typeface="Arial" panose="020B0604020202020204" pitchFamily="34" charset="0"/>
                <a:cs typeface="Arial" panose="020B0604020202020204" pitchFamily="34" charset="0"/>
              </a:rPr>
              <a:t>Нумерований список </a:t>
            </a:r>
            <a:r>
              <a:rPr lang="en-US" altLang="x-none" sz="1300" baseline="0" dirty="0" err="1">
                <a:solidFill>
                  <a:srgbClr val="000000"/>
                </a:solidFill>
                <a:latin typeface="Arial" panose="020B0604020202020204" pitchFamily="34" charset="0"/>
                <a:cs typeface="Arial" panose="020B0604020202020204" pitchFamily="34" charset="0"/>
              </a:rPr>
              <a:t>створюється так само, як і маркований, тільки замість елемента &lt;ul&gt; використовується елемент </a:t>
            </a:r>
            <a:r>
              <a:rPr lang="en-US" altLang="x-none" sz="1300" b="1" baseline="0" dirty="0" err="1">
                <a:solidFill>
                  <a:srgbClr val="000000"/>
                </a:solidFill>
                <a:latin typeface="Arial" panose="020B0604020202020204" pitchFamily="34" charset="0"/>
                <a:cs typeface="Arial" panose="020B0604020202020204" pitchFamily="34" charset="0"/>
              </a:rPr>
              <a:t>&lt;ol&gt;</a:t>
            </a:r>
            <a:r>
              <a:rPr lang="en-US" altLang="x-none" sz="1300" baseline="0" dirty="0" err="1">
                <a:solidFill>
                  <a:srgbClr val="000000"/>
                </a:solidFill>
                <a:latin typeface="Arial" panose="020B0604020202020204" pitchFamily="34" charset="0"/>
                <a:cs typeface="Arial" panose="020B0604020202020204" pitchFamily="34" charset="0"/>
              </a:rPr>
              <a:t> - Ordered List, упорядкований список.</a:t>
            </a:r>
            <a:endParaRPr lang="en-US" altLang="x-none" sz="1300" baseline="0" dirty="0" err="1">
              <a:solidFill>
                <a:srgbClr val="000000"/>
              </a:solidFill>
              <a:latin typeface="Arial" panose="020B0604020202020204" pitchFamily="34" charset="0"/>
              <a:cs typeface="Arial" panose="020B0604020202020204" pitchFamily="34" charset="0"/>
            </a:endParaRPr>
          </a:p>
          <a:p>
            <a:pPr marL="1905" indent="23304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latin typeface="Arial" panose="020B0604020202020204" pitchFamily="34" charset="0"/>
                <a:cs typeface="Arial" panose="020B0604020202020204" pitchFamily="34" charset="0"/>
              </a:rPr>
              <a:t>Тип нумерації за замовчуванням — арабські цифри (1, 2, 3...). Змінити спосіб нумерації можна, використовуючи атрибут type, який може приймати наступні значення:</a:t>
            </a:r>
            <a:endParaRPr lang="en-US" altLang="x-none" sz="1300" baseline="0" dirty="0" err="1">
              <a:solidFill>
                <a:srgbClr val="000000"/>
              </a:solidFill>
              <a:latin typeface="Arial" panose="020B0604020202020204" pitchFamily="34" charset="0"/>
              <a:cs typeface="Arial" panose="020B0604020202020204" pitchFamily="34" charset="0"/>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latin typeface="Arial" panose="020B0604020202020204" pitchFamily="34" charset="0"/>
                <a:cs typeface="Arial" panose="020B0604020202020204" pitchFamily="34" charset="0"/>
              </a:rPr>
              <a:t>"1" — нумерація арабськими цифрами: 1, 2, 3, ... 10, 11, ...</a:t>
            </a:r>
            <a:endParaRPr lang="en-US" altLang="x-none" sz="1300" baseline="0" dirty="0" err="1">
              <a:solidFill>
                <a:srgbClr val="000000"/>
              </a:solidFill>
              <a:latin typeface="Arial" panose="020B0604020202020204" pitchFamily="34" charset="0"/>
              <a:cs typeface="Arial" panose="020B0604020202020204" pitchFamily="34" charset="0"/>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latin typeface="Arial" panose="020B0604020202020204" pitchFamily="34" charset="0"/>
                <a:cs typeface="Arial" panose="020B0604020202020204" pitchFamily="34" charset="0"/>
              </a:rPr>
              <a:t>"A" — нумерація латинським алфавітом (великий регістр): A, B, C, ... AA, AB, ...</a:t>
            </a:r>
            <a:endParaRPr lang="en-US" altLang="x-none" sz="1300" baseline="0" dirty="0" err="1">
              <a:solidFill>
                <a:srgbClr val="000000"/>
              </a:solidFill>
              <a:latin typeface="Arial" panose="020B0604020202020204" pitchFamily="34" charset="0"/>
              <a:cs typeface="Arial" panose="020B0604020202020204" pitchFamily="34" charset="0"/>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latin typeface="Arial" panose="020B0604020202020204" pitchFamily="34" charset="0"/>
                <a:cs typeface="Arial" panose="020B0604020202020204" pitchFamily="34" charset="0"/>
              </a:rPr>
              <a:t>"a" — нумерація латинським алфавітом (малий регістр): a, b, c, ... aa, ab, ...</a:t>
            </a:r>
            <a:endParaRPr lang="en-US" altLang="x-none" sz="1300" baseline="0" dirty="0" err="1">
              <a:solidFill>
                <a:srgbClr val="000000"/>
              </a:solidFill>
              <a:latin typeface="Arial" panose="020B0604020202020204" pitchFamily="34" charset="0"/>
              <a:cs typeface="Arial" panose="020B0604020202020204" pitchFamily="34" charset="0"/>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latin typeface="Arial" panose="020B0604020202020204" pitchFamily="34" charset="0"/>
                <a:cs typeface="Arial" panose="020B0604020202020204" pitchFamily="34" charset="0"/>
              </a:rPr>
              <a:t>"I" — нумерація римськими цифрами (великий регістр): I, II, III, IV, ...</a:t>
            </a:r>
            <a:endParaRPr lang="en-US" altLang="x-none" sz="1300" baseline="0" dirty="0" err="1">
              <a:solidFill>
                <a:srgbClr val="000000"/>
              </a:solidFill>
              <a:latin typeface="Arial" panose="020B0604020202020204" pitchFamily="34" charset="0"/>
              <a:cs typeface="Arial" panose="020B0604020202020204" pitchFamily="34" charset="0"/>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latin typeface="Arial" panose="020B0604020202020204" pitchFamily="34" charset="0"/>
                <a:cs typeface="Arial" panose="020B0604020202020204" pitchFamily="34" charset="0"/>
              </a:rPr>
              <a:t>"i" — нумерація римськими цифрами (малий регістр): i, ii, iii, iv, ...</a:t>
            </a:r>
            <a:endParaRPr lang="en-US" altLang="x-none" sz="1300" baseline="0" dirty="0" err="1">
              <a:solidFill>
                <a:srgbClr val="000000"/>
              </a:solidFill>
              <a:latin typeface="Arial" panose="020B0604020202020204" pitchFamily="34" charset="0"/>
              <a:cs typeface="Arial" panose="020B0604020202020204" pitchFamily="34" charset="0"/>
            </a:endParaRPr>
          </a:p>
          <a:p>
            <a:pPr marL="1905" indent="23304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300" baseline="0" dirty="0" err="1">
                <a:solidFill>
                  <a:srgbClr val="000000"/>
                </a:solidFill>
                <a:latin typeface="Arial" panose="020B0604020202020204" pitchFamily="34" charset="0"/>
                <a:cs typeface="Arial" panose="020B0604020202020204" pitchFamily="34" charset="0"/>
              </a:rPr>
              <a:t>Список можна почати не з "1" або "a", а, наприклад, із "3" чи "c". Для цього використовується атрибут start. Як його значення використовується число, що задає зміщення номера першого елемента.</a:t>
            </a:r>
            <a:endParaRPr lang="en-US" altLang="x-none" sz="1300" baseline="0" dirty="0" err="1">
              <a:solidFill>
                <a:srgbClr val="000000"/>
              </a:solidFill>
              <a:latin typeface="Arial" panose="020B0604020202020204" pitchFamily="34" charset="0"/>
              <a:cs typeface="Arial" panose="020B0604020202020204" pitchFamily="34" charset="0"/>
            </a:endParaRPr>
          </a:p>
        </p:txBody>
      </p:sp>
      <p:pic>
        <p:nvPicPr>
          <p:cNvPr id="24581" name="Picture 24580"/>
          <p:cNvPicPr>
            <a:picLocks noChangeAspect="1"/>
          </p:cNvPicPr>
          <p:nvPr/>
        </p:nvPicPr>
        <p:blipFill>
          <a:blip r:embed="rId1"/>
          <a:stretch>
            <a:fillRect/>
          </a:stretch>
        </p:blipFill>
        <p:spPr>
          <a:xfrm>
            <a:off x="1936750" y="4629150"/>
            <a:ext cx="4937125" cy="213677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ext Box 2560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Стил</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 для списк</a:t>
            </a:r>
            <a:r>
              <a:rPr lang="en-US" altLang="ru-RU"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в</a:t>
            </a:r>
            <a:endParaRPr lang="ru-RU" altLang="x-none" sz="4200" dirty="0" err="1">
              <a:solidFill>
                <a:srgbClr val="FFFFFF"/>
              </a:solidFill>
              <a:ea typeface="Microsoft YaHei" panose="020B0503020204020204" charset="-122"/>
            </a:endParaRPr>
          </a:p>
        </p:txBody>
      </p:sp>
      <p:sp>
        <p:nvSpPr>
          <p:cNvPr id="25602" name="Text Box 25601"/>
          <p:cNvSpPr txBox="1"/>
          <p:nvPr/>
        </p:nvSpPr>
        <p:spPr>
          <a:xfrm>
            <a:off x="609600" y="1600200"/>
            <a:ext cx="7924800" cy="4419600"/>
          </a:xfrm>
          <a:prstGeom prst="rect">
            <a:avLst/>
          </a:prstGeom>
          <a:noFill/>
          <a:ln w="9525">
            <a:noFill/>
          </a:ln>
        </p:spPr>
        <p:txBody>
          <a:bodyPr wrap="square" lIns="91440" tIns="45720" rIns="91440" bIns="45720" anchor="t" anchorCtr="0"/>
          <a:p>
            <a:pPr marL="215900" indent="-210820" defTabSz="457200">
              <a:spcBef>
                <a:spcPts val="800"/>
              </a:spcBef>
              <a:buClrTx/>
              <a:buSzPct val="100000"/>
              <a:buFontTx/>
              <a:buNone/>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200" b="1" baseline="0" dirty="0" err="1">
                <a:solidFill>
                  <a:srgbClr val="000000"/>
                </a:solidFill>
                <a:latin typeface="Arial" panose="020B0604020202020204" pitchFamily="34" charset="0"/>
                <a:cs typeface="Arial" panose="020B0604020202020204" pitchFamily="34" charset="0"/>
              </a:rPr>
              <a:t>Властивість list-style-type</a:t>
            </a:r>
            <a:endParaRPr lang="en-US" altLang="x-none" sz="1200" b="1" baseline="0" dirty="0" err="1">
              <a:solidFill>
                <a:srgbClr val="000000"/>
              </a:solidFill>
              <a:latin typeface="Arial" panose="020B0604020202020204" pitchFamily="34" charset="0"/>
              <a:cs typeface="Arial" panose="020B0604020202020204" pitchFamily="34" charset="0"/>
            </a:endParaRPr>
          </a:p>
          <a:p>
            <a:pPr marL="215900" indent="-210820" defTabSz="457200">
              <a:spcBef>
                <a:spcPts val="800"/>
              </a:spcBef>
              <a:buClrTx/>
              <a:buSzPct val="100000"/>
              <a:buFontTx/>
              <a:buNone/>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200" b="1" baseline="0" dirty="0" err="1">
                <a:solidFill>
                  <a:srgbClr val="000000"/>
                </a:solidFill>
                <a:latin typeface="Arial" panose="020B0604020202020204" pitchFamily="34" charset="0"/>
                <a:cs typeface="Arial" panose="020B0604020202020204" pitchFamily="34" charset="0"/>
              </a:rPr>
              <a:t>Ця властивість є заміною атрибуту type. Властивість list-style-type може приймати наступні значення:</a:t>
            </a:r>
            <a:endParaRPr lang="en-US" altLang="x-none" sz="1200" b="1" baseline="0" dirty="0" err="1">
              <a:solidFill>
                <a:srgbClr val="000000"/>
              </a:solidFill>
              <a:latin typeface="Arial" panose="020B0604020202020204" pitchFamily="34" charset="0"/>
              <a:cs typeface="Arial" panose="020B0604020202020204" pitchFamily="34" charset="0"/>
            </a:endParaRPr>
          </a:p>
          <a:p>
            <a:pPr marL="215900" indent="-210820" defTabSz="457200">
              <a:spcBef>
                <a:spcPts val="800"/>
              </a:spcBef>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200" b="1" baseline="0" dirty="0" err="1">
                <a:solidFill>
                  <a:srgbClr val="000000"/>
                </a:solidFill>
                <a:latin typeface="Arial" panose="020B0604020202020204" pitchFamily="34" charset="0"/>
                <a:cs typeface="Arial" panose="020B0604020202020204" pitchFamily="34" charset="0"/>
              </a:rPr>
              <a:t>disc — маркування у вигляді диска (заміна type="disc")</a:t>
            </a:r>
            <a:endParaRPr lang="en-US" altLang="x-none" sz="1200" b="1" baseline="0" dirty="0" err="1">
              <a:solidFill>
                <a:srgbClr val="000000"/>
              </a:solidFill>
              <a:latin typeface="Arial" panose="020B0604020202020204" pitchFamily="34" charset="0"/>
              <a:cs typeface="Arial" panose="020B0604020202020204" pitchFamily="34" charset="0"/>
            </a:endParaRPr>
          </a:p>
          <a:p>
            <a:pPr marL="215900" indent="-210820" defTabSz="457200">
              <a:spcBef>
                <a:spcPts val="800"/>
              </a:spcBef>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200" b="1" baseline="0" dirty="0" err="1">
                <a:solidFill>
                  <a:srgbClr val="000000"/>
                </a:solidFill>
                <a:latin typeface="Arial" panose="020B0604020202020204" pitchFamily="34" charset="0"/>
                <a:cs typeface="Arial" panose="020B0604020202020204" pitchFamily="34" charset="0"/>
              </a:rPr>
              <a:t>circle — маркування у вигляді кола (заміна type="circle")</a:t>
            </a:r>
            <a:endParaRPr lang="en-US" altLang="x-none" sz="1200" b="1" baseline="0" dirty="0" err="1">
              <a:solidFill>
                <a:srgbClr val="000000"/>
              </a:solidFill>
              <a:latin typeface="Arial" panose="020B0604020202020204" pitchFamily="34" charset="0"/>
              <a:cs typeface="Arial" panose="020B0604020202020204" pitchFamily="34" charset="0"/>
            </a:endParaRPr>
          </a:p>
          <a:p>
            <a:pPr marL="215900" indent="-210820" defTabSz="457200">
              <a:spcBef>
                <a:spcPts val="800"/>
              </a:spcBef>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200" b="1" baseline="0" dirty="0" err="1">
                <a:solidFill>
                  <a:srgbClr val="000000"/>
                </a:solidFill>
                <a:latin typeface="Arial" panose="020B0604020202020204" pitchFamily="34" charset="0"/>
                <a:cs typeface="Arial" panose="020B0604020202020204" pitchFamily="34" charset="0"/>
              </a:rPr>
              <a:t>square — маркування у вигляді квадрата (заміна type="square")</a:t>
            </a:r>
            <a:endParaRPr lang="en-US" altLang="x-none" sz="1200" b="1" baseline="0" dirty="0" err="1">
              <a:solidFill>
                <a:srgbClr val="000000"/>
              </a:solidFill>
              <a:latin typeface="Arial" panose="020B0604020202020204" pitchFamily="34" charset="0"/>
              <a:cs typeface="Arial" panose="020B0604020202020204" pitchFamily="34" charset="0"/>
            </a:endParaRPr>
          </a:p>
          <a:p>
            <a:pPr marL="215900" indent="-210820" defTabSz="457200">
              <a:spcBef>
                <a:spcPts val="800"/>
              </a:spcBef>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200" b="1" baseline="0" dirty="0" err="1">
                <a:solidFill>
                  <a:srgbClr val="000000"/>
                </a:solidFill>
                <a:latin typeface="Arial" panose="020B0604020202020204" pitchFamily="34" charset="0"/>
                <a:cs typeface="Arial" panose="020B0604020202020204" pitchFamily="34" charset="0"/>
              </a:rPr>
              <a:t>decimal — арабська (десяткова) нумерація (заміна type="1")</a:t>
            </a:r>
            <a:endParaRPr lang="en-US" altLang="x-none" sz="1200" b="1" baseline="0" dirty="0" err="1">
              <a:solidFill>
                <a:srgbClr val="000000"/>
              </a:solidFill>
              <a:latin typeface="Arial" panose="020B0604020202020204" pitchFamily="34" charset="0"/>
              <a:cs typeface="Arial" panose="020B0604020202020204" pitchFamily="34" charset="0"/>
            </a:endParaRPr>
          </a:p>
          <a:p>
            <a:pPr marL="215900" indent="-210820" defTabSz="457200">
              <a:spcBef>
                <a:spcPts val="800"/>
              </a:spcBef>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200" b="1" baseline="0" dirty="0" err="1">
                <a:solidFill>
                  <a:srgbClr val="000000"/>
                </a:solidFill>
                <a:latin typeface="Arial" panose="020B0604020202020204" pitchFamily="34" charset="0"/>
                <a:cs typeface="Arial" panose="020B0604020202020204" pitchFamily="34" charset="0"/>
              </a:rPr>
              <a:t>upper-roman — римська нумерація у верхньому регістрі (заміна type="I")</a:t>
            </a:r>
            <a:endParaRPr lang="en-US" altLang="x-none" sz="1200" b="1" baseline="0" dirty="0" err="1">
              <a:solidFill>
                <a:srgbClr val="000000"/>
              </a:solidFill>
              <a:latin typeface="Arial" panose="020B0604020202020204" pitchFamily="34" charset="0"/>
              <a:cs typeface="Arial" panose="020B0604020202020204" pitchFamily="34" charset="0"/>
            </a:endParaRPr>
          </a:p>
          <a:p>
            <a:pPr marL="215900" indent="-210820" defTabSz="457200">
              <a:spcBef>
                <a:spcPts val="800"/>
              </a:spcBef>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200" b="1" baseline="0" dirty="0" err="1">
                <a:solidFill>
                  <a:srgbClr val="000000"/>
                </a:solidFill>
                <a:latin typeface="Arial" panose="020B0604020202020204" pitchFamily="34" charset="0"/>
                <a:cs typeface="Arial" panose="020B0604020202020204" pitchFamily="34" charset="0"/>
              </a:rPr>
              <a:t>lower-roman — римська нумерація у нижньому регістрі (заміна type="i")</a:t>
            </a:r>
            <a:endParaRPr lang="en-US" altLang="x-none" sz="1200" b="1" baseline="0" dirty="0" err="1">
              <a:solidFill>
                <a:srgbClr val="000000"/>
              </a:solidFill>
              <a:latin typeface="Arial" panose="020B0604020202020204" pitchFamily="34" charset="0"/>
              <a:cs typeface="Arial" panose="020B0604020202020204" pitchFamily="34" charset="0"/>
            </a:endParaRPr>
          </a:p>
          <a:p>
            <a:pPr marL="215900" indent="-210820" defTabSz="457200">
              <a:spcBef>
                <a:spcPts val="800"/>
              </a:spcBef>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200" b="1" baseline="0" dirty="0" err="1">
                <a:solidFill>
                  <a:srgbClr val="000000"/>
                </a:solidFill>
                <a:latin typeface="Arial" panose="020B0604020202020204" pitchFamily="34" charset="0"/>
                <a:cs typeface="Arial" panose="020B0604020202020204" pitchFamily="34" charset="0"/>
              </a:rPr>
              <a:t>upper-alpha — алфавітна нумерація у верхньому регістрі (заміна type="A")</a:t>
            </a:r>
            <a:endParaRPr lang="en-US" altLang="x-none" sz="1200" b="1" baseline="0" dirty="0" err="1">
              <a:solidFill>
                <a:srgbClr val="000000"/>
              </a:solidFill>
              <a:latin typeface="Arial" panose="020B0604020202020204" pitchFamily="34" charset="0"/>
              <a:cs typeface="Arial" panose="020B0604020202020204" pitchFamily="34" charset="0"/>
            </a:endParaRPr>
          </a:p>
          <a:p>
            <a:pPr marL="215900" indent="-210820" defTabSz="457200">
              <a:spcBef>
                <a:spcPts val="800"/>
              </a:spcBef>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200" b="1" baseline="0" dirty="0" err="1">
                <a:solidFill>
                  <a:srgbClr val="000000"/>
                </a:solidFill>
                <a:latin typeface="Arial" panose="020B0604020202020204" pitchFamily="34" charset="0"/>
                <a:cs typeface="Arial" panose="020B0604020202020204" pitchFamily="34" charset="0"/>
              </a:rPr>
              <a:t>lower-alpha — алфавітна нумерація у нижньому регістрі (заміна type="a")</a:t>
            </a:r>
            <a:endParaRPr lang="en-US" altLang="x-none" sz="1200" b="1" baseline="0" dirty="0" err="1">
              <a:solidFill>
                <a:srgbClr val="000000"/>
              </a:solidFill>
              <a:latin typeface="Arial" panose="020B0604020202020204" pitchFamily="34" charset="0"/>
              <a:cs typeface="Arial" panose="020B0604020202020204" pitchFamily="34" charset="0"/>
            </a:endParaRPr>
          </a:p>
          <a:p>
            <a:pPr marL="215900" indent="-210820" defTabSz="457200">
              <a:spcBef>
                <a:spcPts val="800"/>
              </a:spcBef>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200" b="1" baseline="0" dirty="0" err="1">
                <a:solidFill>
                  <a:srgbClr val="000000"/>
                </a:solidFill>
                <a:latin typeface="Arial" panose="020B0604020202020204" pitchFamily="34" charset="0"/>
                <a:cs typeface="Arial" panose="020B0604020202020204" pitchFamily="34" charset="0"/>
              </a:rPr>
              <a:t>none — маркер або нумерація відсутні</a:t>
            </a:r>
            <a:endParaRPr lang="en-US" altLang="x-none" sz="1200" b="1" baseline="0" dirty="0" err="1">
              <a:solidFill>
                <a:srgbClr val="000000"/>
              </a:solidFill>
              <a:latin typeface="Arial" panose="020B0604020202020204" pitchFamily="34" charset="0"/>
              <a:cs typeface="Arial" panose="020B0604020202020204" pitchFamily="34" charset="0"/>
            </a:endParaRPr>
          </a:p>
        </p:txBody>
      </p:sp>
      <p:pic>
        <p:nvPicPr>
          <p:cNvPr id="25605" name="Picture 25604"/>
          <p:cNvPicPr>
            <a:picLocks noChangeAspect="1"/>
          </p:cNvPicPr>
          <p:nvPr/>
        </p:nvPicPr>
        <p:blipFill>
          <a:blip r:embed="rId1"/>
          <a:stretch>
            <a:fillRect/>
          </a:stretch>
        </p:blipFill>
        <p:spPr>
          <a:xfrm>
            <a:off x="906463" y="5029200"/>
            <a:ext cx="5578475" cy="1749425"/>
          </a:xfrm>
          <a:prstGeom prst="rect">
            <a:avLst/>
          </a:prstGeom>
          <a:noFill/>
          <a:ln w="9525">
            <a:noFill/>
          </a:ln>
        </p:spPr>
      </p:pic>
      <p:pic>
        <p:nvPicPr>
          <p:cNvPr id="25606" name="Picture 25605"/>
          <p:cNvPicPr>
            <a:picLocks noChangeAspect="1"/>
          </p:cNvPicPr>
          <p:nvPr/>
        </p:nvPicPr>
        <p:blipFill>
          <a:blip r:embed="rId2"/>
          <a:stretch>
            <a:fillRect/>
          </a:stretch>
        </p:blipFill>
        <p:spPr>
          <a:xfrm>
            <a:off x="6583363" y="2178050"/>
            <a:ext cx="2676525" cy="46482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2662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sym typeface="+mn-ea"/>
              </a:rPr>
              <a:t>Стил</a:t>
            </a:r>
            <a:r>
              <a:rPr lang="en-US" altLang="x-none" sz="4200" dirty="0" err="1">
                <a:solidFill>
                  <a:srgbClr val="FFFFFF"/>
                </a:solidFill>
                <a:sym typeface="+mn-ea"/>
              </a:rPr>
              <a:t>i</a:t>
            </a:r>
            <a:r>
              <a:rPr lang="ru-RU" altLang="x-none" sz="4200" dirty="0" err="1">
                <a:solidFill>
                  <a:srgbClr val="FFFFFF"/>
                </a:solidFill>
                <a:sym typeface="+mn-ea"/>
              </a:rPr>
              <a:t> для списк</a:t>
            </a:r>
            <a:r>
              <a:rPr lang="en-US" altLang="ru-RU" sz="4200" dirty="0" err="1">
                <a:solidFill>
                  <a:srgbClr val="FFFFFF"/>
                </a:solidFill>
                <a:sym typeface="+mn-ea"/>
              </a:rPr>
              <a:t>i</a:t>
            </a:r>
            <a:r>
              <a:rPr lang="ru-RU" altLang="x-none" sz="4200" dirty="0" err="1">
                <a:solidFill>
                  <a:srgbClr val="FFFFFF"/>
                </a:solidFill>
                <a:sym typeface="+mn-ea"/>
              </a:rPr>
              <a:t>в</a:t>
            </a:r>
            <a:endParaRPr lang="ru-RU" altLang="x-none" sz="4200" dirty="0" err="1">
              <a:solidFill>
                <a:srgbClr val="FFFFFF"/>
              </a:solidFill>
              <a:ea typeface="Microsoft YaHei" panose="020B0503020204020204" charset="-122"/>
            </a:endParaRPr>
          </a:p>
        </p:txBody>
      </p:sp>
      <p:sp>
        <p:nvSpPr>
          <p:cNvPr id="26626" name="Text Box 26625"/>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latin typeface="Arial" panose="020B0604020202020204" pitchFamily="34" charset="0"/>
                <a:cs typeface="Arial" panose="020B0604020202020204" pitchFamily="34" charset="0"/>
              </a:rPr>
              <a:t>Властивість list-style-image</a:t>
            </a:r>
            <a:endParaRPr lang="en-US" altLang="x-none" sz="1500" b="1" baseline="0" dirty="0" err="1">
              <a:solidFill>
                <a:srgbClr val="000000"/>
              </a:solidFill>
              <a:latin typeface="Arial" panose="020B0604020202020204" pitchFamily="34" charset="0"/>
              <a:cs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200" b="1" baseline="0" dirty="0" err="1">
                <a:solidFill>
                  <a:srgbClr val="000000"/>
                </a:solidFill>
                <a:latin typeface="Arial" panose="020B0604020202020204" pitchFamily="34" charset="0"/>
                <a:cs typeface="Arial" panose="020B0604020202020204" pitchFamily="34" charset="0"/>
              </a:rPr>
              <a:t>Ще один ефектний спосіб оформлення списків — можливість використання графічного маркера для елементів списку. Тобто, замість кількох стандартних маркерів можна застосовувати створене власноруч зображення. Зображення повинно бути у форматі *.jpg, *.gif або *.png. Перевагою форматів *.gif і *.png є підтримка прозорості — маркер стає універсальнішим і може використовуватися на web-сторінках з будь-яким кольором чи зображенням фону.</a:t>
            </a:r>
            <a:endParaRPr lang="en-US" altLang="x-none" sz="1200" b="1" baseline="0" dirty="0" err="1">
              <a:solidFill>
                <a:srgbClr val="000000"/>
              </a:solidFill>
              <a:latin typeface="Arial" panose="020B0604020202020204" pitchFamily="34" charset="0"/>
              <a:cs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200" b="1" baseline="0" dirty="0" err="1">
                <a:solidFill>
                  <a:srgbClr val="000000"/>
                </a:solidFill>
                <a:latin typeface="Arial" panose="020B0604020202020204" pitchFamily="34" charset="0"/>
                <a:cs typeface="Arial" panose="020B0604020202020204" pitchFamily="34" charset="0"/>
              </a:rPr>
              <a:t>&lt;ul style="list-style-image: url(marker.gif);"&gt;</a:t>
            </a:r>
            <a:endParaRPr lang="en-US" altLang="x-none" sz="1200" b="1" baseline="0" dirty="0" err="1">
              <a:solidFill>
                <a:srgbClr val="000000"/>
              </a:solidFill>
              <a:latin typeface="Arial" panose="020B0604020202020204" pitchFamily="34" charset="0"/>
              <a:cs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200" b="1" baseline="0" dirty="0" err="1">
              <a:solidFill>
                <a:srgbClr val="000000"/>
              </a:solidFill>
              <a:latin typeface="Arial" panose="020B0604020202020204" pitchFamily="34" charset="0"/>
              <a:cs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baseline="0" dirty="0" err="1">
                <a:solidFill>
                  <a:srgbClr val="000000"/>
                </a:solidFill>
                <a:latin typeface="Arial" panose="020B0604020202020204" pitchFamily="34" charset="0"/>
                <a:cs typeface="Arial" panose="020B0604020202020204" pitchFamily="34" charset="0"/>
              </a:rPr>
              <a:t>Властивість list-style-position</a:t>
            </a:r>
            <a:endParaRPr lang="en-US" altLang="x-none" sz="1500" b="1" baseline="0" dirty="0" err="1">
              <a:solidFill>
                <a:srgbClr val="000000"/>
              </a:solidFill>
              <a:latin typeface="Arial" panose="020B0604020202020204" pitchFamily="34" charset="0"/>
              <a:cs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200" b="1" baseline="0" dirty="0" err="1">
                <a:solidFill>
                  <a:srgbClr val="000000"/>
                </a:solidFill>
                <a:latin typeface="Arial" panose="020B0604020202020204" pitchFamily="34" charset="0"/>
                <a:cs typeface="Arial" panose="020B0604020202020204" pitchFamily="34" charset="0"/>
              </a:rPr>
              <a:t>Ця властивість дозволяє керувати положенням маркера або номера елемента відносно тексту елемента списку. Можливі значення:</a:t>
            </a:r>
            <a:endParaRPr lang="en-US" altLang="x-none" sz="1200" b="1" baseline="0" dirty="0" err="1">
              <a:solidFill>
                <a:srgbClr val="000000"/>
              </a:solidFill>
              <a:latin typeface="Arial" panose="020B0604020202020204" pitchFamily="34" charset="0"/>
              <a:cs typeface="Arial" panose="020B0604020202020204" pitchFamily="34" charset="0"/>
            </a:endParaRPr>
          </a:p>
          <a:p>
            <a:pPr marL="171450" indent="-171450" defTabSz="457200">
              <a:spcBef>
                <a:spcPts val="800"/>
              </a:spcBef>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200" b="1" baseline="0" dirty="0" err="1">
                <a:solidFill>
                  <a:srgbClr val="000000"/>
                </a:solidFill>
                <a:latin typeface="Arial" panose="020B0604020202020204" pitchFamily="34" charset="0"/>
                <a:cs typeface="Arial" panose="020B0604020202020204" pitchFamily="34" charset="0"/>
              </a:rPr>
              <a:t>outside — маркери розташовані ззовні відносно тексту (за замовчуванням)</a:t>
            </a:r>
            <a:endParaRPr lang="en-US" altLang="x-none" sz="1200" b="1" baseline="0" dirty="0" err="1">
              <a:solidFill>
                <a:srgbClr val="000000"/>
              </a:solidFill>
              <a:latin typeface="Arial" panose="020B0604020202020204" pitchFamily="34" charset="0"/>
              <a:cs typeface="Arial" panose="020B0604020202020204" pitchFamily="34" charset="0"/>
            </a:endParaRPr>
          </a:p>
          <a:p>
            <a:pPr marL="171450" indent="-171450" defTabSz="457200">
              <a:spcBef>
                <a:spcPts val="800"/>
              </a:spcBef>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200" b="1" baseline="0" dirty="0" err="1">
                <a:solidFill>
                  <a:srgbClr val="000000"/>
                </a:solidFill>
                <a:latin typeface="Arial" panose="020B0604020202020204" pitchFamily="34" charset="0"/>
                <a:cs typeface="Arial" panose="020B0604020202020204" pitchFamily="34" charset="0"/>
              </a:rPr>
              <a:t>inside — маркери розташовані "в тексті"</a:t>
            </a:r>
            <a:endParaRPr lang="en-US" altLang="x-none" sz="1200" b="1" baseline="0" dirty="0" err="1">
              <a:solidFill>
                <a:srgbClr val="000000"/>
              </a:solidFill>
              <a:latin typeface="Arial" panose="020B0604020202020204" pitchFamily="34" charset="0"/>
              <a:cs typeface="Arial" panose="020B0604020202020204" pitchFamily="34" charset="0"/>
            </a:endParaRPr>
          </a:p>
        </p:txBody>
      </p:sp>
      <p:pic>
        <p:nvPicPr>
          <p:cNvPr id="26629" name="Picture 26628"/>
          <p:cNvPicPr>
            <a:picLocks noChangeAspect="1"/>
          </p:cNvPicPr>
          <p:nvPr/>
        </p:nvPicPr>
        <p:blipFill>
          <a:blip r:embed="rId1"/>
          <a:stretch>
            <a:fillRect/>
          </a:stretch>
        </p:blipFill>
        <p:spPr>
          <a:xfrm>
            <a:off x="5449888" y="4583113"/>
            <a:ext cx="3694112" cy="23082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2764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Багатор</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внев</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 списки</a:t>
            </a:r>
            <a:endParaRPr lang="ru-RU" altLang="x-none" sz="4200" dirty="0" err="1">
              <a:solidFill>
                <a:srgbClr val="FFFFFF"/>
              </a:solidFill>
              <a:ea typeface="Microsoft YaHei" panose="020B0503020204020204" charset="-122"/>
            </a:endParaRPr>
          </a:p>
        </p:txBody>
      </p:sp>
      <p:sp>
        <p:nvSpPr>
          <p:cNvPr id="27650" name="Text Box 27649"/>
          <p:cNvSpPr txBox="1"/>
          <p:nvPr/>
        </p:nvSpPr>
        <p:spPr>
          <a:xfrm>
            <a:off x="488950" y="1451610"/>
            <a:ext cx="8045450" cy="4568190"/>
          </a:xfrm>
          <a:prstGeom prst="rect">
            <a:avLst/>
          </a:prstGeom>
          <a:noFill/>
          <a:ln w="9525">
            <a:noFill/>
          </a:ln>
        </p:spPr>
        <p:txBody>
          <a:bodyPr wrap="square" lIns="91440" tIns="45720" rIns="91440" bIns="45720" anchor="t" anchorCtr="0"/>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aseline="0" dirty="0" err="1">
                <a:solidFill>
                  <a:srgbClr val="000000"/>
                </a:solidFill>
                <a:latin typeface="Arial" panose="020B0604020202020204" pitchFamily="34" charset="0"/>
                <a:cs typeface="Arial" panose="020B0604020202020204" pitchFamily="34" charset="0"/>
              </a:rPr>
              <a:t>Багаторівневі списки використовують у тих випадках, коли потрібно відобразити ієрархічну структуру, підпорядкування одних елементів іншим. Яскравим прикладом багаторівневого списку може бути зміст складного документа:</a:t>
            </a:r>
            <a:endParaRPr lang="en-US" altLang="x-none" sz="1400" baseline="0" dirty="0" err="1">
              <a:solidFill>
                <a:srgbClr val="000000"/>
              </a:solidFill>
              <a:latin typeface="Arial" panose="020B0604020202020204" pitchFamily="34" charset="0"/>
              <a:cs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1" baseline="0" dirty="0" err="1">
                <a:solidFill>
                  <a:srgbClr val="000000"/>
                </a:solidFill>
                <a:latin typeface="Arial" panose="020B0604020202020204" pitchFamily="34" charset="0"/>
                <a:cs typeface="Arial" panose="020B0604020202020204" pitchFamily="34" charset="0"/>
              </a:rPr>
              <a:t>1. Все про розмітку</a:t>
            </a:r>
            <a:endParaRPr lang="en-US" altLang="x-none" sz="1400" b="1" baseline="0" dirty="0" err="1">
              <a:solidFill>
                <a:srgbClr val="000000"/>
              </a:solidFill>
              <a:latin typeface="Arial" panose="020B0604020202020204" pitchFamily="34" charset="0"/>
              <a:cs typeface="Arial" panose="020B0604020202020204" pitchFamily="34" charset="0"/>
            </a:endParaRPr>
          </a:p>
          <a:p>
            <a:pPr lvl="1"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1" baseline="0" dirty="0" err="1">
                <a:solidFill>
                  <a:srgbClr val="000000"/>
                </a:solidFill>
                <a:latin typeface="Arial" panose="020B0604020202020204" pitchFamily="34" charset="0"/>
                <a:cs typeface="Arial" panose="020B0604020202020204" pitchFamily="34" charset="0"/>
              </a:rPr>
              <a:t>а) Призначення розмітки</a:t>
            </a:r>
            <a:endParaRPr lang="en-US" altLang="x-none" sz="1400" b="1" baseline="0" dirty="0" err="1">
              <a:solidFill>
                <a:srgbClr val="000000"/>
              </a:solidFill>
              <a:latin typeface="Arial" panose="020B0604020202020204" pitchFamily="34" charset="0"/>
              <a:cs typeface="Arial" panose="020B0604020202020204" pitchFamily="34" charset="0"/>
            </a:endParaRPr>
          </a:p>
          <a:p>
            <a:pPr lvl="1"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1" baseline="0" dirty="0" err="1">
                <a:solidFill>
                  <a:srgbClr val="000000"/>
                </a:solidFill>
                <a:latin typeface="Arial" panose="020B0604020202020204" pitchFamily="34" charset="0"/>
                <a:cs typeface="Arial" panose="020B0604020202020204" pitchFamily="34" charset="0"/>
              </a:rPr>
              <a:t>б) Важливість синтаксично коректних та правильних документів</a:t>
            </a:r>
            <a:endParaRPr lang="en-US" altLang="x-none" sz="1400" b="1" baseline="0" dirty="0" err="1">
              <a:solidFill>
                <a:srgbClr val="000000"/>
              </a:solidFill>
              <a:latin typeface="Arial" panose="020B0604020202020204" pitchFamily="34" charset="0"/>
              <a:cs typeface="Arial" panose="020B0604020202020204" pitchFamily="34" charset="0"/>
            </a:endParaRPr>
          </a:p>
          <a:p>
            <a:pPr lvl="1"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1" baseline="0" dirty="0" err="1">
                <a:solidFill>
                  <a:srgbClr val="000000"/>
                </a:solidFill>
                <a:latin typeface="Arial" panose="020B0604020202020204" pitchFamily="34" charset="0"/>
                <a:cs typeface="Arial" panose="020B0604020202020204" pitchFamily="34" charset="0"/>
              </a:rPr>
              <a:t>в) Про елементи, атрибути та об'єкти</a:t>
            </a:r>
            <a:endParaRPr lang="en-US" altLang="x-none" sz="1400" b="1" baseline="0" dirty="0" err="1">
              <a:solidFill>
                <a:srgbClr val="000000"/>
              </a:solidFill>
              <a:latin typeface="Arial" panose="020B0604020202020204" pitchFamily="34" charset="0"/>
              <a:cs typeface="Arial" panose="020B0604020202020204" pitchFamily="34" charset="0"/>
            </a:endParaRPr>
          </a:p>
          <a:p>
            <a:pPr lvl="1"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1" baseline="0" dirty="0" err="1">
                <a:solidFill>
                  <a:srgbClr val="000000"/>
                </a:solidFill>
                <a:latin typeface="Arial" panose="020B0604020202020204" pitchFamily="34" charset="0"/>
                <a:cs typeface="Arial" panose="020B0604020202020204" pitchFamily="34" charset="0"/>
              </a:rPr>
              <a:t>г) Додаткова інформація</a:t>
            </a:r>
            <a:endParaRPr lang="en-US" altLang="x-none" sz="1400" b="1" baseline="0" dirty="0" err="1">
              <a:solidFill>
                <a:srgbClr val="000000"/>
              </a:solidFill>
              <a:latin typeface="Arial" panose="020B0604020202020204" pitchFamily="34" charset="0"/>
              <a:cs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1" baseline="0" dirty="0" err="1">
                <a:solidFill>
                  <a:srgbClr val="000000"/>
                </a:solidFill>
                <a:latin typeface="Arial" panose="020B0604020202020204" pitchFamily="34" charset="0"/>
                <a:cs typeface="Arial" panose="020B0604020202020204" pitchFamily="34" charset="0"/>
              </a:rPr>
              <a:t>2. Огляд структури елементів</a:t>
            </a:r>
            <a:endParaRPr lang="en-US" altLang="x-none" sz="1400" b="1" baseline="0" dirty="0" err="1">
              <a:solidFill>
                <a:srgbClr val="000000"/>
              </a:solidFill>
              <a:latin typeface="Arial" panose="020B0604020202020204" pitchFamily="34" charset="0"/>
              <a:cs typeface="Arial" panose="020B0604020202020204" pitchFamily="34" charset="0"/>
            </a:endParaRPr>
          </a:p>
          <a:p>
            <a:pPr lvl="1"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1" baseline="0" dirty="0" err="1">
                <a:solidFill>
                  <a:srgbClr val="000000"/>
                </a:solidFill>
                <a:latin typeface="Arial" panose="020B0604020202020204" pitchFamily="34" charset="0"/>
                <a:cs typeface="Arial" panose="020B0604020202020204" pitchFamily="34" charset="0"/>
              </a:rPr>
              <a:t>а) Загальні атрибути</a:t>
            </a:r>
            <a:endParaRPr lang="en-US" altLang="x-none" sz="1400" b="1" baseline="0" dirty="0" err="1">
              <a:solidFill>
                <a:srgbClr val="000000"/>
              </a:solidFill>
              <a:latin typeface="Arial" panose="020B0604020202020204" pitchFamily="34" charset="0"/>
              <a:cs typeface="Arial" panose="020B0604020202020204" pitchFamily="34" charset="0"/>
            </a:endParaRPr>
          </a:p>
          <a:p>
            <a:pPr lvl="1"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1" baseline="0" dirty="0" err="1">
                <a:solidFill>
                  <a:srgbClr val="000000"/>
                </a:solidFill>
                <a:latin typeface="Arial" panose="020B0604020202020204" pitchFamily="34" charset="0"/>
                <a:cs typeface="Arial" panose="020B0604020202020204" pitchFamily="34" charset="0"/>
              </a:rPr>
              <a:t>б) Додаткова інформація</a:t>
            </a:r>
            <a:endParaRPr lang="en-US" altLang="x-none" sz="1400" b="1" baseline="0" dirty="0" err="1">
              <a:solidFill>
                <a:srgbClr val="000000"/>
              </a:solidFill>
              <a:latin typeface="Arial" panose="020B0604020202020204" pitchFamily="34" charset="0"/>
              <a:cs typeface="Arial" panose="020B0604020202020204" pitchFamily="34" charset="0"/>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aseline="0" dirty="0" err="1">
                <a:solidFill>
                  <a:srgbClr val="000000"/>
                </a:solidFill>
                <a:latin typeface="Arial" panose="020B0604020202020204" pitchFamily="34" charset="0"/>
                <a:cs typeface="Arial" panose="020B0604020202020204" pitchFamily="34" charset="0"/>
              </a:rPr>
              <a:t>Для створення багаторівневого списку просто вкладіть у будь-який з елементів списку ще один список, і це буде список другого рівня. Для створення третього рівня, вкладення здійснюється в елемент другого рівня. І так далі. </a:t>
            </a:r>
            <a:r>
              <a:rPr lang="en-US" altLang="x-none" sz="1400" b="1" baseline="0" dirty="0" err="1">
                <a:solidFill>
                  <a:srgbClr val="000000"/>
                </a:solidFill>
                <a:latin typeface="Arial" panose="020B0604020202020204" pitchFamily="34" charset="0"/>
                <a:cs typeface="Arial" panose="020B0604020202020204" pitchFamily="34" charset="0"/>
              </a:rPr>
              <a:t>Вкладати елемент ul або ol слід тільки в елемент li. Вкладати список в список безпосередньо не можна!</a:t>
            </a:r>
            <a:endParaRPr lang="en-US" altLang="x-none" sz="1400" b="1" baseline="0" dirty="0" err="1">
              <a:solidFill>
                <a:srgbClr val="000000"/>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ext Box 512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Контрольн</a:t>
            </a:r>
            <a:r>
              <a:rPr lang="en-US" altLang="ru-RU"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 питання</a:t>
            </a:r>
            <a:endParaRPr lang="en-US" altLang="ru-RU" sz="4200" dirty="0" err="1">
              <a:solidFill>
                <a:srgbClr val="FFFFFF"/>
              </a:solidFill>
              <a:ea typeface="Microsoft YaHei" panose="020B0503020204020204" charset="-122"/>
            </a:endParaRPr>
          </a:p>
        </p:txBody>
      </p:sp>
      <p:sp>
        <p:nvSpPr>
          <p:cNvPr id="5122" name="Text Box 5121"/>
          <p:cNvSpPr txBox="1"/>
          <p:nvPr/>
        </p:nvSpPr>
        <p:spPr>
          <a:xfrm>
            <a:off x="609600" y="1600200"/>
            <a:ext cx="7924800" cy="4419600"/>
          </a:xfrm>
          <a:prstGeom prst="rect">
            <a:avLst/>
          </a:prstGeom>
          <a:noFill/>
          <a:ln w="9525">
            <a:noFill/>
          </a:ln>
        </p:spPr>
        <p:txBody>
          <a:bodyPr wrap="square" lIns="91440" tIns="45720" rIns="91440" bIns="45720" anchor="t" anchorCtr="0"/>
          <a:p>
            <a:pPr marL="209550" indent="-209550" defTabSz="457200">
              <a:spcBef>
                <a:spcPts val="800"/>
              </a:spcBef>
              <a:buSzPct val="45000"/>
              <a:buFont typeface="Wingdings" panose="05000000000000000000" pitchFamily="2" charset="2"/>
              <a:buChar char=""/>
              <a:tabLst>
                <a:tab pos="209550" algn="l"/>
                <a:tab pos="657225" algn="l"/>
                <a:tab pos="1106805" algn="l"/>
                <a:tab pos="1555750" algn="l"/>
                <a:tab pos="2005330" algn="l"/>
                <a:tab pos="2454275" algn="l"/>
                <a:tab pos="2903855" algn="l"/>
                <a:tab pos="3352800" algn="l"/>
                <a:tab pos="3802380" algn="l"/>
                <a:tab pos="4251325" algn="l"/>
                <a:tab pos="4700905" algn="l"/>
                <a:tab pos="5149850" algn="l"/>
                <a:tab pos="5599430" algn="l"/>
                <a:tab pos="6048375" algn="l"/>
                <a:tab pos="6497955" algn="l"/>
                <a:tab pos="6946900" algn="l"/>
                <a:tab pos="7396480" algn="l"/>
                <a:tab pos="7845425" algn="l"/>
                <a:tab pos="8295005" algn="l"/>
                <a:tab pos="8743950" algn="l"/>
                <a:tab pos="9193530" algn="l"/>
              </a:tabLst>
            </a:pPr>
            <a:r>
              <a:rPr lang="en-US" altLang="x-none" sz="2000" dirty="0" err="1">
                <a:solidFill>
                  <a:srgbClr val="000000"/>
                </a:solidFill>
                <a:ea typeface="Microsoft YaHei" panose="020B0503020204020204" charset="-122"/>
              </a:rPr>
              <a:t>Що таке HTML, CSS, JavaScript?</a:t>
            </a:r>
            <a:endParaRPr lang="en-US" altLang="x-none" sz="2000" dirty="0" err="1">
              <a:solidFill>
                <a:srgbClr val="000000"/>
              </a:solidFill>
              <a:ea typeface="Microsoft YaHei" panose="020B0503020204020204" charset="-122"/>
            </a:endParaRPr>
          </a:p>
          <a:p>
            <a:pPr marL="209550" indent="-209550" defTabSz="457200">
              <a:spcBef>
                <a:spcPts val="800"/>
              </a:spcBef>
              <a:buSzPct val="45000"/>
              <a:buFont typeface="Wingdings" panose="05000000000000000000" pitchFamily="2" charset="2"/>
              <a:buChar char=""/>
              <a:tabLst>
                <a:tab pos="209550" algn="l"/>
                <a:tab pos="657225" algn="l"/>
                <a:tab pos="1106805" algn="l"/>
                <a:tab pos="1555750" algn="l"/>
                <a:tab pos="2005330" algn="l"/>
                <a:tab pos="2454275" algn="l"/>
                <a:tab pos="2903855" algn="l"/>
                <a:tab pos="3352800" algn="l"/>
                <a:tab pos="3802380" algn="l"/>
                <a:tab pos="4251325" algn="l"/>
                <a:tab pos="4700905" algn="l"/>
                <a:tab pos="5149850" algn="l"/>
                <a:tab pos="5599430" algn="l"/>
                <a:tab pos="6048375" algn="l"/>
                <a:tab pos="6497955" algn="l"/>
                <a:tab pos="6946900" algn="l"/>
                <a:tab pos="7396480" algn="l"/>
                <a:tab pos="7845425" algn="l"/>
                <a:tab pos="8295005" algn="l"/>
                <a:tab pos="8743950" algn="l"/>
                <a:tab pos="9193530" algn="l"/>
              </a:tabLst>
            </a:pPr>
            <a:r>
              <a:rPr lang="en-US" altLang="x-none" sz="2000" dirty="0" err="1">
                <a:solidFill>
                  <a:srgbClr val="000000"/>
                </a:solidFill>
                <a:ea typeface="Microsoft YaHei" panose="020B0503020204020204" charset="-122"/>
              </a:rPr>
              <a:t>Хто створив перший сайт і браузер?</a:t>
            </a:r>
            <a:endParaRPr lang="en-US" altLang="x-none" sz="2000" dirty="0" err="1">
              <a:solidFill>
                <a:srgbClr val="000000"/>
              </a:solidFill>
              <a:ea typeface="Microsoft YaHei" panose="020B0503020204020204" charset="-122"/>
            </a:endParaRPr>
          </a:p>
          <a:p>
            <a:pPr marL="209550" indent="-209550" defTabSz="457200">
              <a:spcBef>
                <a:spcPts val="800"/>
              </a:spcBef>
              <a:buSzPct val="45000"/>
              <a:buFont typeface="Wingdings" panose="05000000000000000000" pitchFamily="2" charset="2"/>
              <a:buChar char=""/>
              <a:tabLst>
                <a:tab pos="209550" algn="l"/>
                <a:tab pos="657225" algn="l"/>
                <a:tab pos="1106805" algn="l"/>
                <a:tab pos="1555750" algn="l"/>
                <a:tab pos="2005330" algn="l"/>
                <a:tab pos="2454275" algn="l"/>
                <a:tab pos="2903855" algn="l"/>
                <a:tab pos="3352800" algn="l"/>
                <a:tab pos="3802380" algn="l"/>
                <a:tab pos="4251325" algn="l"/>
                <a:tab pos="4700905" algn="l"/>
                <a:tab pos="5149850" algn="l"/>
                <a:tab pos="5599430" algn="l"/>
                <a:tab pos="6048375" algn="l"/>
                <a:tab pos="6497955" algn="l"/>
                <a:tab pos="6946900" algn="l"/>
                <a:tab pos="7396480" algn="l"/>
                <a:tab pos="7845425" algn="l"/>
                <a:tab pos="8295005" algn="l"/>
                <a:tab pos="8743950" algn="l"/>
                <a:tab pos="9193530" algn="l"/>
              </a:tabLst>
            </a:pPr>
            <a:r>
              <a:rPr lang="en-US" altLang="x-none" sz="2000" dirty="0" err="1">
                <a:solidFill>
                  <a:srgbClr val="000000"/>
                </a:solidFill>
                <a:ea typeface="Microsoft YaHei" panose="020B0503020204020204" charset="-122"/>
              </a:rPr>
              <a:t>Як називався перший браузер?</a:t>
            </a:r>
            <a:endParaRPr lang="en-US" altLang="x-none" sz="2000" dirty="0" err="1">
              <a:solidFill>
                <a:srgbClr val="000000"/>
              </a:solidFill>
              <a:ea typeface="Microsoft YaHei" panose="020B0503020204020204" charset="-122"/>
            </a:endParaRPr>
          </a:p>
          <a:p>
            <a:pPr marL="209550" indent="-209550" defTabSz="457200">
              <a:spcBef>
                <a:spcPts val="800"/>
              </a:spcBef>
              <a:buSzPct val="45000"/>
              <a:buFont typeface="Wingdings" panose="05000000000000000000" pitchFamily="2" charset="2"/>
              <a:buChar char=""/>
              <a:tabLst>
                <a:tab pos="209550" algn="l"/>
                <a:tab pos="657225" algn="l"/>
                <a:tab pos="1106805" algn="l"/>
                <a:tab pos="1555750" algn="l"/>
                <a:tab pos="2005330" algn="l"/>
                <a:tab pos="2454275" algn="l"/>
                <a:tab pos="2903855" algn="l"/>
                <a:tab pos="3352800" algn="l"/>
                <a:tab pos="3802380" algn="l"/>
                <a:tab pos="4251325" algn="l"/>
                <a:tab pos="4700905" algn="l"/>
                <a:tab pos="5149850" algn="l"/>
                <a:tab pos="5599430" algn="l"/>
                <a:tab pos="6048375" algn="l"/>
                <a:tab pos="6497955" algn="l"/>
                <a:tab pos="6946900" algn="l"/>
                <a:tab pos="7396480" algn="l"/>
                <a:tab pos="7845425" algn="l"/>
                <a:tab pos="8295005" algn="l"/>
                <a:tab pos="8743950" algn="l"/>
                <a:tab pos="9193530" algn="l"/>
              </a:tabLst>
            </a:pPr>
            <a:r>
              <a:rPr lang="en-US" altLang="x-none" sz="2000" dirty="0" err="1">
                <a:solidFill>
                  <a:srgbClr val="000000"/>
                </a:solidFill>
                <a:ea typeface="Microsoft YaHei" panose="020B0503020204020204" charset="-122"/>
              </a:rPr>
              <a:t>Що таке XML? Навіщо його придумали?</a:t>
            </a:r>
            <a:endParaRPr lang="en-US" altLang="x-none" sz="2000" dirty="0" err="1">
              <a:solidFill>
                <a:srgbClr val="000000"/>
              </a:solidFill>
              <a:ea typeface="Microsoft YaHei" panose="020B0503020204020204" charset="-122"/>
            </a:endParaRPr>
          </a:p>
          <a:p>
            <a:pPr marL="209550" indent="-209550" defTabSz="457200">
              <a:spcBef>
                <a:spcPts val="800"/>
              </a:spcBef>
              <a:buSzPct val="45000"/>
              <a:buFont typeface="Wingdings" panose="05000000000000000000" pitchFamily="2" charset="2"/>
              <a:buChar char=""/>
              <a:tabLst>
                <a:tab pos="209550" algn="l"/>
                <a:tab pos="657225" algn="l"/>
                <a:tab pos="1106805" algn="l"/>
                <a:tab pos="1555750" algn="l"/>
                <a:tab pos="2005330" algn="l"/>
                <a:tab pos="2454275" algn="l"/>
                <a:tab pos="2903855" algn="l"/>
                <a:tab pos="3352800" algn="l"/>
                <a:tab pos="3802380" algn="l"/>
                <a:tab pos="4251325" algn="l"/>
                <a:tab pos="4700905" algn="l"/>
                <a:tab pos="5149850" algn="l"/>
                <a:tab pos="5599430" algn="l"/>
                <a:tab pos="6048375" algn="l"/>
                <a:tab pos="6497955" algn="l"/>
                <a:tab pos="6946900" algn="l"/>
                <a:tab pos="7396480" algn="l"/>
                <a:tab pos="7845425" algn="l"/>
                <a:tab pos="8295005" algn="l"/>
                <a:tab pos="8743950" algn="l"/>
                <a:tab pos="9193530" algn="l"/>
              </a:tabLst>
            </a:pPr>
            <a:r>
              <a:rPr lang="en-US" altLang="x-none" sz="2000" dirty="0" err="1">
                <a:solidFill>
                  <a:srgbClr val="000000"/>
                </a:solidFill>
                <a:ea typeface="Microsoft YaHei" panose="020B0503020204020204" charset="-122"/>
              </a:rPr>
              <a:t>Призначення елементів html, head, title, body, p, a, h1.</a:t>
            </a:r>
            <a:endParaRPr lang="en-US" altLang="x-none" sz="2000" dirty="0" err="1">
              <a:solidFill>
                <a:srgbClr val="000000"/>
              </a:solidFill>
              <a:ea typeface="Microsoft YaHei" panose="020B0503020204020204" charset="-122"/>
            </a:endParaRPr>
          </a:p>
          <a:p>
            <a:pPr marL="209550" indent="-209550" defTabSz="457200">
              <a:spcBef>
                <a:spcPts val="800"/>
              </a:spcBef>
              <a:buSzPct val="45000"/>
              <a:buFont typeface="Wingdings" panose="05000000000000000000" pitchFamily="2" charset="2"/>
              <a:buChar char=""/>
              <a:tabLst>
                <a:tab pos="209550" algn="l"/>
                <a:tab pos="657225" algn="l"/>
                <a:tab pos="1106805" algn="l"/>
                <a:tab pos="1555750" algn="l"/>
                <a:tab pos="2005330" algn="l"/>
                <a:tab pos="2454275" algn="l"/>
                <a:tab pos="2903855" algn="l"/>
                <a:tab pos="3352800" algn="l"/>
                <a:tab pos="3802380" algn="l"/>
                <a:tab pos="4251325" algn="l"/>
                <a:tab pos="4700905" algn="l"/>
                <a:tab pos="5149850" algn="l"/>
                <a:tab pos="5599430" algn="l"/>
                <a:tab pos="6048375" algn="l"/>
                <a:tab pos="6497955" algn="l"/>
                <a:tab pos="6946900" algn="l"/>
                <a:tab pos="7396480" algn="l"/>
                <a:tab pos="7845425" algn="l"/>
                <a:tab pos="8295005" algn="l"/>
                <a:tab pos="8743950" algn="l"/>
                <a:tab pos="9193530" algn="l"/>
              </a:tabLst>
            </a:pPr>
            <a:r>
              <a:rPr lang="en-US" altLang="x-none" sz="2000" dirty="0" err="1">
                <a:solidFill>
                  <a:srgbClr val="000000"/>
                </a:solidFill>
                <a:ea typeface="Microsoft YaHei" panose="020B0503020204020204" charset="-122"/>
              </a:rPr>
              <a:t>Що таке тег, елемент, атрибут?</a:t>
            </a:r>
            <a:endParaRPr lang="en-US" altLang="x-none" sz="2000" dirty="0" err="1">
              <a:solidFill>
                <a:srgbClr val="000000"/>
              </a:solidFill>
              <a:ea typeface="Microsoft YaHei" panose="020B0503020204020204" charset="-122"/>
            </a:endParaRPr>
          </a:p>
          <a:p>
            <a:pPr marL="209550" indent="-209550" defTabSz="457200">
              <a:spcBef>
                <a:spcPts val="800"/>
              </a:spcBef>
              <a:buSzPct val="45000"/>
              <a:buFont typeface="Wingdings" panose="05000000000000000000" pitchFamily="2" charset="2"/>
              <a:buChar char=""/>
              <a:tabLst>
                <a:tab pos="209550" algn="l"/>
                <a:tab pos="657225" algn="l"/>
                <a:tab pos="1106805" algn="l"/>
                <a:tab pos="1555750" algn="l"/>
                <a:tab pos="2005330" algn="l"/>
                <a:tab pos="2454275" algn="l"/>
                <a:tab pos="2903855" algn="l"/>
                <a:tab pos="3352800" algn="l"/>
                <a:tab pos="3802380" algn="l"/>
                <a:tab pos="4251325" algn="l"/>
                <a:tab pos="4700905" algn="l"/>
                <a:tab pos="5149850" algn="l"/>
                <a:tab pos="5599430" algn="l"/>
                <a:tab pos="6048375" algn="l"/>
                <a:tab pos="6497955" algn="l"/>
                <a:tab pos="6946900" algn="l"/>
                <a:tab pos="7396480" algn="l"/>
                <a:tab pos="7845425" algn="l"/>
                <a:tab pos="8295005" algn="l"/>
                <a:tab pos="8743950" algn="l"/>
                <a:tab pos="9193530" algn="l"/>
              </a:tabLst>
            </a:pPr>
            <a:r>
              <a:rPr lang="en-US" altLang="x-none" sz="2000" dirty="0" err="1">
                <a:solidFill>
                  <a:srgbClr val="000000"/>
                </a:solidFill>
                <a:ea typeface="Microsoft YaHei" panose="020B0503020204020204" charset="-122"/>
              </a:rPr>
              <a:t>Що означає “принцип стека”?</a:t>
            </a:r>
            <a:endParaRPr lang="en-US" altLang="x-none" sz="2000" dirty="0" err="1">
              <a:solidFill>
                <a:srgbClr val="000000"/>
              </a:solidFill>
              <a:ea typeface="Microsoft YaHei" panose="020B0503020204020204" charset="-122"/>
            </a:endParaRPr>
          </a:p>
          <a:p>
            <a:pPr marL="209550" indent="-209550" defTabSz="457200">
              <a:spcBef>
                <a:spcPts val="800"/>
              </a:spcBef>
              <a:buSzPct val="45000"/>
              <a:buFont typeface="Wingdings" panose="05000000000000000000" pitchFamily="2" charset="2"/>
              <a:buChar char=""/>
              <a:tabLst>
                <a:tab pos="209550" algn="l"/>
                <a:tab pos="657225" algn="l"/>
                <a:tab pos="1106805" algn="l"/>
                <a:tab pos="1555750" algn="l"/>
                <a:tab pos="2005330" algn="l"/>
                <a:tab pos="2454275" algn="l"/>
                <a:tab pos="2903855" algn="l"/>
                <a:tab pos="3352800" algn="l"/>
                <a:tab pos="3802380" algn="l"/>
                <a:tab pos="4251325" algn="l"/>
                <a:tab pos="4700905" algn="l"/>
                <a:tab pos="5149850" algn="l"/>
                <a:tab pos="5599430" algn="l"/>
                <a:tab pos="6048375" algn="l"/>
                <a:tab pos="6497955" algn="l"/>
                <a:tab pos="6946900" algn="l"/>
                <a:tab pos="7396480" algn="l"/>
                <a:tab pos="7845425" algn="l"/>
                <a:tab pos="8295005" algn="l"/>
                <a:tab pos="8743950" algn="l"/>
                <a:tab pos="9193530" algn="l"/>
              </a:tabLst>
            </a:pPr>
            <a:r>
              <a:rPr lang="en-US" altLang="x-none" sz="2000" dirty="0" err="1">
                <a:solidFill>
                  <a:srgbClr val="000000"/>
                </a:solidFill>
                <a:ea typeface="Microsoft YaHei" panose="020B0503020204020204" charset="-122"/>
              </a:rPr>
              <a:t>Як зробити коментар у HTML-коді?</a:t>
            </a:r>
            <a:endParaRPr lang="en-US" altLang="x-none" sz="2000" dirty="0" err="1">
              <a:solidFill>
                <a:srgbClr val="000000"/>
              </a:solidFill>
              <a:ea typeface="Microsoft YaHei" panose="020B0503020204020204" charset="-122"/>
            </a:endParaRPr>
          </a:p>
          <a:p>
            <a:pPr marL="209550" indent="-209550" defTabSz="457200">
              <a:spcBef>
                <a:spcPts val="800"/>
              </a:spcBef>
              <a:buSzPct val="45000"/>
              <a:buFont typeface="Wingdings" panose="05000000000000000000" pitchFamily="2" charset="2"/>
              <a:buChar char=""/>
              <a:tabLst>
                <a:tab pos="209550" algn="l"/>
                <a:tab pos="657225" algn="l"/>
                <a:tab pos="1106805" algn="l"/>
                <a:tab pos="1555750" algn="l"/>
                <a:tab pos="2005330" algn="l"/>
                <a:tab pos="2454275" algn="l"/>
                <a:tab pos="2903855" algn="l"/>
                <a:tab pos="3352800" algn="l"/>
                <a:tab pos="3802380" algn="l"/>
                <a:tab pos="4251325" algn="l"/>
                <a:tab pos="4700905" algn="l"/>
                <a:tab pos="5149850" algn="l"/>
                <a:tab pos="5599430" algn="l"/>
                <a:tab pos="6048375" algn="l"/>
                <a:tab pos="6497955" algn="l"/>
                <a:tab pos="6946900" algn="l"/>
                <a:tab pos="7396480" algn="l"/>
                <a:tab pos="7845425" algn="l"/>
                <a:tab pos="8295005" algn="l"/>
                <a:tab pos="8743950" algn="l"/>
                <a:tab pos="9193530" algn="l"/>
              </a:tabLst>
            </a:pPr>
            <a:r>
              <a:rPr lang="en-US" altLang="x-none" sz="2000" dirty="0" err="1">
                <a:solidFill>
                  <a:srgbClr val="000000"/>
                </a:solidFill>
                <a:ea typeface="Microsoft YaHei" panose="020B0503020204020204" charset="-122"/>
              </a:rPr>
              <a:t>Навіщо потрібна валідація сторінок?</a:t>
            </a:r>
            <a:endParaRPr lang="en-US" altLang="x-none" sz="2000" dirty="0" err="1">
              <a:solidFill>
                <a:srgbClr val="000000"/>
              </a:solidFill>
              <a:ea typeface="Microsoft YaHei" panose="020B0503020204020204" charset="-122"/>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ext Box 2867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ru-RU" sz="4200" dirty="0" err="1">
                <a:solidFill>
                  <a:srgbClr val="FFFFFF"/>
                </a:solidFill>
                <a:ea typeface="Microsoft YaHei" panose="020B0503020204020204" charset="-122"/>
              </a:rPr>
              <a:t>Приклад</a:t>
            </a:r>
            <a:endParaRPr lang="ru-RU" altLang="ru-RU" sz="4200" dirty="0" err="1">
              <a:solidFill>
                <a:srgbClr val="FFFFFF"/>
              </a:solidFill>
              <a:ea typeface="Microsoft YaHei" panose="020B0503020204020204" charset="-122"/>
            </a:endParaRPr>
          </a:p>
        </p:txBody>
      </p:sp>
      <p:sp>
        <p:nvSpPr>
          <p:cNvPr id="28674" name="Text Box 28673"/>
          <p:cNvSpPr txBox="1"/>
          <p:nvPr/>
        </p:nvSpPr>
        <p:spPr>
          <a:xfrm>
            <a:off x="609600" y="1600200"/>
            <a:ext cx="7924800" cy="4419600"/>
          </a:xfrm>
          <a:prstGeom prst="rect">
            <a:avLst/>
          </a:prstGeom>
          <a:noFill/>
          <a:ln w="9525">
            <a:noFill/>
          </a:ln>
        </p:spPr>
        <p:txBody>
          <a:bodyPr/>
          <a:p>
            <a:endParaRPr lang="en-US"/>
          </a:p>
        </p:txBody>
      </p:sp>
      <p:sp>
        <p:nvSpPr>
          <p:cNvPr id="28675" name="Text Box 28674"/>
          <p:cNvSpPr txBox="1"/>
          <p:nvPr/>
        </p:nvSpPr>
        <p:spPr>
          <a:xfrm>
            <a:off x="41275" y="1089025"/>
            <a:ext cx="8015288" cy="914400"/>
          </a:xfrm>
          <a:prstGeom prst="rect">
            <a:avLst/>
          </a:prstGeom>
          <a:noFill/>
          <a:ln w="9525">
            <a:noFill/>
          </a:ln>
        </p:spPr>
        <p:txBody>
          <a:bodyPr/>
          <a:p>
            <a:endParaRPr lang="en-US"/>
          </a:p>
        </p:txBody>
      </p:sp>
      <p:sp>
        <p:nvSpPr>
          <p:cNvPr id="28676" name="Text Box 28675"/>
          <p:cNvSpPr txBox="1"/>
          <p:nvPr/>
        </p:nvSpPr>
        <p:spPr>
          <a:xfrm>
            <a:off x="455613" y="2460625"/>
            <a:ext cx="7924800" cy="4419600"/>
          </a:xfrm>
          <a:prstGeom prst="rect">
            <a:avLst/>
          </a:prstGeom>
          <a:noFill/>
          <a:ln w="9525">
            <a:noFill/>
          </a:ln>
        </p:spPr>
        <p:txBody>
          <a:bodyPr/>
          <a:p>
            <a:endParaRPr lang="en-US"/>
          </a:p>
        </p:txBody>
      </p:sp>
      <p:pic>
        <p:nvPicPr>
          <p:cNvPr id="28677" name="Picture 28676"/>
          <p:cNvPicPr>
            <a:picLocks noChangeAspect="1"/>
          </p:cNvPicPr>
          <p:nvPr/>
        </p:nvPicPr>
        <p:blipFill>
          <a:blip r:embed="rId1"/>
          <a:stretch>
            <a:fillRect/>
          </a:stretch>
        </p:blipFill>
        <p:spPr>
          <a:xfrm>
            <a:off x="38100" y="1408113"/>
            <a:ext cx="6905625" cy="5457825"/>
          </a:xfrm>
          <a:prstGeom prst="rect">
            <a:avLst/>
          </a:prstGeom>
          <a:noFill/>
          <a:ln w="9525">
            <a:noFill/>
          </a:ln>
        </p:spPr>
      </p:pic>
      <p:pic>
        <p:nvPicPr>
          <p:cNvPr id="28678" name="Picture 28677"/>
          <p:cNvPicPr>
            <a:picLocks noChangeAspect="1"/>
          </p:cNvPicPr>
          <p:nvPr/>
        </p:nvPicPr>
        <p:blipFill>
          <a:blip r:embed="rId2"/>
          <a:stretch>
            <a:fillRect/>
          </a:stretch>
        </p:blipFill>
        <p:spPr>
          <a:xfrm>
            <a:off x="6988175" y="2287588"/>
            <a:ext cx="1562100" cy="292417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ext Box 2969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Практика</a:t>
            </a:r>
            <a:endParaRPr lang="ru-RU" altLang="x-none" sz="4200" dirty="0" err="1">
              <a:solidFill>
                <a:srgbClr val="FFFFFF"/>
              </a:solidFill>
              <a:ea typeface="Microsoft YaHei" panose="020B0503020204020204" charset="-122"/>
            </a:endParaRPr>
          </a:p>
        </p:txBody>
      </p:sp>
      <p:sp>
        <p:nvSpPr>
          <p:cNvPr id="29698" name="Text Box 29697"/>
          <p:cNvSpPr txBox="1"/>
          <p:nvPr/>
        </p:nvSpPr>
        <p:spPr>
          <a:xfrm>
            <a:off x="609600" y="1600200"/>
            <a:ext cx="7924800" cy="4419600"/>
          </a:xfrm>
          <a:prstGeom prst="rect">
            <a:avLst/>
          </a:prstGeom>
          <a:noFill/>
          <a:ln w="9525">
            <a:noFill/>
          </a:ln>
        </p:spPr>
        <p:txBody>
          <a:bodyPr/>
          <a:p>
            <a:endParaRPr lang="en-US"/>
          </a:p>
        </p:txBody>
      </p:sp>
      <p:sp>
        <p:nvSpPr>
          <p:cNvPr id="29699" name="Text Box 29698"/>
          <p:cNvSpPr txBox="1"/>
          <p:nvPr/>
        </p:nvSpPr>
        <p:spPr>
          <a:xfrm>
            <a:off x="41275" y="1089025"/>
            <a:ext cx="8015288" cy="914400"/>
          </a:xfrm>
          <a:prstGeom prst="rect">
            <a:avLst/>
          </a:prstGeom>
          <a:noFill/>
          <a:ln w="9525">
            <a:noFill/>
          </a:ln>
        </p:spPr>
        <p:txBody>
          <a:bodyPr/>
          <a:p>
            <a:endParaRPr lang="en-US"/>
          </a:p>
        </p:txBody>
      </p:sp>
      <p:sp>
        <p:nvSpPr>
          <p:cNvPr id="29700" name="Text Box 29699"/>
          <p:cNvSpPr txBox="1"/>
          <p:nvPr/>
        </p:nvSpPr>
        <p:spPr>
          <a:xfrm>
            <a:off x="455613" y="2460625"/>
            <a:ext cx="7924800" cy="4419600"/>
          </a:xfrm>
          <a:prstGeom prst="rect">
            <a:avLst/>
          </a:prstGeom>
          <a:noFill/>
          <a:ln w="9525">
            <a:noFill/>
          </a:ln>
        </p:spPr>
        <p:txBody>
          <a:bodyPr/>
          <a:p>
            <a:endParaRPr lang="en-US"/>
          </a:p>
        </p:txBody>
      </p:sp>
      <p:pic>
        <p:nvPicPr>
          <p:cNvPr id="29701" name="Picture 29700"/>
          <p:cNvPicPr>
            <a:picLocks noChangeAspect="1"/>
          </p:cNvPicPr>
          <p:nvPr/>
        </p:nvPicPr>
        <p:blipFill>
          <a:blip r:embed="rId1"/>
          <a:stretch>
            <a:fillRect/>
          </a:stretch>
        </p:blipFill>
        <p:spPr>
          <a:xfrm>
            <a:off x="92075" y="1427163"/>
            <a:ext cx="7129463" cy="5394325"/>
          </a:xfrm>
          <a:prstGeom prst="rect">
            <a:avLst/>
          </a:prstGeom>
          <a:noFill/>
          <a:ln w="9525">
            <a:noFill/>
          </a:ln>
        </p:spPr>
      </p:pic>
      <p:pic>
        <p:nvPicPr>
          <p:cNvPr id="29702" name="Picture 29701"/>
          <p:cNvPicPr>
            <a:picLocks noChangeAspect="1"/>
          </p:cNvPicPr>
          <p:nvPr/>
        </p:nvPicPr>
        <p:blipFill>
          <a:blip r:embed="rId2"/>
          <a:stretch>
            <a:fillRect/>
          </a:stretch>
        </p:blipFill>
        <p:spPr>
          <a:xfrm>
            <a:off x="5268913" y="1427163"/>
            <a:ext cx="3794125" cy="5892800"/>
          </a:xfrm>
          <a:prstGeom prst="rect">
            <a:avLst/>
          </a:prstGeom>
          <a:noFill/>
          <a:ln w="9525">
            <a:noFill/>
          </a:ln>
        </p:spPr>
      </p:pic>
      <p:pic>
        <p:nvPicPr>
          <p:cNvPr id="29703" name="Picture 29702"/>
          <p:cNvPicPr>
            <a:picLocks noChangeAspect="1"/>
          </p:cNvPicPr>
          <p:nvPr/>
        </p:nvPicPr>
        <p:blipFill>
          <a:blip r:embed="rId3"/>
          <a:stretch>
            <a:fillRect/>
          </a:stretch>
        </p:blipFill>
        <p:spPr>
          <a:xfrm>
            <a:off x="3206750" y="1627188"/>
            <a:ext cx="1695450" cy="509587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ext Box 614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Таблиц</a:t>
            </a:r>
            <a:r>
              <a:rPr lang="en-US" altLang="x-none" sz="4200" dirty="0" err="1">
                <a:solidFill>
                  <a:srgbClr val="FFFFFF"/>
                </a:solidFill>
                <a:ea typeface="Microsoft YaHei" panose="020B0503020204020204" charset="-122"/>
              </a:rPr>
              <a:t>i</a:t>
            </a:r>
            <a:endParaRPr lang="en-US" altLang="x-none" sz="4200" dirty="0" err="1">
              <a:solidFill>
                <a:srgbClr val="FFFFFF"/>
              </a:solidFill>
              <a:ea typeface="Microsoft YaHei" panose="020B0503020204020204" charset="-122"/>
            </a:endParaRPr>
          </a:p>
        </p:txBody>
      </p:sp>
      <p:sp>
        <p:nvSpPr>
          <p:cNvPr id="6146" name="Text Box 6145"/>
          <p:cNvSpPr txBox="1"/>
          <p:nvPr/>
        </p:nvSpPr>
        <p:spPr>
          <a:xfrm>
            <a:off x="474980" y="1466215"/>
            <a:ext cx="8059420" cy="4553585"/>
          </a:xfrm>
          <a:prstGeom prst="rect">
            <a:avLst/>
          </a:prstGeom>
          <a:noFill/>
          <a:ln w="9525">
            <a:noFill/>
          </a:ln>
        </p:spPr>
        <p:txBody>
          <a:bodyPr wrap="square" lIns="91440" tIns="45720" rIns="91440" bIns="45720" anchor="t" anchorCtr="0"/>
          <a:p>
            <a:pPr marL="215900" indent="-212725" defTabSz="457200">
              <a:spcBef>
                <a:spcPts val="800"/>
              </a:spcBef>
              <a:buClrTx/>
              <a:buSzPct val="100000"/>
              <a:buFontTx/>
              <a:buNone/>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700" baseline="0" dirty="0" err="1">
                <a:solidFill>
                  <a:srgbClr val="000000"/>
                </a:solidFill>
                <a:latin typeface="Arial" panose="020B0604020202020204" pitchFamily="34" charset="0"/>
                <a:cs typeface="Arial" panose="020B0604020202020204" pitchFamily="34" charset="0"/>
              </a:rPr>
              <a:t>Табличне подання інформації використовується в тих випадках, коли необхідно вивести на сторінку велику кількість даних, які характеризуються однотипним набором характеристик. Прикладами таких даних можуть бути список фільмів або каталог товарів на Citrus / Rozetka / OLX.</a:t>
            </a:r>
            <a:endParaRPr lang="en-US" altLang="x-none" sz="1700" baseline="0" dirty="0" err="1">
              <a:solidFill>
                <a:srgbClr val="000000"/>
              </a:solidFill>
              <a:latin typeface="Arial" panose="020B0604020202020204" pitchFamily="34" charset="0"/>
              <a:cs typeface="Arial" panose="020B0604020202020204" pitchFamily="34" charset="0"/>
            </a:endParaRPr>
          </a:p>
          <a:p>
            <a:pPr marL="215900" indent="-212725" defTabSz="457200">
              <a:spcBef>
                <a:spcPts val="800"/>
              </a:spcBef>
              <a:buClrTx/>
              <a:buSzPct val="100000"/>
              <a:buFontTx/>
              <a:buNone/>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endParaRPr lang="en-US" altLang="x-none" sz="1700" baseline="0" dirty="0" err="1">
              <a:solidFill>
                <a:srgbClr val="000000"/>
              </a:solidFill>
              <a:latin typeface="Arial" panose="020B0604020202020204" pitchFamily="34" charset="0"/>
              <a:cs typeface="Arial" panose="020B0604020202020204" pitchFamily="34" charset="0"/>
            </a:endParaRPr>
          </a:p>
          <a:p>
            <a:pPr marL="215900" indent="-212725" defTabSz="457200">
              <a:spcBef>
                <a:spcPts val="800"/>
              </a:spcBef>
              <a:buClrTx/>
              <a:buSzPct val="100000"/>
              <a:buFontTx/>
              <a:buNone/>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700" baseline="0" dirty="0" err="1">
                <a:solidFill>
                  <a:srgbClr val="000000"/>
                </a:solidFill>
                <a:latin typeface="Arial" panose="020B0604020202020204" pitchFamily="34" charset="0"/>
                <a:cs typeface="Arial" panose="020B0604020202020204" pitchFamily="34" charset="0"/>
              </a:rPr>
              <a:t>Таблиці створюються за допомогою таких елементів:</a:t>
            </a:r>
            <a:endParaRPr lang="en-US" altLang="x-none" sz="1700" baseline="0" dirty="0" err="1">
              <a:solidFill>
                <a:srgbClr val="000000"/>
              </a:solidFill>
              <a:latin typeface="Arial" panose="020B0604020202020204" pitchFamily="34" charset="0"/>
              <a:cs typeface="Arial" panose="020B0604020202020204" pitchFamily="34" charset="0"/>
            </a:endParaRPr>
          </a:p>
          <a:p>
            <a:pPr marL="288925" indent="-285750" defTabSz="457200">
              <a:spcBef>
                <a:spcPts val="800"/>
              </a:spcBef>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700" b="1" baseline="0" dirty="0" err="1">
                <a:solidFill>
                  <a:srgbClr val="000000"/>
                </a:solidFill>
                <a:latin typeface="Arial" panose="020B0604020202020204" pitchFamily="34" charset="0"/>
                <a:cs typeface="Arial" panose="020B0604020202020204" pitchFamily="34" charset="0"/>
              </a:rPr>
              <a:t>table </a:t>
            </a:r>
            <a:r>
              <a:rPr lang="en-US" altLang="x-none" sz="1700" baseline="0" dirty="0" err="1">
                <a:solidFill>
                  <a:srgbClr val="000000"/>
                </a:solidFill>
                <a:latin typeface="Arial" panose="020B0604020202020204" pitchFamily="34" charset="0"/>
                <a:cs typeface="Arial" panose="020B0604020202020204" pitchFamily="34" charset="0"/>
              </a:rPr>
              <a:t>— контейнер, що містить таблицю. За стандартом, цей елемент може містити лише елементи групування рядків (thead, tfoot та tbody)</a:t>
            </a:r>
            <a:endParaRPr lang="en-US" altLang="x-none" sz="1700" baseline="0" dirty="0" err="1">
              <a:solidFill>
                <a:srgbClr val="000000"/>
              </a:solidFill>
              <a:latin typeface="Arial" panose="020B0604020202020204" pitchFamily="34" charset="0"/>
              <a:cs typeface="Arial" panose="020B0604020202020204" pitchFamily="34" charset="0"/>
            </a:endParaRPr>
          </a:p>
          <a:p>
            <a:pPr marL="288925" indent="-285750" defTabSz="457200">
              <a:spcBef>
                <a:spcPts val="800"/>
              </a:spcBef>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700" b="1" baseline="0" dirty="0" err="1">
                <a:solidFill>
                  <a:srgbClr val="000000"/>
                </a:solidFill>
                <a:latin typeface="Arial" panose="020B0604020202020204" pitchFamily="34" charset="0"/>
                <a:cs typeface="Arial" panose="020B0604020202020204" pitchFamily="34" charset="0"/>
              </a:rPr>
              <a:t>tbody </a:t>
            </a:r>
            <a:r>
              <a:rPr lang="en-US" altLang="x-none" sz="1700" baseline="0" dirty="0" err="1">
                <a:solidFill>
                  <a:srgbClr val="000000"/>
                </a:solidFill>
                <a:latin typeface="Arial" panose="020B0604020202020204" pitchFamily="34" charset="0"/>
                <a:cs typeface="Arial" panose="020B0604020202020204" pitchFamily="34" charset="0"/>
              </a:rPr>
              <a:t>— тіло таблиці. Всередині цього елемента мають розміщуватися тільки рядки таблиці</a:t>
            </a:r>
            <a:endParaRPr lang="en-US" altLang="x-none" sz="1700" baseline="0" dirty="0" err="1">
              <a:solidFill>
                <a:srgbClr val="000000"/>
              </a:solidFill>
              <a:latin typeface="Arial" panose="020B0604020202020204" pitchFamily="34" charset="0"/>
              <a:cs typeface="Arial" panose="020B0604020202020204" pitchFamily="34" charset="0"/>
            </a:endParaRPr>
          </a:p>
          <a:p>
            <a:pPr marL="288925" indent="-285750" defTabSz="457200">
              <a:spcBef>
                <a:spcPts val="800"/>
              </a:spcBef>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700" b="1" baseline="0" dirty="0" err="1">
                <a:solidFill>
                  <a:srgbClr val="000000"/>
                </a:solidFill>
                <a:latin typeface="Arial" panose="020B0604020202020204" pitchFamily="34" charset="0"/>
                <a:cs typeface="Arial" panose="020B0604020202020204" pitchFamily="34" charset="0"/>
              </a:rPr>
              <a:t>tr </a:t>
            </a:r>
            <a:r>
              <a:rPr lang="en-US" altLang="x-none" sz="1700" baseline="0" dirty="0" err="1">
                <a:solidFill>
                  <a:srgbClr val="000000"/>
                </a:solidFill>
                <a:latin typeface="Arial" panose="020B0604020202020204" pitchFamily="34" charset="0"/>
                <a:cs typeface="Arial" panose="020B0604020202020204" pitchFamily="34" charset="0"/>
              </a:rPr>
              <a:t>— використовується для створення рядків таблиці. У рядку можуть розміщуватися елементи даних таблиці (td) або елементи заголовка (th)</a:t>
            </a:r>
            <a:endParaRPr lang="en-US" altLang="x-none" sz="1700" baseline="0" dirty="0" err="1">
              <a:solidFill>
                <a:srgbClr val="000000"/>
              </a:solidFill>
              <a:latin typeface="Arial" panose="020B0604020202020204" pitchFamily="34" charset="0"/>
              <a:cs typeface="Arial" panose="020B0604020202020204" pitchFamily="34" charset="0"/>
            </a:endParaRPr>
          </a:p>
          <a:p>
            <a:pPr marL="288925" indent="-285750" defTabSz="457200">
              <a:spcBef>
                <a:spcPts val="800"/>
              </a:spcBef>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700" b="1" baseline="0" dirty="0" err="1">
                <a:solidFill>
                  <a:srgbClr val="000000"/>
                </a:solidFill>
                <a:latin typeface="Arial" panose="020B0604020202020204" pitchFamily="34" charset="0"/>
                <a:cs typeface="Arial" panose="020B0604020202020204" pitchFamily="34" charset="0"/>
              </a:rPr>
              <a:t>td </a:t>
            </a:r>
            <a:r>
              <a:rPr lang="en-US" altLang="x-none" sz="1700" baseline="0" dirty="0" err="1">
                <a:solidFill>
                  <a:srgbClr val="000000"/>
                </a:solidFill>
                <a:latin typeface="Arial" panose="020B0604020202020204" pitchFamily="34" charset="0"/>
                <a:cs typeface="Arial" panose="020B0604020202020204" pitchFamily="34" charset="0"/>
              </a:rPr>
              <a:t>— елемент даних таблиці</a:t>
            </a:r>
            <a:endParaRPr lang="en-US" altLang="x-none" sz="1700" baseline="0" dirty="0" err="1">
              <a:solidFill>
                <a:srgbClr val="000000"/>
              </a:solidFill>
              <a:latin typeface="Arial" panose="020B0604020202020204" pitchFamily="34" charset="0"/>
              <a:cs typeface="Arial" panose="020B0604020202020204" pitchFamily="34" charset="0"/>
            </a:endParaRPr>
          </a:p>
          <a:p>
            <a:pPr marL="288925" indent="-285750" defTabSz="457200">
              <a:spcBef>
                <a:spcPts val="800"/>
              </a:spcBef>
              <a:buClrTx/>
              <a:buSzPct val="100000"/>
              <a:buFont typeface="Arial" panose="020B0604020202020204" pitchFamily="34" charset="0"/>
              <a:buChar char="•"/>
              <a:tabLst>
                <a:tab pos="215900" algn="l"/>
                <a:tab pos="663575" algn="l"/>
                <a:tab pos="1113155" algn="l"/>
                <a:tab pos="1562100" algn="l"/>
                <a:tab pos="2011680" algn="l"/>
                <a:tab pos="2460625" algn="l"/>
                <a:tab pos="2910205" algn="l"/>
                <a:tab pos="3359150" algn="l"/>
                <a:tab pos="3808730" algn="l"/>
                <a:tab pos="4257675" algn="l"/>
                <a:tab pos="4707255" algn="l"/>
                <a:tab pos="5156200" algn="l"/>
                <a:tab pos="5605780" algn="l"/>
                <a:tab pos="6054725" algn="l"/>
                <a:tab pos="6504305" algn="l"/>
                <a:tab pos="6953250" algn="l"/>
                <a:tab pos="7402830" algn="l"/>
                <a:tab pos="7851775" algn="l"/>
                <a:tab pos="8301355" algn="l"/>
                <a:tab pos="8750300" algn="l"/>
                <a:tab pos="9199880" algn="l"/>
              </a:tabLst>
            </a:pPr>
            <a:r>
              <a:rPr lang="en-US" altLang="x-none" sz="1700" b="1" baseline="0" dirty="0" err="1">
                <a:solidFill>
                  <a:srgbClr val="000000"/>
                </a:solidFill>
                <a:latin typeface="Arial" panose="020B0604020202020204" pitchFamily="34" charset="0"/>
                <a:cs typeface="Arial" panose="020B0604020202020204" pitchFamily="34" charset="0"/>
              </a:rPr>
              <a:t>th </a:t>
            </a:r>
            <a:r>
              <a:rPr lang="en-US" altLang="x-none" sz="1700" baseline="0" dirty="0" err="1">
                <a:solidFill>
                  <a:srgbClr val="000000"/>
                </a:solidFill>
                <a:latin typeface="Arial" panose="020B0604020202020204" pitchFamily="34" charset="0"/>
                <a:cs typeface="Arial" panose="020B0604020202020204" pitchFamily="34" charset="0"/>
              </a:rPr>
              <a:t>— елемент заголовка таблиці</a:t>
            </a:r>
            <a:endParaRPr lang="en-US" altLang="x-none" sz="1700" baseline="0" dirty="0" err="1">
              <a:solidFill>
                <a:srgbClr val="000000"/>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 Box 716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ru-RU" sz="4200" dirty="0" err="1">
                <a:solidFill>
                  <a:srgbClr val="FFFFFF"/>
                </a:solidFill>
                <a:ea typeface="Microsoft YaHei" panose="020B0503020204020204" charset="-122"/>
              </a:rPr>
              <a:t>Приклад</a:t>
            </a:r>
            <a:endParaRPr lang="ru-RU" altLang="ru-RU" sz="4200" dirty="0" err="1">
              <a:solidFill>
                <a:srgbClr val="FFFFFF"/>
              </a:solidFill>
              <a:ea typeface="Microsoft YaHei" panose="020B0503020204020204" charset="-122"/>
            </a:endParaRPr>
          </a:p>
        </p:txBody>
      </p:sp>
      <p:sp>
        <p:nvSpPr>
          <p:cNvPr id="7170" name="Text Box 7169"/>
          <p:cNvSpPr txBox="1"/>
          <p:nvPr/>
        </p:nvSpPr>
        <p:spPr>
          <a:xfrm>
            <a:off x="609600" y="1600200"/>
            <a:ext cx="7924800" cy="4419600"/>
          </a:xfrm>
          <a:prstGeom prst="rect">
            <a:avLst/>
          </a:prstGeom>
          <a:noFill/>
          <a:ln w="9525">
            <a:noFill/>
          </a:ln>
        </p:spPr>
        <p:txBody>
          <a:bodyPr/>
          <a:p>
            <a:endParaRPr lang="en-US"/>
          </a:p>
        </p:txBody>
      </p:sp>
      <p:sp>
        <p:nvSpPr>
          <p:cNvPr id="7171" name="Text Box 7170"/>
          <p:cNvSpPr txBox="1"/>
          <p:nvPr/>
        </p:nvSpPr>
        <p:spPr>
          <a:xfrm>
            <a:off x="41275" y="1089025"/>
            <a:ext cx="8015288" cy="914400"/>
          </a:xfrm>
          <a:prstGeom prst="rect">
            <a:avLst/>
          </a:prstGeom>
          <a:noFill/>
          <a:ln w="9525">
            <a:noFill/>
          </a:ln>
        </p:spPr>
        <p:txBody>
          <a:bodyPr/>
          <a:p>
            <a:endParaRPr lang="en-US"/>
          </a:p>
        </p:txBody>
      </p:sp>
      <p:sp>
        <p:nvSpPr>
          <p:cNvPr id="7172" name="Text Box 7171"/>
          <p:cNvSpPr txBox="1"/>
          <p:nvPr/>
        </p:nvSpPr>
        <p:spPr>
          <a:xfrm>
            <a:off x="455613" y="2460625"/>
            <a:ext cx="7924800" cy="4419600"/>
          </a:xfrm>
          <a:prstGeom prst="rect">
            <a:avLst/>
          </a:prstGeom>
          <a:noFill/>
          <a:ln w="9525">
            <a:noFill/>
          </a:ln>
        </p:spPr>
        <p:txBody>
          <a:bodyPr/>
          <a:p>
            <a:endParaRPr lang="en-US"/>
          </a:p>
        </p:txBody>
      </p:sp>
      <p:pic>
        <p:nvPicPr>
          <p:cNvPr id="7173" name="Picture 7172"/>
          <p:cNvPicPr>
            <a:picLocks noChangeAspect="1"/>
          </p:cNvPicPr>
          <p:nvPr/>
        </p:nvPicPr>
        <p:blipFill>
          <a:blip r:embed="rId1"/>
          <a:stretch>
            <a:fillRect/>
          </a:stretch>
        </p:blipFill>
        <p:spPr>
          <a:xfrm>
            <a:off x="1111250" y="1408113"/>
            <a:ext cx="6735763" cy="5421312"/>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ext Box 819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Результат</a:t>
            </a:r>
            <a:endParaRPr lang="ru-RU" altLang="x-none" sz="4200" dirty="0" err="1">
              <a:solidFill>
                <a:srgbClr val="FFFFFF"/>
              </a:solidFill>
              <a:ea typeface="Microsoft YaHei" panose="020B0503020204020204" charset="-122"/>
            </a:endParaRPr>
          </a:p>
        </p:txBody>
      </p:sp>
      <p:sp>
        <p:nvSpPr>
          <p:cNvPr id="8194" name="Text Box 8193"/>
          <p:cNvSpPr txBox="1"/>
          <p:nvPr/>
        </p:nvSpPr>
        <p:spPr>
          <a:xfrm>
            <a:off x="609600" y="1600200"/>
            <a:ext cx="7924800" cy="4419600"/>
          </a:xfrm>
          <a:prstGeom prst="rect">
            <a:avLst/>
          </a:prstGeom>
          <a:noFill/>
          <a:ln w="9525">
            <a:noFill/>
          </a:ln>
        </p:spPr>
        <p:txBody>
          <a:bodyPr/>
          <a:p>
            <a:endParaRPr lang="en-US"/>
          </a:p>
        </p:txBody>
      </p:sp>
      <p:sp>
        <p:nvSpPr>
          <p:cNvPr id="8195" name="Text Box 8194"/>
          <p:cNvSpPr txBox="1"/>
          <p:nvPr/>
        </p:nvSpPr>
        <p:spPr>
          <a:xfrm>
            <a:off x="41275" y="1089025"/>
            <a:ext cx="8015288" cy="914400"/>
          </a:xfrm>
          <a:prstGeom prst="rect">
            <a:avLst/>
          </a:prstGeom>
          <a:noFill/>
          <a:ln w="9525">
            <a:noFill/>
          </a:ln>
        </p:spPr>
        <p:txBody>
          <a:bodyPr/>
          <a:p>
            <a:endParaRPr lang="en-US"/>
          </a:p>
        </p:txBody>
      </p:sp>
      <p:sp>
        <p:nvSpPr>
          <p:cNvPr id="8196" name="Text Box 8195"/>
          <p:cNvSpPr txBox="1"/>
          <p:nvPr/>
        </p:nvSpPr>
        <p:spPr>
          <a:xfrm>
            <a:off x="455613" y="2460625"/>
            <a:ext cx="7924800" cy="4419600"/>
          </a:xfrm>
          <a:prstGeom prst="rect">
            <a:avLst/>
          </a:prstGeom>
          <a:noFill/>
          <a:ln w="9525">
            <a:noFill/>
          </a:ln>
        </p:spPr>
        <p:txBody>
          <a:bodyPr/>
          <a:p>
            <a:endParaRPr lang="en-US"/>
          </a:p>
        </p:txBody>
      </p:sp>
      <p:pic>
        <p:nvPicPr>
          <p:cNvPr id="8197" name="Picture 8196"/>
          <p:cNvPicPr>
            <a:picLocks noChangeAspect="1"/>
          </p:cNvPicPr>
          <p:nvPr/>
        </p:nvPicPr>
        <p:blipFill>
          <a:blip r:embed="rId1"/>
          <a:stretch>
            <a:fillRect/>
          </a:stretch>
        </p:blipFill>
        <p:spPr>
          <a:xfrm>
            <a:off x="149225" y="1463675"/>
            <a:ext cx="8920163" cy="1336675"/>
          </a:xfrm>
          <a:prstGeom prst="rect">
            <a:avLst/>
          </a:prstGeom>
          <a:noFill/>
          <a:ln w="9525">
            <a:noFill/>
          </a:ln>
        </p:spPr>
      </p:pic>
      <p:sp>
        <p:nvSpPr>
          <p:cNvPr id="8198" name="Text Box 8197"/>
          <p:cNvSpPr txBox="1"/>
          <p:nvPr/>
        </p:nvSpPr>
        <p:spPr>
          <a:xfrm>
            <a:off x="609600" y="2857500"/>
            <a:ext cx="7894638" cy="3286125"/>
          </a:xfrm>
          <a:prstGeom prst="rect">
            <a:avLst/>
          </a:prstGeom>
          <a:noFill/>
          <a:ln w="9525">
            <a:noFill/>
          </a:ln>
        </p:spPr>
        <p:txBody>
          <a:bodyPr wrap="square" lIns="90000" tIns="45000" rIns="90000" bIns="45000" anchor="t" anchorCtr="0"/>
          <a:p>
            <a:pPr marL="1905" indent="23177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en-US" sz="1500" dirty="0" err="1">
                <a:solidFill>
                  <a:srgbClr val="000000"/>
                </a:solidFill>
              </a:rPr>
              <a:t>О</a:t>
            </a:r>
            <a:r>
              <a:rPr lang="en-US" altLang="x-none" sz="1500" dirty="0" err="1">
                <a:solidFill>
                  <a:srgbClr val="000000"/>
                </a:solidFill>
              </a:rPr>
              <a:t>тримана таблиця виглядає не зовсім так, як хотілося б. У звичних нам таблицях є, принаймні, рамки! Досягти "нормального" зовнішнього вигляду нам допоможуть атрибути елемента table:</a:t>
            </a:r>
            <a:endParaRPr lang="en-US" altLang="x-none" sz="1500" dirty="0" err="1">
              <a:solidFill>
                <a:srgbClr val="000000"/>
              </a:solidFill>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dirty="0" err="1">
                <a:solidFill>
                  <a:srgbClr val="000000"/>
                </a:solidFill>
              </a:rPr>
              <a:t>border </a:t>
            </a:r>
            <a:r>
              <a:rPr lang="en-US" altLang="x-none" sz="1500" dirty="0" err="1">
                <a:solidFill>
                  <a:srgbClr val="000000"/>
                </a:solidFill>
              </a:rPr>
              <a:t>— цей атрибут визначає наявність і товщину рамки таблиці. Якщо значення border більше 0, то таблиця, а також кожна її непуста комірка, отримають рамку. Крім того, товщина зовнішньої рамки таблиці визначається присвоєним значенням.</a:t>
            </a:r>
            <a:endParaRPr lang="en-US" altLang="x-none" sz="1500" dirty="0" err="1">
              <a:solidFill>
                <a:srgbClr val="000000"/>
              </a:solidFill>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dirty="0" err="1">
                <a:solidFill>
                  <a:srgbClr val="000000"/>
                </a:solidFill>
              </a:rPr>
              <a:t>width </a:t>
            </a:r>
            <a:r>
              <a:rPr lang="en-US" altLang="x-none" sz="1500" dirty="0" err="1">
                <a:solidFill>
                  <a:srgbClr val="000000"/>
                </a:solidFill>
              </a:rPr>
              <a:t>— ширина всієї таблиці. При цьому ширина кожного стовпця таблиці підбирається автоматично на основі довжини значень комірок, що складають цей стовпець. Ширину таблиці можна вказувати в пікселях або у відсотках. У останньому випадку відразу після числа ставиться знак "%"</a:t>
            </a:r>
            <a:endParaRPr lang="en-US" altLang="x-none" sz="1500" dirty="0" err="1">
              <a:solidFill>
                <a:srgbClr val="000000"/>
              </a:solidFill>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dirty="0" err="1">
                <a:solidFill>
                  <a:srgbClr val="000000"/>
                </a:solidFill>
              </a:rPr>
              <a:t>cellspacing </a:t>
            </a:r>
            <a:r>
              <a:rPr lang="en-US" altLang="x-none" sz="1500" dirty="0" err="1">
                <a:solidFill>
                  <a:srgbClr val="000000"/>
                </a:solidFill>
              </a:rPr>
              <a:t>— розмір зовнішнього відступу від меж комірок до сусідніх комірок або рамки таблиці</a:t>
            </a:r>
            <a:endParaRPr lang="en-US" altLang="x-none" sz="1500" dirty="0" err="1">
              <a:solidFill>
                <a:srgbClr val="000000"/>
              </a:solidFill>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500" b="1" dirty="0" err="1">
                <a:solidFill>
                  <a:srgbClr val="000000"/>
                </a:solidFill>
              </a:rPr>
              <a:t>cellpadding </a:t>
            </a:r>
            <a:r>
              <a:rPr lang="en-US" altLang="x-none" sz="1500" dirty="0" err="1">
                <a:solidFill>
                  <a:srgbClr val="000000"/>
                </a:solidFill>
              </a:rPr>
              <a:t>— розмір внутрішнього відступу від меж комірок до вмісту</a:t>
            </a:r>
            <a:endParaRPr lang="en-US" altLang="x-none" sz="1500" dirty="0" err="1">
              <a:solidFill>
                <a:srgbClr val="000000"/>
              </a:solidFill>
            </a:endParaRPr>
          </a:p>
        </p:txBody>
      </p:sp>
      <p:sp>
        <p:nvSpPr>
          <p:cNvPr id="8199" name="Text Box 8198"/>
          <p:cNvSpPr txBox="1"/>
          <p:nvPr/>
        </p:nvSpPr>
        <p:spPr>
          <a:xfrm>
            <a:off x="229870" y="6369050"/>
            <a:ext cx="8814435" cy="365125"/>
          </a:xfrm>
          <a:prstGeom prst="rect">
            <a:avLst/>
          </a:prstGeom>
          <a:noFill/>
          <a:ln w="9525">
            <a:noFill/>
          </a:ln>
        </p:spPr>
        <p:txBody>
          <a:bodyPr wrap="square" lIns="90000" tIns="45000" rIns="90000" bIns="45000" anchor="t" anchorCtr="0"/>
          <a:p>
            <a:pPr algn="ct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dirty="0" err="1">
                <a:solidFill>
                  <a:srgbClr val="000000"/>
                </a:solidFill>
              </a:rPr>
              <a:t>&lt;table border="1" width="500" cellspacing="0" cellpadding="3"&gt;</a:t>
            </a:r>
            <a:endParaRPr lang="en-US" altLang="x-none" dirty="0" err="1">
              <a:solidFill>
                <a:srgbClr val="000000"/>
              </a:solidFill>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ext Box 921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Тег </a:t>
            </a:r>
            <a:r>
              <a:rPr lang="en-US" altLang="ru-RU" sz="4200" dirty="0" err="1">
                <a:solidFill>
                  <a:srgbClr val="FFFFFF"/>
                </a:solidFill>
                <a:ea typeface="Microsoft YaHei" panose="020B0503020204020204" charset="-122"/>
              </a:rPr>
              <a:t>th</a:t>
            </a:r>
            <a:endParaRPr lang="en-US" altLang="ru-RU" sz="4200" dirty="0" err="1">
              <a:solidFill>
                <a:srgbClr val="FFFFFF"/>
              </a:solidFill>
              <a:ea typeface="Microsoft YaHei" panose="020B0503020204020204" charset="-122"/>
            </a:endParaRPr>
          </a:p>
        </p:txBody>
      </p:sp>
      <p:sp>
        <p:nvSpPr>
          <p:cNvPr id="9218" name="Text Box 9217"/>
          <p:cNvSpPr txBox="1"/>
          <p:nvPr/>
        </p:nvSpPr>
        <p:spPr>
          <a:xfrm>
            <a:off x="609600" y="1600200"/>
            <a:ext cx="7924800" cy="4419600"/>
          </a:xfrm>
          <a:prstGeom prst="rect">
            <a:avLst/>
          </a:prstGeom>
          <a:noFill/>
          <a:ln w="9525">
            <a:noFill/>
          </a:ln>
        </p:spPr>
        <p:txBody>
          <a:bodyPr/>
          <a:p>
            <a:endParaRPr lang="en-US"/>
          </a:p>
        </p:txBody>
      </p:sp>
      <p:sp>
        <p:nvSpPr>
          <p:cNvPr id="9219" name="Text Box 9218"/>
          <p:cNvSpPr txBox="1"/>
          <p:nvPr/>
        </p:nvSpPr>
        <p:spPr>
          <a:xfrm>
            <a:off x="41275" y="1089025"/>
            <a:ext cx="8015288" cy="914400"/>
          </a:xfrm>
          <a:prstGeom prst="rect">
            <a:avLst/>
          </a:prstGeom>
          <a:noFill/>
          <a:ln w="9525">
            <a:noFill/>
          </a:ln>
        </p:spPr>
        <p:txBody>
          <a:bodyPr/>
          <a:p>
            <a:endParaRPr lang="en-US"/>
          </a:p>
        </p:txBody>
      </p:sp>
      <p:sp>
        <p:nvSpPr>
          <p:cNvPr id="9220" name="Text Box 9219"/>
          <p:cNvSpPr txBox="1"/>
          <p:nvPr/>
        </p:nvSpPr>
        <p:spPr>
          <a:xfrm>
            <a:off x="455613" y="2460625"/>
            <a:ext cx="7924800" cy="4419600"/>
          </a:xfrm>
          <a:prstGeom prst="rect">
            <a:avLst/>
          </a:prstGeom>
          <a:noFill/>
          <a:ln w="9525">
            <a:noFill/>
          </a:ln>
        </p:spPr>
        <p:txBody>
          <a:bodyPr/>
          <a:p>
            <a:endParaRPr lang="en-US"/>
          </a:p>
        </p:txBody>
      </p:sp>
      <p:pic>
        <p:nvPicPr>
          <p:cNvPr id="9221" name="Picture 9220"/>
          <p:cNvPicPr>
            <a:picLocks noChangeAspect="1"/>
          </p:cNvPicPr>
          <p:nvPr/>
        </p:nvPicPr>
        <p:blipFill>
          <a:blip r:embed="rId1"/>
          <a:stretch>
            <a:fillRect/>
          </a:stretch>
        </p:blipFill>
        <p:spPr>
          <a:xfrm>
            <a:off x="41275" y="1412875"/>
            <a:ext cx="9010650" cy="2392363"/>
          </a:xfrm>
          <a:prstGeom prst="rect">
            <a:avLst/>
          </a:prstGeom>
          <a:noFill/>
          <a:ln w="9525">
            <a:noFill/>
          </a:ln>
        </p:spPr>
      </p:pic>
      <p:pic>
        <p:nvPicPr>
          <p:cNvPr id="9222" name="Picture 9221"/>
          <p:cNvPicPr>
            <a:picLocks noChangeAspect="1"/>
          </p:cNvPicPr>
          <p:nvPr/>
        </p:nvPicPr>
        <p:blipFill>
          <a:blip r:embed="rId2"/>
          <a:stretch>
            <a:fillRect/>
          </a:stretch>
        </p:blipFill>
        <p:spPr>
          <a:xfrm>
            <a:off x="147638" y="4432300"/>
            <a:ext cx="8847137" cy="20574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ext Box 1024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Вир</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внювання даних</a:t>
            </a:r>
            <a:endParaRPr lang="ru-RU" altLang="x-none" sz="4200" dirty="0" err="1">
              <a:solidFill>
                <a:srgbClr val="FFFFFF"/>
              </a:solidFill>
              <a:ea typeface="Microsoft YaHei" panose="020B0503020204020204" charset="-122"/>
            </a:endParaRPr>
          </a:p>
        </p:txBody>
      </p:sp>
      <p:sp>
        <p:nvSpPr>
          <p:cNvPr id="10242" name="Text Box 10241"/>
          <p:cNvSpPr txBox="1"/>
          <p:nvPr/>
        </p:nvSpPr>
        <p:spPr>
          <a:xfrm>
            <a:off x="474980" y="1451610"/>
            <a:ext cx="8059420" cy="4568190"/>
          </a:xfrm>
          <a:prstGeom prst="rect">
            <a:avLst/>
          </a:prstGeom>
          <a:noFill/>
          <a:ln w="9525">
            <a:noFill/>
          </a:ln>
        </p:spPr>
        <p:txBody>
          <a:bodyPr wrap="square" lIns="91440" tIns="45720" rIns="91440" bIns="45720" anchor="t" anchorCtr="0"/>
          <a:p>
            <a:pPr marL="1905" indent="23177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aseline="0" dirty="0" err="1">
                <a:solidFill>
                  <a:srgbClr val="000000"/>
                </a:solidFill>
              </a:rPr>
              <a:t>Вирівнювати дані таблиці можна для кожної конкретної комірки, для всієї строки та для групи строк або стовпців (&lt;tbody&gt;, &lt;thead&gt;, &lt;tfoot&gt;). Крім того, дані можна вирівнювати по горизонталі та вертикалі.</a:t>
            </a:r>
            <a:endParaRPr lang="en-US" altLang="x-none" sz="1400" baseline="0" dirty="0" err="1">
              <a:solidFill>
                <a:srgbClr val="000000"/>
              </a:solidFill>
            </a:endParaRPr>
          </a:p>
          <a:p>
            <a:pPr marL="1905" indent="23177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400" baseline="0" dirty="0" err="1">
              <a:solidFill>
                <a:srgbClr val="000000"/>
              </a:solidFill>
            </a:endParaRPr>
          </a:p>
          <a:p>
            <a:pPr marL="1905" indent="23177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aseline="0" dirty="0" err="1">
                <a:solidFill>
                  <a:srgbClr val="000000"/>
                </a:solidFill>
              </a:rPr>
              <a:t>Для горизонтального вирівнювання використовується атрибут </a:t>
            </a:r>
            <a:r>
              <a:rPr lang="en-US" altLang="x-none" sz="1400" b="1" baseline="0" dirty="0" err="1">
                <a:solidFill>
                  <a:srgbClr val="000000"/>
                </a:solidFill>
              </a:rPr>
              <a:t>align</a:t>
            </a:r>
            <a:r>
              <a:rPr lang="en-US" altLang="x-none" sz="1400" baseline="0" dirty="0" err="1">
                <a:solidFill>
                  <a:srgbClr val="000000"/>
                </a:solidFill>
              </a:rPr>
              <a:t>, який може приймати наступні значення:</a:t>
            </a:r>
            <a:endParaRPr lang="en-US" altLang="x-none" sz="1400" baseline="0" dirty="0" err="1">
              <a:solidFill>
                <a:srgbClr val="000000"/>
              </a:solidFill>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1" baseline="0" dirty="0" err="1">
                <a:solidFill>
                  <a:srgbClr val="000000"/>
                </a:solidFill>
              </a:rPr>
              <a:t>left </a:t>
            </a:r>
            <a:r>
              <a:rPr lang="en-US" altLang="x-none" sz="1400" baseline="0" dirty="0" err="1">
                <a:solidFill>
                  <a:srgbClr val="000000"/>
                </a:solidFill>
              </a:rPr>
              <a:t>— по лівому краю комірки</a:t>
            </a:r>
            <a:endParaRPr lang="en-US" altLang="x-none" sz="1400" baseline="0" dirty="0" err="1">
              <a:solidFill>
                <a:srgbClr val="000000"/>
              </a:solidFill>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1" baseline="0" dirty="0" err="1">
                <a:solidFill>
                  <a:srgbClr val="000000"/>
                </a:solidFill>
              </a:rPr>
              <a:t>center </a:t>
            </a:r>
            <a:r>
              <a:rPr lang="en-US" altLang="x-none" sz="1400" baseline="0" dirty="0" err="1">
                <a:solidFill>
                  <a:srgbClr val="000000"/>
                </a:solidFill>
              </a:rPr>
              <a:t>— по центру комірки</a:t>
            </a:r>
            <a:endParaRPr lang="en-US" altLang="x-none" sz="1400" baseline="0" dirty="0" err="1">
              <a:solidFill>
                <a:srgbClr val="000000"/>
              </a:solidFill>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1" baseline="0" dirty="0" err="1">
                <a:solidFill>
                  <a:srgbClr val="000000"/>
                </a:solidFill>
              </a:rPr>
              <a:t>right </a:t>
            </a:r>
            <a:r>
              <a:rPr lang="en-US" altLang="x-none" sz="1400" baseline="0" dirty="0" err="1">
                <a:solidFill>
                  <a:srgbClr val="000000"/>
                </a:solidFill>
              </a:rPr>
              <a:t>— по правому краю комірки</a:t>
            </a:r>
            <a:endParaRPr lang="en-US" altLang="x-none" sz="1400" baseline="0" dirty="0" err="1">
              <a:solidFill>
                <a:srgbClr val="000000"/>
              </a:solidFill>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1" baseline="0" dirty="0" err="1">
                <a:solidFill>
                  <a:srgbClr val="000000"/>
                </a:solidFill>
              </a:rPr>
              <a:t>justify </a:t>
            </a:r>
            <a:r>
              <a:rPr lang="en-US" altLang="x-none" sz="1400" baseline="0" dirty="0" err="1">
                <a:solidFill>
                  <a:srgbClr val="000000"/>
                </a:solidFill>
              </a:rPr>
              <a:t>— по ширині комірки</a:t>
            </a:r>
            <a:endParaRPr lang="en-US" altLang="x-none" sz="1400" baseline="0" dirty="0" err="1">
              <a:solidFill>
                <a:srgbClr val="000000"/>
              </a:solidFill>
            </a:endParaRPr>
          </a:p>
          <a:p>
            <a:pPr marL="1905" indent="23177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aseline="0" dirty="0" err="1">
                <a:solidFill>
                  <a:srgbClr val="000000"/>
                </a:solidFill>
              </a:rPr>
              <a:t>Для вертикального вирівнювання використовується атрибут </a:t>
            </a:r>
            <a:r>
              <a:rPr lang="en-US" altLang="x-none" sz="1400" b="1" baseline="0" dirty="0" err="1">
                <a:solidFill>
                  <a:srgbClr val="000000"/>
                </a:solidFill>
              </a:rPr>
              <a:t>valign</a:t>
            </a:r>
            <a:r>
              <a:rPr lang="en-US" altLang="x-none" sz="1400" baseline="0" dirty="0" err="1">
                <a:solidFill>
                  <a:srgbClr val="000000"/>
                </a:solidFill>
              </a:rPr>
              <a:t>. Значення цього атрибута можуть бути наступними:</a:t>
            </a:r>
            <a:endParaRPr lang="en-US" altLang="x-none" sz="1400" baseline="0" dirty="0" err="1">
              <a:solidFill>
                <a:srgbClr val="000000"/>
              </a:solidFill>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1" baseline="0" dirty="0" err="1">
                <a:solidFill>
                  <a:srgbClr val="000000"/>
                </a:solidFill>
              </a:rPr>
              <a:t>top </a:t>
            </a:r>
            <a:r>
              <a:rPr lang="en-US" altLang="x-none" sz="1400" baseline="0" dirty="0" err="1">
                <a:solidFill>
                  <a:srgbClr val="000000"/>
                </a:solidFill>
              </a:rPr>
              <a:t>— по верху комірки</a:t>
            </a:r>
            <a:endParaRPr lang="en-US" altLang="x-none" sz="1400" baseline="0" dirty="0" err="1">
              <a:solidFill>
                <a:srgbClr val="000000"/>
              </a:solidFill>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1" baseline="0" dirty="0" err="1">
                <a:solidFill>
                  <a:srgbClr val="000000"/>
                </a:solidFill>
              </a:rPr>
              <a:t>middle </a:t>
            </a:r>
            <a:r>
              <a:rPr lang="en-US" altLang="x-none" sz="1400" baseline="0" dirty="0" err="1">
                <a:solidFill>
                  <a:srgbClr val="000000"/>
                </a:solidFill>
              </a:rPr>
              <a:t>— по центру комірки</a:t>
            </a:r>
            <a:endParaRPr lang="en-US" altLang="x-none" sz="1400" baseline="0" dirty="0" err="1">
              <a:solidFill>
                <a:srgbClr val="000000"/>
              </a:solidFill>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1" baseline="0" dirty="0" err="1">
                <a:solidFill>
                  <a:srgbClr val="000000"/>
                </a:solidFill>
              </a:rPr>
              <a:t>bottom </a:t>
            </a:r>
            <a:r>
              <a:rPr lang="en-US" altLang="x-none" sz="1400" baseline="0" dirty="0" err="1">
                <a:solidFill>
                  <a:srgbClr val="000000"/>
                </a:solidFill>
              </a:rPr>
              <a:t>— по низу комірки</a:t>
            </a:r>
            <a:endParaRPr lang="en-US" altLang="x-none" sz="1400" baseline="0" dirty="0" err="1">
              <a:solidFill>
                <a:srgbClr val="000000"/>
              </a:solidFill>
            </a:endParaRPr>
          </a:p>
          <a:p>
            <a:pPr marL="1905" indent="23177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400" baseline="0" dirty="0" err="1">
                <a:solidFill>
                  <a:srgbClr val="000000"/>
                </a:solidFill>
              </a:rPr>
              <a:t>Для якого б елемента ви не вказали атрибути align або valign (&lt;td&gt;, &lt;th&gt;, &lt;tr&gt; або групі), вирівнювання відбувається відносно меж кожної комірки. Вказавши вирівнювання для елемента &lt;td&gt;, ми відповідно розмістимо лише його вміст. Задавши вирівнювання для всієї строки &lt;tr&gt;, ми задаємо вирівнювання для всіх комірок даної строки. Аналогічно це працює і для груп строк або стовпців.</a:t>
            </a:r>
            <a:endParaRPr lang="en-US" altLang="x-none" sz="1400" baseline="0" dirty="0" err="1">
              <a:solidFill>
                <a:srgbClr val="000000"/>
              </a:solidFill>
            </a:endParaRPr>
          </a:p>
        </p:txBody>
      </p:sp>
      <p:sp>
        <p:nvSpPr>
          <p:cNvPr id="10245" name="Text Box 10244"/>
          <p:cNvSpPr txBox="1"/>
          <p:nvPr/>
        </p:nvSpPr>
        <p:spPr>
          <a:xfrm>
            <a:off x="2633663" y="6369050"/>
            <a:ext cx="3865562" cy="365125"/>
          </a:xfrm>
          <a:prstGeom prst="rect">
            <a:avLst/>
          </a:prstGeom>
          <a:noFill/>
          <a:ln w="9525">
            <a:noFill/>
          </a:ln>
        </p:spPr>
        <p:txBody>
          <a:bodyPr wrap="square" lIns="90000" tIns="45000" rIns="90000" bIns="45000" anchor="t"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dirty="0" err="1">
                <a:solidFill>
                  <a:srgbClr val="000000"/>
                </a:solidFill>
              </a:rPr>
              <a:t>&lt;td align="center"&gt;Тенет (16+)&lt;/td&gt;</a:t>
            </a:r>
            <a:endParaRPr lang="en-US" altLang="x-none" dirty="0" err="1">
              <a:solidFill>
                <a:srgbClr val="000000"/>
              </a:solidFill>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Text Box 1126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Розм</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ри ком</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рок</a:t>
            </a:r>
            <a:endParaRPr lang="ru-RU" altLang="x-none" sz="4200" dirty="0" err="1">
              <a:solidFill>
                <a:srgbClr val="FFFFFF"/>
              </a:solidFill>
              <a:ea typeface="Microsoft YaHei" panose="020B0503020204020204" charset="-122"/>
            </a:endParaRPr>
          </a:p>
        </p:txBody>
      </p:sp>
      <p:sp>
        <p:nvSpPr>
          <p:cNvPr id="11266" name="Text Box 11265"/>
          <p:cNvSpPr txBox="1"/>
          <p:nvPr/>
        </p:nvSpPr>
        <p:spPr>
          <a:xfrm>
            <a:off x="609600" y="1600200"/>
            <a:ext cx="7924800" cy="4419600"/>
          </a:xfrm>
          <a:prstGeom prst="rect">
            <a:avLst/>
          </a:prstGeom>
          <a:noFill/>
          <a:ln w="9525">
            <a:noFill/>
          </a:ln>
        </p:spPr>
        <p:txBody>
          <a:bodyPr wrap="square" lIns="91440" tIns="45720" rIns="91440" bIns="45720" anchor="t" anchorCtr="0"/>
          <a:p>
            <a:pPr marL="1905" indent="23177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baseline="0" dirty="0" err="1">
                <a:solidFill>
                  <a:srgbClr val="000000"/>
                </a:solidFill>
              </a:rPr>
              <a:t>Для комірок &lt;td&gt; та &lt;th&gt; можна вказувати розміри, використовуючи стилеві властивості width і height:</a:t>
            </a:r>
            <a:endParaRPr lang="en-US" altLang="x-none" baseline="0" dirty="0" err="1">
              <a:solidFill>
                <a:srgbClr val="000000"/>
              </a:solidFill>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b="1" baseline="0" dirty="0" err="1">
                <a:solidFill>
                  <a:srgbClr val="000000"/>
                </a:solidFill>
              </a:rPr>
              <a:t>width</a:t>
            </a:r>
            <a:r>
              <a:rPr lang="en-US" altLang="x-none" baseline="0" dirty="0" err="1">
                <a:solidFill>
                  <a:srgbClr val="000000"/>
                </a:solidFill>
              </a:rPr>
              <a:t>: ширина;</a:t>
            </a:r>
            <a:endParaRPr lang="en-US" altLang="x-none" baseline="0" dirty="0" err="1">
              <a:solidFill>
                <a:srgbClr val="000000"/>
              </a:solidFill>
            </a:endParaRPr>
          </a:p>
          <a:p>
            <a:pPr marL="287655" indent="-285750" defTabSz="457200">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b="1" baseline="0" dirty="0" err="1">
                <a:solidFill>
                  <a:srgbClr val="000000"/>
                </a:solidFill>
              </a:rPr>
              <a:t>height</a:t>
            </a:r>
            <a:r>
              <a:rPr lang="en-US" altLang="x-none" baseline="0" dirty="0" err="1">
                <a:solidFill>
                  <a:srgbClr val="000000"/>
                </a:solidFill>
              </a:rPr>
              <a:t>: висота;</a:t>
            </a:r>
            <a:endParaRPr lang="en-US" altLang="x-none" baseline="0" dirty="0" err="1">
              <a:solidFill>
                <a:srgbClr val="000000"/>
              </a:solidFill>
            </a:endParaRPr>
          </a:p>
          <a:p>
            <a:pPr marL="1905" indent="231775"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baseline="0" dirty="0" err="1">
                <a:solidFill>
                  <a:srgbClr val="000000"/>
                </a:solidFill>
              </a:rPr>
              <a:t>В принципі, ці стилеві властивості можна використовувати не лише для вказування розмірів комірок таблиць. З їхньою допомогою можна вказувати розміри будь-якого блочного елемента на сторінці (наприклад, абзаців або заголовків).</a:t>
            </a:r>
            <a:endParaRPr lang="en-US" altLang="x-none" baseline="0" dirty="0" err="1">
              <a:solidFill>
                <a:srgbClr val="000000"/>
              </a:solidFill>
            </a:endParaRPr>
          </a:p>
        </p:txBody>
      </p:sp>
      <p:sp>
        <p:nvSpPr>
          <p:cNvPr id="11269" name="Text Box 11268"/>
          <p:cNvSpPr txBox="1"/>
          <p:nvPr/>
        </p:nvSpPr>
        <p:spPr>
          <a:xfrm>
            <a:off x="1552575" y="4389438"/>
            <a:ext cx="6029325" cy="365125"/>
          </a:xfrm>
          <a:prstGeom prst="rect">
            <a:avLst/>
          </a:prstGeom>
          <a:noFill/>
          <a:ln w="9525">
            <a:noFill/>
          </a:ln>
        </p:spPr>
        <p:txBody>
          <a:bodyPr wrap="square" lIns="90000" tIns="45000" rIns="90000" bIns="45000" anchor="t"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dirty="0" err="1">
                <a:solidFill>
                  <a:srgbClr val="000000"/>
                </a:solidFill>
              </a:rPr>
              <a:t>&lt;td style="width: 400px;" align="center"&gt;Тенет (16+)&lt;/td&gt;</a:t>
            </a:r>
            <a:endParaRPr lang="en-US" altLang="x-none" dirty="0" err="1">
              <a:solidFill>
                <a:srgbClr val="000000"/>
              </a:solidFill>
            </a:endParaRPr>
          </a:p>
        </p:txBody>
      </p:sp>
      <p:pic>
        <p:nvPicPr>
          <p:cNvPr id="11270" name="Picture 11269"/>
          <p:cNvPicPr>
            <a:picLocks noChangeAspect="1"/>
          </p:cNvPicPr>
          <p:nvPr/>
        </p:nvPicPr>
        <p:blipFill>
          <a:blip r:embed="rId1"/>
          <a:stretch>
            <a:fillRect/>
          </a:stretch>
        </p:blipFill>
        <p:spPr>
          <a:xfrm>
            <a:off x="2068513" y="4830763"/>
            <a:ext cx="4905375" cy="220027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ext Box 1228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Об'єднання комірок</a:t>
            </a:r>
            <a:endParaRPr lang="ru-RU" altLang="x-none" sz="4200" dirty="0" err="1">
              <a:solidFill>
                <a:srgbClr val="FFFFFF"/>
              </a:solidFill>
              <a:ea typeface="Microsoft YaHei" panose="020B0503020204020204" charset="-122"/>
            </a:endParaRPr>
          </a:p>
        </p:txBody>
      </p:sp>
      <p:sp>
        <p:nvSpPr>
          <p:cNvPr id="12290" name="Text Box 12289"/>
          <p:cNvSpPr txBox="1"/>
          <p:nvPr/>
        </p:nvSpPr>
        <p:spPr>
          <a:xfrm>
            <a:off x="488950" y="1504315"/>
            <a:ext cx="8045450" cy="4515485"/>
          </a:xfrm>
          <a:prstGeom prst="rect">
            <a:avLst/>
          </a:prstGeom>
          <a:noFill/>
          <a:ln w="9525">
            <a:noFill/>
          </a:ln>
        </p:spPr>
        <p:txBody>
          <a:bodyPr wrap="square" lIns="91440" tIns="45720" rIns="91440" bIns="45720" anchor="t" anchorCtr="0"/>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600" baseline="0" dirty="0" err="1">
                <a:solidFill>
                  <a:srgbClr val="000000"/>
                </a:solidFill>
              </a:rPr>
              <a:t>В деяких задачах доводиться будувати таблиці, комірки яких розтягнуті на кілька стовпців або рядків. Найчастіше це стосується комірок заголовків, рідше — комірок даних таблиці. Нижче наведено приклад такої таблиці:</a:t>
            </a:r>
            <a:endParaRPr lang="en-US" altLang="x-none" sz="16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6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6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6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6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6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6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600" baseline="0" dirty="0" err="1">
              <a:solidFill>
                <a:srgbClr val="000000"/>
              </a:solidFill>
            </a:endParaRPr>
          </a:p>
          <a:p>
            <a:pPr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600" baseline="0" dirty="0" err="1">
                <a:solidFill>
                  <a:srgbClr val="000000"/>
                </a:solidFill>
              </a:rPr>
              <a:t>Управління об'єднанням комірок відбувається за допомогою атрибутів елементів &lt;td&gt; та &lt;th&gt;:</a:t>
            </a:r>
            <a:endParaRPr lang="en-US" altLang="x-none" sz="1600" baseline="0" dirty="0" err="1">
              <a:solidFill>
                <a:srgbClr val="000000"/>
              </a:solidFill>
            </a:endParaRPr>
          </a:p>
          <a:p>
            <a:pPr marL="285750" indent="-285750" defTabSz="457200">
              <a:spcBef>
                <a:spcPts val="800"/>
              </a:spcBef>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600" b="1" baseline="0" dirty="0" err="1">
                <a:solidFill>
                  <a:srgbClr val="000000"/>
                </a:solidFill>
              </a:rPr>
              <a:t>colspan</a:t>
            </a:r>
            <a:r>
              <a:rPr lang="en-US" altLang="x-none" sz="1600" baseline="0" dirty="0" err="1">
                <a:solidFill>
                  <a:srgbClr val="000000"/>
                </a:solidFill>
              </a:rPr>
              <a:t>="N" — об'єднує N стовпців</a:t>
            </a:r>
            <a:endParaRPr lang="en-US" altLang="x-none" sz="1600" baseline="0" dirty="0" err="1">
              <a:solidFill>
                <a:srgbClr val="000000"/>
              </a:solidFill>
            </a:endParaRPr>
          </a:p>
          <a:p>
            <a:pPr marL="285750" indent="-285750" defTabSz="457200">
              <a:spcBef>
                <a:spcPts val="800"/>
              </a:spcBef>
              <a:buClrTx/>
              <a:buSzPct val="100000"/>
              <a:buFont typeface="Arial" panose="020B0604020202020204" pitchFamily="34" charset="0"/>
              <a:buChar char="•"/>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600" b="1" baseline="0" dirty="0" err="1">
                <a:solidFill>
                  <a:srgbClr val="000000"/>
                </a:solidFill>
              </a:rPr>
              <a:t>rowspan</a:t>
            </a:r>
            <a:r>
              <a:rPr lang="en-US" altLang="x-none" sz="1600" baseline="0" dirty="0" err="1">
                <a:solidFill>
                  <a:srgbClr val="000000"/>
                </a:solidFill>
              </a:rPr>
              <a:t>="N" — об'єднує N рядків</a:t>
            </a:r>
            <a:endParaRPr lang="en-US" altLang="x-none" sz="1600" baseline="0" dirty="0" err="1">
              <a:solidFill>
                <a:srgbClr val="000000"/>
              </a:solidFill>
            </a:endParaRPr>
          </a:p>
        </p:txBody>
      </p:sp>
      <p:pic>
        <p:nvPicPr>
          <p:cNvPr id="12293" name="Picture 12292"/>
          <p:cNvPicPr>
            <a:picLocks noChangeAspect="1"/>
          </p:cNvPicPr>
          <p:nvPr/>
        </p:nvPicPr>
        <p:blipFill>
          <a:blip r:embed="rId1"/>
          <a:stretch>
            <a:fillRect/>
          </a:stretch>
        </p:blipFill>
        <p:spPr>
          <a:xfrm>
            <a:off x="2682875" y="2460625"/>
            <a:ext cx="3352800" cy="22574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ext Box 1331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Приклад</a:t>
            </a:r>
            <a:endParaRPr lang="ru-RU" altLang="x-none" sz="4200" dirty="0" err="1">
              <a:solidFill>
                <a:srgbClr val="FFFFFF"/>
              </a:solidFill>
              <a:ea typeface="Microsoft YaHei" panose="020B0503020204020204" charset="-122"/>
            </a:endParaRPr>
          </a:p>
        </p:txBody>
      </p:sp>
      <p:sp>
        <p:nvSpPr>
          <p:cNvPr id="13314" name="Text Box 13313"/>
          <p:cNvSpPr txBox="1"/>
          <p:nvPr/>
        </p:nvSpPr>
        <p:spPr>
          <a:xfrm>
            <a:off x="609600" y="1600200"/>
            <a:ext cx="7924800" cy="4419600"/>
          </a:xfrm>
          <a:prstGeom prst="rect">
            <a:avLst/>
          </a:prstGeom>
          <a:noFill/>
          <a:ln w="9525">
            <a:noFill/>
          </a:ln>
        </p:spPr>
        <p:txBody>
          <a:bodyPr/>
          <a:p>
            <a:endParaRPr lang="en-US"/>
          </a:p>
        </p:txBody>
      </p:sp>
      <p:sp>
        <p:nvSpPr>
          <p:cNvPr id="13315" name="Text Box 13314"/>
          <p:cNvSpPr txBox="1"/>
          <p:nvPr/>
        </p:nvSpPr>
        <p:spPr>
          <a:xfrm>
            <a:off x="41275" y="1089025"/>
            <a:ext cx="8015288" cy="914400"/>
          </a:xfrm>
          <a:prstGeom prst="rect">
            <a:avLst/>
          </a:prstGeom>
          <a:noFill/>
          <a:ln w="9525">
            <a:noFill/>
          </a:ln>
        </p:spPr>
        <p:txBody>
          <a:bodyPr/>
          <a:p>
            <a:endParaRPr lang="en-US"/>
          </a:p>
        </p:txBody>
      </p:sp>
      <p:sp>
        <p:nvSpPr>
          <p:cNvPr id="13316" name="Text Box 13315"/>
          <p:cNvSpPr txBox="1"/>
          <p:nvPr/>
        </p:nvSpPr>
        <p:spPr>
          <a:xfrm>
            <a:off x="455613" y="2460625"/>
            <a:ext cx="7924800" cy="4419600"/>
          </a:xfrm>
          <a:prstGeom prst="rect">
            <a:avLst/>
          </a:prstGeom>
          <a:noFill/>
          <a:ln w="9525">
            <a:noFill/>
          </a:ln>
        </p:spPr>
        <p:txBody>
          <a:bodyPr/>
          <a:p>
            <a:endParaRPr lang="en-US"/>
          </a:p>
        </p:txBody>
      </p:sp>
      <p:pic>
        <p:nvPicPr>
          <p:cNvPr id="13317" name="Picture 13316"/>
          <p:cNvPicPr>
            <a:picLocks noChangeAspect="1"/>
          </p:cNvPicPr>
          <p:nvPr/>
        </p:nvPicPr>
        <p:blipFill>
          <a:blip r:embed="rId1"/>
          <a:stretch>
            <a:fillRect/>
          </a:stretch>
        </p:blipFill>
        <p:spPr>
          <a:xfrm>
            <a:off x="41275" y="1571625"/>
            <a:ext cx="9010650" cy="4757738"/>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Text Box 5017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200" dirty="0" err="1">
                <a:solidFill>
                  <a:srgbClr val="FFFFFF"/>
                </a:solidFill>
                <a:ea typeface="Microsoft YaHei" panose="020B0503020204020204" charset="-122"/>
              </a:rPr>
              <a:t>Chrome DevTools</a:t>
            </a:r>
            <a:endParaRPr lang="en-US" sz="4200" dirty="0" err="1">
              <a:solidFill>
                <a:srgbClr val="FFFFFF"/>
              </a:solidFill>
              <a:ea typeface="Microsoft YaHei" panose="020B0503020204020204" charset="-122"/>
            </a:endParaRPr>
          </a:p>
        </p:txBody>
      </p:sp>
      <p:sp>
        <p:nvSpPr>
          <p:cNvPr id="50178" name="Text Box 50177"/>
          <p:cNvSpPr txBox="1"/>
          <p:nvPr/>
        </p:nvSpPr>
        <p:spPr>
          <a:xfrm>
            <a:off x="534035" y="1462405"/>
            <a:ext cx="8000365" cy="4557395"/>
          </a:xfrm>
          <a:prstGeom prst="rect">
            <a:avLst/>
          </a:prstGeom>
          <a:noFill/>
          <a:ln w="9525">
            <a:noFill/>
          </a:ln>
        </p:spPr>
        <p:txBody>
          <a:bodyPr wrap="square" lIns="91440" tIns="45720" rIns="91440" bIns="45720" anchor="t" anchorCtr="0"/>
          <a:p>
            <a:pPr defTabSz="457200">
              <a:buClrTx/>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000" baseline="0" dirty="0" err="1">
                <a:solidFill>
                  <a:srgbClr val="000000"/>
                </a:solidFill>
              </a:rPr>
              <a:t>Chrome DevTools — це потужний інструмент для розробників, який надає багато можливостей для роботи з вебсторінками та вебдодатками. Ось основні речі, які можна робити за допомогою DevTools:</a:t>
            </a:r>
            <a:endParaRPr sz="2000" baseline="0" dirty="0" err="1">
              <a:solidFill>
                <a:srgbClr val="000000"/>
              </a:solidFill>
            </a:endParaRPr>
          </a:p>
          <a:p>
            <a:pPr marL="342900" indent="-342900" defTabSz="457200">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000" baseline="0" dirty="0" err="1">
                <a:solidFill>
                  <a:srgbClr val="000000"/>
                </a:solidFill>
              </a:rPr>
              <a:t>Перегляд і редагування HTML/CSS</a:t>
            </a:r>
            <a:r>
              <a:rPr lang="ru-RU" sz="2000" baseline="0" dirty="0" err="1">
                <a:solidFill>
                  <a:srgbClr val="000000"/>
                </a:solidFill>
              </a:rPr>
              <a:t> - можна переглядати і редагувати HTML-код сторінки, </a:t>
            </a:r>
            <a:r>
              <a:rPr sz="2000" baseline="0" dirty="0" err="1">
                <a:solidFill>
                  <a:srgbClr val="000000"/>
                </a:solidFill>
              </a:rPr>
              <a:t>можна додавати, змінювати або видаляти CSS-властивості для швидкого налаштування стилів сторінки прямо в браузері</a:t>
            </a:r>
            <a:endParaRPr sz="2000" baseline="0" dirty="0" err="1">
              <a:solidFill>
                <a:srgbClr val="000000"/>
              </a:solidFill>
            </a:endParaRPr>
          </a:p>
          <a:p>
            <a:pPr marL="342900" indent="-342900" defTabSz="457200">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000" baseline="0" dirty="0" err="1">
                <a:solidFill>
                  <a:srgbClr val="000000"/>
                </a:solidFill>
              </a:rPr>
              <a:t>Відлагодження JavaScript</a:t>
            </a:r>
            <a:r>
              <a:rPr lang="ru-RU" sz="2000" baseline="0" dirty="0" err="1">
                <a:solidFill>
                  <a:srgbClr val="000000"/>
                </a:solidFill>
              </a:rPr>
              <a:t> -  вкладку </a:t>
            </a:r>
            <a:r>
              <a:rPr lang="en-US" sz="2000" baseline="0" dirty="0" err="1">
                <a:solidFill>
                  <a:srgbClr val="000000"/>
                </a:solidFill>
              </a:rPr>
              <a:t>Console </a:t>
            </a:r>
            <a:r>
              <a:rPr lang="ru-RU" sz="2000" baseline="0" dirty="0" err="1">
                <a:solidFill>
                  <a:srgbClr val="000000"/>
                </a:solidFill>
              </a:rPr>
              <a:t>можна використати для виводу логів і відлагодження коду. Тут можна вводити команди JavaScript, переглядати повідомлення про помилки і отримувати інформацію про виконання коду.</a:t>
            </a:r>
            <a:endParaRPr lang="ru-RU" sz="2000" baseline="0" dirty="0" err="1">
              <a:solidFill>
                <a:srgbClr val="000000"/>
              </a:solidFill>
            </a:endParaRPr>
          </a:p>
          <a:p>
            <a:pPr marL="342900" indent="-342900" defTabSz="457200">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000" baseline="0" dirty="0" err="1">
                <a:solidFill>
                  <a:srgbClr val="000000"/>
                </a:solidFill>
              </a:rPr>
              <a:t>Емуляція пристроїв і умов мережі</a:t>
            </a:r>
            <a:endParaRPr sz="2000" baseline="0" dirty="0" err="1">
              <a:solidFill>
                <a:srgbClr val="000000"/>
              </a:solidFill>
            </a:endParaRPr>
          </a:p>
          <a:p>
            <a:pPr marL="342900" indent="-342900" defTabSz="457200">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000" baseline="0" dirty="0" err="1">
                <a:solidFill>
                  <a:srgbClr val="000000"/>
                </a:solidFill>
              </a:rPr>
              <a:t>Моніторинг подій</a:t>
            </a:r>
            <a:endParaRPr sz="2000"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ext Box 1433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Практика</a:t>
            </a:r>
            <a:endParaRPr lang="ru-RU" altLang="x-none" sz="4200" dirty="0" err="1">
              <a:solidFill>
                <a:srgbClr val="FFFFFF"/>
              </a:solidFill>
              <a:ea typeface="Microsoft YaHei" panose="020B0503020204020204" charset="-122"/>
            </a:endParaRPr>
          </a:p>
        </p:txBody>
      </p:sp>
      <p:sp>
        <p:nvSpPr>
          <p:cNvPr id="14338" name="Text Box 14337"/>
          <p:cNvSpPr txBox="1"/>
          <p:nvPr/>
        </p:nvSpPr>
        <p:spPr>
          <a:xfrm>
            <a:off x="609600" y="1600200"/>
            <a:ext cx="7924800" cy="4419600"/>
          </a:xfrm>
          <a:prstGeom prst="rect">
            <a:avLst/>
          </a:prstGeom>
          <a:noFill/>
          <a:ln w="9525">
            <a:noFill/>
          </a:ln>
        </p:spPr>
        <p:txBody>
          <a:bodyPr/>
          <a:p>
            <a:endParaRPr lang="en-US"/>
          </a:p>
        </p:txBody>
      </p:sp>
      <p:sp>
        <p:nvSpPr>
          <p:cNvPr id="14339" name="Text Box 14338"/>
          <p:cNvSpPr txBox="1"/>
          <p:nvPr/>
        </p:nvSpPr>
        <p:spPr>
          <a:xfrm>
            <a:off x="41275" y="1089025"/>
            <a:ext cx="8015288" cy="914400"/>
          </a:xfrm>
          <a:prstGeom prst="rect">
            <a:avLst/>
          </a:prstGeom>
          <a:noFill/>
          <a:ln w="9525">
            <a:noFill/>
          </a:ln>
        </p:spPr>
        <p:txBody>
          <a:bodyPr/>
          <a:p>
            <a:endParaRPr lang="en-US"/>
          </a:p>
        </p:txBody>
      </p:sp>
      <p:sp>
        <p:nvSpPr>
          <p:cNvPr id="14340" name="Text Box 14339"/>
          <p:cNvSpPr txBox="1"/>
          <p:nvPr/>
        </p:nvSpPr>
        <p:spPr>
          <a:xfrm>
            <a:off x="455613" y="2460625"/>
            <a:ext cx="7924800" cy="4419600"/>
          </a:xfrm>
          <a:prstGeom prst="rect">
            <a:avLst/>
          </a:prstGeom>
          <a:noFill/>
          <a:ln w="9525">
            <a:noFill/>
          </a:ln>
        </p:spPr>
        <p:txBody>
          <a:bodyPr/>
          <a:p>
            <a:endParaRPr lang="en-US"/>
          </a:p>
        </p:txBody>
      </p:sp>
      <p:pic>
        <p:nvPicPr>
          <p:cNvPr id="14341" name="Picture 14340"/>
          <p:cNvPicPr>
            <a:picLocks noChangeAspect="1"/>
          </p:cNvPicPr>
          <p:nvPr/>
        </p:nvPicPr>
        <p:blipFill>
          <a:blip r:embed="rId1"/>
          <a:stretch>
            <a:fillRect/>
          </a:stretch>
        </p:blipFill>
        <p:spPr>
          <a:xfrm>
            <a:off x="111125" y="1822450"/>
            <a:ext cx="8912225" cy="36576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ext Box 1536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Практика 2</a:t>
            </a:r>
            <a:endParaRPr lang="ru-RU" altLang="x-none" sz="4200" dirty="0" err="1">
              <a:solidFill>
                <a:srgbClr val="FFFFFF"/>
              </a:solidFill>
              <a:ea typeface="Microsoft YaHei" panose="020B0503020204020204" charset="-122"/>
            </a:endParaRPr>
          </a:p>
        </p:txBody>
      </p:sp>
      <p:sp>
        <p:nvSpPr>
          <p:cNvPr id="15362" name="Text Box 15361"/>
          <p:cNvSpPr txBox="1"/>
          <p:nvPr/>
        </p:nvSpPr>
        <p:spPr>
          <a:xfrm>
            <a:off x="609600" y="1600200"/>
            <a:ext cx="7924800" cy="4419600"/>
          </a:xfrm>
          <a:prstGeom prst="rect">
            <a:avLst/>
          </a:prstGeom>
          <a:noFill/>
          <a:ln w="9525">
            <a:noFill/>
          </a:ln>
        </p:spPr>
        <p:txBody>
          <a:bodyPr/>
          <a:p>
            <a:endParaRPr lang="en-US"/>
          </a:p>
        </p:txBody>
      </p:sp>
      <p:sp>
        <p:nvSpPr>
          <p:cNvPr id="15363" name="Text Box 15362"/>
          <p:cNvSpPr txBox="1"/>
          <p:nvPr/>
        </p:nvSpPr>
        <p:spPr>
          <a:xfrm>
            <a:off x="41275" y="1089025"/>
            <a:ext cx="8015288" cy="914400"/>
          </a:xfrm>
          <a:prstGeom prst="rect">
            <a:avLst/>
          </a:prstGeom>
          <a:noFill/>
          <a:ln w="9525">
            <a:noFill/>
          </a:ln>
        </p:spPr>
        <p:txBody>
          <a:bodyPr/>
          <a:p>
            <a:endParaRPr lang="en-US"/>
          </a:p>
        </p:txBody>
      </p:sp>
      <p:sp>
        <p:nvSpPr>
          <p:cNvPr id="15364" name="Text Box 15363"/>
          <p:cNvSpPr txBox="1"/>
          <p:nvPr/>
        </p:nvSpPr>
        <p:spPr>
          <a:xfrm>
            <a:off x="455613" y="2460625"/>
            <a:ext cx="7924800" cy="4419600"/>
          </a:xfrm>
          <a:prstGeom prst="rect">
            <a:avLst/>
          </a:prstGeom>
          <a:noFill/>
          <a:ln w="9525">
            <a:noFill/>
          </a:ln>
        </p:spPr>
        <p:txBody>
          <a:bodyPr/>
          <a:p>
            <a:endParaRPr lang="en-US"/>
          </a:p>
        </p:txBody>
      </p:sp>
      <p:pic>
        <p:nvPicPr>
          <p:cNvPr id="15365" name="Picture 15364"/>
          <p:cNvPicPr>
            <a:picLocks noChangeAspect="1"/>
          </p:cNvPicPr>
          <p:nvPr/>
        </p:nvPicPr>
        <p:blipFill>
          <a:blip r:embed="rId1"/>
          <a:stretch>
            <a:fillRect/>
          </a:stretch>
        </p:blipFill>
        <p:spPr>
          <a:xfrm>
            <a:off x="2554288" y="1436688"/>
            <a:ext cx="3776662" cy="5294312"/>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ext Box 1638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Практика 3</a:t>
            </a:r>
            <a:endParaRPr lang="ru-RU" altLang="x-none" sz="4200" dirty="0" err="1">
              <a:solidFill>
                <a:srgbClr val="FFFFFF"/>
              </a:solidFill>
              <a:ea typeface="Microsoft YaHei" panose="020B0503020204020204" charset="-122"/>
            </a:endParaRPr>
          </a:p>
        </p:txBody>
      </p:sp>
      <p:sp>
        <p:nvSpPr>
          <p:cNvPr id="16386" name="Text Box 16385"/>
          <p:cNvSpPr txBox="1"/>
          <p:nvPr/>
        </p:nvSpPr>
        <p:spPr>
          <a:xfrm>
            <a:off x="609600" y="1600200"/>
            <a:ext cx="7924800" cy="4419600"/>
          </a:xfrm>
          <a:prstGeom prst="rect">
            <a:avLst/>
          </a:prstGeom>
          <a:noFill/>
          <a:ln w="9525">
            <a:noFill/>
          </a:ln>
        </p:spPr>
        <p:txBody>
          <a:bodyPr/>
          <a:p>
            <a:endParaRPr lang="en-US"/>
          </a:p>
        </p:txBody>
      </p:sp>
      <p:sp>
        <p:nvSpPr>
          <p:cNvPr id="16387" name="Text Box 16386"/>
          <p:cNvSpPr txBox="1"/>
          <p:nvPr/>
        </p:nvSpPr>
        <p:spPr>
          <a:xfrm>
            <a:off x="41275" y="1089025"/>
            <a:ext cx="8015288" cy="914400"/>
          </a:xfrm>
          <a:prstGeom prst="rect">
            <a:avLst/>
          </a:prstGeom>
          <a:noFill/>
          <a:ln w="9525">
            <a:noFill/>
          </a:ln>
        </p:spPr>
        <p:txBody>
          <a:bodyPr/>
          <a:p>
            <a:endParaRPr lang="en-US"/>
          </a:p>
        </p:txBody>
      </p:sp>
      <p:sp>
        <p:nvSpPr>
          <p:cNvPr id="16388" name="Text Box 16387"/>
          <p:cNvSpPr txBox="1"/>
          <p:nvPr/>
        </p:nvSpPr>
        <p:spPr>
          <a:xfrm>
            <a:off x="455613" y="2460625"/>
            <a:ext cx="7924800" cy="4419600"/>
          </a:xfrm>
          <a:prstGeom prst="rect">
            <a:avLst/>
          </a:prstGeom>
          <a:noFill/>
          <a:ln w="9525">
            <a:noFill/>
          </a:ln>
        </p:spPr>
        <p:txBody>
          <a:bodyPr/>
          <a:p>
            <a:endParaRPr lang="en-US"/>
          </a:p>
        </p:txBody>
      </p:sp>
      <p:pic>
        <p:nvPicPr>
          <p:cNvPr id="16389" name="Picture 16388"/>
          <p:cNvPicPr>
            <a:picLocks noChangeAspect="1"/>
          </p:cNvPicPr>
          <p:nvPr/>
        </p:nvPicPr>
        <p:blipFill>
          <a:blip r:embed="rId1"/>
          <a:stretch>
            <a:fillRect/>
          </a:stretch>
        </p:blipFill>
        <p:spPr>
          <a:xfrm>
            <a:off x="1766888" y="1428750"/>
            <a:ext cx="5524500" cy="54610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ext Box 174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Практика 4</a:t>
            </a:r>
            <a:endParaRPr lang="ru-RU" altLang="x-none" sz="4200" dirty="0" err="1">
              <a:solidFill>
                <a:srgbClr val="FFFFFF"/>
              </a:solidFill>
              <a:ea typeface="Microsoft YaHei" panose="020B0503020204020204" charset="-122"/>
            </a:endParaRPr>
          </a:p>
        </p:txBody>
      </p:sp>
      <p:sp>
        <p:nvSpPr>
          <p:cNvPr id="17410" name="Text Box 17409"/>
          <p:cNvSpPr txBox="1"/>
          <p:nvPr/>
        </p:nvSpPr>
        <p:spPr>
          <a:xfrm>
            <a:off x="609600" y="1600200"/>
            <a:ext cx="7924800" cy="4419600"/>
          </a:xfrm>
          <a:prstGeom prst="rect">
            <a:avLst/>
          </a:prstGeom>
          <a:noFill/>
          <a:ln w="9525">
            <a:noFill/>
          </a:ln>
        </p:spPr>
        <p:txBody>
          <a:bodyPr/>
          <a:p>
            <a:endParaRPr lang="en-US"/>
          </a:p>
        </p:txBody>
      </p:sp>
      <p:sp>
        <p:nvSpPr>
          <p:cNvPr id="17411" name="Text Box 17410"/>
          <p:cNvSpPr txBox="1"/>
          <p:nvPr/>
        </p:nvSpPr>
        <p:spPr>
          <a:xfrm>
            <a:off x="41275" y="1089025"/>
            <a:ext cx="8015288" cy="914400"/>
          </a:xfrm>
          <a:prstGeom prst="rect">
            <a:avLst/>
          </a:prstGeom>
          <a:noFill/>
          <a:ln w="9525">
            <a:noFill/>
          </a:ln>
        </p:spPr>
        <p:txBody>
          <a:bodyPr/>
          <a:p>
            <a:endParaRPr lang="en-US"/>
          </a:p>
        </p:txBody>
      </p:sp>
      <p:sp>
        <p:nvSpPr>
          <p:cNvPr id="17412" name="Text Box 17411"/>
          <p:cNvSpPr txBox="1"/>
          <p:nvPr/>
        </p:nvSpPr>
        <p:spPr>
          <a:xfrm>
            <a:off x="455613" y="2460625"/>
            <a:ext cx="7924800" cy="4419600"/>
          </a:xfrm>
          <a:prstGeom prst="rect">
            <a:avLst/>
          </a:prstGeom>
          <a:noFill/>
          <a:ln w="9525">
            <a:noFill/>
          </a:ln>
        </p:spPr>
        <p:txBody>
          <a:bodyPr/>
          <a:p>
            <a:endParaRPr lang="en-US"/>
          </a:p>
        </p:txBody>
      </p:sp>
      <p:pic>
        <p:nvPicPr>
          <p:cNvPr id="17413" name="Picture 17412"/>
          <p:cNvPicPr>
            <a:picLocks noChangeAspect="1"/>
          </p:cNvPicPr>
          <p:nvPr/>
        </p:nvPicPr>
        <p:blipFill>
          <a:blip r:embed="rId1"/>
          <a:stretch>
            <a:fillRect/>
          </a:stretch>
        </p:blipFill>
        <p:spPr>
          <a:xfrm>
            <a:off x="163513" y="2063750"/>
            <a:ext cx="8869362" cy="32004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 Box 1843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ДЗ 1</a:t>
            </a:r>
            <a:endParaRPr lang="ru-RU" altLang="x-none" sz="4200" dirty="0" err="1">
              <a:solidFill>
                <a:srgbClr val="FFFFFF"/>
              </a:solidFill>
              <a:ea typeface="Microsoft YaHei" panose="020B0503020204020204" charset="-122"/>
            </a:endParaRPr>
          </a:p>
        </p:txBody>
      </p:sp>
      <p:sp>
        <p:nvSpPr>
          <p:cNvPr id="18434" name="Text Box 18433"/>
          <p:cNvSpPr txBox="1"/>
          <p:nvPr/>
        </p:nvSpPr>
        <p:spPr>
          <a:xfrm>
            <a:off x="609600" y="1600200"/>
            <a:ext cx="7924800" cy="4419600"/>
          </a:xfrm>
          <a:prstGeom prst="rect">
            <a:avLst/>
          </a:prstGeom>
          <a:noFill/>
          <a:ln w="9525">
            <a:noFill/>
          </a:ln>
        </p:spPr>
        <p:txBody>
          <a:bodyPr/>
          <a:p>
            <a:endParaRPr lang="en-US"/>
          </a:p>
        </p:txBody>
      </p:sp>
      <p:sp>
        <p:nvSpPr>
          <p:cNvPr id="18435" name="Text Box 18434"/>
          <p:cNvSpPr txBox="1"/>
          <p:nvPr/>
        </p:nvSpPr>
        <p:spPr>
          <a:xfrm>
            <a:off x="41275" y="1089025"/>
            <a:ext cx="8015288" cy="914400"/>
          </a:xfrm>
          <a:prstGeom prst="rect">
            <a:avLst/>
          </a:prstGeom>
          <a:noFill/>
          <a:ln w="9525">
            <a:noFill/>
          </a:ln>
        </p:spPr>
        <p:txBody>
          <a:bodyPr/>
          <a:p>
            <a:endParaRPr lang="en-US"/>
          </a:p>
        </p:txBody>
      </p:sp>
      <p:sp>
        <p:nvSpPr>
          <p:cNvPr id="18436" name="Text Box 18435"/>
          <p:cNvSpPr txBox="1"/>
          <p:nvPr/>
        </p:nvSpPr>
        <p:spPr>
          <a:xfrm>
            <a:off x="455613" y="2460625"/>
            <a:ext cx="7924800" cy="4419600"/>
          </a:xfrm>
          <a:prstGeom prst="rect">
            <a:avLst/>
          </a:prstGeom>
          <a:noFill/>
          <a:ln w="9525">
            <a:noFill/>
          </a:ln>
        </p:spPr>
        <p:txBody>
          <a:bodyPr/>
          <a:p>
            <a:endParaRPr lang="en-US"/>
          </a:p>
        </p:txBody>
      </p:sp>
      <p:pic>
        <p:nvPicPr>
          <p:cNvPr id="18437" name="Picture 18436"/>
          <p:cNvPicPr>
            <a:picLocks noChangeAspect="1"/>
          </p:cNvPicPr>
          <p:nvPr/>
        </p:nvPicPr>
        <p:blipFill>
          <a:blip r:embed="rId1"/>
          <a:stretch>
            <a:fillRect/>
          </a:stretch>
        </p:blipFill>
        <p:spPr>
          <a:xfrm>
            <a:off x="1371600" y="1412875"/>
            <a:ext cx="6145213" cy="553085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Text Box 1945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ДЗ 2</a:t>
            </a:r>
            <a:endParaRPr lang="ru-RU" altLang="x-none" sz="4200" dirty="0" err="1">
              <a:solidFill>
                <a:srgbClr val="FFFFFF"/>
              </a:solidFill>
              <a:ea typeface="Microsoft YaHei" panose="020B0503020204020204" charset="-122"/>
            </a:endParaRPr>
          </a:p>
        </p:txBody>
      </p:sp>
      <p:sp>
        <p:nvSpPr>
          <p:cNvPr id="19458" name="Text Box 19457"/>
          <p:cNvSpPr txBox="1"/>
          <p:nvPr/>
        </p:nvSpPr>
        <p:spPr>
          <a:xfrm>
            <a:off x="609600" y="1600200"/>
            <a:ext cx="7924800" cy="4419600"/>
          </a:xfrm>
          <a:prstGeom prst="rect">
            <a:avLst/>
          </a:prstGeom>
          <a:noFill/>
          <a:ln w="9525">
            <a:noFill/>
          </a:ln>
        </p:spPr>
        <p:txBody>
          <a:bodyPr/>
          <a:p>
            <a:endParaRPr lang="en-US"/>
          </a:p>
        </p:txBody>
      </p:sp>
      <p:sp>
        <p:nvSpPr>
          <p:cNvPr id="19459" name="Text Box 19458"/>
          <p:cNvSpPr txBox="1"/>
          <p:nvPr/>
        </p:nvSpPr>
        <p:spPr>
          <a:xfrm>
            <a:off x="41275" y="1089025"/>
            <a:ext cx="8015288" cy="914400"/>
          </a:xfrm>
          <a:prstGeom prst="rect">
            <a:avLst/>
          </a:prstGeom>
          <a:noFill/>
          <a:ln w="9525">
            <a:noFill/>
          </a:ln>
        </p:spPr>
        <p:txBody>
          <a:bodyPr/>
          <a:p>
            <a:endParaRPr lang="en-US"/>
          </a:p>
        </p:txBody>
      </p:sp>
      <p:sp>
        <p:nvSpPr>
          <p:cNvPr id="19460" name="Text Box 19459"/>
          <p:cNvSpPr txBox="1"/>
          <p:nvPr/>
        </p:nvSpPr>
        <p:spPr>
          <a:xfrm>
            <a:off x="455613" y="2460625"/>
            <a:ext cx="7924800" cy="4419600"/>
          </a:xfrm>
          <a:prstGeom prst="rect">
            <a:avLst/>
          </a:prstGeom>
          <a:noFill/>
          <a:ln w="9525">
            <a:noFill/>
          </a:ln>
        </p:spPr>
        <p:txBody>
          <a:bodyPr/>
          <a:p>
            <a:endParaRPr lang="en-US"/>
          </a:p>
        </p:txBody>
      </p:sp>
      <p:pic>
        <p:nvPicPr>
          <p:cNvPr id="19461" name="Picture 19460"/>
          <p:cNvPicPr>
            <a:picLocks noChangeAspect="1"/>
          </p:cNvPicPr>
          <p:nvPr/>
        </p:nvPicPr>
        <p:blipFill>
          <a:blip r:embed="rId1"/>
          <a:stretch>
            <a:fillRect/>
          </a:stretch>
        </p:blipFill>
        <p:spPr>
          <a:xfrm>
            <a:off x="1343025" y="1463675"/>
            <a:ext cx="6157913" cy="5303838"/>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2048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ДЗ 3</a:t>
            </a:r>
            <a:endParaRPr lang="ru-RU" altLang="x-none" sz="4200" dirty="0" err="1">
              <a:solidFill>
                <a:srgbClr val="FFFFFF"/>
              </a:solidFill>
              <a:ea typeface="Microsoft YaHei" panose="020B0503020204020204" charset="-122"/>
            </a:endParaRPr>
          </a:p>
        </p:txBody>
      </p:sp>
      <p:sp>
        <p:nvSpPr>
          <p:cNvPr id="20482" name="Text Box 20481"/>
          <p:cNvSpPr txBox="1"/>
          <p:nvPr/>
        </p:nvSpPr>
        <p:spPr>
          <a:xfrm>
            <a:off x="609600" y="1600200"/>
            <a:ext cx="7924800" cy="4419600"/>
          </a:xfrm>
          <a:prstGeom prst="rect">
            <a:avLst/>
          </a:prstGeom>
          <a:noFill/>
          <a:ln w="9525">
            <a:noFill/>
          </a:ln>
        </p:spPr>
        <p:txBody>
          <a:bodyPr/>
          <a:p>
            <a:endParaRPr lang="en-US"/>
          </a:p>
        </p:txBody>
      </p:sp>
      <p:sp>
        <p:nvSpPr>
          <p:cNvPr id="20483" name="Text Box 20482"/>
          <p:cNvSpPr txBox="1"/>
          <p:nvPr/>
        </p:nvSpPr>
        <p:spPr>
          <a:xfrm>
            <a:off x="41275" y="1089025"/>
            <a:ext cx="8015288" cy="914400"/>
          </a:xfrm>
          <a:prstGeom prst="rect">
            <a:avLst/>
          </a:prstGeom>
          <a:noFill/>
          <a:ln w="9525">
            <a:noFill/>
          </a:ln>
        </p:spPr>
        <p:txBody>
          <a:bodyPr/>
          <a:p>
            <a:endParaRPr lang="en-US"/>
          </a:p>
        </p:txBody>
      </p:sp>
      <p:sp>
        <p:nvSpPr>
          <p:cNvPr id="20484" name="Text Box 20483"/>
          <p:cNvSpPr txBox="1"/>
          <p:nvPr/>
        </p:nvSpPr>
        <p:spPr>
          <a:xfrm>
            <a:off x="455613" y="2460625"/>
            <a:ext cx="7924800" cy="4419600"/>
          </a:xfrm>
          <a:prstGeom prst="rect">
            <a:avLst/>
          </a:prstGeom>
          <a:noFill/>
          <a:ln w="9525">
            <a:noFill/>
          </a:ln>
        </p:spPr>
        <p:txBody>
          <a:bodyPr/>
          <a:p>
            <a:endParaRPr lang="en-US"/>
          </a:p>
        </p:txBody>
      </p:sp>
      <p:pic>
        <p:nvPicPr>
          <p:cNvPr id="20485" name="Picture 20484"/>
          <p:cNvPicPr>
            <a:picLocks noChangeAspect="1"/>
          </p:cNvPicPr>
          <p:nvPr/>
        </p:nvPicPr>
        <p:blipFill>
          <a:blip r:embed="rId1"/>
          <a:stretch>
            <a:fillRect/>
          </a:stretch>
        </p:blipFill>
        <p:spPr>
          <a:xfrm>
            <a:off x="220663" y="1425575"/>
            <a:ext cx="8645525" cy="5332413"/>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Text Box 55296"/>
          <p:cNvSpPr txBox="1"/>
          <p:nvPr/>
        </p:nvSpPr>
        <p:spPr>
          <a:xfrm>
            <a:off x="195580" y="228600"/>
            <a:ext cx="9014460"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ДЗ. Сайт-визит</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вка 2</a:t>
            </a:r>
            <a:endParaRPr lang="ru-RU" altLang="x-none" sz="4200" dirty="0" err="1">
              <a:solidFill>
                <a:srgbClr val="FFFFFF"/>
              </a:solidFill>
              <a:ea typeface="Microsoft YaHei" panose="020B0503020204020204" charset="-122"/>
            </a:endParaRPr>
          </a:p>
        </p:txBody>
      </p:sp>
      <p:sp>
        <p:nvSpPr>
          <p:cNvPr id="55298" name="Rectangles 55297"/>
          <p:cNvSpPr/>
          <p:nvPr/>
        </p:nvSpPr>
        <p:spPr>
          <a:xfrm>
            <a:off x="609600" y="1600200"/>
            <a:ext cx="7924800" cy="4419600"/>
          </a:xfrm>
          <a:prstGeom prst="rect">
            <a:avLst/>
          </a:prstGeom>
          <a:noFill/>
          <a:ln w="9525">
            <a:noFill/>
          </a:ln>
        </p:spPr>
        <p:txBody>
          <a:bodyPr/>
          <a:p>
            <a:endParaRPr lang="en-US"/>
          </a:p>
        </p:txBody>
      </p:sp>
      <p:sp>
        <p:nvSpPr>
          <p:cNvPr id="3" name="Text Box 2"/>
          <p:cNvSpPr txBox="1"/>
          <p:nvPr/>
        </p:nvSpPr>
        <p:spPr>
          <a:xfrm>
            <a:off x="566420" y="1448435"/>
            <a:ext cx="8010525" cy="4538345"/>
          </a:xfrm>
          <a:prstGeom prst="rect">
            <a:avLst/>
          </a:prstGeom>
          <a:noFill/>
        </p:spPr>
        <p:txBody>
          <a:bodyPr wrap="square" rtlCol="0" anchor="t">
            <a:spAutoFit/>
          </a:bodyPr>
          <a:p>
            <a:pPr defTabSz="457200">
              <a:buClrTx/>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altLang="x-none" sz="1700" dirty="0" err="1">
                <a:solidFill>
                  <a:srgbClr val="000000"/>
                </a:solidFill>
                <a:sym typeface="+mn-ea"/>
              </a:rPr>
              <a:t>Назва проєкту: </a:t>
            </a:r>
            <a:r>
              <a:rPr altLang="x-none" sz="1700" b="1" dirty="0" err="1">
                <a:solidFill>
                  <a:srgbClr val="000000"/>
                </a:solidFill>
                <a:sym typeface="+mn-ea"/>
              </a:rPr>
              <a:t>Особиста сторінка про</a:t>
            </a:r>
            <a:r>
              <a:rPr lang="ru-RU" sz="1700" b="1" dirty="0" err="1">
                <a:solidFill>
                  <a:srgbClr val="000000"/>
                </a:solidFill>
                <a:sym typeface="+mn-ea"/>
              </a:rPr>
              <a:t> Вас</a:t>
            </a:r>
            <a:endParaRPr lang="ru-RU" sz="1700" dirty="0" err="1">
              <a:solidFill>
                <a:srgbClr val="000000"/>
              </a:solidFill>
              <a:sym typeface="+mn-ea"/>
            </a:endParaRPr>
          </a:p>
          <a:p>
            <a:pPr defTabSz="457200">
              <a:buClrTx/>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altLang="x-none" sz="1700" dirty="0" err="1">
                <a:solidFill>
                  <a:srgbClr val="000000"/>
                </a:solidFill>
                <a:sym typeface="+mn-ea"/>
              </a:rPr>
              <a:t>Тип проєкту: </a:t>
            </a:r>
            <a:r>
              <a:rPr altLang="x-none" sz="1700" b="1" dirty="0" err="1">
                <a:solidFill>
                  <a:srgbClr val="000000"/>
                </a:solidFill>
                <a:sym typeface="+mn-ea"/>
              </a:rPr>
              <a:t>Односторінковий сайт</a:t>
            </a:r>
            <a:endParaRPr altLang="x-none" sz="1700" dirty="0" err="1">
              <a:solidFill>
                <a:srgbClr val="000000"/>
              </a:solidFill>
              <a:sym typeface="+mn-ea"/>
            </a:endParaRPr>
          </a:p>
          <a:p>
            <a:pPr defTabSz="457200">
              <a:buClrTx/>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altLang="x-none" sz="1700" dirty="0" err="1">
                <a:solidFill>
                  <a:srgbClr val="000000"/>
                </a:solidFill>
                <a:sym typeface="+mn-ea"/>
              </a:rPr>
              <a:t>Мета: Ство</a:t>
            </a:r>
            <a:r>
              <a:rPr lang="ru-RU" sz="1700" dirty="0" err="1">
                <a:solidFill>
                  <a:srgbClr val="000000"/>
                </a:solidFill>
                <a:sym typeface="+mn-ea"/>
              </a:rPr>
              <a:t>рити</a:t>
            </a:r>
            <a:r>
              <a:rPr altLang="x-none" sz="1700" dirty="0" err="1">
                <a:solidFill>
                  <a:srgbClr val="000000"/>
                </a:solidFill>
                <a:sym typeface="+mn-ea"/>
              </a:rPr>
              <a:t> прост</a:t>
            </a:r>
            <a:r>
              <a:rPr lang="ru-RU" sz="1700" dirty="0" err="1">
                <a:solidFill>
                  <a:srgbClr val="000000"/>
                </a:solidFill>
                <a:sym typeface="+mn-ea"/>
              </a:rPr>
              <a:t>у</a:t>
            </a:r>
            <a:r>
              <a:rPr altLang="x-none" sz="1700" dirty="0" err="1">
                <a:solidFill>
                  <a:srgbClr val="000000"/>
                </a:solidFill>
                <a:sym typeface="+mn-ea"/>
              </a:rPr>
              <a:t> веб-сторінк</a:t>
            </a:r>
            <a:r>
              <a:rPr lang="ru-RU" sz="1700" dirty="0" err="1">
                <a:solidFill>
                  <a:srgbClr val="000000"/>
                </a:solidFill>
                <a:sym typeface="+mn-ea"/>
              </a:rPr>
              <a:t>у</a:t>
            </a:r>
            <a:r>
              <a:rPr altLang="x-none" sz="1700" dirty="0" err="1">
                <a:solidFill>
                  <a:srgbClr val="000000"/>
                </a:solidFill>
                <a:sym typeface="+mn-ea"/>
              </a:rPr>
              <a:t>, що містить інформацію про людину, її захоплення та цікаві моменти з біографії з використанням таблиць, списків і семантичних тегів.</a:t>
            </a:r>
            <a:endParaRPr altLang="x-none" sz="1700" dirty="0" err="1">
              <a:solidFill>
                <a:srgbClr val="000000"/>
              </a:solidFill>
              <a:sym typeface="+mn-ea"/>
            </a:endParaRPr>
          </a:p>
          <a:p>
            <a:pPr marL="342900" indent="-342900" defTabSz="457200">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altLang="x-none" sz="1700" dirty="0" err="1">
                <a:solidFill>
                  <a:srgbClr val="000000"/>
                </a:solidFill>
                <a:sym typeface="+mn-ea"/>
              </a:rPr>
              <a:t>HTML-документ</a:t>
            </a:r>
            <a:r>
              <a:rPr lang="ru-RU" sz="1700" dirty="0" err="1">
                <a:solidFill>
                  <a:srgbClr val="000000"/>
                </a:solidFill>
                <a:sym typeface="+mn-ea"/>
              </a:rPr>
              <a:t> п</a:t>
            </a:r>
            <a:r>
              <a:rPr altLang="x-none" sz="1700" dirty="0" err="1">
                <a:solidFill>
                  <a:srgbClr val="000000"/>
                </a:solidFill>
                <a:sym typeface="+mn-ea"/>
              </a:rPr>
              <a:t>овинен містити стандартну розмітку HTML5:</a:t>
            </a:r>
            <a:r>
              <a:rPr lang="en-US" sz="1700" dirty="0" err="1">
                <a:solidFill>
                  <a:srgbClr val="000000"/>
                </a:solidFill>
                <a:sym typeface="+mn-ea"/>
              </a:rPr>
              <a:t> </a:t>
            </a:r>
            <a:r>
              <a:rPr altLang="x-none" sz="1700" dirty="0" err="1">
                <a:solidFill>
                  <a:srgbClr val="000000"/>
                </a:solidFill>
                <a:sym typeface="+mn-ea"/>
              </a:rPr>
              <a:t>&lt;!DOCTYPE html&gt;</a:t>
            </a:r>
            <a:r>
              <a:rPr lang="ru-RU" sz="1700" dirty="0" err="1">
                <a:solidFill>
                  <a:srgbClr val="000000"/>
                </a:solidFill>
                <a:sym typeface="+mn-ea"/>
              </a:rPr>
              <a:t>, </a:t>
            </a:r>
            <a:r>
              <a:rPr altLang="x-none" sz="1700" dirty="0" err="1">
                <a:solidFill>
                  <a:srgbClr val="000000"/>
                </a:solidFill>
                <a:sym typeface="+mn-ea"/>
              </a:rPr>
              <a:t>&lt;html&gt;</a:t>
            </a:r>
            <a:r>
              <a:rPr lang="ru-RU" sz="1700" dirty="0" err="1">
                <a:solidFill>
                  <a:srgbClr val="000000"/>
                </a:solidFill>
                <a:sym typeface="+mn-ea"/>
              </a:rPr>
              <a:t>, </a:t>
            </a:r>
            <a:r>
              <a:rPr altLang="x-none" sz="1700" dirty="0" err="1">
                <a:solidFill>
                  <a:srgbClr val="000000"/>
                </a:solidFill>
                <a:sym typeface="+mn-ea"/>
              </a:rPr>
              <a:t>&lt;head&gt;</a:t>
            </a:r>
            <a:r>
              <a:rPr lang="ru-RU" sz="1700" dirty="0" err="1">
                <a:solidFill>
                  <a:srgbClr val="000000"/>
                </a:solidFill>
                <a:sym typeface="+mn-ea"/>
              </a:rPr>
              <a:t>, </a:t>
            </a:r>
            <a:r>
              <a:rPr lang="en-US" altLang="ru-RU" sz="1700" dirty="0" err="1">
                <a:solidFill>
                  <a:srgbClr val="000000"/>
                </a:solidFill>
                <a:sym typeface="+mn-ea"/>
              </a:rPr>
              <a:t>&lt;title&gt;, </a:t>
            </a:r>
            <a:r>
              <a:rPr lang="en-US" sz="1700" dirty="0" err="1">
                <a:solidFill>
                  <a:srgbClr val="000000"/>
                </a:solidFill>
                <a:sym typeface="+mn-ea"/>
              </a:rPr>
              <a:t>&lt;meta&gt;, </a:t>
            </a:r>
            <a:r>
              <a:rPr altLang="x-none" sz="1700" dirty="0" err="1">
                <a:solidFill>
                  <a:srgbClr val="000000"/>
                </a:solidFill>
                <a:sym typeface="+mn-ea"/>
              </a:rPr>
              <a:t>&lt;body&gt;</a:t>
            </a:r>
            <a:r>
              <a:rPr lang="ru-RU" sz="1700" dirty="0" err="1">
                <a:solidFill>
                  <a:srgbClr val="000000"/>
                </a:solidFill>
                <a:sym typeface="+mn-ea"/>
              </a:rPr>
              <a:t>, </a:t>
            </a:r>
            <a:r>
              <a:rPr lang="en-US" sz="1700" dirty="0" err="1">
                <a:solidFill>
                  <a:srgbClr val="000000"/>
                </a:solidFill>
                <a:sym typeface="+mn-ea"/>
              </a:rPr>
              <a:t>&lt;img&gt;</a:t>
            </a:r>
            <a:endParaRPr altLang="x-none" sz="1700" dirty="0" err="1">
              <a:solidFill>
                <a:srgbClr val="000000"/>
              </a:solidFill>
              <a:sym typeface="+mn-ea"/>
            </a:endParaRPr>
          </a:p>
          <a:p>
            <a:pPr marL="342900" indent="-342900" defTabSz="457200">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altLang="x-none" sz="1700" dirty="0" err="1">
                <a:solidFill>
                  <a:srgbClr val="000000"/>
                </a:solidFill>
                <a:sym typeface="+mn-ea"/>
              </a:rPr>
              <a:t>Використовувати </a:t>
            </a:r>
            <a:r>
              <a:rPr lang="ru-RU" altLang="x-none" sz="1700" dirty="0" err="1">
                <a:solidFill>
                  <a:srgbClr val="000000"/>
                </a:solidFill>
                <a:sym typeface="+mn-ea"/>
              </a:rPr>
              <a:t>по можливост</a:t>
            </a:r>
            <a:r>
              <a:rPr lang="en-US" altLang="x-none" sz="1700" dirty="0" err="1">
                <a:solidFill>
                  <a:srgbClr val="000000"/>
                </a:solidFill>
                <a:sym typeface="+mn-ea"/>
              </a:rPr>
              <a:t>i </a:t>
            </a:r>
            <a:r>
              <a:rPr altLang="x-none" sz="1700" dirty="0" err="1">
                <a:solidFill>
                  <a:srgbClr val="000000"/>
                </a:solidFill>
                <a:sym typeface="+mn-ea"/>
              </a:rPr>
              <a:t>такі семантичні теги:</a:t>
            </a:r>
            <a:r>
              <a:rPr lang="en-US" sz="1700" dirty="0" err="1">
                <a:solidFill>
                  <a:srgbClr val="000000"/>
                </a:solidFill>
                <a:sym typeface="+mn-ea"/>
              </a:rPr>
              <a:t> </a:t>
            </a:r>
            <a:r>
              <a:rPr altLang="x-none" sz="1700" dirty="0" err="1">
                <a:solidFill>
                  <a:srgbClr val="000000"/>
                </a:solidFill>
                <a:sym typeface="+mn-ea"/>
              </a:rPr>
              <a:t>&lt;header&gt;</a:t>
            </a:r>
            <a:r>
              <a:rPr lang="en-US" sz="1700" dirty="0" err="1">
                <a:solidFill>
                  <a:srgbClr val="000000"/>
                </a:solidFill>
                <a:sym typeface="+mn-ea"/>
              </a:rPr>
              <a:t>, </a:t>
            </a:r>
            <a:r>
              <a:rPr altLang="x-none" sz="1700" dirty="0" err="1">
                <a:solidFill>
                  <a:srgbClr val="000000"/>
                </a:solidFill>
                <a:sym typeface="+mn-ea"/>
              </a:rPr>
              <a:t>&lt;nav&gt;</a:t>
            </a:r>
            <a:r>
              <a:rPr lang="en-US" sz="1700" dirty="0" err="1">
                <a:solidFill>
                  <a:srgbClr val="000000"/>
                </a:solidFill>
                <a:sym typeface="+mn-ea"/>
              </a:rPr>
              <a:t>, </a:t>
            </a:r>
            <a:r>
              <a:rPr altLang="x-none" sz="1700" dirty="0" err="1">
                <a:solidFill>
                  <a:srgbClr val="000000"/>
                </a:solidFill>
                <a:sym typeface="+mn-ea"/>
              </a:rPr>
              <a:t>&lt;main&gt;</a:t>
            </a:r>
            <a:r>
              <a:rPr lang="en-US" sz="1700" dirty="0" err="1">
                <a:solidFill>
                  <a:srgbClr val="000000"/>
                </a:solidFill>
                <a:sym typeface="+mn-ea"/>
              </a:rPr>
              <a:t>, </a:t>
            </a:r>
            <a:r>
              <a:rPr altLang="x-none" sz="1700" dirty="0" err="1">
                <a:solidFill>
                  <a:srgbClr val="000000"/>
                </a:solidFill>
                <a:sym typeface="+mn-ea"/>
              </a:rPr>
              <a:t>&lt;section&gt;</a:t>
            </a:r>
            <a:r>
              <a:rPr lang="en-US" sz="1700" dirty="0" err="1">
                <a:solidFill>
                  <a:srgbClr val="000000"/>
                </a:solidFill>
                <a:sym typeface="+mn-ea"/>
              </a:rPr>
              <a:t>, </a:t>
            </a:r>
            <a:r>
              <a:rPr altLang="x-none" sz="1700" dirty="0" err="1">
                <a:solidFill>
                  <a:srgbClr val="000000"/>
                </a:solidFill>
                <a:sym typeface="+mn-ea"/>
              </a:rPr>
              <a:t>&lt;article&gt;</a:t>
            </a:r>
            <a:r>
              <a:rPr lang="en-US" sz="1700" dirty="0" err="1">
                <a:solidFill>
                  <a:srgbClr val="000000"/>
                </a:solidFill>
                <a:sym typeface="+mn-ea"/>
              </a:rPr>
              <a:t>, </a:t>
            </a:r>
            <a:r>
              <a:rPr altLang="x-none" sz="1700" dirty="0" err="1">
                <a:solidFill>
                  <a:srgbClr val="000000"/>
                </a:solidFill>
                <a:sym typeface="+mn-ea"/>
              </a:rPr>
              <a:t>&lt;footer&gt;</a:t>
            </a:r>
            <a:endParaRPr altLang="x-none" sz="1700" dirty="0" err="1">
              <a:solidFill>
                <a:srgbClr val="000000"/>
              </a:solidFill>
              <a:sym typeface="+mn-ea"/>
            </a:endParaRPr>
          </a:p>
          <a:p>
            <a:pPr marL="342900" indent="-342900" defTabSz="457200">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altLang="x-none" sz="1700" dirty="0" err="1">
                <a:solidFill>
                  <a:srgbClr val="000000"/>
                </a:solidFill>
                <a:sym typeface="+mn-ea"/>
              </a:rPr>
              <a:t>Включити ім'я та прізвище людини</a:t>
            </a:r>
            <a:r>
              <a:rPr lang="ru-RU" altLang="x-none" sz="1700" dirty="0" err="1">
                <a:solidFill>
                  <a:srgbClr val="000000"/>
                </a:solidFill>
                <a:sym typeface="+mn-ea"/>
              </a:rPr>
              <a:t>, д</a:t>
            </a:r>
            <a:r>
              <a:rPr altLang="x-none" sz="1700" dirty="0" err="1">
                <a:solidFill>
                  <a:srgbClr val="000000"/>
                </a:solidFill>
                <a:sym typeface="+mn-ea"/>
              </a:rPr>
              <a:t>одати короткий опис</a:t>
            </a:r>
            <a:r>
              <a:rPr lang="ru-RU" sz="1700" dirty="0" err="1">
                <a:solidFill>
                  <a:srgbClr val="000000"/>
                </a:solidFill>
                <a:sym typeface="+mn-ea"/>
              </a:rPr>
              <a:t>, в</a:t>
            </a:r>
            <a:r>
              <a:rPr altLang="x-none" sz="1700" dirty="0" err="1">
                <a:solidFill>
                  <a:srgbClr val="000000"/>
                </a:solidFill>
                <a:sym typeface="+mn-ea"/>
              </a:rPr>
              <a:t>икористати тег &lt;article&gt; для опису важливих моментів з біографії (наприклад, освіта, робота, досягнення)</a:t>
            </a:r>
            <a:r>
              <a:rPr lang="ru-RU" sz="1700" dirty="0" err="1">
                <a:solidFill>
                  <a:srgbClr val="000000"/>
                </a:solidFill>
                <a:sym typeface="+mn-ea"/>
              </a:rPr>
              <a:t>, в</a:t>
            </a:r>
            <a:r>
              <a:rPr altLang="x-none" sz="1700" dirty="0" err="1">
                <a:solidFill>
                  <a:srgbClr val="000000"/>
                </a:solidFill>
                <a:sym typeface="+mn-ea"/>
              </a:rPr>
              <a:t>ключити таблицю з хронологією важливих подій</a:t>
            </a:r>
            <a:r>
              <a:rPr lang="ru-RU" sz="1700" dirty="0" err="1">
                <a:solidFill>
                  <a:srgbClr val="000000"/>
                </a:solidFill>
                <a:sym typeface="+mn-ea"/>
              </a:rPr>
              <a:t>.</a:t>
            </a:r>
            <a:r>
              <a:rPr altLang="x-none" sz="1700" dirty="0" err="1">
                <a:solidFill>
                  <a:srgbClr val="000000"/>
                </a:solidFill>
                <a:sym typeface="+mn-ea"/>
              </a:rPr>
              <a:t> </a:t>
            </a:r>
            <a:r>
              <a:rPr lang="ru-RU" sz="1700" dirty="0" err="1">
                <a:solidFill>
                  <a:srgbClr val="000000"/>
                </a:solidFill>
                <a:sym typeface="+mn-ea"/>
              </a:rPr>
              <a:t>В </a:t>
            </a:r>
            <a:r>
              <a:rPr altLang="x-none" sz="1700" dirty="0" err="1">
                <a:solidFill>
                  <a:srgbClr val="000000"/>
                </a:solidFill>
                <a:sym typeface="+mn-ea"/>
              </a:rPr>
              <a:t>одному-двох абзацах описати захоплення, а також кілька цікавих фактів</a:t>
            </a:r>
            <a:endParaRPr altLang="x-none" sz="1700" dirty="0" err="1">
              <a:solidFill>
                <a:srgbClr val="000000"/>
              </a:solidFill>
              <a:sym typeface="+mn-ea"/>
            </a:endParaRPr>
          </a:p>
          <a:p>
            <a:pPr marL="342900" indent="-342900" defTabSz="457200">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altLang="x-none" sz="1700" dirty="0" err="1">
                <a:solidFill>
                  <a:srgbClr val="000000"/>
                </a:solidFill>
                <a:sym typeface="+mn-ea"/>
              </a:rPr>
              <a:t>Додати </a:t>
            </a:r>
            <a:r>
              <a:rPr lang="ru-RU" sz="1700" dirty="0" err="1">
                <a:solidFill>
                  <a:srgbClr val="000000"/>
                </a:solidFill>
                <a:sym typeface="+mn-ea"/>
              </a:rPr>
              <a:t>у футер </a:t>
            </a:r>
            <a:r>
              <a:rPr altLang="x-none" sz="1700" dirty="0" err="1">
                <a:solidFill>
                  <a:srgbClr val="000000"/>
                </a:solidFill>
                <a:sym typeface="+mn-ea"/>
              </a:rPr>
              <a:t>контактну інформацію (наприклад, email, соціальні мережі)</a:t>
            </a:r>
            <a:r>
              <a:rPr lang="ru-RU" sz="1700" dirty="0" err="1">
                <a:solidFill>
                  <a:srgbClr val="000000"/>
                </a:solidFill>
                <a:sym typeface="+mn-ea"/>
              </a:rPr>
              <a:t>, в</a:t>
            </a:r>
            <a:r>
              <a:rPr altLang="x-none" sz="1700" dirty="0" err="1">
                <a:solidFill>
                  <a:srgbClr val="000000"/>
                </a:solidFill>
                <a:sym typeface="+mn-ea"/>
              </a:rPr>
              <a:t>казати авторські права (наприклад, "© 2024 [Ім'я Прізвище]").</a:t>
            </a:r>
            <a:endParaRPr altLang="x-none" sz="1700" dirty="0" err="1">
              <a:solidFill>
                <a:srgbClr val="000000"/>
              </a:solidFill>
              <a:sym typeface="+mn-ea"/>
            </a:endParaRPr>
          </a:p>
          <a:p>
            <a:pPr marL="342900" indent="-342900" defTabSz="457200">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altLang="x-none" sz="1700" dirty="0" err="1">
                <a:solidFill>
                  <a:srgbClr val="000000"/>
                </a:solidFill>
                <a:sym typeface="+mn-ea"/>
              </a:rPr>
              <a:t>Сторінка повинна бути верстатною без </a:t>
            </a:r>
            <a:r>
              <a:rPr lang="ru-RU" sz="1700" dirty="0" err="1">
                <a:solidFill>
                  <a:srgbClr val="000000"/>
                </a:solidFill>
                <a:sym typeface="+mn-ea"/>
              </a:rPr>
              <a:t>активного </a:t>
            </a:r>
            <a:r>
              <a:rPr altLang="x-none" sz="1700" dirty="0" err="1">
                <a:solidFill>
                  <a:srgbClr val="000000"/>
                </a:solidFill>
                <a:sym typeface="+mn-ea"/>
              </a:rPr>
              <a:t>використання CSS.</a:t>
            </a:r>
            <a:endParaRPr altLang="x-none" sz="1700" dirty="0" err="1">
              <a:solidFill>
                <a:srgbClr val="000000"/>
              </a:solidFill>
              <a:sym typeface="+mn-ea"/>
            </a:endParaRPr>
          </a:p>
          <a:p>
            <a:pPr marL="342900" indent="-342900" defTabSz="457200">
              <a:buClrTx/>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altLang="x-none" sz="1700" b="1" dirty="0" err="1">
                <a:solidFill>
                  <a:srgbClr val="000000"/>
                </a:solidFill>
                <a:sym typeface="+mn-ea"/>
              </a:rPr>
              <a:t>Форма здачі:</a:t>
            </a:r>
            <a:r>
              <a:rPr altLang="x-none" sz="1700" dirty="0" err="1">
                <a:solidFill>
                  <a:srgbClr val="000000"/>
                </a:solidFill>
                <a:sym typeface="+mn-ea"/>
              </a:rPr>
              <a:t> Відправити </a:t>
            </a:r>
            <a:r>
              <a:rPr lang="ru-RU" sz="1700" dirty="0" err="1">
                <a:solidFill>
                  <a:srgbClr val="000000"/>
                </a:solidFill>
                <a:sym typeface="+mn-ea"/>
              </a:rPr>
              <a:t>арх</a:t>
            </a:r>
            <a:r>
              <a:rPr lang="en-US" sz="1700" dirty="0" err="1">
                <a:solidFill>
                  <a:srgbClr val="000000"/>
                </a:solidFill>
                <a:sym typeface="+mn-ea"/>
              </a:rPr>
              <a:t>i</a:t>
            </a:r>
            <a:r>
              <a:rPr lang="ru-RU" sz="1700" dirty="0" err="1">
                <a:solidFill>
                  <a:srgbClr val="000000"/>
                </a:solidFill>
                <a:sym typeface="+mn-ea"/>
              </a:rPr>
              <a:t>в на майстат</a:t>
            </a:r>
            <a:endParaRPr lang="ru-RU" sz="1700" dirty="0" err="1">
              <a:solidFill>
                <a:srgbClr val="000000"/>
              </a:solidFill>
              <a:sym typeface="+mn-ea"/>
            </a:endParaRP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Text Box 5734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ea typeface="Microsoft YaHei" panose="020B0503020204020204" charset="-122"/>
              </a:rPr>
              <a:t>Приклад виконаного ДЗ</a:t>
            </a:r>
            <a:endParaRPr lang="ru-RU" altLang="x-none" sz="4200" dirty="0" err="1">
              <a:solidFill>
                <a:srgbClr val="FFFFFF"/>
              </a:solidFill>
              <a:ea typeface="Microsoft YaHei" panose="020B0503020204020204" charset="-122"/>
            </a:endParaRPr>
          </a:p>
        </p:txBody>
      </p:sp>
      <p:sp>
        <p:nvSpPr>
          <p:cNvPr id="57346" name="Text Box 57345"/>
          <p:cNvSpPr txBox="1"/>
          <p:nvPr/>
        </p:nvSpPr>
        <p:spPr>
          <a:xfrm>
            <a:off x="609600" y="1600200"/>
            <a:ext cx="7924800" cy="4419600"/>
          </a:xfrm>
          <a:prstGeom prst="rect">
            <a:avLst/>
          </a:prstGeom>
          <a:noFill/>
          <a:ln w="9525">
            <a:noFill/>
          </a:ln>
        </p:spPr>
        <p:txBody>
          <a:bodyPr/>
          <a:p>
            <a:endParaRPr lang="en-US"/>
          </a:p>
        </p:txBody>
      </p:sp>
      <p:sp>
        <p:nvSpPr>
          <p:cNvPr id="57347" name="Text Box 57346"/>
          <p:cNvSpPr txBox="1"/>
          <p:nvPr/>
        </p:nvSpPr>
        <p:spPr>
          <a:xfrm>
            <a:off x="41275" y="1089025"/>
            <a:ext cx="8015288" cy="914400"/>
          </a:xfrm>
          <a:prstGeom prst="rect">
            <a:avLst/>
          </a:prstGeom>
          <a:noFill/>
          <a:ln w="9525">
            <a:noFill/>
          </a:ln>
        </p:spPr>
        <p:txBody>
          <a:bodyPr/>
          <a:p>
            <a:endParaRPr lang="en-US"/>
          </a:p>
        </p:txBody>
      </p:sp>
      <p:sp>
        <p:nvSpPr>
          <p:cNvPr id="57348" name="Text Box 57347"/>
          <p:cNvSpPr txBox="1"/>
          <p:nvPr/>
        </p:nvSpPr>
        <p:spPr>
          <a:xfrm>
            <a:off x="455613" y="2460625"/>
            <a:ext cx="7924800" cy="4419600"/>
          </a:xfrm>
          <a:prstGeom prst="rect">
            <a:avLst/>
          </a:prstGeom>
          <a:noFill/>
          <a:ln w="9525">
            <a:noFill/>
          </a:ln>
        </p:spPr>
        <p:txBody>
          <a:bodyPr/>
          <a:p>
            <a:endParaRPr lang="en-US"/>
          </a:p>
        </p:txBody>
      </p:sp>
      <p:pic>
        <p:nvPicPr>
          <p:cNvPr id="3" name="Picture 2"/>
          <p:cNvPicPr>
            <a:picLocks noChangeAspect="1"/>
          </p:cNvPicPr>
          <p:nvPr/>
        </p:nvPicPr>
        <p:blipFill>
          <a:blip r:embed="rId1"/>
          <a:stretch>
            <a:fillRect/>
          </a:stretch>
        </p:blipFill>
        <p:spPr>
          <a:xfrm>
            <a:off x="-108585" y="1538605"/>
            <a:ext cx="9281160" cy="4376420"/>
          </a:xfrm>
          <a:prstGeom prst="rect">
            <a:avLst/>
          </a:prstGeo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Text Box 5017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200" dirty="0" err="1">
                <a:solidFill>
                  <a:srgbClr val="FFFFFF"/>
                </a:solidFill>
                <a:ea typeface="Microsoft YaHei" panose="020B0503020204020204" charset="-122"/>
              </a:rPr>
              <a:t>F12. E</a:t>
            </a:r>
            <a:r>
              <a:rPr lang="ru-RU" altLang="en-US" sz="4200" dirty="0" err="1">
                <a:solidFill>
                  <a:srgbClr val="FFFFFF"/>
                </a:solidFill>
                <a:ea typeface="Microsoft YaHei" panose="020B0503020204020204" charset="-122"/>
              </a:rPr>
              <a:t>лементи</a:t>
            </a:r>
            <a:endParaRPr lang="ru-RU" altLang="en-US" sz="4200" dirty="0" err="1">
              <a:solidFill>
                <a:srgbClr val="FFFFFF"/>
              </a:solidFill>
              <a:ea typeface="Microsoft YaHei" panose="020B0503020204020204" charset="-122"/>
            </a:endParaRPr>
          </a:p>
        </p:txBody>
      </p:sp>
      <p:sp>
        <p:nvSpPr>
          <p:cNvPr id="50178" name="Text Box 50177"/>
          <p:cNvSpPr txBox="1"/>
          <p:nvPr/>
        </p:nvSpPr>
        <p:spPr>
          <a:xfrm>
            <a:off x="534035" y="1462405"/>
            <a:ext cx="8000365" cy="4557395"/>
          </a:xfrm>
          <a:prstGeom prst="rect">
            <a:avLst/>
          </a:prstGeom>
          <a:noFill/>
          <a:ln w="9525">
            <a:noFill/>
          </a:ln>
        </p:spPr>
        <p:txBody>
          <a:bodyPr wrap="square" lIns="91440" tIns="45720" rIns="91440" bIns="45720" anchor="t" anchorCtr="0"/>
          <a:p>
            <a:pPr defTabSz="457200">
              <a:buClrTx/>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sz="2000" baseline="0" dirty="0" err="1">
              <a:solidFill>
                <a:srgbClr val="000000"/>
              </a:solidFill>
            </a:endParaRPr>
          </a:p>
        </p:txBody>
      </p:sp>
      <p:pic>
        <p:nvPicPr>
          <p:cNvPr id="2" name="Picture 1" descr="Снимок экрана 2024-11-04 131617"/>
          <p:cNvPicPr>
            <a:picLocks noChangeAspect="1"/>
          </p:cNvPicPr>
          <p:nvPr/>
        </p:nvPicPr>
        <p:blipFill>
          <a:blip r:embed="rId1"/>
          <a:stretch>
            <a:fillRect/>
          </a:stretch>
        </p:blipFill>
        <p:spPr>
          <a:xfrm>
            <a:off x="116840" y="2303780"/>
            <a:ext cx="9144000" cy="2131060"/>
          </a:xfrm>
          <a:prstGeom prst="rect">
            <a:avLst/>
          </a:prstGeom>
        </p:spPr>
      </p:pic>
      <p:sp>
        <p:nvSpPr>
          <p:cNvPr id="3" name="Text Box 2"/>
          <p:cNvSpPr txBox="1"/>
          <p:nvPr/>
        </p:nvSpPr>
        <p:spPr>
          <a:xfrm>
            <a:off x="611505" y="5003800"/>
            <a:ext cx="4572000" cy="398780"/>
          </a:xfrm>
          <a:prstGeom prst="rect">
            <a:avLst/>
          </a:prstGeom>
          <a:noFill/>
        </p:spPr>
        <p:txBody>
          <a:bodyPr wrap="square" rtlCol="0" anchor="t">
            <a:spAutoFit/>
          </a:bodyPr>
          <a:p>
            <a:r>
              <a:rPr lang="ru-RU" sz="2000" dirty="0" err="1">
                <a:solidFill>
                  <a:srgbClr val="000000"/>
                </a:solidFill>
                <a:sym typeface="+mn-ea"/>
              </a:rPr>
              <a:t>ПРАКТИКА</a:t>
            </a:r>
            <a:endParaRPr lang="ru-RU" sz="2000" dirty="0" err="1">
              <a:solidFill>
                <a:srgbClr val="000000"/>
              </a:solidFill>
              <a:sym typeface="+mn-ea"/>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Text Box 5017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4200" dirty="0" err="1">
                <a:solidFill>
                  <a:srgbClr val="FFFFFF"/>
                </a:solidFill>
                <a:ea typeface="Microsoft YaHei" panose="020B0503020204020204" charset="-122"/>
              </a:rPr>
              <a:t>F12. </a:t>
            </a:r>
            <a:r>
              <a:rPr lang="ru-RU" altLang="en-US" sz="4200" dirty="0" err="1">
                <a:solidFill>
                  <a:srgbClr val="FFFFFF"/>
                </a:solidFill>
                <a:ea typeface="Microsoft YaHei" panose="020B0503020204020204" charset="-122"/>
              </a:rPr>
              <a:t>Пристрої</a:t>
            </a:r>
            <a:endParaRPr lang="ru-RU" altLang="en-US" sz="4200" dirty="0" err="1">
              <a:solidFill>
                <a:srgbClr val="FFFFFF"/>
              </a:solidFill>
              <a:ea typeface="Microsoft YaHei" panose="020B0503020204020204" charset="-122"/>
            </a:endParaRPr>
          </a:p>
        </p:txBody>
      </p:sp>
      <p:sp>
        <p:nvSpPr>
          <p:cNvPr id="50178" name="Text Box 50177"/>
          <p:cNvSpPr txBox="1"/>
          <p:nvPr/>
        </p:nvSpPr>
        <p:spPr>
          <a:xfrm>
            <a:off x="534035" y="1462405"/>
            <a:ext cx="8000365" cy="4557395"/>
          </a:xfrm>
          <a:prstGeom prst="rect">
            <a:avLst/>
          </a:prstGeom>
          <a:noFill/>
          <a:ln w="9525">
            <a:noFill/>
          </a:ln>
        </p:spPr>
        <p:txBody>
          <a:bodyPr wrap="square" lIns="91440" tIns="45720" rIns="91440" bIns="45720" anchor="t" anchorCtr="0"/>
          <a:p>
            <a:pPr defTabSz="457200">
              <a:buClrTx/>
              <a:buSzPct val="100000"/>
              <a:buFont typeface="Arial" panose="020B0604020202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sz="2000" baseline="0" dirty="0" err="1">
              <a:solidFill>
                <a:srgbClr val="000000"/>
              </a:solidFill>
            </a:endParaRPr>
          </a:p>
        </p:txBody>
      </p:sp>
      <p:pic>
        <p:nvPicPr>
          <p:cNvPr id="4" name="Picture 3" descr="Снимок экрана 2024-11-04 131939"/>
          <p:cNvPicPr>
            <a:picLocks noChangeAspect="1"/>
          </p:cNvPicPr>
          <p:nvPr/>
        </p:nvPicPr>
        <p:blipFill>
          <a:blip r:embed="rId1"/>
          <a:stretch>
            <a:fillRect/>
          </a:stretch>
        </p:blipFill>
        <p:spPr>
          <a:xfrm>
            <a:off x="116840" y="1628775"/>
            <a:ext cx="9144000" cy="4813300"/>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 Box 1843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sz="4200" dirty="0" err="1">
                <a:solidFill>
                  <a:srgbClr val="FFFFFF"/>
                </a:solidFill>
                <a:ea typeface="Microsoft YaHei" panose="020B0503020204020204" charset="-122"/>
              </a:rPr>
              <a:t>div </a:t>
            </a:r>
            <a:r>
              <a:rPr lang="ru-RU" sz="4200" dirty="0" err="1">
                <a:solidFill>
                  <a:srgbClr val="FFFFFF"/>
                </a:solidFill>
                <a:ea typeface="Microsoft YaHei" panose="020B0503020204020204" charset="-122"/>
              </a:rPr>
              <a:t>та </a:t>
            </a:r>
            <a:r>
              <a:rPr lang="en-US" sz="4200" dirty="0" err="1">
                <a:solidFill>
                  <a:srgbClr val="FFFFFF"/>
                </a:solidFill>
                <a:ea typeface="Microsoft YaHei" panose="020B0503020204020204" charset="-122"/>
              </a:rPr>
              <a:t>span</a:t>
            </a:r>
            <a:endParaRPr lang="en-US" sz="4200" dirty="0" err="1">
              <a:solidFill>
                <a:srgbClr val="FFFFFF"/>
              </a:solidFill>
              <a:ea typeface="Microsoft YaHei" panose="020B0503020204020204" charset="-122"/>
            </a:endParaRPr>
          </a:p>
        </p:txBody>
      </p:sp>
      <p:sp>
        <p:nvSpPr>
          <p:cNvPr id="18434" name="Text Box 18433"/>
          <p:cNvSpPr txBox="1"/>
          <p:nvPr/>
        </p:nvSpPr>
        <p:spPr>
          <a:xfrm>
            <a:off x="474980" y="1437640"/>
            <a:ext cx="8059420" cy="4582160"/>
          </a:xfrm>
          <a:prstGeom prst="rect">
            <a:avLst/>
          </a:prstGeom>
          <a:noFill/>
          <a:ln w="9525">
            <a:noFill/>
          </a:ln>
        </p:spPr>
        <p:txBody>
          <a:bodyPr wrap="square" lIns="91440" tIns="45720" rIns="91440" bIns="45720" anchor="t"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800" baseline="0" dirty="0" err="1">
                <a:solidFill>
                  <a:srgbClr val="000000"/>
                </a:solidFill>
              </a:rPr>
              <a:t>Елементи </a:t>
            </a:r>
            <a:r>
              <a:rPr lang="en-US" altLang="x-none" sz="1800" b="1" baseline="0" dirty="0" err="1">
                <a:solidFill>
                  <a:srgbClr val="000000"/>
                </a:solidFill>
              </a:rPr>
              <a:t>&lt;div&gt;</a:t>
            </a:r>
            <a:r>
              <a:rPr lang="en-US" altLang="x-none" sz="1800" baseline="0" dirty="0" err="1">
                <a:solidFill>
                  <a:srgbClr val="000000"/>
                </a:solidFill>
              </a:rPr>
              <a:t> та </a:t>
            </a:r>
            <a:r>
              <a:rPr lang="en-US" altLang="x-none" sz="1800" b="1" baseline="0" dirty="0" err="1">
                <a:solidFill>
                  <a:srgbClr val="000000"/>
                </a:solidFill>
              </a:rPr>
              <a:t>&lt;span&gt;</a:t>
            </a:r>
            <a:r>
              <a:rPr lang="en-US" altLang="x-none" sz="1800" baseline="0" dirty="0" err="1">
                <a:solidFill>
                  <a:srgbClr val="000000"/>
                </a:solidFill>
              </a:rPr>
              <a:t> використовуються для структурування HTML-документа:</a:t>
            </a:r>
            <a:endParaRPr lang="en-US" altLang="x-none" sz="1800" baseline="0" dirty="0" err="1">
              <a:solidFill>
                <a:srgbClr val="000000"/>
              </a:solidFill>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800" baseline="0" dirty="0" err="1">
              <a:solidFill>
                <a:srgbClr val="000000"/>
              </a:solidFill>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800" b="1" baseline="0" dirty="0" err="1">
                <a:solidFill>
                  <a:srgbClr val="000000"/>
                </a:solidFill>
              </a:rPr>
              <a:t>&lt;div&gt;</a:t>
            </a:r>
            <a:r>
              <a:rPr lang="en-US" altLang="x-none" sz="1800" baseline="0" dirty="0" err="1">
                <a:solidFill>
                  <a:srgbClr val="000000"/>
                </a:solidFill>
              </a:rPr>
              <a:t> — блочний елемент, який займає всю ширину контейнера, починається з нового рядка. Зазвичай застосовується для групування інших елементів і розділів сторінки. Часто до нього застосовують стилі та JavaScript-атрибути.</a:t>
            </a:r>
            <a:endParaRPr lang="en-US" altLang="x-none" sz="1800" baseline="0" dirty="0" err="1">
              <a:solidFill>
                <a:srgbClr val="000000"/>
              </a:solidFill>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800" baseline="0" dirty="0" err="1">
              <a:solidFill>
                <a:srgbClr val="000000"/>
              </a:solidFill>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800" b="1" baseline="0" dirty="0" err="1">
                <a:solidFill>
                  <a:srgbClr val="000000"/>
                </a:solidFill>
              </a:rPr>
              <a:t>&lt;span&gt;</a:t>
            </a:r>
            <a:r>
              <a:rPr lang="en-US" altLang="x-none" sz="1800" baseline="0" dirty="0" err="1">
                <a:solidFill>
                  <a:srgbClr val="000000"/>
                </a:solidFill>
              </a:rPr>
              <a:t> — стрічковий елемент, який не розриває рядок, застосовується для виділення частини тексту або інлайнових елементів всередині блоку. Зазвичай використовується для стилізації окремих слів або фраз.</a:t>
            </a:r>
            <a:endParaRPr lang="en-US" altLang="x-none" sz="1800" baseline="0" dirty="0" err="1">
              <a:solidFill>
                <a:srgbClr val="000000"/>
              </a:solidFill>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800" baseline="0" dirty="0" err="1">
              <a:solidFill>
                <a:srgbClr val="000000"/>
              </a:solidFill>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800" baseline="0" dirty="0" err="1">
                <a:solidFill>
                  <a:srgbClr val="000000"/>
                </a:solidFill>
              </a:rPr>
              <a:t>Щоб пофарбувати текст, можна застосувати span з атрибутом style, що вказує колір:</a:t>
            </a:r>
            <a:endParaRPr lang="en-US" altLang="x-none" sz="1800" baseline="0" dirty="0" err="1">
              <a:solidFill>
                <a:srgbClr val="000000"/>
              </a:solidFill>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sz="1800" baseline="0" dirty="0" err="1">
              <a:solidFill>
                <a:srgbClr val="000000"/>
              </a:solidFill>
            </a:endParaRPr>
          </a:p>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1800" b="1" baseline="0" dirty="0" err="1">
                <a:solidFill>
                  <a:srgbClr val="000000"/>
                </a:solidFill>
              </a:rPr>
              <a:t>&lt;span style="color: red;"&gt;Текст&lt;/span&gt;</a:t>
            </a:r>
            <a:endParaRPr lang="en-US" altLang="x-none" sz="1800" b="1" baseline="0" dirty="0" err="1">
              <a:solidFill>
                <a:srgbClr val="000000"/>
              </a:solidFill>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ext Box 614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Семантичн</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 елементи</a:t>
            </a:r>
            <a:endParaRPr lang="ru-RU" altLang="x-none" sz="4200" dirty="0" err="1">
              <a:solidFill>
                <a:srgbClr val="FFFFFF"/>
              </a:solidFill>
              <a:ea typeface="Microsoft YaHei" panose="020B0503020204020204" charset="-122"/>
            </a:endParaRPr>
          </a:p>
        </p:txBody>
      </p:sp>
      <p:sp>
        <p:nvSpPr>
          <p:cNvPr id="6146" name="Text Box 6145"/>
          <p:cNvSpPr txBox="1"/>
          <p:nvPr/>
        </p:nvSpPr>
        <p:spPr>
          <a:xfrm>
            <a:off x="609600" y="1600200"/>
            <a:ext cx="7924800" cy="4419600"/>
          </a:xfrm>
          <a:prstGeom prst="rect">
            <a:avLst/>
          </a:prstGeom>
          <a:noFill/>
          <a:ln w="9525">
            <a:noFill/>
          </a:ln>
        </p:spPr>
        <p:txBody>
          <a:bodyPr wrap="square" lIns="91440" tIns="45720" rIns="91440" bIns="45720" anchor="t" anchorCtr="0"/>
          <a:p>
            <a:pPr algn="l" defTabSz="457200">
              <a:spcBef>
                <a:spcPts val="800"/>
              </a:spcBef>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US" altLang="x-none" sz="2500" dirty="0" err="1">
                <a:solidFill>
                  <a:srgbClr val="000000"/>
                </a:solidFill>
                <a:ea typeface="Microsoft YaHei" panose="020B0503020204020204" charset="-122"/>
              </a:rPr>
              <a:t>Семантичні елементи в HTML — це теги, які мають явне і зрозуміле значення в контексті веб-розмітки. Вони не лише визначають структуру сторінки, але й описують її вміст, що допомагає як розробникам, так і пошуковим системам краще розуміти, що представляють собою різні частини сторінки.</a:t>
            </a:r>
            <a:br>
              <a:rPr lang="en-US" altLang="x-none" sz="2500" dirty="0" err="1">
                <a:solidFill>
                  <a:srgbClr val="000000"/>
                </a:solidFill>
                <a:ea typeface="Microsoft YaHei" panose="020B0503020204020204" charset="-122"/>
              </a:rPr>
            </a:br>
            <a:br>
              <a:rPr lang="en-US" altLang="x-none" sz="2500" dirty="0" err="1">
                <a:solidFill>
                  <a:srgbClr val="000000"/>
                </a:solidFill>
                <a:ea typeface="Microsoft YaHei" panose="020B0503020204020204" charset="-122"/>
              </a:rPr>
            </a:br>
            <a:r>
              <a:rPr lang="en-US" altLang="x-none" sz="2500" b="1" dirty="0" err="1">
                <a:solidFill>
                  <a:srgbClr val="0070C0"/>
                </a:solidFill>
                <a:ea typeface="Microsoft YaHei" panose="020B0503020204020204" charset="-122"/>
              </a:rPr>
              <a:t>https://www.w3schools.com/html/html5_semantic_elements.asp</a:t>
            </a:r>
            <a:br>
              <a:rPr lang="en-US" altLang="x-none" sz="2500" dirty="0" err="1">
                <a:solidFill>
                  <a:srgbClr val="0070C0"/>
                </a:solidFill>
                <a:ea typeface="Microsoft YaHei" panose="020B0503020204020204" charset="-122"/>
              </a:rPr>
            </a:br>
            <a:br>
              <a:rPr lang="en-US" altLang="x-none" sz="2500" dirty="0" err="1">
                <a:solidFill>
                  <a:srgbClr val="0070C0"/>
                </a:solidFill>
                <a:ea typeface="Microsoft YaHei" panose="020B0503020204020204" charset="-122"/>
              </a:rPr>
            </a:br>
            <a:r>
              <a:rPr lang="en-US" altLang="x-none" sz="2500" dirty="0" err="1">
                <a:solidFill>
                  <a:srgbClr val="0070C0"/>
                </a:solidFill>
                <a:ea typeface="Microsoft YaHei" panose="020B0503020204020204" charset="-122"/>
              </a:rPr>
              <a:t>https://html.spec.whatwg.org/multipage/sections.html</a:t>
            </a:r>
            <a:endParaRPr lang="en-US" altLang="x-none" sz="2500" dirty="0" err="1">
              <a:solidFill>
                <a:srgbClr val="0070C0"/>
              </a:solidFill>
              <a:ea typeface="Microsoft YaHei" panose="020B0503020204020204" charset="-122"/>
            </a:endParaRPr>
          </a:p>
        </p:txBody>
      </p:sp>
      <p:sp>
        <p:nvSpPr>
          <p:cNvPr id="6147" name="Text Box 6146"/>
          <p:cNvSpPr txBox="1"/>
          <p:nvPr/>
        </p:nvSpPr>
        <p:spPr>
          <a:xfrm>
            <a:off x="803275" y="6362700"/>
            <a:ext cx="7527925" cy="365125"/>
          </a:xfrm>
          <a:prstGeom prst="rect">
            <a:avLst/>
          </a:prstGeom>
          <a:noFill/>
          <a:ln w="9525">
            <a:noFill/>
          </a:ln>
        </p:spPr>
        <p:txBody>
          <a:bodyPr wrap="square" lIns="90000" tIns="45000" rIns="90000" bIns="45000" anchor="t"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US" altLang="x-none" dirty="0" err="1">
              <a:solidFill>
                <a:srgbClr val="000000"/>
              </a:solidFill>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 Box 716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SzPct val="100000"/>
              <a:buFontTx/>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ru-RU" altLang="x-none" sz="4200" dirty="0" err="1">
                <a:solidFill>
                  <a:srgbClr val="FFFFFF"/>
                </a:solidFill>
                <a:ea typeface="Microsoft YaHei" panose="020B0503020204020204" charset="-122"/>
              </a:rPr>
              <a:t>Типова структура стор</a:t>
            </a:r>
            <a:r>
              <a:rPr lang="en-US" altLang="x-none" sz="4200" dirty="0" err="1">
                <a:solidFill>
                  <a:srgbClr val="FFFFFF"/>
                </a:solidFill>
                <a:ea typeface="Microsoft YaHei" panose="020B0503020204020204" charset="-122"/>
              </a:rPr>
              <a:t>i</a:t>
            </a:r>
            <a:r>
              <a:rPr lang="ru-RU" altLang="x-none" sz="4200" dirty="0" err="1">
                <a:solidFill>
                  <a:srgbClr val="FFFFFF"/>
                </a:solidFill>
                <a:ea typeface="Microsoft YaHei" panose="020B0503020204020204" charset="-122"/>
              </a:rPr>
              <a:t>нки</a:t>
            </a:r>
            <a:endParaRPr lang="ru-RU" altLang="x-none" sz="4200" dirty="0" err="1">
              <a:solidFill>
                <a:srgbClr val="FFFFFF"/>
              </a:solidFill>
              <a:ea typeface="Microsoft YaHei" panose="020B0503020204020204" charset="-122"/>
            </a:endParaRPr>
          </a:p>
        </p:txBody>
      </p:sp>
      <p:sp>
        <p:nvSpPr>
          <p:cNvPr id="7170" name="Text Box 7169"/>
          <p:cNvSpPr txBox="1"/>
          <p:nvPr/>
        </p:nvSpPr>
        <p:spPr>
          <a:xfrm>
            <a:off x="609600" y="1600200"/>
            <a:ext cx="7924800" cy="4419600"/>
          </a:xfrm>
          <a:prstGeom prst="rect">
            <a:avLst/>
          </a:prstGeom>
          <a:noFill/>
          <a:ln w="9525">
            <a:noFill/>
          </a:ln>
        </p:spPr>
        <p:txBody>
          <a:bodyPr/>
          <a:p>
            <a:endParaRPr lang="en-US"/>
          </a:p>
        </p:txBody>
      </p:sp>
      <p:sp>
        <p:nvSpPr>
          <p:cNvPr id="7171" name="Text Box 7170"/>
          <p:cNvSpPr txBox="1"/>
          <p:nvPr/>
        </p:nvSpPr>
        <p:spPr>
          <a:xfrm>
            <a:off x="41275" y="1089025"/>
            <a:ext cx="8015288" cy="914400"/>
          </a:xfrm>
          <a:prstGeom prst="rect">
            <a:avLst/>
          </a:prstGeom>
          <a:noFill/>
          <a:ln w="9525">
            <a:noFill/>
          </a:ln>
        </p:spPr>
        <p:txBody>
          <a:bodyPr/>
          <a:p>
            <a:endParaRPr lang="en-US"/>
          </a:p>
        </p:txBody>
      </p:sp>
      <p:sp>
        <p:nvSpPr>
          <p:cNvPr id="7172" name="Text Box 7171"/>
          <p:cNvSpPr txBox="1"/>
          <p:nvPr/>
        </p:nvSpPr>
        <p:spPr>
          <a:xfrm>
            <a:off x="455613" y="2460625"/>
            <a:ext cx="7924800" cy="4419600"/>
          </a:xfrm>
          <a:prstGeom prst="rect">
            <a:avLst/>
          </a:prstGeom>
          <a:noFill/>
          <a:ln w="9525">
            <a:noFill/>
          </a:ln>
        </p:spPr>
        <p:txBody>
          <a:bodyPr/>
          <a:p>
            <a:endParaRPr lang="en-US"/>
          </a:p>
        </p:txBody>
      </p:sp>
      <p:pic>
        <p:nvPicPr>
          <p:cNvPr id="7173" name="Picture 7172"/>
          <p:cNvPicPr>
            <a:picLocks noChangeAspect="1"/>
          </p:cNvPicPr>
          <p:nvPr/>
        </p:nvPicPr>
        <p:blipFill>
          <a:blip r:embed="rId1"/>
          <a:stretch>
            <a:fillRect/>
          </a:stretch>
        </p:blipFill>
        <p:spPr>
          <a:xfrm>
            <a:off x="2014538" y="1368425"/>
            <a:ext cx="4670425" cy="5605463"/>
          </a:xfrm>
          <a:prstGeom prst="rect">
            <a:avLst/>
          </a:prstGeom>
          <a:noFill/>
          <a:ln w="9525">
            <a:noFill/>
          </a:ln>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26719</Words>
  <Application>WPS Presentation</Application>
  <PresentationFormat/>
  <Paragraphs>382</Paragraphs>
  <Slides>48</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48</vt:i4>
      </vt:variant>
    </vt:vector>
  </HeadingPairs>
  <TitlesOfParts>
    <vt:vector size="60" baseType="lpstr">
      <vt:lpstr>Arial</vt:lpstr>
      <vt:lpstr>SimSun</vt:lpstr>
      <vt:lpstr>Wingdings</vt:lpstr>
      <vt:lpstr>Times New Roman</vt:lpstr>
      <vt:lpstr>Microsoft YaHei</vt:lpstr>
      <vt:lpstr>Arial Black</vt:lpstr>
      <vt:lpstr>Arial Unicode MS</vt:lpstr>
      <vt:lpstr>Arial Unicode MS</vt:lpstr>
      <vt:lpstr>Symbol</vt:lpstr>
      <vt:lpstr/>
      <vt:lpstr/>
      <vt:lpstr>1_</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Александр Загор�</cp:lastModifiedBy>
  <cp:revision>16</cp:revision>
  <dcterms:created xsi:type="dcterms:W3CDTF">2005-09-22T16:26:00Z</dcterms:created>
  <dcterms:modified xsi:type="dcterms:W3CDTF">2024-11-30T12:11:42Z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F22F1189AEEE438287263304A0CCCF2C_12</vt:lpwstr>
  </property>
  <property fmtid="{D5CDD505-2E9C-101B-9397-08002B2CF9AE}" pid="3" name="KSOProductBuildVer">
    <vt:lpwstr>1033-12.2.0.18911</vt:lpwstr>
  </property>
</Properties>
</file>