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562" r:id="rId7"/>
    <p:sldId id="565" r:id="rId8"/>
    <p:sldId id="566" r:id="rId9"/>
    <p:sldId id="567" r:id="rId10"/>
    <p:sldId id="568" r:id="rId11"/>
    <p:sldId id="570" r:id="rId12"/>
    <p:sldId id="571" r:id="rId13"/>
    <p:sldId id="573" r:id="rId14"/>
    <p:sldId id="574" r:id="rId15"/>
    <p:sldId id="593" r:id="rId16"/>
    <p:sldId id="594" r:id="rId17"/>
    <p:sldId id="595" r:id="rId18"/>
    <p:sldId id="581" r:id="rId19"/>
    <p:sldId id="582" r:id="rId20"/>
    <p:sldId id="583" r:id="rId21"/>
    <p:sldId id="584" r:id="rId22"/>
    <p:sldId id="585" r:id="rId23"/>
    <p:sldId id="586" r:id="rId24"/>
    <p:sldId id="590" r:id="rId25"/>
    <p:sldId id="591" r:id="rId26"/>
    <p:sldId id="542" r:id="rId27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Rounded Rectangle 307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Text Box 3074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Text Box 3075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8" name="Slide Image Placeholder 307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9" name="Text Placeholder 307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endParaRPr lang="en-GB" altLang="en-US"/>
          </a:p>
        </p:txBody>
      </p:sp>
      <p:sp>
        <p:nvSpPr>
          <p:cNvPr id="3080" name="Text Box 3078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Slide Number Placeholder 3079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 eaLnBrk="1" fontAlgn="base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strike="noStrike" noProof="1" dirty="0" err="1">
                <a:latin typeface="Times New Roman" panose="02020603050405020304" pitchFamily="16" charset="0"/>
                <a:ea typeface="Arial Unicode MS" charset="-122"/>
                <a:cs typeface="+mn-cs"/>
              </a:rPr>
            </a:fld>
            <a:endParaRPr lang="ru-RU" altLang="x-none" sz="1200" strike="noStrike" noProof="1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123" name="Slide Image Placeholder 7884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124" name="Text Placeholder 7884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1747" name="Slide Image Placeholder 4915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1748" name="Text Placeholder 4915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1747" name="Slide Image Placeholder 4915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1748" name="Text Placeholder 4915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1747" name="Slide Image Placeholder 4915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1748" name="Text Placeholder 4915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1747" name="Slide Image Placeholder 4915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1748" name="Text Placeholder 4915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6083" name="Slide Image Placeholder 5632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6084" name="Text Placeholder 5632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8131" name="Slide Image Placeholder 5734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8132" name="Text Placeholder 5734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0179" name="Slide Image Placeholder 5836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0180" name="Text Placeholder 5836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2227" name="Slide Image Placeholder 5939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2228" name="Text Placeholder 5939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4275" name="Slide Image Placeholder 6041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4276" name="Text Placeholder 6041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6323" name="Slide Image Placeholder 6144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6324" name="Text Placeholder 6144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64515" name="Slide Image Placeholder 6553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4516" name="Text Placeholder 6553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66563" name="Slide Image Placeholder 6656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6564" name="Text Placeholder 6656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0530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50531" name="Slide Image Placeholder 14848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50532" name="Text Placeholder 14848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3891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3891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3315" name="Slide Image Placeholder 3993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3316" name="Text Placeholder 3993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5363" name="Slide Image Placeholder 4096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5364" name="Text Placeholder 4096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7411" name="Slide Image Placeholder 4198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7412" name="Text Placeholder 4198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1507" name="Slide Image Placeholder 4403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1508" name="Text Placeholder 4403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3555" name="Slide Image Placeholder 4505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3556" name="Text Placeholder 4505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7651" name="Slide Image Placeholder 4710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7652" name="Text Placeholder 4710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4"/>
          <p:cNvGrpSpPr/>
          <p:nvPr/>
        </p:nvGrpSpPr>
        <p:grpSpPr>
          <a:xfrm>
            <a:off x="0" y="152400"/>
            <a:ext cx="8683625" cy="6092825"/>
            <a:chOff x="0" y="96"/>
            <a:chExt cx="5470" cy="3838"/>
          </a:xfrm>
        </p:grpSpPr>
        <p:sp>
          <p:nvSpPr>
            <p:cNvPr id="1027" name="Rounded Rectangle 1025"/>
            <p:cNvSpPr/>
            <p:nvPr/>
          </p:nvSpPr>
          <p:spPr>
            <a:xfrm>
              <a:off x="240" y="336"/>
              <a:ext cx="5230" cy="3598"/>
            </a:xfrm>
            <a:prstGeom prst="roundRect">
              <a:avLst>
                <a:gd name="adj" fmla="val 1372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8" name="Freeform 1026"/>
            <p:cNvSpPr/>
            <p:nvPr/>
          </p:nvSpPr>
          <p:spPr>
            <a:xfrm>
              <a:off x="0" y="96"/>
              <a:ext cx="5374" cy="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Straight Connector 1027"/>
            <p:cNvSpPr/>
            <p:nvPr/>
          </p:nvSpPr>
          <p:spPr>
            <a:xfrm>
              <a:off x="0" y="768"/>
              <a:ext cx="5086" cy="0"/>
            </a:xfrm>
            <a:prstGeom prst="line">
              <a:avLst/>
            </a:prstGeom>
            <a:ln w="381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30" name="Title 1028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1031" name="Text Placeholder 10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1032" name="Text Box 1030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3" name="Text Box 10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1032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>
              <a:buFontTx/>
              <a:defRPr/>
            </a:lvl1pPr>
          </a:lstStyle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048"/>
          <p:cNvGrpSpPr/>
          <p:nvPr/>
        </p:nvGrpSpPr>
        <p:grpSpPr>
          <a:xfrm>
            <a:off x="0" y="927100"/>
            <a:ext cx="8988425" cy="4492625"/>
            <a:chOff x="0" y="584"/>
            <a:chExt cx="5662" cy="2830"/>
          </a:xfrm>
        </p:grpSpPr>
        <p:sp>
          <p:nvSpPr>
            <p:cNvPr id="2051" name="Rounded Rectangle 2049"/>
            <p:cNvSpPr/>
            <p:nvPr/>
          </p:nvSpPr>
          <p:spPr>
            <a:xfrm>
              <a:off x="432" y="1304"/>
              <a:ext cx="4654" cy="2110"/>
            </a:xfrm>
            <a:prstGeom prst="roundRect">
              <a:avLst>
                <a:gd name="adj" fmla="val 1666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2" name="Rectangles 2050"/>
            <p:cNvSpPr/>
            <p:nvPr/>
          </p:nvSpPr>
          <p:spPr>
            <a:xfrm>
              <a:off x="144" y="584"/>
              <a:ext cx="4510" cy="622"/>
            </a:xfrm>
            <a:prstGeom prst="rect">
              <a:avLst/>
            </a:prstGeom>
            <a:solidFill>
              <a:srgbClr val="FFFFFF"/>
            </a:solidFill>
            <a:ln w="5724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3" name="Freeform 2051"/>
            <p:cNvSpPr/>
            <p:nvPr/>
          </p:nvSpPr>
          <p:spPr>
            <a:xfrm>
              <a:off x="0" y="872"/>
              <a:ext cx="5662" cy="1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02408" y="0"/>
                </a:cxn>
                <a:cxn ang="0">
                  <a:pos x="7685207" y="785242"/>
                </a:cxn>
                <a:cxn ang="0">
                  <a:pos x="6903952" y="1567867"/>
                </a:cxn>
                <a:cxn ang="0">
                  <a:pos x="0" y="1567867"/>
                </a:cxn>
              </a:cxnLst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4" name="Straight Connector 2052"/>
            <p:cNvSpPr/>
            <p:nvPr/>
          </p:nvSpPr>
          <p:spPr>
            <a:xfrm>
              <a:off x="0" y="1928"/>
              <a:ext cx="5230" cy="0"/>
            </a:xfrm>
            <a:prstGeom prst="line">
              <a:avLst/>
            </a:prstGeom>
            <a:ln w="507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5" name="Title 2053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2056" name="Text Placeholder 2054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2057" name="Text Box 2055"/>
          <p:cNvSpPr txBox="1"/>
          <p:nvPr/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58" name="Text Box 2056"/>
          <p:cNvSpPr txBox="1"/>
          <p:nvPr/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2057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683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 algn="r">
              <a:buFontTx/>
              <a:defRPr sz="1200">
                <a:latin typeface="Arial Black" panose="020B0A04020102020204" pitchFamily="32" charset="0"/>
                <a:ea typeface="Arial Unicode MS" charset="-122"/>
              </a:defRPr>
            </a:lvl1pPr>
          </a:lstStyle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GIF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://www.rexegg.com/regex-quickstart.html" TargetMode="External"/><Relationship Id="rId4" Type="http://schemas.openxmlformats.org/officeDocument/2006/relationships/hyperlink" Target="http://regexlib.com/" TargetMode="External"/><Relationship Id="rId3" Type="http://schemas.openxmlformats.org/officeDocument/2006/relationships/hyperlink" Target="http://tutorials.jenkov.com/java-regex/index.html" TargetMode="External"/><Relationship Id="rId2" Type="http://schemas.openxmlformats.org/officeDocument/2006/relationships/hyperlink" Target="http://rutracker.org/forum/viewtopic.php?t=4956738" TargetMode="External"/><Relationship Id="rId1" Type="http://schemas.openxmlformats.org/officeDocument/2006/relationships/hyperlink" Target="http://www.regexr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://en.cppreference.com/w/c/string/byte/strcp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hyperlink" Target="http://cppstudio.com/post/70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228600" y="1427163"/>
            <a:ext cx="8591550" cy="1609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en-US" sz="5200" dirty="0" err="1">
                <a:solidFill>
                  <a:srgbClr val="FFFFFF"/>
                </a:solidFill>
                <a:latin typeface="Arial" panose="020B0604020202020204" pitchFamily="34" charset="0"/>
              </a:rPr>
              <a:t>Робота з рядками тексту</a:t>
            </a:r>
            <a:endParaRPr lang="uk-UA" altLang="en-US" sz="5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5867400" y="44450"/>
            <a:ext cx="3277235" cy="36957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dirty="0" err="1">
                <a:solidFill>
                  <a:srgbClr val="F7F7F7"/>
                </a:solidFill>
                <a:latin typeface="Arial" panose="020B0604020202020204" pitchFamily="34" charset="0"/>
              </a:rPr>
              <a:t>Олександр Загоруйко © 202</a:t>
            </a:r>
            <a:r>
              <a:rPr lang="en-US" altLang="ru-RU" dirty="0" err="1">
                <a:solidFill>
                  <a:srgbClr val="F7F7F7"/>
                </a:solidFill>
                <a:latin typeface="Arial" panose="020B0604020202020204" pitchFamily="34" charset="0"/>
              </a:rPr>
              <a:t>5</a:t>
            </a:r>
            <a:endParaRPr lang="en-US" altLang="ru-RU" dirty="0" err="1">
              <a:solidFill>
                <a:srgbClr val="F7F7F7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42b5fa455005b1d9aaf2727139b76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" y="3834765"/>
            <a:ext cx="3098800" cy="3098800"/>
          </a:xfrm>
          <a:prstGeom prst="rect">
            <a:avLst/>
          </a:prstGeom>
        </p:spPr>
      </p:pic>
      <p:pic>
        <p:nvPicPr>
          <p:cNvPr id="3" name="Picture 2" descr="Copy-of-Copy-of-Copy-of-Copy-of-Copy-of-Copy-of-Copy-of-Copy-of-Copy-of-Copy-of-Copy-of-Copy-of-Copy-of-Untitled-Design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05" y="3790315"/>
            <a:ext cx="5706745" cy="3209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15361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Конкатенац</a:t>
            </a:r>
            <a:r>
              <a:rPr lang="uk-UA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я строк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440" y="1089025"/>
            <a:ext cx="6322060" cy="56464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1740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нші методи рядків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1181735"/>
            <a:ext cx="9262745" cy="39185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6420" y="5318760"/>
            <a:ext cx="8011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solidFill>
                  <a:srgbClr val="0070C0"/>
                </a:solidFill>
              </a:rPr>
              <a:t>https://gist.github.com/sunmeat/f487f46c93767681f57e2fa925c21987</a:t>
            </a:r>
            <a:endParaRPr lang="en-US" alt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1740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Зріз рядка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290" y="1089025"/>
            <a:ext cx="7030720" cy="57016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1740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Форматування рядків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66420" y="5454015"/>
            <a:ext cx="8011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solidFill>
                  <a:srgbClr val="0070C0"/>
                </a:solidFill>
              </a:rPr>
              <a:t>https://gist.github.com/sunmeat/39597251adedab053f5a26315017b968</a:t>
            </a:r>
            <a:endParaRPr lang="en-US" altLang="en-US" b="1">
              <a:solidFill>
                <a:srgbClr val="0070C0"/>
              </a:solidFill>
            </a:endParaRPr>
          </a:p>
        </p:txBody>
      </p:sp>
      <p:pic>
        <p:nvPicPr>
          <p:cNvPr id="4" name="Picture 3" descr="Снимок экрана 2024-12-11 1002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0" y="1538605"/>
            <a:ext cx="9207500" cy="3731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1740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Модуль </a:t>
            </a:r>
            <a:r>
              <a:rPr lang="en-US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string</a:t>
            </a:r>
            <a:endParaRPr lang="en-US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4-12-11 1013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8585" y="1493520"/>
            <a:ext cx="9443085" cy="43383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ext Box 2457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Регулярні вирази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5058" name="Text Box 24577"/>
          <p:cNvSpPr txBox="1"/>
          <p:nvPr/>
        </p:nvSpPr>
        <p:spPr>
          <a:xfrm>
            <a:off x="534988" y="148431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Verdana" panose="020B0604030504040204" pitchFamily="32" charset="0"/>
                <a:ea typeface="Verdana" panose="020B0604030504040204" pitchFamily="32" charset="0"/>
              </a:rPr>
              <a:t>Деякі люди, зіткнувшись із проблемою, думають:</a:t>
            </a:r>
            <a:endParaRPr lang="en-US" altLang="en-US" sz="2500" dirty="0" err="1">
              <a:solidFill>
                <a:srgbClr val="000000"/>
              </a:solidFill>
              <a:latin typeface="Verdana" panose="020B0604030504040204" pitchFamily="32" charset="0"/>
              <a:ea typeface="Verdana" panose="020B0604030504040204" pitchFamily="32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" altLang="en-US" sz="2500" dirty="0" err="1">
                <a:solidFill>
                  <a:srgbClr val="000000"/>
                </a:solidFill>
                <a:latin typeface="Verdana" panose="020B0604030504040204" pitchFamily="32" charset="0"/>
                <a:ea typeface="Verdana" panose="020B0604030504040204" pitchFamily="32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Verdana" panose="020B0604030504040204" pitchFamily="32" charset="0"/>
                <a:ea typeface="Verdana" panose="020B0604030504040204" pitchFamily="32" charset="0"/>
              </a:rPr>
              <a:t>О, а використаю-но я регулярні вирази!...</a:t>
            </a:r>
            <a:r>
              <a:rPr lang="" altLang="en-US" sz="2500" dirty="0" err="1">
                <a:solidFill>
                  <a:srgbClr val="000000"/>
                </a:solidFill>
                <a:latin typeface="Verdana" panose="020B0604030504040204" pitchFamily="32" charset="0"/>
                <a:ea typeface="Verdana" panose="020B0604030504040204" pitchFamily="32" charset="0"/>
              </a:rPr>
              <a:t>»</a:t>
            </a:r>
            <a:endParaRPr lang="en-US" altLang="en-US" sz="2500" dirty="0" err="1">
              <a:solidFill>
                <a:srgbClr val="000000"/>
              </a:solidFill>
              <a:latin typeface="Verdana" panose="020B0604030504040204" pitchFamily="32" charset="0"/>
              <a:ea typeface="Verdana" panose="020B0604030504040204" pitchFamily="32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500" dirty="0" err="1">
              <a:solidFill>
                <a:srgbClr val="000000"/>
              </a:solidFill>
              <a:latin typeface="Verdana" panose="020B0604030504040204" pitchFamily="32" charset="0"/>
              <a:ea typeface="Verdana" panose="020B0604030504040204" pitchFamily="32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500" dirty="0" err="1">
              <a:solidFill>
                <a:srgbClr val="000000"/>
              </a:solidFill>
              <a:latin typeface="Verdana" panose="020B0604030504040204" pitchFamily="32" charset="0"/>
              <a:ea typeface="Verdana" panose="020B0604030504040204" pitchFamily="32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Verdana" panose="020B0604030504040204" pitchFamily="32" charset="0"/>
                <a:ea typeface="Verdana" panose="020B0604030504040204" pitchFamily="32" charset="0"/>
              </a:rPr>
              <a:t>Тепер у них є дві проблеми.</a:t>
            </a:r>
            <a:endParaRPr lang="en-US" altLang="en-US" sz="2500" dirty="0" err="1">
              <a:solidFill>
                <a:srgbClr val="000000"/>
              </a:solidFill>
              <a:latin typeface="Verdana" panose="020B0604030504040204" pitchFamily="32" charset="0"/>
              <a:ea typeface="Verdana" panose="020B0604030504040204" pitchFamily="32" charset="0"/>
            </a:endParaRPr>
          </a:p>
          <a:p>
            <a:pPr defTabSz="457200">
              <a:spcBef>
                <a:spcPts val="62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500" dirty="0" err="1">
              <a:solidFill>
                <a:srgbClr val="000000"/>
              </a:solidFill>
              <a:latin typeface="Verdana" panose="020B0604030504040204" pitchFamily="32" charset="0"/>
              <a:ea typeface="Verdana" panose="020B0604030504040204" pitchFamily="32" charset="0"/>
            </a:endParaRPr>
          </a:p>
        </p:txBody>
      </p:sp>
      <p:pic>
        <p:nvPicPr>
          <p:cNvPr id="45059" name="Picture 245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625" y="4668838"/>
            <a:ext cx="3559175" cy="2132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ext Box 2560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sym typeface="+mn-ea"/>
              </a:rPr>
              <a:t>Регулярні вирази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7106" name="Text Box 25601"/>
          <p:cNvSpPr txBox="1"/>
          <p:nvPr/>
        </p:nvSpPr>
        <p:spPr>
          <a:xfrm>
            <a:off x="751205" y="1457325"/>
            <a:ext cx="77851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Регулярні вирази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- це складені за особливими правилами шаблони (маски), які використовуються в програмі для просунутого пошуку входжень і заміни підрядків у тексті. По суті, регекси (регекси, регулярки, регі) - це своєрідна міні-мова для аналізу та обробки рядків тексту.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Text Box 2662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sym typeface="+mn-ea"/>
              </a:rPr>
              <a:t>Регулярні вирази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54" name="Text Box 26625"/>
          <p:cNvSpPr txBox="1"/>
          <p:nvPr/>
        </p:nvSpPr>
        <p:spPr>
          <a:xfrm>
            <a:off x="968375" y="1557655"/>
            <a:ext cx="742886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uk-UA" altLang="en-US" sz="2000" dirty="0" err="1">
                <a:solidFill>
                  <a:srgbClr val="000000"/>
                </a:solidFill>
                <a:ea typeface="Verdana" panose="020B0604030504040204" pitchFamily="32" charset="0"/>
                <a:cs typeface="Arial" panose="020B0604020202020204" pitchFamily="34" charset="0"/>
              </a:rPr>
              <a:t>Іноді в</a:t>
            </a:r>
            <a:r>
              <a:rPr lang="en-US" altLang="en-US" sz="2000" dirty="0" err="1">
                <a:solidFill>
                  <a:srgbClr val="000000"/>
                </a:solidFill>
                <a:ea typeface="Verdana" panose="020B0604030504040204" pitchFamily="32" charset="0"/>
                <a:cs typeface="Arial" panose="020B0604020202020204" pitchFamily="34" charset="0"/>
              </a:rPr>
              <a:t>иглядають вони вельми дивно...</a:t>
            </a:r>
            <a:endParaRPr lang="en-US" altLang="en-US" sz="2000" dirty="0" err="1">
              <a:solidFill>
                <a:srgbClr val="000000"/>
              </a:solidFill>
              <a:ea typeface="Verdana" panose="020B0604030504040204" pitchFamily="32" charset="0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000" dirty="0" err="1">
              <a:solidFill>
                <a:srgbClr val="000000"/>
              </a:solidFill>
              <a:ea typeface="Verdana" panose="020B0604030504040204" pitchFamily="32" charset="0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000" dirty="0" err="1">
              <a:solidFill>
                <a:srgbClr val="000000"/>
              </a:solidFill>
              <a:ea typeface="Verdana" panose="020B0604030504040204" pitchFamily="32" charset="0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000" dirty="0" err="1">
              <a:solidFill>
                <a:srgbClr val="000000"/>
              </a:solidFill>
              <a:ea typeface="Verdana" panose="020B0604030504040204" pitchFamily="32" charset="0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000" dirty="0" err="1">
              <a:solidFill>
                <a:srgbClr val="000000"/>
              </a:solidFill>
              <a:ea typeface="Verdana" panose="020B0604030504040204" pitchFamily="32" charset="0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000" dirty="0" err="1">
              <a:solidFill>
                <a:srgbClr val="000000"/>
              </a:solidFill>
              <a:ea typeface="Verdana" panose="020B0604030504040204" pitchFamily="32" charset="0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000" dirty="0" err="1">
              <a:solidFill>
                <a:srgbClr val="000000"/>
              </a:solidFill>
              <a:ea typeface="Verdana" panose="020B0604030504040204" pitchFamily="32" charset="0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000" dirty="0" err="1">
              <a:solidFill>
                <a:srgbClr val="000000"/>
              </a:solidFill>
              <a:ea typeface="Verdana" panose="020B0604030504040204" pitchFamily="32" charset="0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000" dirty="0" err="1">
              <a:solidFill>
                <a:srgbClr val="000000"/>
              </a:solidFill>
              <a:ea typeface="Verdana" panose="020B0604030504040204" pitchFamily="32" charset="0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000" dirty="0" err="1">
                <a:solidFill>
                  <a:srgbClr val="000000"/>
                </a:solidFill>
                <a:ea typeface="Verdana" panose="020B0604030504040204" pitchFamily="32" charset="0"/>
                <a:cs typeface="Arial" panose="020B0604020202020204" pitchFamily="34" charset="0"/>
              </a:rPr>
              <a:t>Утім, радує хоча б те, що в популярних мовах програмування на кшталт Python / C++ / C# / Java синтаксис використання регулярних виразів приблизно однаковий.         </a:t>
            </a:r>
            <a:endParaRPr lang="en-US" altLang="en-US" sz="2000" dirty="0" err="1">
              <a:solidFill>
                <a:srgbClr val="000000"/>
              </a:solidFill>
              <a:ea typeface="Verdana" panose="020B0604030504040204" pitchFamily="32" charset="0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000" dirty="0" err="1">
              <a:solidFill>
                <a:srgbClr val="000000"/>
              </a:solidFill>
              <a:ea typeface="Verdana" panose="020B0604030504040204" pitchFamily="32" charset="0"/>
              <a:cs typeface="Arial" panose="020B0604020202020204" pitchFamily="34" charset="0"/>
            </a:endParaRPr>
          </a:p>
        </p:txBody>
      </p:sp>
      <p:pic>
        <p:nvPicPr>
          <p:cNvPr id="49156" name="Picture 266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-100012"/>
            <a:ext cx="1655762" cy="1941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033270"/>
            <a:ext cx="6381750" cy="27908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Text Box 2764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sym typeface="+mn-ea"/>
              </a:rPr>
              <a:t>Регулярні вирази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02" name="Text Box 27649"/>
          <p:cNvSpPr txBox="1"/>
          <p:nvPr/>
        </p:nvSpPr>
        <p:spPr>
          <a:xfrm>
            <a:off x="468313" y="1385888"/>
            <a:ext cx="80645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ea typeface="Wingdings" panose="05000000000000000000" pitchFamily="2" charset="2"/>
                <a:cs typeface="Arial" panose="020B0604020202020204" pitchFamily="34" charset="0"/>
              </a:rPr>
              <a:t>Зате уявіть</a:t>
            </a:r>
            <a:r>
              <a:rPr lang="uk-UA" altLang="en-US" sz="2500" dirty="0" err="1">
                <a:solidFill>
                  <a:srgbClr val="000000"/>
                </a:solidFill>
                <a:ea typeface="Wingdings" panose="05000000000000000000" pitchFamily="2" charset="2"/>
                <a:cs typeface="Arial" panose="020B0604020202020204" pitchFamily="34" charset="0"/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ea typeface="Wingdings" panose="05000000000000000000" pitchFamily="2" charset="2"/>
                <a:cs typeface="Arial" panose="020B0604020202020204" pitchFamily="34" charset="0"/>
              </a:rPr>
              <a:t>як ви зможете пишатися собою, коли розберетеся з цією темою! Ваша дружина буде впевнена, що живе під одним дахом зі справжнім хакером... ...ну або з божевільним маніяком </a:t>
            </a:r>
            <a:r>
              <a:rPr lang="uk-UA" altLang="en-US" sz="2500" dirty="0" err="1">
                <a:solidFill>
                  <a:srgbClr val="000000"/>
                </a:solidFill>
                <a:ea typeface="Wingdings" panose="05000000000000000000" pitchFamily="2" charset="2"/>
                <a:cs typeface="Arial" panose="020B0604020202020204" pitchFamily="34" charset="0"/>
              </a:rPr>
              <a:t>))</a:t>
            </a:r>
            <a:r>
              <a:rPr lang="en-US" altLang="en-US" sz="2500" dirty="0" err="1">
                <a:solidFill>
                  <a:srgbClr val="000000"/>
                </a:solidFill>
                <a:ea typeface="Wingdings" panose="05000000000000000000" pitchFamily="2" charset="2"/>
                <a:cs typeface="Arial" panose="020B0604020202020204" pitchFamily="34" charset="0"/>
              </a:rPr>
              <a:t></a:t>
            </a:r>
            <a:endParaRPr lang="en-US" altLang="en-US" sz="2500" dirty="0" err="1">
              <a:solidFill>
                <a:srgbClr val="000000"/>
              </a:solidFill>
              <a:ea typeface="Wingdings" panose="05000000000000000000" pitchFamily="2" charset="2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500" dirty="0" err="1">
              <a:solidFill>
                <a:srgbClr val="000000"/>
              </a:solidFill>
              <a:ea typeface="Wingdings" panose="05000000000000000000" pitchFamily="2" charset="2"/>
              <a:cs typeface="Arial" panose="020B0604020202020204" pitchFamily="34" charset="0"/>
            </a:endParaRPr>
          </a:p>
        </p:txBody>
      </p:sp>
      <p:pic>
        <p:nvPicPr>
          <p:cNvPr id="51204" name="Picture 27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290" y="3026410"/>
            <a:ext cx="5374640" cy="3754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ext Box 2867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на РВ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50" name="Text Box 28673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15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6000" b="1" dirty="0" err="1">
              <a:solidFill>
                <a:srgbClr val="000000"/>
              </a:solidFill>
              <a:latin typeface="Georgia" panose="02040502050405020303" pitchFamily="1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835" y="1040765"/>
            <a:ext cx="6878320" cy="49422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1755" y="6398895"/>
            <a:ext cx="8985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solidFill>
                  <a:srgbClr val="0070C0"/>
                </a:solidFill>
              </a:rPr>
              <a:t>https://gist.github.com/sunmeat/847229ce60b0ea45f818145805319193</a:t>
            </a:r>
            <a:endParaRPr lang="en-US" alt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План презентації</a:t>
            </a:r>
            <a:endParaRPr lang="ru-RU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505" y="1412875"/>
            <a:ext cx="792353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uk-UA" sz="2500" dirty="0" err="1">
                <a:solidFill>
                  <a:srgbClr val="000000"/>
                </a:solidFill>
                <a:sym typeface="+mn-ea"/>
              </a:rPr>
              <a:t>Поняття рядка, с</a:t>
            </a:r>
            <a:r>
              <a:rPr lang="en-US" altLang="en-US" sz="2500" dirty="0" err="1">
                <a:solidFill>
                  <a:srgbClr val="000000"/>
                </a:solidFill>
                <a:sym typeface="+mn-ea"/>
              </a:rPr>
              <a:t>творення рядків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uk-UA" altLang="en-US" sz="2500" dirty="0" err="1">
                <a:solidFill>
                  <a:srgbClr val="000000"/>
                </a:solidFill>
                <a:sym typeface="+mn-ea"/>
              </a:rPr>
              <a:t>Порівняння, конкатенація</a:t>
            </a:r>
            <a:endParaRPr lang="uk-UA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uk-UA" altLang="en-US" sz="2500" dirty="0" err="1">
                <a:solidFill>
                  <a:srgbClr val="000000"/>
                </a:solidFill>
                <a:sym typeface="+mn-ea"/>
              </a:rPr>
              <a:t>Пошук символів та підрядків</a:t>
            </a:r>
            <a:endParaRPr lang="uk-UA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uk-UA" altLang="en-US" sz="2500" dirty="0" err="1">
                <a:solidFill>
                  <a:srgbClr val="000000"/>
                </a:solidFill>
                <a:sym typeface="+mn-ea"/>
              </a:rPr>
              <a:t>Зміна регістру символів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sym typeface="+mn-ea"/>
              </a:rPr>
              <a:t>Особливості роботи з рядками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uk-UA" altLang="en-US" sz="2500" dirty="0" err="1">
                <a:solidFill>
                  <a:srgbClr val="000000"/>
                </a:solidFill>
                <a:sym typeface="+mn-ea"/>
              </a:rPr>
              <a:t>Інші м</a:t>
            </a:r>
            <a:r>
              <a:rPr lang="en-US" altLang="en-US" sz="2500" dirty="0" err="1">
                <a:solidFill>
                  <a:srgbClr val="000000"/>
                </a:solidFill>
                <a:sym typeface="+mn-ea"/>
              </a:rPr>
              <a:t>етоди рядків</a:t>
            </a:r>
            <a:r>
              <a:rPr lang="uk-UA" altLang="en-US" sz="2500" dirty="0" err="1">
                <a:solidFill>
                  <a:srgbClr val="000000"/>
                </a:solidFill>
                <a:sym typeface="+mn-ea"/>
              </a:rPr>
              <a:t>, з</a:t>
            </a:r>
            <a:r>
              <a:rPr lang="en-US" altLang="en-US" sz="2500" dirty="0" err="1">
                <a:solidFill>
                  <a:srgbClr val="000000"/>
                </a:solidFill>
                <a:sym typeface="+mn-ea"/>
              </a:rPr>
              <a:t>різ рядка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sym typeface="+mn-ea"/>
              </a:rPr>
              <a:t>Відформатований вивід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sym typeface="+mn-ea"/>
              </a:rPr>
              <a:t>Модуль string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uk-UA" altLang="en-US" sz="2500" dirty="0" err="1">
                <a:solidFill>
                  <a:srgbClr val="000000"/>
                </a:solidFill>
                <a:sym typeface="+mn-ea"/>
              </a:rPr>
              <a:t>Знайомство з регулярними виразами</a:t>
            </a:r>
            <a:endParaRPr lang="uk-UA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uk-UA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Text Box 2969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Розшифровка прикладу</a:t>
            </a:r>
            <a:endParaRPr lang="en-US" altLang="en-US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298" name="Rectangles 29697"/>
          <p:cNvSpPr/>
          <p:nvPr/>
        </p:nvSpPr>
        <p:spPr>
          <a:xfrm>
            <a:off x="395288" y="1412875"/>
            <a:ext cx="8424862" cy="742156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>
            <a:spAutoFit/>
          </a:bodyPr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900" b="1" dirty="0" err="1">
                <a:solidFill>
                  <a:srgbClr val="0070C0"/>
                </a:solidFill>
                <a:latin typeface="Verdana" panose="020B0604030504040204" pitchFamily="32" charset="0"/>
              </a:rPr>
              <a:t>\s </a:t>
            </a:r>
            <a:r>
              <a:rPr lang="en-US" altLang="x-none" sz="2900" dirty="0" err="1">
                <a:solidFill>
                  <a:srgbClr val="000000"/>
                </a:solidFill>
                <a:latin typeface="Verdana" panose="020B0604030504040204" pitchFamily="32" charset="0"/>
              </a:rPr>
              <a:t>– whitespace (space, tab, line break)</a:t>
            </a:r>
            <a:endParaRPr lang="en-US" altLang="x-none" sz="29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900" b="1" dirty="0" err="1">
                <a:solidFill>
                  <a:srgbClr val="0070C0"/>
                </a:solidFill>
                <a:latin typeface="Verdana" panose="020B0604030504040204" pitchFamily="32" charset="0"/>
              </a:rPr>
              <a:t>\d </a:t>
            </a:r>
            <a:r>
              <a:rPr lang="en-US" altLang="x-none" sz="2900" dirty="0" err="1">
                <a:solidFill>
                  <a:srgbClr val="000000"/>
                </a:solidFill>
                <a:latin typeface="Verdana" panose="020B0604030504040204" pitchFamily="32" charset="0"/>
              </a:rPr>
              <a:t>– digit character (0-9)</a:t>
            </a:r>
            <a:endParaRPr lang="en-US" altLang="x-none" sz="29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900" b="1" dirty="0" err="1">
                <a:solidFill>
                  <a:srgbClr val="0070C0"/>
                </a:solidFill>
                <a:latin typeface="Verdana" panose="020B0604030504040204" pitchFamily="32" charset="0"/>
              </a:rPr>
              <a:t>+</a:t>
            </a:r>
            <a:r>
              <a:rPr lang="en-US" altLang="x-none" sz="2900" dirty="0" err="1">
                <a:solidFill>
                  <a:srgbClr val="000000"/>
                </a:solidFill>
                <a:latin typeface="Verdana" panose="020B0604030504040204" pitchFamily="32" charset="0"/>
              </a:rPr>
              <a:t> – 1 or more of the preceding token</a:t>
            </a:r>
            <a:endParaRPr lang="en-US" altLang="x-none" sz="29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900" b="1" dirty="0" err="1">
                <a:solidFill>
                  <a:srgbClr val="0070C0"/>
                </a:solidFill>
                <a:latin typeface="Verdana" panose="020B0604030504040204" pitchFamily="32" charset="0"/>
              </a:rPr>
              <a:t>\.</a:t>
            </a:r>
            <a:r>
              <a:rPr lang="en-US" altLang="x-none" sz="2900" dirty="0" err="1">
                <a:solidFill>
                  <a:srgbClr val="000000"/>
                </a:solidFill>
                <a:latin typeface="Verdana" panose="020B0604030504040204" pitchFamily="32" charset="0"/>
              </a:rPr>
              <a:t> –</a:t>
            </a:r>
            <a:r>
              <a:rPr lang="ru-RU" altLang="x-none" sz="2900" dirty="0" err="1">
                <a:solidFill>
                  <a:srgbClr val="000000"/>
                </a:solidFill>
                <a:latin typeface="Verdana" panose="020B0604030504040204" pitchFamily="32" charset="0"/>
              </a:rPr>
              <a:t> </a:t>
            </a:r>
            <a:r>
              <a:rPr lang="en-US" altLang="x-none" sz="2900" dirty="0" err="1">
                <a:solidFill>
                  <a:srgbClr val="000000"/>
                </a:solidFill>
                <a:latin typeface="Verdana" panose="020B0604030504040204" pitchFamily="32" charset="0"/>
              </a:rPr>
              <a:t>just a dot </a:t>
            </a:r>
            <a:r>
              <a:rPr lang="ru-RU" altLang="x-none" sz="2900" dirty="0" err="1">
                <a:solidFill>
                  <a:srgbClr val="000000"/>
                </a:solidFill>
                <a:latin typeface="Wingdings" panose="05000000000000000000" pitchFamily="2" charset="2"/>
                <a:ea typeface="Wingdings" panose="05000000000000000000" pitchFamily="2" charset="2"/>
              </a:rPr>
              <a:t></a:t>
            </a:r>
            <a:endParaRPr lang="ru-RU" altLang="x-none" sz="2900" dirty="0" err="1">
              <a:solidFill>
                <a:srgbClr val="000000"/>
              </a:solidFill>
              <a:latin typeface="Wingdings" panose="05000000000000000000" pitchFamily="2" charset="2"/>
              <a:ea typeface="Wingdings" panose="05000000000000000000" pitchFamily="2" charset="2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2900" b="1" dirty="0" err="1">
                <a:solidFill>
                  <a:srgbClr val="0070C0"/>
                </a:solidFill>
                <a:latin typeface="Verdana" panose="020B0604030504040204" pitchFamily="32" charset="0"/>
              </a:rPr>
              <a:t>.</a:t>
            </a:r>
            <a:r>
              <a:rPr lang="ru-RU" altLang="x-none" sz="2900" dirty="0" err="1">
                <a:solidFill>
                  <a:srgbClr val="000000"/>
                </a:solidFill>
                <a:latin typeface="Verdana" panose="020B0604030504040204" pitchFamily="32" charset="0"/>
              </a:rPr>
              <a:t> – </a:t>
            </a:r>
            <a:r>
              <a:rPr lang="en-US" altLang="x-none" sz="2900" dirty="0" err="1">
                <a:solidFill>
                  <a:srgbClr val="000000"/>
                </a:solidFill>
                <a:latin typeface="Verdana" panose="020B0604030504040204" pitchFamily="32" charset="0"/>
              </a:rPr>
              <a:t>any character except line break</a:t>
            </a:r>
            <a:endParaRPr lang="en-US" altLang="x-none" sz="29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900" b="1" dirty="0" err="1">
                <a:solidFill>
                  <a:srgbClr val="0070C0"/>
                </a:solidFill>
                <a:latin typeface="Verdana" panose="020B0604030504040204" pitchFamily="32" charset="0"/>
              </a:rPr>
              <a:t>()</a:t>
            </a:r>
            <a:r>
              <a:rPr lang="en-US" altLang="x-none" sz="2900" dirty="0" err="1">
                <a:solidFill>
                  <a:srgbClr val="000000"/>
                </a:solidFill>
                <a:latin typeface="Verdana" panose="020B0604030504040204" pitchFamily="32" charset="0"/>
              </a:rPr>
              <a:t> – groups tokens together</a:t>
            </a:r>
            <a:endParaRPr lang="en-US" altLang="x-none" sz="29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900" b="1" dirty="0" err="1">
                <a:solidFill>
                  <a:srgbClr val="0070C0"/>
                </a:solidFill>
                <a:latin typeface="Verdana" panose="020B0604030504040204" pitchFamily="32" charset="0"/>
              </a:rPr>
              <a:t>?</a:t>
            </a:r>
            <a:r>
              <a:rPr lang="en-US" altLang="x-none" sz="2900" dirty="0" err="1">
                <a:solidFill>
                  <a:srgbClr val="000000"/>
                </a:solidFill>
                <a:latin typeface="Verdana" panose="020B0604030504040204" pitchFamily="32" charset="0"/>
              </a:rPr>
              <a:t> – 0 or 1 of the preceding</a:t>
            </a:r>
            <a:endParaRPr lang="en-US" altLang="x-none" sz="29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900" dirty="0" err="1">
                <a:solidFill>
                  <a:srgbClr val="000000"/>
                </a:solidFill>
                <a:latin typeface="Verdana" panose="020B0604030504040204" pitchFamily="32" charset="0"/>
              </a:rPr>
              <a:t>      token (optional)</a:t>
            </a:r>
            <a:endParaRPr lang="en-US" altLang="x-none" sz="29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900" b="1" dirty="0" err="1">
                <a:solidFill>
                  <a:srgbClr val="0070C0"/>
                </a:solidFill>
                <a:latin typeface="Verdana" panose="020B0604030504040204" pitchFamily="32" charset="0"/>
              </a:rPr>
              <a:t>*</a:t>
            </a:r>
            <a:r>
              <a:rPr lang="en-US" altLang="x-none" sz="2900" dirty="0" err="1">
                <a:solidFill>
                  <a:srgbClr val="000000"/>
                </a:solidFill>
                <a:latin typeface="Verdana" panose="020B0604030504040204" pitchFamily="32" charset="0"/>
              </a:rPr>
              <a:t> – 0 or more of the</a:t>
            </a:r>
            <a:endParaRPr lang="en-US" altLang="x-none" sz="29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900" dirty="0" err="1">
                <a:solidFill>
                  <a:srgbClr val="000000"/>
                </a:solidFill>
                <a:latin typeface="Verdana" panose="020B0604030504040204" pitchFamily="32" charset="0"/>
              </a:rPr>
              <a:t>	preceding token</a:t>
            </a:r>
            <a:endParaRPr lang="en-US" altLang="x-none" sz="29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9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7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7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7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7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7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700" dirty="0" err="1">
                <a:solidFill>
                  <a:srgbClr val="000000"/>
                </a:solidFill>
                <a:latin typeface="Verdana" panose="020B0604030504040204" pitchFamily="32" charset="0"/>
              </a:rPr>
              <a:t> </a:t>
            </a:r>
            <a:endParaRPr lang="en-US" altLang="x-none" sz="2700" dirty="0" err="1">
              <a:solidFill>
                <a:srgbClr val="000000"/>
              </a:solidFill>
              <a:latin typeface="Verdana" panose="020B0604030504040204" pitchFamily="32" charset="0"/>
              <a:ea typeface="Verdana" panose="020B0604030504040204" pitchFamily="32" charset="0"/>
            </a:endParaRPr>
          </a:p>
        </p:txBody>
      </p:sp>
      <p:pic>
        <p:nvPicPr>
          <p:cNvPr id="55299" name="Picture 296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5963" y="3789363"/>
            <a:ext cx="3349625" cy="3068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Text Box 3379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Корисні посилання на тему РВ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3490" name="Rectangles 33793"/>
          <p:cNvSpPr/>
          <p:nvPr/>
        </p:nvSpPr>
        <p:spPr>
          <a:xfrm>
            <a:off x="538163" y="1412875"/>
            <a:ext cx="8137525" cy="50323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>
            <a:spAutoFit/>
          </a:bodyPr>
          <a:p>
            <a:pPr marL="341630" indent="-341630" defTabSz="457200"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4000" b="1" dirty="0" err="1">
                <a:solidFill>
                  <a:srgbClr val="996666"/>
                </a:solidFill>
                <a:latin typeface="Verdana" panose="020B0604030504040204" pitchFamily="32" charset="0"/>
                <a:hlinkClick r:id="rId1"/>
              </a:rPr>
              <a:t>http://www.regexr.com/</a:t>
            </a:r>
            <a:endParaRPr lang="en-US" altLang="x-none" sz="4000" b="1" dirty="0" err="1">
              <a:solidFill>
                <a:srgbClr val="996666"/>
              </a:solidFill>
              <a:latin typeface="Verdana" panose="020B0604030504040204" pitchFamily="32" charset="0"/>
              <a:hlinkClick r:id="rId1"/>
            </a:endParaRPr>
          </a:p>
          <a:p>
            <a:pPr marL="341630" indent="-341630" defTabSz="457200">
              <a:buFont typeface="Arial" panose="020B0604020202020204" pitchFamily="34" charset="0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endParaRPr lang="en-US" altLang="x-none" sz="19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marL="341630" indent="-341630" defTabSz="457200"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en-US" dirty="0" err="1">
                <a:solidFill>
                  <a:srgbClr val="996666"/>
                </a:solidFill>
                <a:latin typeface="Verdana" panose="020B0604030504040204" pitchFamily="32" charset="0"/>
                <a:hlinkClick r:id="rId2"/>
              </a:rPr>
              <a:t>https://docs.python.org/3/howto/regex.html</a:t>
            </a:r>
            <a:endParaRPr lang="en-US" altLang="en-US" dirty="0" err="1">
              <a:solidFill>
                <a:srgbClr val="996666"/>
              </a:solidFill>
              <a:latin typeface="Verdana" panose="020B0604030504040204" pitchFamily="32" charset="0"/>
              <a:hlinkClick r:id="rId2"/>
            </a:endParaRPr>
          </a:p>
          <a:p>
            <a:pPr marL="341630" indent="-341630" defTabSz="457200"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en-US" dirty="0" err="1">
                <a:solidFill>
                  <a:srgbClr val="996666"/>
                </a:solidFill>
                <a:latin typeface="Verdana" panose="020B0604030504040204" pitchFamily="32" charset="0"/>
                <a:hlinkClick r:id="rId2"/>
              </a:rPr>
              <a:t>https://www.geeksforgeeks.org/regular-expression-python-examples/</a:t>
            </a:r>
            <a:endParaRPr lang="en-US" altLang="en-US" dirty="0" err="1">
              <a:solidFill>
                <a:srgbClr val="996666"/>
              </a:solidFill>
              <a:latin typeface="Verdana" panose="020B0604030504040204" pitchFamily="32" charset="0"/>
              <a:hlinkClick r:id="rId2"/>
            </a:endParaRPr>
          </a:p>
          <a:p>
            <a:pPr marL="341630" indent="-341630" defTabSz="457200"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en-US" dirty="0" err="1">
                <a:solidFill>
                  <a:srgbClr val="996666"/>
                </a:solidFill>
                <a:latin typeface="Verdana" panose="020B0604030504040204" pitchFamily="32" charset="0"/>
                <a:hlinkClick r:id="rId2"/>
              </a:rPr>
              <a:t>https://www.w3schools.com/python/python_regex.asp</a:t>
            </a:r>
            <a:endParaRPr lang="en-US" altLang="en-US" dirty="0" err="1">
              <a:solidFill>
                <a:srgbClr val="996666"/>
              </a:solidFill>
              <a:latin typeface="Verdana" panose="020B0604030504040204" pitchFamily="32" charset="0"/>
              <a:hlinkClick r:id="rId2"/>
            </a:endParaRPr>
          </a:p>
          <a:p>
            <a:pPr marL="341630" indent="-341630" defTabSz="457200"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en-US" dirty="0" err="1">
                <a:solidFill>
                  <a:srgbClr val="996666"/>
                </a:solidFill>
                <a:latin typeface="Verdana" panose="020B0604030504040204" pitchFamily="32" charset="0"/>
                <a:hlinkClick r:id="rId2"/>
              </a:rPr>
              <a:t>https://habr.com/ru/articles/349860/</a:t>
            </a:r>
            <a:endParaRPr lang="en-US" altLang="en-US" dirty="0" err="1">
              <a:solidFill>
                <a:srgbClr val="996666"/>
              </a:solidFill>
              <a:latin typeface="Verdana" panose="020B0604030504040204" pitchFamily="32" charset="0"/>
              <a:hlinkClick r:id="rId2"/>
            </a:endParaRPr>
          </a:p>
          <a:p>
            <a:pPr marL="341630" indent="-341630" defTabSz="457200"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en-US" dirty="0" err="1">
                <a:solidFill>
                  <a:srgbClr val="996666"/>
                </a:solidFill>
                <a:latin typeface="Verdana" panose="020B0604030504040204" pitchFamily="32" charset="0"/>
                <a:sym typeface="+mn-ea"/>
                <a:hlinkClick r:id="rId3"/>
              </a:rPr>
              <a:t>https://habr.com/ru/articles/274985/</a:t>
            </a:r>
            <a:endParaRPr lang="en-US" altLang="en-US" dirty="0" err="1">
              <a:solidFill>
                <a:srgbClr val="996666"/>
              </a:solidFill>
              <a:latin typeface="Verdana" panose="020B0604030504040204" pitchFamily="32" charset="0"/>
              <a:sym typeface="+mn-ea"/>
              <a:hlinkClick r:id="rId3"/>
            </a:endParaRPr>
          </a:p>
          <a:p>
            <a:pPr marL="341630" indent="-341630" defTabSz="457200"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en-US" dirty="0" err="1">
                <a:solidFill>
                  <a:srgbClr val="996666"/>
                </a:solidFill>
                <a:latin typeface="Verdana" panose="020B0604030504040204" pitchFamily="32" charset="0"/>
                <a:sym typeface="+mn-ea"/>
                <a:hlinkClick r:id="rId3"/>
              </a:rPr>
              <a:t>https://developers.google.com/edu/python/regular-expressions?hl=ru</a:t>
            </a:r>
            <a:endParaRPr lang="en-US" altLang="en-US" dirty="0" err="1">
              <a:solidFill>
                <a:srgbClr val="996666"/>
              </a:solidFill>
              <a:latin typeface="Verdana" panose="020B0604030504040204" pitchFamily="32" charset="0"/>
              <a:sym typeface="+mn-ea"/>
              <a:hlinkClick r:id="rId3"/>
            </a:endParaRPr>
          </a:p>
          <a:p>
            <a:pPr marL="341630" indent="-341630" defTabSz="457200"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en-US" dirty="0" err="1">
                <a:solidFill>
                  <a:srgbClr val="996666"/>
                </a:solidFill>
                <a:latin typeface="Verdana" panose="020B0604030504040204" pitchFamily="32" charset="0"/>
                <a:sym typeface="+mn-ea"/>
                <a:hlinkClick r:id="rId3"/>
              </a:rPr>
              <a:t>https://realpython.com/regex-python/</a:t>
            </a:r>
            <a:endParaRPr lang="en-US" altLang="en-US" dirty="0" err="1">
              <a:solidFill>
                <a:srgbClr val="996666"/>
              </a:solidFill>
              <a:latin typeface="Verdana" panose="020B0604030504040204" pitchFamily="32" charset="0"/>
              <a:sym typeface="+mn-ea"/>
              <a:hlinkClick r:id="rId3"/>
            </a:endParaRPr>
          </a:p>
          <a:p>
            <a:pPr marL="341630" indent="-341630" defTabSz="457200"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endParaRPr lang="en-US" altLang="en-US" dirty="0" err="1">
              <a:solidFill>
                <a:srgbClr val="996666"/>
              </a:solidFill>
              <a:latin typeface="Verdana" panose="020B0604030504040204" pitchFamily="32" charset="0"/>
              <a:sym typeface="+mn-ea"/>
              <a:hlinkClick r:id="rId3"/>
            </a:endParaRPr>
          </a:p>
          <a:p>
            <a:pPr marL="341630" indent="-341630" defTabSz="457200"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dirty="0" err="1">
                <a:solidFill>
                  <a:srgbClr val="996666"/>
                </a:solidFill>
                <a:latin typeface="Verdana" panose="020B0604030504040204" pitchFamily="32" charset="0"/>
                <a:sym typeface="+mn-ea"/>
                <a:hlinkClick r:id="rId4"/>
              </a:rPr>
              <a:t>http://regexlib.com/</a:t>
            </a:r>
            <a:endParaRPr lang="en-US" altLang="en-US" dirty="0" err="1">
              <a:solidFill>
                <a:srgbClr val="996666"/>
              </a:solidFill>
              <a:latin typeface="Verdana" panose="020B0604030504040204" pitchFamily="32" charset="0"/>
              <a:hlinkClick r:id="rId2"/>
            </a:endParaRPr>
          </a:p>
          <a:p>
            <a:pPr marL="341630" indent="-341630" defTabSz="457200"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dirty="0" err="1">
                <a:solidFill>
                  <a:srgbClr val="996666"/>
                </a:solidFill>
                <a:latin typeface="Verdana" panose="020B0604030504040204" pitchFamily="32" charset="0"/>
                <a:hlinkClick r:id="rId5"/>
              </a:rPr>
              <a:t>http://www.rexegg.com/regex-quickstart.html</a:t>
            </a:r>
            <a:endParaRPr lang="en-US" altLang="x-none" dirty="0" err="1">
              <a:solidFill>
                <a:srgbClr val="996666"/>
              </a:solidFill>
              <a:latin typeface="Verdana" panose="020B0604030504040204" pitchFamily="32" charset="0"/>
              <a:hlinkClick r:id="rId5"/>
            </a:endParaRPr>
          </a:p>
          <a:p>
            <a:pPr marL="341630" indent="-341630" defTabSz="457200">
              <a:buClrTx/>
              <a:buFontTx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endParaRPr lang="ru-RU" altLang="x-none" sz="2300" dirty="0" err="1">
              <a:solidFill>
                <a:srgbClr val="000000"/>
              </a:solidFill>
              <a:latin typeface="Verdana" panose="020B0604030504040204" pitchFamily="32" charset="0"/>
            </a:endParaRPr>
          </a:p>
          <a:p>
            <a:pPr marL="341630" indent="-341630" defTabSz="457200">
              <a:buClrTx/>
              <a:buFontTx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endParaRPr lang="ru-RU" altLang="x-none" sz="2300" dirty="0" err="1">
              <a:solidFill>
                <a:srgbClr val="000000"/>
              </a:solidFill>
              <a:latin typeface="Verdana" panose="020B0604030504040204" pitchFamily="32" charset="0"/>
              <a:ea typeface="Verdana" panose="020B0604030504040204" pitchFamily="32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Text Box 3481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Практика на </a:t>
            </a:r>
            <a:r>
              <a:rPr lang="uk-UA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РВ</a:t>
            </a:r>
            <a:endParaRPr lang="uk-UA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5538" name="Text Box 34817"/>
          <p:cNvSpPr txBox="1"/>
          <p:nvPr/>
        </p:nvSpPr>
        <p:spPr>
          <a:xfrm>
            <a:off x="534988" y="141287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62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Знайти всі слова, що складаються з 4 літер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62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Найті в тексті всі вигуки, що позначають сміх (</a:t>
            </a:r>
            <a:r>
              <a:rPr lang="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хіхі</a:t>
            </a:r>
            <a:r>
              <a:rPr lang="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хаха</a:t>
            </a:r>
            <a:r>
              <a:rPr lang="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хохо</a:t>
            </a:r>
            <a:r>
              <a:rPr lang="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тощо) </a:t>
            </a:r>
            <a:r>
              <a:rPr lang="en-US" altLang="en-US" sz="2500" dirty="0" err="1">
                <a:solidFill>
                  <a:srgbClr val="0070C0"/>
                </a:solidFill>
                <a:latin typeface="Arial" panose="020B0604020202020204" pitchFamily="34" charset="0"/>
              </a:rPr>
              <a:t>https://git.io/fjtI2 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62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Знайти в тексті час у форматі </a:t>
            </a:r>
            <a:r>
              <a:rPr lang="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ЧЧ:ММ </a:t>
            </a:r>
            <a:r>
              <a:rPr lang="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endParaRPr lang="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62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Виділити слова, у яких є назви нот. Наприклад, </a:t>
            </a:r>
            <a:r>
              <a:rPr lang="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рекурсія</a:t>
            </a:r>
            <a:r>
              <a:rPr lang="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endParaRPr lang="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5539" name="Picture 348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075" y="4149725"/>
            <a:ext cx="2179638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Text Box 7372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Домашнє завдання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9507" name="Text Box 73729"/>
          <p:cNvSpPr txBox="1"/>
          <p:nvPr/>
        </p:nvSpPr>
        <p:spPr>
          <a:xfrm>
            <a:off x="395605" y="1386205"/>
            <a:ext cx="803592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Виконати завдання на </a:t>
            </a:r>
            <a:r>
              <a:rPr lang="en-US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strings </a:t>
            </a: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із </a:t>
            </a:r>
            <a:r>
              <a:rPr lang="en-US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txt-</a:t>
            </a: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файлу</a:t>
            </a:r>
            <a:endParaRPr lang="ru-RU" altLang="x-none" sz="25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Бажано вс</a:t>
            </a:r>
            <a:r>
              <a:rPr lang="en-US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 </a:t>
            </a:r>
            <a:r>
              <a:rPr lang="en-US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задач, але вистачить </a:t>
            </a:r>
            <a:r>
              <a:rPr lang="en-US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ru-RU" sz="25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Прочитати</a:t>
            </a:r>
            <a:r>
              <a:rPr lang="en-US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7</a:t>
            </a:r>
            <a:r>
              <a:rPr lang="ru-RU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uk-UA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м</a:t>
            </a:r>
            <a:r>
              <a:rPr lang="ru-RU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у</a:t>
            </a: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главу книги Марка Лутца</a:t>
            </a:r>
            <a:endParaRPr lang="ru-RU" altLang="x-none" sz="25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Вс</a:t>
            </a:r>
            <a:r>
              <a:rPr lang="en-US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 </a:t>
            </a:r>
            <a:r>
              <a:rPr lang="uk-UA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рішення </a:t>
            </a:r>
            <a:r>
              <a:rPr lang="ru-RU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з ДЗ з</a:t>
            </a:r>
            <a:r>
              <a:rPr lang="en-US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брати в</a:t>
            </a:r>
            <a:r>
              <a:rPr lang="en-US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uk-UA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один публічний </a:t>
            </a:r>
            <a:r>
              <a:rPr lang="en-US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gist / </a:t>
            </a:r>
            <a:r>
              <a:rPr lang="uk-UA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репозиторій</a:t>
            </a:r>
            <a:r>
              <a:rPr lang="ru-RU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, посилання </a:t>
            </a:r>
            <a:r>
              <a:rPr lang="uk-UA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на нього </a:t>
            </a:r>
            <a:r>
              <a:rPr lang="ru-RU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над</a:t>
            </a:r>
            <a:r>
              <a:rPr lang="uk-UA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іслати                  в коментар на майстат</a:t>
            </a:r>
            <a:endParaRPr lang="uk-UA" altLang="ru-RU" sz="25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Контрольні питання</a:t>
            </a:r>
            <a:endParaRPr lang="ru-RU" altLang="ru-RU" dirty="0"/>
          </a:p>
        </p:txBody>
      </p:sp>
      <p:sp>
        <p:nvSpPr>
          <p:cNvPr id="5122" name="Объект 2"/>
          <p:cNvSpPr>
            <a:spLocks noGrp="1"/>
          </p:cNvSpPr>
          <p:nvPr>
            <p:ph idx="1"/>
          </p:nvPr>
        </p:nvSpPr>
        <p:spPr>
          <a:xfrm>
            <a:off x="566420" y="1403985"/>
            <a:ext cx="7921625" cy="4416425"/>
          </a:xfrm>
        </p:spPr>
        <p:txBody>
          <a:bodyPr vert="horz" wrap="square" lIns="91440" tIns="45720" rIns="91440" bIns="45720" anchor="t" anchorCtr="0"/>
          <a:p>
            <a:pPr>
              <a:buFont typeface="Arial" panose="020B0604020202020204" pitchFamily="34" charset="0"/>
              <a:buChar char="•"/>
            </a:pPr>
            <a:r>
              <a:rPr lang="uk-UA" altLang="uk-UA" sz="3000" dirty="0">
                <a:sym typeface="+mn-ea"/>
              </a:rPr>
              <a:t>Що таке цикл?</a:t>
            </a:r>
            <a:endParaRPr lang="uk-UA" altLang="uk-UA" sz="30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altLang="uk-UA" sz="3000" dirty="0">
                <a:sym typeface="+mn-ea"/>
              </a:rPr>
              <a:t>Як називається кожне повторення дії      в циклі?</a:t>
            </a:r>
            <a:endParaRPr lang="uk-UA" altLang="uk-UA" sz="30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altLang="uk-UA" sz="3000" dirty="0">
                <a:sym typeface="+mn-ea"/>
              </a:rPr>
              <a:t>Які реалізації циклів існують в </a:t>
            </a:r>
            <a:r>
              <a:rPr lang="en-US" altLang="uk-UA" sz="3000" dirty="0">
                <a:sym typeface="+mn-ea"/>
              </a:rPr>
              <a:t>Python?</a:t>
            </a:r>
            <a:endParaRPr lang="en-US" altLang="uk-UA" sz="30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altLang="uk-UA" sz="3000" dirty="0">
                <a:sym typeface="+mn-ea"/>
              </a:rPr>
              <a:t>Навіщо потрібні оператори </a:t>
            </a:r>
            <a:r>
              <a:rPr lang="en-US" altLang="uk-UA" sz="3000" dirty="0">
                <a:sym typeface="+mn-ea"/>
              </a:rPr>
              <a:t>break </a:t>
            </a:r>
            <a:r>
              <a:rPr lang="uk-UA" altLang="uk-UA" sz="3000" dirty="0">
                <a:sym typeface="+mn-ea"/>
              </a:rPr>
              <a:t>та </a:t>
            </a:r>
            <a:r>
              <a:rPr lang="en-US" altLang="uk-UA" sz="3000" dirty="0">
                <a:sym typeface="+mn-ea"/>
              </a:rPr>
              <a:t>continue?</a:t>
            </a:r>
            <a:endParaRPr lang="en-US" altLang="uk-UA" sz="30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altLang="uk-UA" sz="3000" dirty="0">
                <a:sym typeface="+mn-ea"/>
              </a:rPr>
              <a:t>Що таке баг?</a:t>
            </a:r>
            <a:endParaRPr lang="uk-UA" altLang="uk-UA" sz="30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altLang="uk-UA" sz="3000" dirty="0">
                <a:sym typeface="+mn-ea"/>
              </a:rPr>
              <a:t>Що таке відладчик?</a:t>
            </a:r>
            <a:endParaRPr lang="uk-UA" altLang="uk-UA" sz="30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uk-UA" altLang="uk-UA" sz="30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716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Рядковий тип даних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2" name="Text Box 7169"/>
          <p:cNvSpPr txBox="1"/>
          <p:nvPr/>
        </p:nvSpPr>
        <p:spPr>
          <a:xfrm>
            <a:off x="468313" y="1457325"/>
            <a:ext cx="80645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5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Рядки (str, strings) — один з найпопулярніших типів даних у Python, тому кожному програмісту дуже важливо досконало розібратися в принципах роботи з рядками!</a:t>
            </a:r>
            <a:endParaRPr lang="en-US" altLang="en-US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5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Рядков</a:t>
            </a:r>
            <a:r>
              <a:rPr lang="uk-UA" altLang="en-US" sz="2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ий літерал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— це послідовність з нуля або більше символів, оточених 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одинарними або подвійними 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лапками. Лапки не є частиною рядково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го літерала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, а слу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гують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 лише для її обмеження.</a:t>
            </a:r>
            <a:endParaRPr lang="en-US" altLang="en-US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 Box 819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Рядки - незм</a:t>
            </a:r>
            <a:r>
              <a:rPr lang="uk-UA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інні об’єкти</a:t>
            </a:r>
            <a:endParaRPr lang="uk-UA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0" name="Text Box 8193"/>
          <p:cNvSpPr txBox="1"/>
          <p:nvPr/>
        </p:nvSpPr>
        <p:spPr>
          <a:xfrm>
            <a:off x="468313" y="1412875"/>
            <a:ext cx="8135937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4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Рядки в Python — це незмінні об'єкти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 (immutable), які реалізовані як послідовності символів. Це означає, що після створення рядка неможливо змінити окремий символ. </a:t>
            </a: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Щоб змінити рядок, </a:t>
            </a:r>
            <a:r>
              <a:rPr lang="ru-RU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доведеться </a:t>
            </a: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створити новий.</a:t>
            </a:r>
            <a:endParaRPr lang="en-US" altLang="en-US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4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На внутрішньому рівні рядки реалізовані як масиви символів у кодуванні UTF-8 або інших кодуваннях (залежно від платформи та налаштувань). Символи рядка зберігаються в послідовності байтів, що представляє кожен символ у рядку (наприклад, для ASCII це 1 байт, для UTF-16 або UTF-32 — більше). Таким чином, рядок ефективно використовує пам'ять і може працювати з символами різних мов.</a:t>
            </a:r>
            <a:endParaRPr lang="en-US" altLang="en-US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4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Рядки в Python мають </a:t>
            </a:r>
            <a:r>
              <a:rPr lang="ru-RU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так</a:t>
            </a:r>
            <a:r>
              <a:rPr lang="uk-UA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і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властивості, такі як незмінність та оптимізованість для зберігання тексту.</a:t>
            </a:r>
            <a:endParaRPr lang="en-US" altLang="en-US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9216"/>
          <p:cNvSpPr txBox="1"/>
          <p:nvPr/>
        </p:nvSpPr>
        <p:spPr>
          <a:xfrm>
            <a:off x="195263" y="228600"/>
            <a:ext cx="81930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Визначення рядка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9217"/>
          <p:cNvSpPr txBox="1"/>
          <p:nvPr/>
        </p:nvSpPr>
        <p:spPr>
          <a:xfrm>
            <a:off x="609600" y="1452245"/>
            <a:ext cx="7924800" cy="456755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В Python рядок (тип str) — це незмінний (immutable) об'єкт, що представляє собою послідовність символів.</a:t>
            </a:r>
            <a:r>
              <a:rPr lang="en-US" altLang="en-US" sz="3000" b="1" dirty="0" err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  <a:latin typeface="Arial" panose="020B0604020202020204" pitchFamily="34" charset="0"/>
              </a:rPr>
              <a:t>Рядки можуть містити будь-який набір символів, включаючи літери, цифри, пробіли та спеціальні знаки. Рядки в Python використовують Юнікод для представлення символів, що дозволяє працювати з текстами на різних мовах світу.</a:t>
            </a:r>
            <a:endParaRPr lang="en-US" altLang="en-US" sz="3000" dirty="0" err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1024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Приклади створення рядків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Text Box 10241"/>
          <p:cNvSpPr txBox="1"/>
          <p:nvPr/>
        </p:nvSpPr>
        <p:spPr>
          <a:xfrm>
            <a:off x="566103" y="1538288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spcBef>
                <a:spcPts val="1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3400" b="1" dirty="0" err="1">
              <a:solidFill>
                <a:srgbClr val="0070C0"/>
              </a:solidFill>
              <a:latin typeface="Arial" panose="020B0604020202020204" pitchFamily="34" charset="0"/>
              <a:ea typeface="Verdana" panose="020B0604030504040204" pitchFamily="32" charset="0"/>
            </a:endParaRPr>
          </a:p>
          <a:p>
            <a:pPr algn="ctr" defTabSz="457200">
              <a:spcBef>
                <a:spcPts val="1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3400" b="1" dirty="0" err="1">
              <a:solidFill>
                <a:srgbClr val="0070C0"/>
              </a:solidFill>
              <a:latin typeface="Arial" panose="020B0604020202020204" pitchFamily="34" charset="0"/>
              <a:ea typeface="Verdana" panose="020B0604030504040204" pitchFamily="32" charset="0"/>
            </a:endParaRPr>
          </a:p>
          <a:p>
            <a:pPr algn="ctr" defTabSz="457200">
              <a:spcBef>
                <a:spcPts val="1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400" b="1" dirty="0" err="1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2" charset="0"/>
              </a:rPr>
              <a:t>https://gist.github.com/sunmeat/ffcce46513edd92080dd483144ebcbbf</a:t>
            </a:r>
            <a:endParaRPr lang="en-US" altLang="en-US" sz="3400" b="1" dirty="0" err="1">
              <a:solidFill>
                <a:srgbClr val="0070C0"/>
              </a:solidFill>
              <a:latin typeface="Arial" panose="020B0604020202020204" pitchFamily="34" charset="0"/>
              <a:ea typeface="Verdana" panose="020B0604030504040204" pitchFamily="32" charset="0"/>
            </a:endParaRPr>
          </a:p>
        </p:txBody>
      </p:sp>
      <p:sp>
        <p:nvSpPr>
          <p:cNvPr id="16388" name="Rectangles 10243"/>
          <p:cNvSpPr/>
          <p:nvPr/>
        </p:nvSpPr>
        <p:spPr>
          <a:xfrm>
            <a:off x="0" y="6454775"/>
            <a:ext cx="9144000" cy="64293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>
            <a:spAutoFit/>
          </a:bodyPr>
          <a:p>
            <a:pPr algn="ct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 err="1">
                <a:solidFill>
                  <a:srgbClr val="996666"/>
                </a:solidFill>
                <a:latin typeface="Arial" panose="020B0604020202020204" pitchFamily="34" charset="0"/>
                <a:hlinkClick r:id="rId1"/>
              </a:rPr>
              <a:t>http://en.cppreference.com/w/c/string/byte/strcpy</a:t>
            </a:r>
            <a:endParaRPr lang="en-US" altLang="x-none" dirty="0" err="1">
              <a:solidFill>
                <a:srgbClr val="996666"/>
              </a:solidFill>
              <a:latin typeface="Arial" panose="020B0604020202020204" pitchFamily="34" charset="0"/>
              <a:hlinkClick r:id="rId1"/>
            </a:endParaRPr>
          </a:p>
          <a:p>
            <a:pPr algn="ct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1228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Пошук літери в рядку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12289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62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x-none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32635"/>
            <a:ext cx="9186545" cy="27108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1331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Порівняння рядків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Text Box 13313"/>
          <p:cNvSpPr txBox="1"/>
          <p:nvPr/>
        </p:nvSpPr>
        <p:spPr>
          <a:xfrm>
            <a:off x="609600" y="184467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13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x-none" sz="5500" b="1" dirty="0" err="1">
              <a:solidFill>
                <a:srgbClr val="000000"/>
              </a:solidFill>
              <a:latin typeface="Georgia" panose="02040502050405020303" pitchFamily="16" charset="0"/>
            </a:endParaRPr>
          </a:p>
        </p:txBody>
      </p:sp>
      <p:sp>
        <p:nvSpPr>
          <p:cNvPr id="22531" name="Rectangles 13314"/>
          <p:cNvSpPr/>
          <p:nvPr/>
        </p:nvSpPr>
        <p:spPr>
          <a:xfrm>
            <a:off x="2940050" y="6454775"/>
            <a:ext cx="3227388" cy="6429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 err="1">
                <a:solidFill>
                  <a:srgbClr val="996666"/>
                </a:solidFill>
                <a:latin typeface="Arial" panose="020B0604020202020204" pitchFamily="34" charset="0"/>
                <a:hlinkClick r:id="rId1"/>
              </a:rPr>
              <a:t>http://cppstudio.com/post/707/</a:t>
            </a:r>
            <a:endParaRPr lang="en-US" altLang="x-none" dirty="0" err="1">
              <a:solidFill>
                <a:srgbClr val="996666"/>
              </a:solidFill>
              <a:latin typeface="Arial" panose="020B0604020202020204" pitchFamily="34" charset="0"/>
              <a:hlinkClick r:id="rId1"/>
            </a:endParaRPr>
          </a:p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75" y="1591945"/>
            <a:ext cx="9208135" cy="41001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4465</Words>
  <Application>WPS Presentation</Application>
  <PresentationFormat/>
  <Paragraphs>158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Microsoft YaHei</vt:lpstr>
      <vt:lpstr>Arial Black</vt:lpstr>
      <vt:lpstr>Arial Unicode MS</vt:lpstr>
      <vt:lpstr>Verdana</vt:lpstr>
      <vt:lpstr>Georgia</vt:lpstr>
      <vt:lpstr>Arial Unicode MS</vt:lpstr>
      <vt:lpstr/>
      <vt:lpstr/>
      <vt:lpstr>PowerPoint 演示文稿</vt:lpstr>
      <vt:lpstr>PowerPoint 演示文稿</vt:lpstr>
      <vt:lpstr>Контрольні питання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Alex</cp:lastModifiedBy>
  <cp:revision>17</cp:revision>
  <dcterms:created xsi:type="dcterms:W3CDTF">2005-09-22T16:26:00Z</dcterms:created>
  <dcterms:modified xsi:type="dcterms:W3CDTF">2024-12-11T09:31:19Z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F22F1189AEEE438287263304A0CCCF2C_12</vt:lpwstr>
  </property>
  <property fmtid="{D5CDD505-2E9C-101B-9397-08002B2CF9AE}" pid="3" name="KSOProductBuildVer">
    <vt:lpwstr>1033-12.2.0.19307</vt:lpwstr>
  </property>
</Properties>
</file>