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6" r:id="rId4"/>
    <p:sldId id="259" r:id="rId6"/>
    <p:sldId id="562" r:id="rId7"/>
    <p:sldId id="566" r:id="rId8"/>
    <p:sldId id="568" r:id="rId9"/>
    <p:sldId id="614" r:id="rId10"/>
    <p:sldId id="569" r:id="rId11"/>
    <p:sldId id="615" r:id="rId12"/>
    <p:sldId id="570" r:id="rId13"/>
    <p:sldId id="616" r:id="rId14"/>
    <p:sldId id="573" r:id="rId15"/>
    <p:sldId id="577" r:id="rId16"/>
    <p:sldId id="578" r:id="rId17"/>
    <p:sldId id="579" r:id="rId18"/>
    <p:sldId id="580" r:id="rId19"/>
    <p:sldId id="582" r:id="rId20"/>
    <p:sldId id="583" r:id="rId21"/>
    <p:sldId id="584" r:id="rId22"/>
    <p:sldId id="586" r:id="rId23"/>
    <p:sldId id="617" r:id="rId24"/>
    <p:sldId id="618" r:id="rId25"/>
    <p:sldId id="619" r:id="rId26"/>
    <p:sldId id="588" r:id="rId27"/>
    <p:sldId id="589" r:id="rId28"/>
    <p:sldId id="590" r:id="rId29"/>
    <p:sldId id="591" r:id="rId30"/>
    <p:sldId id="593" r:id="rId31"/>
    <p:sldId id="595" r:id="rId32"/>
    <p:sldId id="598" r:id="rId33"/>
    <p:sldId id="599" r:id="rId34"/>
    <p:sldId id="600" r:id="rId35"/>
    <p:sldId id="620" r:id="rId36"/>
    <p:sldId id="621" r:id="rId37"/>
    <p:sldId id="602" r:id="rId38"/>
    <p:sldId id="622" r:id="rId39"/>
    <p:sldId id="604" r:id="rId40"/>
    <p:sldId id="605" r:id="rId41"/>
    <p:sldId id="623" r:id="rId42"/>
    <p:sldId id="624" r:id="rId43"/>
    <p:sldId id="625" r:id="rId44"/>
    <p:sldId id="606" r:id="rId45"/>
    <p:sldId id="608" r:id="rId46"/>
    <p:sldId id="609" r:id="rId47"/>
    <p:sldId id="610" r:id="rId48"/>
    <p:sldId id="611" r:id="rId49"/>
    <p:sldId id="612" r:id="rId50"/>
    <p:sldId id="542" r:id="rId51"/>
  </p:sldIdLst>
  <p:sldSz cx="9144000" cy="6858000" type="screen4x3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Arial" panose="020B0604020202020204" pitchFamily="34" charset="0"/>
        <a:ea typeface="Microsoft YaHei" panose="020B050302020402020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79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4" cy="45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Text Box 3074"/>
          <p:cNvSpPr txBox="1"/>
          <p:nvPr/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Text Box 3075"/>
          <p:cNvSpPr txBox="1"/>
          <p:nvPr/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Slide Image Placeholder 3076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68825" cy="3425825"/>
          </a:xfrm>
          <a:prstGeom prst="rect">
            <a:avLst/>
          </a:prstGeom>
          <a:noFill/>
          <a:ln w="9360" cap="sq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9" name="Text Placeholder 3077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endParaRPr lang="en-GB" altLang="en-US"/>
          </a:p>
        </p:txBody>
      </p:sp>
      <p:sp>
        <p:nvSpPr>
          <p:cNvPr id="3080" name="Text Box 3078"/>
          <p:cNvSpPr txBox="1"/>
          <p:nvPr/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Slide Number Placeholder 3079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 eaLnBrk="1" fontAlgn="base" hangingPunct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strike="noStrike" noProof="1" dirty="0" err="1">
                <a:latin typeface="Times New Roman" panose="02020603050405020304" pitchFamily="16" charset="0"/>
                <a:ea typeface="Arial Unicode MS" charset="-122"/>
                <a:cs typeface="+mn-cs"/>
              </a:rPr>
            </a:fld>
            <a:endParaRPr lang="ru-RU" altLang="x-none" sz="1200" strike="noStrike" noProof="1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5123" name="Slide Image Placeholder 78848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5124" name="Text Placeholder 78849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266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1267" name="Slide Image Placeholder 8192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1268" name="Text Placeholder 819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Slide Number Placeholder 1"/>
          <p:cNvSpPr/>
          <p:nvPr>
            <p:ph type="sldNum" sz="quarter"/>
          </p:nvPr>
        </p:nvSpPr>
        <p:spPr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p>
            <a:pPr marL="215900" lvl="0" indent="-213995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ru-RU" altLang="x-none" sz="1200" dirty="0" err="1">
                <a:latin typeface="Times New Roman" panose="02020603050405020304" pitchFamily="16" charset="0"/>
                <a:ea typeface="Arial Unicode MS" charset="-122"/>
              </a:rPr>
            </a:fld>
            <a:endParaRPr lang="ru-RU" altLang="x-none" sz="1200" dirty="0" err="1">
              <a:latin typeface="Times New Roman" panose="02020603050405020304" pitchFamily="16" charset="0"/>
              <a:ea typeface="Arial Unicode MS" charset="-122"/>
            </a:endParaRPr>
          </a:p>
        </p:txBody>
      </p:sp>
      <p:sp>
        <p:nvSpPr>
          <p:cNvPr id="150531" name="Slide Image Placeholder 148480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 cap="flat"/>
        </p:spPr>
      </p:sp>
      <p:sp>
        <p:nvSpPr>
          <p:cNvPr id="150532" name="Text Placeholder 14848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none" lIns="90000" tIns="46800" rIns="90000" bIns="46800" anchor="ctr" anchorCtr="0"/>
          <a:p>
            <a:pPr lvl="0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7235" y="228600"/>
            <a:ext cx="2083991" cy="578802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31160" cy="578802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9629" y="1600200"/>
            <a:ext cx="3881596" cy="4416425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1024"/>
          <p:cNvGrpSpPr/>
          <p:nvPr/>
        </p:nvGrpSpPr>
        <p:grpSpPr>
          <a:xfrm>
            <a:off x="0" y="152400"/>
            <a:ext cx="8683625" cy="6092825"/>
            <a:chOff x="0" y="96"/>
            <a:chExt cx="5470" cy="3838"/>
          </a:xfrm>
        </p:grpSpPr>
        <p:sp>
          <p:nvSpPr>
            <p:cNvPr id="1027" name="Rounded Rectangle 1025"/>
            <p:cNvSpPr/>
            <p:nvPr/>
          </p:nvSpPr>
          <p:spPr>
            <a:xfrm>
              <a:off x="240" y="336"/>
              <a:ext cx="5230" cy="3598"/>
            </a:xfrm>
            <a:prstGeom prst="roundRect">
              <a:avLst>
                <a:gd name="adj" fmla="val 1372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1028" name="Freeform 1026"/>
            <p:cNvSpPr/>
            <p:nvPr/>
          </p:nvSpPr>
          <p:spPr>
            <a:xfrm>
              <a:off x="0" y="96"/>
              <a:ext cx="5374" cy="7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0"/>
                </a:cxn>
                <a:cxn ang="0">
                  <a:pos x="2" y="2"/>
                </a:cxn>
                <a:cxn ang="0">
                  <a:pos x="2" y="2"/>
                </a:cxn>
                <a:cxn ang="0">
                  <a:pos x="0" y="2"/>
                </a:cxn>
              </a:cxnLst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29" name="Straight Connector 1027"/>
            <p:cNvSpPr/>
            <p:nvPr/>
          </p:nvSpPr>
          <p:spPr>
            <a:xfrm>
              <a:off x="0" y="768"/>
              <a:ext cx="5086" cy="0"/>
            </a:xfrm>
            <a:prstGeom prst="line">
              <a:avLst/>
            </a:prstGeom>
            <a:ln w="381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030" name="Title 1028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1031" name="Text Placeholder 1029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1032" name="Text Box 1030"/>
          <p:cNvSpPr txBox="1"/>
          <p:nvPr/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33" name="Text Box 103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1032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540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>
              <a:buFontTx/>
              <a:defRPr/>
            </a:lvl1pPr>
          </a:lstStyle>
          <a:p>
            <a:pPr lvl="0" defTabSz="457200" eaLnBrk="1" fontAlgn="base" hangingPunct="1">
              <a:buClrTx/>
              <a:buSzPct val="10000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" panose="020B0604020202020204" pitchFamily="34" charset="0"/>
                <a:ea typeface="Microsoft YaHei" panose="020B0503020204020204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050" name="Group 2048"/>
          <p:cNvGrpSpPr/>
          <p:nvPr/>
        </p:nvGrpSpPr>
        <p:grpSpPr>
          <a:xfrm>
            <a:off x="0" y="927100"/>
            <a:ext cx="8988425" cy="4492625"/>
            <a:chOff x="0" y="584"/>
            <a:chExt cx="5662" cy="2830"/>
          </a:xfrm>
        </p:grpSpPr>
        <p:sp>
          <p:nvSpPr>
            <p:cNvPr id="2051" name="Rounded Rectangle 2049"/>
            <p:cNvSpPr/>
            <p:nvPr/>
          </p:nvSpPr>
          <p:spPr>
            <a:xfrm>
              <a:off x="432" y="1304"/>
              <a:ext cx="4654" cy="2110"/>
            </a:xfrm>
            <a:prstGeom prst="roundRect">
              <a:avLst>
                <a:gd name="adj" fmla="val 16667"/>
              </a:avLst>
            </a:prstGeom>
            <a:noFill/>
            <a:ln w="5076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2" name="Rectangles 2050"/>
            <p:cNvSpPr/>
            <p:nvPr/>
          </p:nvSpPr>
          <p:spPr>
            <a:xfrm>
              <a:off x="144" y="584"/>
              <a:ext cx="4510" cy="622"/>
            </a:xfrm>
            <a:prstGeom prst="rect">
              <a:avLst/>
            </a:prstGeom>
            <a:solidFill>
              <a:srgbClr val="FFFFFF"/>
            </a:solidFill>
            <a:ln w="57240" cap="sq" cmpd="sng">
              <a:solidFill>
                <a:srgbClr val="6699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p>
              <a:pPr lvl="0"/>
              <a:endParaRPr lang="en-US" altLang="zh-CN">
                <a:latin typeface="Arial" panose="020B0604020202020204" pitchFamily="34" charset="0"/>
              </a:endParaRPr>
            </a:p>
          </p:txBody>
        </p:sp>
        <p:sp>
          <p:nvSpPr>
            <p:cNvPr id="2053" name="Freeform 2051"/>
            <p:cNvSpPr/>
            <p:nvPr/>
          </p:nvSpPr>
          <p:spPr>
            <a:xfrm>
              <a:off x="0" y="872"/>
              <a:ext cx="5662" cy="1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02408" y="0"/>
                </a:cxn>
                <a:cxn ang="0">
                  <a:pos x="7685207" y="785242"/>
                </a:cxn>
                <a:cxn ang="0">
                  <a:pos x="6903952" y="1567867"/>
                </a:cxn>
                <a:cxn ang="0">
                  <a:pos x="0" y="1567867"/>
                </a:cxn>
              </a:cxnLst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6CC"/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4" name="Straight Connector 2052"/>
            <p:cNvSpPr/>
            <p:nvPr/>
          </p:nvSpPr>
          <p:spPr>
            <a:xfrm>
              <a:off x="0" y="1928"/>
              <a:ext cx="5230" cy="0"/>
            </a:xfrm>
            <a:prstGeom prst="line">
              <a:avLst/>
            </a:prstGeom>
            <a:ln w="50760" cap="sq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055" name="Title 2053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2112" cy="9112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ctr" anchorCtr="0"/>
          <a:p>
            <a:pPr lvl="0"/>
            <a:r>
              <a:rPr lang="en-GB" altLang="en-US" dirty="0"/>
              <a:t>Для правки текста заголовка щелкните мышью</a:t>
            </a:r>
            <a:endParaRPr lang="en-GB" altLang="en-US" dirty="0"/>
          </a:p>
        </p:txBody>
      </p:sp>
      <p:sp>
        <p:nvSpPr>
          <p:cNvPr id="2056" name="Text Placeholder 2054"/>
          <p:cNvSpPr>
            <a:spLocks noGrp="1"/>
          </p:cNvSpPr>
          <p:nvPr>
            <p:ph type="body"/>
          </p:nvPr>
        </p:nvSpPr>
        <p:spPr>
          <a:xfrm>
            <a:off x="609600" y="1600200"/>
            <a:ext cx="7921625" cy="4416425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t" anchorCtr="0"/>
          <a:p>
            <a:pPr lvl="0"/>
            <a:r>
              <a:rPr lang="en-GB" altLang="en-US" dirty="0"/>
              <a:t>Для правки структуры щелкните мышью</a:t>
            </a:r>
            <a:endParaRPr lang="en-GB" altLang="en-US" dirty="0"/>
          </a:p>
          <a:p>
            <a:pPr lvl="1"/>
            <a:r>
              <a:rPr lang="en-GB" altLang="en-US" dirty="0"/>
              <a:t>Второй уровень структуры</a:t>
            </a:r>
            <a:endParaRPr lang="en-GB" altLang="en-US" dirty="0"/>
          </a:p>
          <a:p>
            <a:pPr lvl="2"/>
            <a:r>
              <a:rPr lang="en-GB" altLang="en-US" dirty="0"/>
              <a:t>Третий уровень структуры</a:t>
            </a:r>
            <a:endParaRPr lang="en-GB" altLang="en-US" dirty="0"/>
          </a:p>
          <a:p>
            <a:pPr lvl="3"/>
            <a:r>
              <a:rPr lang="en-GB" altLang="en-US" dirty="0"/>
              <a:t>Четвёртый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Пятый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Шестой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Седьмой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Восьмой уровень структуры</a:t>
            </a:r>
            <a:endParaRPr lang="en-GB" altLang="en-US" dirty="0"/>
          </a:p>
          <a:p>
            <a:pPr lvl="4"/>
            <a:r>
              <a:rPr lang="en-GB" altLang="en-US" dirty="0"/>
              <a:t>Девятый уровень структуры</a:t>
            </a:r>
            <a:endParaRPr lang="en-GB" altLang="en-US" dirty="0"/>
          </a:p>
        </p:txBody>
      </p:sp>
      <p:sp>
        <p:nvSpPr>
          <p:cNvPr id="2057" name="Text Box 2055"/>
          <p:cNvSpPr txBox="1"/>
          <p:nvPr/>
        </p:nvSpPr>
        <p:spPr>
          <a:xfrm>
            <a:off x="457200" y="6248400"/>
            <a:ext cx="2133600" cy="4714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058" name="Text Box 2056"/>
          <p:cNvSpPr txBox="1"/>
          <p:nvPr/>
        </p:nvSpPr>
        <p:spPr>
          <a:xfrm>
            <a:off x="3124200" y="6253163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" name="Slide Number Placeholder 2057"/>
          <p:cNvSpPr>
            <a:spLocks noGrp="1"/>
          </p:cNvSpPr>
          <p:nvPr>
            <p:ph type="sldNum"/>
          </p:nvPr>
        </p:nvSpPr>
        <p:spPr>
          <a:xfrm>
            <a:off x="6553200" y="6248400"/>
            <a:ext cx="2130425" cy="468313"/>
          </a:xfrm>
          <a:prstGeom prst="rect">
            <a:avLst/>
          </a:prstGeom>
          <a:noFill/>
          <a:ln w="9525">
            <a:noFill/>
          </a:ln>
        </p:spPr>
        <p:txBody>
          <a:bodyPr wrap="square" lIns="90000" tIns="46800" rIns="90000" bIns="46800" anchor="b" anchorCtr="0"/>
          <a:lstStyle>
            <a:lvl1pPr algn="r">
              <a:buFontTx/>
              <a:defRPr sz="1200">
                <a:latin typeface="Arial Black" panose="020B0A04020102020204" pitchFamily="32" charset="0"/>
                <a:ea typeface="Arial Unicode MS" charset="-122"/>
              </a:defRPr>
            </a:lvl1pPr>
          </a:lstStyle>
          <a:p>
            <a:pPr lvl="0" defTabSz="457200" eaLnBrk="1" fontAlgn="base" hangingPunct="1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</a:tabLst>
            </a:pPr>
            <a:fld id="{9A0DB2DC-4C9A-4742-B13C-FB6460FD3503}" type="slidenum">
              <a:rPr lang="ru-RU" altLang="x-none" strike="noStrike" noProof="1" dirty="0" err="1">
                <a:latin typeface="Arial Black" panose="020B0A04020102020204" pitchFamily="32" charset="0"/>
                <a:ea typeface="Arial Unicode MS" charset="-122"/>
                <a:cs typeface="+mn-cs"/>
              </a:rPr>
            </a:fld>
            <a:endParaRPr lang="ru-RU" altLang="x-none" strike="noStrike" noProof="1" dirty="0" err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+mj-lt"/>
          <a:ea typeface="+mj-ea"/>
          <a:cs typeface="+mj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200" b="0" i="0" u="none" kern="1200" baseline="0">
          <a:solidFill>
            <a:srgbClr val="FFFFFF"/>
          </a:solidFill>
          <a:latin typeface="Arial" panose="020B0604020202020204" pitchFamily="3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Arial" panose="020B0604020202020204" pitchFamily="3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228600" y="1427163"/>
            <a:ext cx="8591550" cy="16097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5200" dirty="0" err="1">
                <a:solidFill>
                  <a:srgbClr val="FFFFFF"/>
                </a:solidFill>
                <a:latin typeface="Arial" panose="020B0604020202020204" pitchFamily="34" charset="0"/>
              </a:rPr>
              <a:t>Python. Week 3</a:t>
            </a:r>
            <a:endParaRPr lang="en-US" sz="5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5867400" y="44450"/>
            <a:ext cx="3277235" cy="36957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 anchor="t" anchorCtr="0">
            <a:spAutoFit/>
          </a:bodyPr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dirty="0" err="1">
                <a:solidFill>
                  <a:srgbClr val="F7F7F7"/>
                </a:solidFill>
                <a:latin typeface="Arial" panose="020B0604020202020204" pitchFamily="34" charset="0"/>
              </a:rPr>
              <a:t>Олександр Загоруйко © 202</a:t>
            </a:r>
            <a:r>
              <a:rPr lang="en-US" altLang="ru-RU" dirty="0" err="1">
                <a:solidFill>
                  <a:srgbClr val="F7F7F7"/>
                </a:solidFill>
                <a:latin typeface="Arial" panose="020B0604020202020204" pitchFamily="34" charset="0"/>
              </a:rPr>
              <a:t>5</a:t>
            </a:r>
            <a:endParaRPr lang="en-US" altLang="ru-RU" dirty="0" err="1">
              <a:solidFill>
                <a:srgbClr val="F7F7F7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 descr="42b5fa455005b1d9aaf2727139b760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450" y="3834765"/>
            <a:ext cx="3098800" cy="3098800"/>
          </a:xfrm>
          <a:prstGeom prst="rect">
            <a:avLst/>
          </a:prstGeom>
        </p:spPr>
      </p:pic>
      <p:pic>
        <p:nvPicPr>
          <p:cNvPr id="6146" name="Picture 3" descr="C:\Users\Саша\Desktop\if-statement-in-java-programming-langu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25" y="3357563"/>
            <a:ext cx="3527425" cy="33988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неявн. перетворення</a:t>
            </a:r>
            <a:endParaRPr lang="ru-RU" altLang="ru-RU" dirty="0"/>
          </a:p>
        </p:txBody>
      </p:sp>
      <p:sp>
        <p:nvSpPr>
          <p:cNvPr id="11266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sz="2500" dirty="0"/>
          </a:p>
        </p:txBody>
      </p:sp>
      <p:pic>
        <p:nvPicPr>
          <p:cNvPr id="2" name="Picture 1" descr="Снимок экрана 2024-11-11 13150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583690"/>
            <a:ext cx="8790305" cy="48202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>
              <a:buNone/>
            </a:pPr>
            <a:r>
              <a:rPr lang="ru-RU" dirty="0"/>
              <a:t>Неявне перетворення типів</a:t>
            </a:r>
            <a:endParaRPr lang="ru-RU" dirty="0"/>
          </a:p>
        </p:txBody>
      </p:sp>
      <p:sp>
        <p:nvSpPr>
          <p:cNvPr id="16386" name="Content Placeholder 2"/>
          <p:cNvSpPr>
            <a:spLocks noGrp="1"/>
          </p:cNvSpPr>
          <p:nvPr>
            <p:ph idx="1"/>
          </p:nvPr>
        </p:nvSpPr>
        <p:spPr>
          <a:xfrm>
            <a:off x="609600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Неявне перетворення типів необхідне для того, щоб компілятор зміг з'ясувати сумісність типів операндів перед обчисленням результату виразу. Тобто, чи можливо в принципі проводити будь-які дії над ними, </a:t>
            </a:r>
            <a:r>
              <a:rPr lang="ru-RU" altLang="en-US" b="1" dirty="0">
                <a:solidFill>
                  <a:srgbClr val="FF0000"/>
                </a:solidFill>
              </a:rPr>
              <a:t>та </a:t>
            </a:r>
            <a:r>
              <a:rPr lang="ru-RU" b="1" dirty="0">
                <a:solidFill>
                  <a:srgbClr val="FF0000"/>
                </a:solidFill>
              </a:rPr>
              <a:t>чи узгоджуються типи операндів між собою.</a:t>
            </a:r>
            <a:endParaRPr lang="ru-RU" alt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Ділення за модулем ( % )</a:t>
            </a:r>
            <a:endParaRPr lang="ru-RU" altLang="ru-RU" dirty="0"/>
          </a:p>
        </p:txBody>
      </p:sp>
      <p:sp>
        <p:nvSpPr>
          <p:cNvPr id="20482" name="Объект 2"/>
          <p:cNvSpPr>
            <a:spLocks noGrp="1"/>
          </p:cNvSpPr>
          <p:nvPr>
            <p:ph idx="1"/>
          </p:nvPr>
        </p:nvSpPr>
        <p:spPr>
          <a:xfrm>
            <a:off x="539750" y="1457325"/>
            <a:ext cx="8135938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3500" dirty="0"/>
              <a:t>Результатом цієї операції є залишок від ділення. Наприклад, якщо ми ділимо 7 на 3, то цілих частин у нас виходить 2, (тому що 2*3 = 6), у залишку буде 1 - це число і буде результатом ділення за модулем: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7 / 3 = 2 цілих (1 в залишку)</a:t>
            </a:r>
            <a:endParaRPr lang="ru-RU" altLang="ru-RU" sz="3500" dirty="0"/>
          </a:p>
          <a:p>
            <a:pPr marL="0" indent="0">
              <a:buNone/>
            </a:pPr>
            <a:r>
              <a:rPr lang="ru-RU" altLang="ru-RU" sz="3500" dirty="0"/>
              <a:t>7 % 3 = 1 (залишок)</a:t>
            </a:r>
            <a:endParaRPr lang="ru-RU" altLang="ru-RU" sz="3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Ділення за модулем ( % )</a:t>
            </a:r>
            <a:endParaRPr lang="ru-RU" altLang="ru-RU" dirty="0"/>
          </a:p>
        </p:txBody>
      </p:sp>
      <p:sp>
        <p:nvSpPr>
          <p:cNvPr id="21506" name="Объект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</p:spPr>
        <p:txBody>
          <a:bodyPr vert="horz" wrap="square" lIns="91440" tIns="45720" rIns="91440" bIns="45720" anchor="t" anchorCtr="0"/>
          <a:p>
            <a:r>
              <a:rPr lang="ru-RU" altLang="ru-RU" dirty="0"/>
              <a:t>Якщо менше число ділиться на більше за допомогою %, то результатом буде саме менше число (3 % 10 = 3)</a:t>
            </a:r>
            <a:endParaRPr lang="ru-RU" altLang="ru-RU" dirty="0"/>
          </a:p>
          <a:p>
            <a:r>
              <a:rPr lang="ru-RU" altLang="ru-RU" dirty="0"/>
              <a:t>Ділити цілі числа за модулем на 0 не можна, це призведе до некоректної роботи програми на етапі виконання</a:t>
            </a:r>
            <a:endParaRPr lang="ru-RU" altLang="ru-RU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Навіщо ділити за модулем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Визначення парності / непарності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17 % 2 = 1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18 % 2 = 0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19 % 2 = 1</a:t>
            </a: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20 % 2 = 0 (кратність!)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Отримання останньої цифри числа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157 % 10 = 7 1235 % 10 = 5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</a:t>
            </a:r>
            <a:r>
              <a:rPr kumimoji="0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ілення на 100, на 60, на 24, на 4</a:t>
            </a:r>
            <a:endParaRPr kumimoji="0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використання %</a:t>
            </a:r>
            <a:endParaRPr lang="ru-RU" altLang="ru-RU" dirty="0"/>
          </a:p>
        </p:txBody>
      </p:sp>
      <p:sp>
        <p:nvSpPr>
          <p:cNvPr id="23554" name="Объект 2"/>
          <p:cNvSpPr>
            <a:spLocks noGrp="1"/>
          </p:cNvSpPr>
          <p:nvPr>
            <p:ph idx="1"/>
          </p:nvPr>
        </p:nvSpPr>
        <p:spPr>
          <a:xfrm>
            <a:off x="395288" y="1530350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4000" dirty="0"/>
              <a:t>      </a:t>
            </a:r>
            <a:r>
              <a:rPr lang="en-US" altLang="ru-RU" sz="4000" dirty="0">
                <a:solidFill>
                  <a:srgbClr val="0070C0"/>
                </a:solidFill>
              </a:rPr>
              <a:t>int</a:t>
            </a:r>
            <a:r>
              <a:rPr lang="en-US" altLang="ru-RU" sz="4000" dirty="0"/>
              <a:t> year = 1987;</a:t>
            </a:r>
            <a:endParaRPr lang="ru-RU" altLang="ru-RU" sz="4000" dirty="0"/>
          </a:p>
          <a:p>
            <a:pPr marL="0" indent="0">
              <a:buNone/>
            </a:pPr>
            <a:endParaRPr lang="en-US" altLang="ru-RU" sz="4000" dirty="0"/>
          </a:p>
          <a:p>
            <a:pPr marL="0" indent="0">
              <a:buNone/>
            </a:pPr>
            <a:r>
              <a:rPr lang="en-US" altLang="ru-RU" sz="4000" dirty="0"/>
              <a:t>      </a:t>
            </a:r>
            <a:r>
              <a:rPr lang="en-US" altLang="ru-RU" sz="4000" dirty="0">
                <a:solidFill>
                  <a:srgbClr val="0070C0"/>
                </a:solidFill>
              </a:rPr>
              <a:t>int</a:t>
            </a:r>
            <a:r>
              <a:rPr lang="en-US" altLang="ru-RU" sz="4000" dirty="0"/>
              <a:t> last = year % 10;  </a:t>
            </a:r>
            <a:endParaRPr lang="en-US" altLang="ru-RU" sz="4000" dirty="0"/>
          </a:p>
          <a:p>
            <a:pPr marL="0" indent="0">
              <a:buNone/>
            </a:pPr>
            <a:r>
              <a:rPr lang="en-US" altLang="ru-RU" sz="4000" dirty="0"/>
              <a:t>      </a:t>
            </a:r>
            <a:r>
              <a:rPr lang="en-US" altLang="ru-RU" sz="4000" dirty="0">
                <a:solidFill>
                  <a:srgbClr val="0070C0"/>
                </a:solidFill>
              </a:rPr>
              <a:t>int</a:t>
            </a:r>
            <a:r>
              <a:rPr lang="en-US" altLang="ru-RU" sz="4000" dirty="0"/>
              <a:t> third = year / 10 % 10;</a:t>
            </a:r>
            <a:endParaRPr lang="en-US" altLang="ru-RU" sz="4000" dirty="0"/>
          </a:p>
          <a:p>
            <a:pPr marL="0" indent="0">
              <a:buNone/>
            </a:pPr>
            <a:r>
              <a:rPr lang="en-US" altLang="ru-RU" sz="4000" dirty="0"/>
              <a:t>      </a:t>
            </a:r>
            <a:r>
              <a:rPr lang="en-US" altLang="ru-RU" sz="4000" dirty="0">
                <a:solidFill>
                  <a:srgbClr val="0070C0"/>
                </a:solidFill>
              </a:rPr>
              <a:t>int</a:t>
            </a:r>
            <a:r>
              <a:rPr lang="en-US" altLang="ru-RU" sz="4000" dirty="0"/>
              <a:t> second = year / 100 % 10;</a:t>
            </a:r>
            <a:endParaRPr lang="en-US" altLang="ru-RU" sz="4000" dirty="0"/>
          </a:p>
          <a:p>
            <a:pPr marL="0" indent="0">
              <a:buNone/>
            </a:pPr>
            <a:r>
              <a:rPr lang="en-US" altLang="ru-RU" sz="4000" dirty="0"/>
              <a:t>      </a:t>
            </a:r>
            <a:r>
              <a:rPr lang="en-US" altLang="ru-RU" sz="4000" dirty="0">
                <a:solidFill>
                  <a:srgbClr val="0070C0"/>
                </a:solidFill>
              </a:rPr>
              <a:t>int</a:t>
            </a:r>
            <a:r>
              <a:rPr lang="en-US" altLang="ru-RU" sz="4000" dirty="0"/>
              <a:t> first = year / 1000;</a:t>
            </a:r>
            <a:endParaRPr lang="ru-RU" altLang="ru-RU" sz="4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4400" dirty="0"/>
              <a:t>Оператори порівняння</a:t>
            </a:r>
            <a:endParaRPr lang="ru-RU" altLang="ru-RU" sz="4400" dirty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== (дорівнює, еквіваленція) 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!= (не дорівнює)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 (більше)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&gt;= (більше або дорівнює)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 (менше)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&lt;= (менше або дорівнює)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altLang="ru-RU" sz="32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Результат їхньої роботи - значення типу bool!</a:t>
            </a:r>
            <a:endParaRPr kumimoji="0" lang="ru-RU" altLang="ru-RU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en-US" dirty="0"/>
              <a:t>Логічні оператори</a:t>
            </a:r>
            <a:endParaRPr lang="ru-RU" altLang="en-US" dirty="0"/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en-US" dirty="0"/>
              <a:t>Булевські операції виконуються над змінними типу bool і їхнім результатом також є значення типу bool. </a:t>
            </a:r>
            <a:endParaRPr lang="ru-RU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en-US" dirty="0"/>
              <a:t>Логічні оператори</a:t>
            </a:r>
            <a:endParaRPr lang="ru-RU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Заперечення 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"not" — заміна True на False, або навпаки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Операція "and" (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кон'юнкція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— результат дорівнює True, тільки якщо обидва операнди дорівнюють True, інакше результат — False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Операція "or" (</a:t>
            </a:r>
            <a:r>
              <a:rPr kumimoji="0" lang="ru-RU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диз'юнкція</a:t>
            </a:r>
            <a:r>
              <a:rPr kumimoji="0" lang="ru-RU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— результат дорівнює True, тільки якщо хоча б один з операндів дорівнює True, інакше результат — False</a:t>
            </a: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marL="342900" indent="-342900" algn="ctr"/>
            <a:r>
              <a:rPr lang="ru-RU" altLang="ru-RU" sz="3600" dirty="0"/>
              <a:t>Таблиця результатів застосування логічних операцій</a:t>
            </a:r>
            <a:endParaRPr lang="ru-RU" altLang="ru-RU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16013" y="1628775"/>
          <a:ext cx="6480175" cy="3817940"/>
        </p:xfrm>
        <a:graphic>
          <a:graphicData uri="http://schemas.openxmlformats.org/drawingml/2006/table">
            <a:tbl>
              <a:tblPr/>
              <a:tblGrid>
                <a:gridCol w="1064271"/>
                <a:gridCol w="1213099"/>
                <a:gridCol w="1388605"/>
                <a:gridCol w="1388605"/>
                <a:gridCol w="1381586"/>
                <a:gridCol w="44008"/>
              </a:tblGrid>
              <a:tr h="763588"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algn="ctr"/>
                      <a:endParaRPr lang="en-US" sz="3600" b="1" i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63588">
                <a:tc>
                  <a:txBody>
                    <a:bodyPr/>
                    <a:lstStyle/>
                    <a:p>
                      <a:pPr algn="ctr"/>
                      <a:endParaRPr lang="en-US" sz="3600" b="1" i="1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b="1" i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334" name="Rectangle 1"/>
          <p:cNvSpPr/>
          <p:nvPr/>
        </p:nvSpPr>
        <p:spPr>
          <a:xfrm>
            <a:off x="2784475" y="2632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br>
              <a:rPr lang="ru-RU" altLang="ru-RU" dirty="0">
                <a:latin typeface="Arial" panose="020B0604020202020204" pitchFamily="34" charset="0"/>
              </a:rPr>
            </a:br>
            <a:br>
              <a:rPr lang="ru-RU" altLang="ru-RU" dirty="0">
                <a:latin typeface="Arial" panose="020B0604020202020204" pitchFamily="34" charset="0"/>
              </a:rPr>
            </a:b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2" name="Picture 1" descr="Снимок экрана 2024-11-11 1334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125" y="1403985"/>
            <a:ext cx="7056120" cy="5421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Text Box 7169"/>
          <p:cNvSpPr txBox="1"/>
          <p:nvPr/>
        </p:nvSpPr>
        <p:spPr>
          <a:xfrm>
            <a:off x="195580" y="228600"/>
            <a:ext cx="8313420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План презентації</a:t>
            </a:r>
            <a:endParaRPr lang="ru-RU" altLang="ru-RU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Text Box 7170"/>
          <p:cNvSpPr txBox="1"/>
          <p:nvPr/>
        </p:nvSpPr>
        <p:spPr>
          <a:xfrm>
            <a:off x="611188" y="1412875"/>
            <a:ext cx="8208962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Перетворення типів даних</a:t>
            </a:r>
            <a:r>
              <a:rPr lang="ru-RU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неявне і явне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Логічні оператори: «істина» та «неістина», операції «not», «and», «or»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Таблиця логічних операцій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Оператори гілкування: if, if-else, if-elif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Конструкції логічного вибору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Тернарний оператор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Оператор множинного вибору match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775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altLang="x-none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Практичні приклади використання match і case</a:t>
            </a:r>
            <a:endParaRPr altLang="x-none" sz="2400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на </a:t>
            </a:r>
            <a:r>
              <a:rPr lang="en-US" altLang="ru-RU" dirty="0"/>
              <a:t>NOT</a:t>
            </a:r>
            <a:endParaRPr lang="en-US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Снимок экрана 2024-11-11 132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" y="1539240"/>
            <a:ext cx="8446135" cy="518096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на </a:t>
            </a:r>
            <a:r>
              <a:rPr lang="en-US" altLang="ru-RU" dirty="0"/>
              <a:t>AND</a:t>
            </a:r>
            <a:endParaRPr lang="en-US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Снимок экрана 2024-11-11 1325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583690"/>
            <a:ext cx="9144000" cy="39503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на </a:t>
            </a:r>
            <a:r>
              <a:rPr lang="en-US" altLang="ru-RU" dirty="0"/>
              <a:t>OR</a:t>
            </a:r>
            <a:endParaRPr lang="en-US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Снимок экрана 2024-11-11 1328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205" y="1480820"/>
            <a:ext cx="8939530" cy="45129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Поняття інструкції</a:t>
            </a:r>
            <a:endParaRPr lang="ru-RU" altLang="ru-RU" dirty="0"/>
          </a:p>
        </p:txBody>
      </p:sp>
      <p:sp>
        <p:nvSpPr>
          <p:cNvPr id="14338" name="Объект 2"/>
          <p:cNvSpPr>
            <a:spLocks noGrp="1"/>
          </p:cNvSpPr>
          <p:nvPr>
            <p:ph idx="1"/>
          </p:nvPr>
        </p:nvSpPr>
        <p:spPr>
          <a:xfrm>
            <a:off x="534988" y="138588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b="1" dirty="0"/>
              <a:t>Інструкція </a:t>
            </a:r>
            <a:r>
              <a:rPr lang="ru-RU" altLang="ru-RU" dirty="0"/>
              <a:t>(statement) - це мінімальна одиниця програми, що являє собою один крок програми.</a:t>
            </a:r>
            <a:endParaRPr lang="ru-RU" altLang="ru-RU" dirty="0"/>
          </a:p>
          <a:p>
            <a:pPr marL="0" indent="0">
              <a:buNone/>
            </a:pPr>
            <a:r>
              <a:rPr lang="ru-RU" altLang="ru-RU" dirty="0"/>
              <a:t>Одна інструкція може займати кілька рядків. В одному рядку може бути кілька інструкцій.</a:t>
            </a:r>
            <a:endParaRPr lang="ru-RU" alt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Складна інструкція (блок)</a:t>
            </a:r>
            <a:endParaRPr lang="ru-RU" altLang="ru-RU" dirty="0"/>
          </a:p>
        </p:txBody>
      </p:sp>
      <p:sp>
        <p:nvSpPr>
          <p:cNvPr id="15362" name="Объект 2"/>
          <p:cNvSpPr>
            <a:spLocks noGrp="1"/>
          </p:cNvSpPr>
          <p:nvPr>
            <p:ph idx="1"/>
          </p:nvPr>
        </p:nvSpPr>
        <p:spPr>
          <a:xfrm>
            <a:off x="540385" y="1386205"/>
            <a:ext cx="7992745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500" dirty="0"/>
              <a:t>У Python кілька інструкцій, які знаходяться на одному рівні відступів, утворюють блок коду. Блок коду є синтаксично еквівалентним одній інструкції. Блок може вживатися в будь-якому місці, де допускається інструкція. Блок є логічною одиницею та може містити оголошення локальних змінних. Ці змінні будуть знищені після виконання блоку, тобто при виході з нього.</a:t>
            </a:r>
            <a:endParaRPr lang="ru-RU" altLang="ru-RU" sz="2500" dirty="0"/>
          </a:p>
          <a:p>
            <a:pPr marL="0" indent="0">
              <a:buNone/>
            </a:pPr>
            <a:r>
              <a:rPr lang="ru-RU" altLang="ru-RU" sz="2500" dirty="0"/>
              <a:t>В Python блоки коду визначаються відступами (індентацією), тому важливо правильно форматувати код, щоб уникнути помилок.</a:t>
            </a:r>
            <a:endParaRPr lang="ru-RU" altLang="ru-RU" sz="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Умовна інструкція</a:t>
            </a:r>
            <a:endParaRPr lang="ru-RU" altLang="ru-RU" dirty="0"/>
          </a:p>
        </p:txBody>
      </p:sp>
      <p:sp>
        <p:nvSpPr>
          <p:cNvPr id="16386" name="Объект 2"/>
          <p:cNvSpPr>
            <a:spLocks noGrp="1"/>
          </p:cNvSpPr>
          <p:nvPr>
            <p:ph idx="1"/>
          </p:nvPr>
        </p:nvSpPr>
        <p:spPr>
          <a:xfrm>
            <a:off x="568325" y="1403985"/>
            <a:ext cx="8035925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500" b="1" dirty="0"/>
              <a:t>Умовна інструкція if</a:t>
            </a:r>
            <a:r>
              <a:rPr lang="ru-RU" altLang="ru-RU" sz="2500" dirty="0"/>
              <a:t> (if statement) - це конструкція мови програмування, яка дає змогу виконувати інструкцію залежно від істинності деякого виразу. Загальний синтаксис:</a:t>
            </a:r>
            <a:endParaRPr lang="ru-RU" altLang="ru-RU" sz="2500" dirty="0"/>
          </a:p>
          <a:p>
            <a:pPr marL="0" indent="0">
              <a:buNone/>
            </a:pPr>
            <a:r>
              <a:rPr lang="ru-RU" altLang="ru-RU" sz="3000" b="1" dirty="0">
                <a:solidFill>
                  <a:srgbClr val="0070C0"/>
                </a:solidFill>
              </a:rPr>
              <a:t>	if </a:t>
            </a:r>
            <a:r>
              <a:rPr lang="ru-RU" altLang="ru-RU" sz="3000" b="1" dirty="0">
                <a:solidFill>
                  <a:srgbClr val="00B050"/>
                </a:solidFill>
              </a:rPr>
              <a:t>умова</a:t>
            </a:r>
            <a:r>
              <a:rPr lang="en-US" altLang="ru-RU" sz="3000" b="1" dirty="0">
                <a:solidFill>
                  <a:srgbClr val="0070C0"/>
                </a:solidFill>
              </a:rPr>
              <a:t>:</a:t>
            </a:r>
            <a:endParaRPr lang="ru-RU" altLang="ru-RU" sz="3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3000" b="1" dirty="0">
                <a:solidFill>
                  <a:srgbClr val="0070C0"/>
                </a:solidFill>
              </a:rPr>
              <a:t>		</a:t>
            </a:r>
            <a:r>
              <a:rPr lang="ru-RU" altLang="ru-RU" sz="3000" b="1" dirty="0">
                <a:solidFill>
                  <a:srgbClr val="C00000"/>
                </a:solidFill>
              </a:rPr>
              <a:t>інструкція</a:t>
            </a:r>
            <a:endParaRPr lang="ru-RU" altLang="ru-RU" sz="30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500" dirty="0"/>
              <a:t>У цьому випадку умова - це вираз, який дає в результаті значення логічного типу. Якщо умова буде істинною, то інструкція виконається. Якщо хибна - інструкція буде пропущена.</a:t>
            </a:r>
            <a:endParaRPr lang="ru-RU" altLang="ru-RU" sz="2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Умовний оператор if</a:t>
            </a:r>
            <a:endParaRPr lang="ru-RU" altLang="ru-RU" dirty="0"/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>
          <a:xfrm>
            <a:off x="609600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dirty="0"/>
              <a:t>Оператор if є основним оператором вибору в </a:t>
            </a:r>
            <a:r>
              <a:rPr lang="en-US" altLang="ru-RU" dirty="0"/>
              <a:t>Python</a:t>
            </a:r>
            <a:r>
              <a:rPr lang="ru-RU" altLang="ru-RU" dirty="0"/>
              <a:t> і дозволяє вибірково змінювати хід виконання програми - і, мабуть, це одна з основних відмінностей між програмуванням і простими обчисленнями.</a:t>
            </a:r>
            <a:endParaRPr lang="ru-RU" altLang="ru-RU" dirty="0"/>
          </a:p>
          <a:p>
            <a:pPr marL="0" indent="0">
              <a:buNone/>
            </a:pPr>
            <a:r>
              <a:rPr lang="ru-RU" altLang="ru-RU" b="1" dirty="0"/>
              <a:t>if умова</a:t>
            </a:r>
            <a:r>
              <a:rPr lang="en-US" altLang="ru-RU" b="1" dirty="0"/>
              <a:t>:</a:t>
            </a:r>
            <a:endParaRPr lang="ru-RU" altLang="ru-RU" b="1" dirty="0"/>
          </a:p>
          <a:p>
            <a:pPr marL="0" indent="0">
              <a:buNone/>
            </a:pPr>
            <a:r>
              <a:rPr lang="ru-RU" altLang="en-US" b="1" dirty="0"/>
              <a:t>	</a:t>
            </a:r>
            <a:r>
              <a:rPr lang="ru-RU" altLang="ru-RU" b="1" dirty="0"/>
              <a:t>оператор // якщо умова істинна, то </a:t>
            </a:r>
            <a:r>
              <a:rPr lang="ru-RU" altLang="en-US" b="1" dirty="0"/>
              <a:t>			   </a:t>
            </a:r>
            <a:r>
              <a:rPr lang="ru-RU" altLang="ru-RU" b="1" dirty="0"/>
              <a:t>оператор відпрацює</a:t>
            </a:r>
            <a:endParaRPr lang="ru-RU" altLang="ru-RU" b="1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Конструкція if - else</a:t>
            </a:r>
            <a:endParaRPr lang="ru-RU" altLang="ru-RU" dirty="0"/>
          </a:p>
        </p:txBody>
      </p:sp>
      <p:sp>
        <p:nvSpPr>
          <p:cNvPr id="19458" name="Объект 2"/>
          <p:cNvSpPr>
            <a:spLocks noGrp="1"/>
          </p:cNvSpPr>
          <p:nvPr>
            <p:ph idx="1"/>
          </p:nvPr>
        </p:nvSpPr>
        <p:spPr>
          <a:xfrm>
            <a:off x="463550" y="1385888"/>
            <a:ext cx="81407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000" dirty="0"/>
              <a:t>Коли необхідно забезпечити реакцію на хибність умови, застосовується конструкція if-else. Загальний синтаксис:</a:t>
            </a:r>
            <a:endParaRPr lang="ru-RU" altLang="ru-RU" sz="2000" dirty="0"/>
          </a:p>
          <a:p>
            <a:pPr marL="0" indent="0"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if </a:t>
            </a:r>
            <a:r>
              <a:rPr lang="ru-RU" altLang="ru-RU" sz="2400" b="1" dirty="0">
                <a:solidFill>
                  <a:srgbClr val="00B050"/>
                </a:solidFill>
              </a:rPr>
              <a:t>умова</a:t>
            </a:r>
            <a:r>
              <a:rPr lang="en-US" altLang="ru-RU" sz="2400" b="1" dirty="0">
                <a:solidFill>
                  <a:srgbClr val="0070C0"/>
                </a:solidFill>
              </a:rPr>
              <a:t>:</a:t>
            </a:r>
            <a:endParaRPr lang="ru-RU" alt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	</a:t>
            </a:r>
            <a:r>
              <a:rPr lang="ru-RU" altLang="ru-RU" sz="2400" b="1" dirty="0">
                <a:solidFill>
                  <a:srgbClr val="C00000"/>
                </a:solidFill>
              </a:rPr>
              <a:t>інструкція1</a:t>
            </a:r>
            <a:endParaRPr lang="ru-RU" altLang="ru-RU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else</a:t>
            </a:r>
            <a:r>
              <a:rPr lang="en-US" altLang="ru-RU" sz="2400" b="1" dirty="0">
                <a:solidFill>
                  <a:srgbClr val="0070C0"/>
                </a:solidFill>
              </a:rPr>
              <a:t>:</a:t>
            </a:r>
            <a:endParaRPr lang="ru-RU" alt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400" b="1" dirty="0">
                <a:solidFill>
                  <a:srgbClr val="0070C0"/>
                </a:solidFill>
              </a:rPr>
              <a:t>	</a:t>
            </a:r>
            <a:r>
              <a:rPr lang="ru-RU" altLang="ru-RU" sz="2400" b="1" dirty="0">
                <a:solidFill>
                  <a:srgbClr val="C00000"/>
                </a:solidFill>
              </a:rPr>
              <a:t>інструкція2</a:t>
            </a:r>
            <a:endParaRPr lang="ru-RU" altLang="ru-RU" sz="24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000" dirty="0"/>
              <a:t>У цьому випадку, якщо умова буде істинною - буде виконано тільки інструкцію1, а потім виконання коду продовжиться з інструкцій, які написані після if-else. Якщо умова буде хибною, буде виконано тільки інструкцію2. Якщо необхідно виконати кілька інструкцій у тілі if або else застосовується складова інструкція: if (умова) { інструкція1; інструкція2; }</a:t>
            </a:r>
            <a:endParaRPr lang="ru-RU" altLang="ru-RU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Блок-схема if - else</a:t>
            </a:r>
            <a:endParaRPr lang="ru-RU" altLang="ru-RU" dirty="0"/>
          </a:p>
        </p:txBody>
      </p:sp>
      <p:sp>
        <p:nvSpPr>
          <p:cNvPr id="21507" name="AutoShape 6" descr="http://www.cyberforum.ru/attachments/30531d1274295184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2" name="Picture 1" descr="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581150"/>
            <a:ext cx="8805545" cy="4225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Драбинка іфів</a:t>
            </a:r>
            <a:endParaRPr lang="ru-RU" altLang="ru-RU" dirty="0"/>
          </a:p>
        </p:txBody>
      </p:sp>
      <p:sp>
        <p:nvSpPr>
          <p:cNvPr id="24578" name="Объект 2"/>
          <p:cNvSpPr>
            <a:spLocks noGrp="1"/>
          </p:cNvSpPr>
          <p:nvPr>
            <p:ph idx="1"/>
          </p:nvPr>
        </p:nvSpPr>
        <p:spPr>
          <a:xfrm>
            <a:off x="395288" y="1341438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100" dirty="0"/>
              <a:t>Коли необхідно вибрати один варіант із більш ніж двох, застосовується конструкція if-elif-else. Загальний синтаксис:</a:t>
            </a:r>
            <a:endParaRPr lang="ru-RU" altLang="ru-RU" sz="2100" dirty="0"/>
          </a:p>
          <a:p>
            <a:pPr marL="0" indent="45720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if </a:t>
            </a:r>
            <a:r>
              <a:rPr lang="ru-RU" altLang="ru-RU" sz="2100" b="1" dirty="0">
                <a:solidFill>
                  <a:srgbClr val="00B050"/>
                </a:solidFill>
              </a:rPr>
              <a:t>умова1</a:t>
            </a:r>
            <a:r>
              <a:rPr lang="ru-RU" altLang="ru-RU" sz="2100" b="1" dirty="0">
                <a:solidFill>
                  <a:srgbClr val="0070C0"/>
                </a:solidFill>
              </a:rPr>
              <a:t>: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   		 </a:t>
            </a:r>
            <a:r>
              <a:rPr lang="ru-RU" altLang="ru-RU" sz="2100" b="1" dirty="0">
                <a:solidFill>
                  <a:srgbClr val="C00000"/>
                </a:solidFill>
              </a:rPr>
              <a:t>інструкція1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45720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elif </a:t>
            </a:r>
            <a:r>
              <a:rPr lang="ru-RU" altLang="ru-RU" sz="2100" b="1" dirty="0">
                <a:solidFill>
                  <a:srgbClr val="00B050"/>
                </a:solidFill>
              </a:rPr>
              <a:t>умова2</a:t>
            </a:r>
            <a:r>
              <a:rPr lang="ru-RU" altLang="ru-RU" sz="2100" b="1" dirty="0">
                <a:solidFill>
                  <a:srgbClr val="0070C0"/>
                </a:solidFill>
              </a:rPr>
              <a:t>: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   		</a:t>
            </a:r>
            <a:r>
              <a:rPr lang="ru-RU" altLang="ru-RU" sz="2100" b="1" dirty="0">
                <a:solidFill>
                  <a:srgbClr val="C00000"/>
                </a:solidFill>
              </a:rPr>
              <a:t> інструкція2</a:t>
            </a:r>
            <a:endParaRPr lang="ru-RU" altLang="ru-RU" sz="21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 </a:t>
            </a:r>
            <a:r>
              <a:rPr lang="ru-RU" altLang="ru-RU" sz="2100" b="1" dirty="0">
                <a:solidFill>
                  <a:schemeClr val="tx1"/>
                </a:solidFill>
              </a:rPr>
              <a:t>	...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45720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elif </a:t>
            </a:r>
            <a:r>
              <a:rPr lang="ru-RU" altLang="ru-RU" sz="2100" b="1" dirty="0">
                <a:solidFill>
                  <a:srgbClr val="00B050"/>
                </a:solidFill>
              </a:rPr>
              <a:t>умоваN</a:t>
            </a:r>
            <a:r>
              <a:rPr lang="ru-RU" altLang="ru-RU" sz="2100" b="1" dirty="0">
                <a:solidFill>
                  <a:srgbClr val="0070C0"/>
                </a:solidFill>
              </a:rPr>
              <a:t>: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   		</a:t>
            </a:r>
            <a:r>
              <a:rPr lang="ru-RU" altLang="ru-RU" sz="2100" b="1" dirty="0">
                <a:solidFill>
                  <a:srgbClr val="C00000"/>
                </a:solidFill>
              </a:rPr>
              <a:t>інструкціяN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45720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else:</a:t>
            </a:r>
            <a:endParaRPr lang="ru-RU" altLang="ru-RU" sz="21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ru-RU" altLang="ru-RU" sz="2100" b="1" dirty="0">
                <a:solidFill>
                  <a:srgbClr val="0070C0"/>
                </a:solidFill>
              </a:rPr>
              <a:t>    		</a:t>
            </a:r>
            <a:r>
              <a:rPr lang="ru-RU" altLang="ru-RU" sz="2100" b="1" dirty="0">
                <a:solidFill>
                  <a:srgbClr val="C00000"/>
                </a:solidFill>
              </a:rPr>
              <a:t>інструкціяЗаЗамовчуванням</a:t>
            </a:r>
            <a:endParaRPr lang="ru-RU" altLang="ru-RU" sz="21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Контрольні питання</a:t>
            </a:r>
            <a:endParaRPr lang="ru-RU" altLang="ru-RU" dirty="0"/>
          </a:p>
        </p:txBody>
      </p:sp>
      <p:sp>
        <p:nvSpPr>
          <p:cNvPr id="5122" name="Объект 2"/>
          <p:cNvSpPr>
            <a:spLocks noGrp="1"/>
          </p:cNvSpPr>
          <p:nvPr>
            <p:ph idx="1"/>
          </p:nvPr>
        </p:nvSpPr>
        <p:spPr>
          <a:xfrm>
            <a:off x="566420" y="1403985"/>
            <a:ext cx="7921625" cy="4416425"/>
          </a:xfrm>
        </p:spPr>
        <p:txBody>
          <a:bodyPr vert="horz" wrap="square" lIns="91440" tIns="45720" rIns="91440" bIns="45720" anchor="t" anchorCtr="0"/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Із чого складається алфавіт мови </a:t>
            </a:r>
            <a:r>
              <a:rPr lang="en-US" altLang="ru-RU" sz="2100" dirty="0"/>
              <a:t>Python</a:t>
            </a:r>
            <a:r>
              <a:rPr lang="ru-RU" altLang="en-US" sz="2100" dirty="0"/>
              <a:t>?</a:t>
            </a:r>
            <a:r>
              <a:rPr lang="en-US" altLang="ru-RU" sz="2100" dirty="0"/>
              <a:t> </a:t>
            </a:r>
            <a:endParaRPr lang="en-US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Що таке лексема? Класи лексем</a:t>
            </a:r>
            <a:endParaRPr lang="ru-RU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Що таке ідентифікатор? Правила</a:t>
            </a:r>
            <a:r>
              <a:rPr lang="en-US" altLang="ru-RU" sz="2100" dirty="0"/>
              <a:t> </a:t>
            </a: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їх </a:t>
            </a:r>
            <a:r>
              <a:rPr lang="ru-RU" altLang="ru-RU" sz="2100" dirty="0"/>
              <a:t>створення</a:t>
            </a:r>
            <a:endParaRPr lang="ru-RU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Що таке ключове слово?</a:t>
            </a:r>
            <a:endParaRPr lang="ru-RU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Що таке літерал?</a:t>
            </a:r>
            <a:endParaRPr lang="ru-RU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100" dirty="0"/>
              <a:t>Що таке оператор? Групи операторів</a:t>
            </a:r>
            <a:endParaRPr lang="ru-RU" altLang="ru-RU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Що таке вираз?</a:t>
            </a:r>
            <a:endParaRPr lang="ru-RU" sz="21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Що таке змінна </a:t>
            </a:r>
            <a:r>
              <a:rPr lang="en-US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/</a:t>
            </a: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 константа?</a:t>
            </a:r>
            <a:endParaRPr lang="ru-RU" sz="21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Групи типів даних</a:t>
            </a:r>
            <a:endParaRPr lang="ru-RU" sz="21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Назвіть відомі вам типи даних</a:t>
            </a:r>
            <a:endParaRPr lang="ru-RU" sz="2100" kern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2100" kern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На що впливає тип даних?</a:t>
            </a:r>
            <a:endParaRPr kumimoji="0" lang="ru-RU" sz="21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altLang="ru-RU" sz="21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Принцип роботи драбинки</a:t>
            </a:r>
            <a:endParaRPr lang="ru-RU" altLang="ru-RU" dirty="0"/>
          </a:p>
        </p:txBody>
      </p:sp>
      <p:sp>
        <p:nvSpPr>
          <p:cNvPr id="25602" name="Объект 2"/>
          <p:cNvSpPr>
            <a:spLocks noGrp="1"/>
          </p:cNvSpPr>
          <p:nvPr>
            <p:ph idx="1"/>
          </p:nvPr>
        </p:nvSpPr>
        <p:spPr>
          <a:xfrm>
            <a:off x="609600" y="1484313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dirty="0"/>
              <a:t>Умови перевірятимуться по черзі доти, доки не буде знайдено істину, або доки виконання не дійде до else. Якщо істинну умову знайдено - перевірки припиняються, виконується зазначена інструкція, а виконання коду продовжується з коду, який написаний далі за if-elif-else.</a:t>
            </a:r>
            <a:endParaRPr lang="ru-RU" alt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Ланцюжок операторів if-else-if</a:t>
            </a:r>
            <a:endParaRPr lang="ru-RU" altLang="ru-RU" dirty="0"/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3000" dirty="0"/>
              <a:t>Умовні вирази оцінюються зверху вниз. Щойно знайдено умову, яка набуває значення true, виконується асоційований із цією умовою оператор, а інша частина ланцюжка пропускається. Якщо жодна з умов не приймає значення true, то виконується останній оператор else, який можна розглядати як оператор за замовчуванням.</a:t>
            </a:r>
            <a:endParaRPr lang="ru-RU" altLang="ru-RU" sz="30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Блок-схема if - </a:t>
            </a:r>
            <a:r>
              <a:rPr lang="en-US" altLang="ru-RU" dirty="0"/>
              <a:t>elif - </a:t>
            </a:r>
            <a:r>
              <a:rPr lang="ru-RU" altLang="ru-RU" dirty="0"/>
              <a:t>else</a:t>
            </a:r>
            <a:endParaRPr lang="ru-RU" altLang="ru-RU" dirty="0"/>
          </a:p>
        </p:txBody>
      </p:sp>
      <p:sp>
        <p:nvSpPr>
          <p:cNvPr id="21507" name="AutoShape 6" descr="http://www.cyberforum.ru/attachments/30531d1274295184"/>
          <p:cNvSpPr>
            <a:spLocks noChangeAspect="1"/>
          </p:cNvSpPr>
          <p:nvPr/>
        </p:nvSpPr>
        <p:spPr>
          <a:xfrm>
            <a:off x="155575" y="-144462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3" name="Picture 2" descr="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0965" y="1584325"/>
            <a:ext cx="6169025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на </a:t>
            </a:r>
            <a:r>
              <a:rPr lang="en-US" altLang="ru-RU" dirty="0"/>
              <a:t>if - elif - else</a:t>
            </a:r>
            <a:endParaRPr lang="en-US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Снимок экрана 2024-11-11 1353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6700" y="1089025"/>
            <a:ext cx="8495030" cy="572643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4400" dirty="0"/>
              <a:t>Тернарний оператор</a:t>
            </a:r>
            <a:endParaRPr lang="ru-RU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defRPr/>
            </a:pPr>
            <a:r>
              <a:rPr kumimoji="0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Python тернарний оператор (або умовний вираз) використовується для короткої запису умовних конструкцій виду if-else. Він дозволяє вибрати одне з двох значень залежно від умови. Синтаксис тернарного оператора такий:</a:t>
            </a:r>
            <a:endParaRPr kumimoji="0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defRPr/>
            </a:pP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 = 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value1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else 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endParaRPr kumimoji="0" sz="2400" b="1" i="0" u="none" strike="noStrike" kern="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defRPr/>
            </a:pP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condition </a:t>
            </a:r>
            <a:r>
              <a:rPr kumimoji="0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це умова, яка перевіряється</a:t>
            </a:r>
            <a:endParaRPr kumimoji="0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defRPr/>
            </a:pP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e1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значення, яке присвоюється змінній, якщо умова істинна</a:t>
            </a:r>
            <a:endParaRPr kumimoji="0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defRPr/>
            </a:pP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</a:t>
            </a:r>
            <a:r>
              <a:rPr kumimoji="0" 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sz="24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— значення, яке присвоюється змінній, якщо умова хибна</a:t>
            </a:r>
            <a:endParaRPr kumimoji="0" sz="24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35645" cy="911225"/>
          </a:xfrm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Приклад на</a:t>
            </a:r>
            <a:r>
              <a:rPr lang="en-US" altLang="ru-RU" dirty="0"/>
              <a:t> </a:t>
            </a:r>
            <a:r>
              <a:rPr lang="ru-RU" altLang="ru-RU" dirty="0"/>
              <a:t>тернарний оператор</a:t>
            </a:r>
            <a:endParaRPr lang="ru-RU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Снимок экрана 2024-11-11 1401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2230" y="1501140"/>
            <a:ext cx="9230995" cy="45694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3100" dirty="0"/>
              <a:t>Оператор множинного вибору </a:t>
            </a:r>
            <a:r>
              <a:rPr lang="en-US" altLang="ru-RU" sz="3100" dirty="0"/>
              <a:t>match</a:t>
            </a:r>
            <a:endParaRPr lang="en-US" altLang="ru-RU" sz="3100" dirty="0"/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altLang="ru-RU" dirty="0"/>
              <a:t>В Python конструкція </a:t>
            </a:r>
            <a:r>
              <a:rPr altLang="ru-RU" b="1" dirty="0"/>
              <a:t>match-case</a:t>
            </a:r>
            <a:r>
              <a:rPr altLang="ru-RU" dirty="0"/>
              <a:t> була введена в версії 3.10 </a:t>
            </a:r>
            <a:r>
              <a:rPr lang="ru-RU" dirty="0"/>
              <a:t>(з жовтня 2021 року) </a:t>
            </a:r>
            <a:r>
              <a:rPr altLang="ru-RU" dirty="0"/>
              <a:t>і є покращеною версією оператора switch, який існує в інших мовах програмування. Вона дозволяє перевіряти значення змінної на відповідність кільком шаблонам (патернам) і виконувати дії в залежності від того, який патерн був знайдений.</a:t>
            </a:r>
            <a:endParaRPr altLang="ru-RU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Синтаксис </a:t>
            </a:r>
            <a:r>
              <a:rPr lang="en-US" altLang="ru-RU" dirty="0"/>
              <a:t>match-case</a:t>
            </a:r>
            <a:endParaRPr lang="en-US" altLang="ru-RU" dirty="0"/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609600" y="145732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800" dirty="0">
                <a:solidFill>
                  <a:srgbClr val="0070C0"/>
                </a:solidFill>
              </a:rPr>
              <a:t>match </a:t>
            </a:r>
            <a:r>
              <a:rPr lang="ru-RU" altLang="ru-RU" sz="2800" dirty="0"/>
              <a:t>variable:</a:t>
            </a: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    </a:t>
            </a:r>
            <a:r>
              <a:rPr lang="ru-RU" altLang="ru-RU" sz="2800" dirty="0">
                <a:solidFill>
                  <a:srgbClr val="0070C0"/>
                </a:solidFill>
              </a:rPr>
              <a:t>case </a:t>
            </a:r>
            <a:r>
              <a:rPr lang="ru-RU" altLang="ru-RU" sz="2800" dirty="0"/>
              <a:t>pattern1:</a:t>
            </a: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       </a:t>
            </a:r>
            <a:r>
              <a:rPr lang="ru-RU" altLang="ru-RU" sz="2800" dirty="0">
                <a:solidFill>
                  <a:srgbClr val="C00000"/>
                </a:solidFill>
              </a:rPr>
              <a:t> # дії, якщо variable відповідає шаблону1</a:t>
            </a:r>
            <a:endParaRPr lang="ru-RU" altLang="ru-RU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altLang="ru-RU" sz="2800" dirty="0"/>
              <a:t>    </a:t>
            </a:r>
            <a:r>
              <a:rPr lang="ru-RU" altLang="ru-RU" sz="2800" dirty="0">
                <a:solidFill>
                  <a:srgbClr val="0070C0"/>
                </a:solidFill>
              </a:rPr>
              <a:t>case </a:t>
            </a:r>
            <a:r>
              <a:rPr lang="ru-RU" altLang="ru-RU" sz="2800" dirty="0"/>
              <a:t>pattern2:</a:t>
            </a: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    </a:t>
            </a:r>
            <a:r>
              <a:rPr lang="ru-RU" altLang="ru-RU" sz="2800" dirty="0">
                <a:solidFill>
                  <a:srgbClr val="C00000"/>
                </a:solidFill>
              </a:rPr>
              <a:t>    # дії, якщо variable відповідає шаблону2</a:t>
            </a:r>
            <a:endParaRPr lang="ru-RU" altLang="ru-RU" sz="28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ru-RU" altLang="ru-RU" sz="2800" dirty="0"/>
              <a:t>    </a:t>
            </a:r>
            <a:r>
              <a:rPr lang="ru-RU" altLang="ru-RU" sz="2800" dirty="0">
                <a:solidFill>
                  <a:srgbClr val="0070C0"/>
                </a:solidFill>
              </a:rPr>
              <a:t>case </a:t>
            </a:r>
            <a:r>
              <a:rPr lang="ru-RU" altLang="ru-RU" sz="2800" dirty="0"/>
              <a:t>_:</a:t>
            </a:r>
            <a:endParaRPr lang="ru-RU" altLang="ru-RU" sz="2800" dirty="0"/>
          </a:p>
          <a:p>
            <a:pPr marL="0" indent="0">
              <a:buNone/>
            </a:pPr>
            <a:r>
              <a:rPr lang="ru-RU" altLang="ru-RU" sz="2800" dirty="0"/>
              <a:t>     </a:t>
            </a:r>
            <a:r>
              <a:rPr lang="ru-RU" altLang="ru-RU" sz="2800" dirty="0">
                <a:solidFill>
                  <a:srgbClr val="C00000"/>
                </a:solidFill>
              </a:rPr>
              <a:t>   # дії, якщо жоден з патернів не підходить</a:t>
            </a:r>
            <a:endParaRPr lang="ru-RU" altLang="ru-RU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35645" cy="911225"/>
          </a:xfrm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Приклад </a:t>
            </a:r>
            <a:r>
              <a:rPr lang="en-US" dirty="0"/>
              <a:t>match-case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Снимок экрана 2024-11-11 142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8600" y="1050925"/>
            <a:ext cx="619125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35645" cy="911225"/>
          </a:xfrm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Приклад </a:t>
            </a:r>
            <a:r>
              <a:rPr lang="en-US" dirty="0"/>
              <a:t>match-case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Снимок экрана 2024-11-11 1423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5045" y="1178560"/>
            <a:ext cx="4628515" cy="57162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Перетворення типів</a:t>
            </a:r>
            <a:endParaRPr lang="ru-RU" alt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Python перетворення типів — це процес зміни значення однієї змінної з одного типу даних в інший. Це може бути зроблено явним чином (через вбудовані функції) або неявним (автоматично, коли Python сам вирішує, як працювати з різними типами).</a:t>
            </a:r>
            <a:endParaRPr kumimoji="0" lang="ru-RU" sz="25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 діапазоном значень, що містяться,</a:t>
            </a:r>
            <a:endParaRPr kumimoji="0" lang="ru-RU" sz="25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перетворення тип</a:t>
            </a:r>
            <a:r>
              <a:rPr kumimoji="0" lang="en-US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ru-RU" sz="250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в можна розділити на дві групи:</a:t>
            </a:r>
            <a:endParaRPr kumimoji="0" lang="ru-RU" sz="250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Звужувальне</a:t>
            </a:r>
            <a:endParaRPr kumimoji="0" lang="ru-RU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Розширювальне</a:t>
            </a:r>
            <a:endParaRPr kumimoji="0" lang="ru-RU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title"/>
          </p:nvPr>
        </p:nvSpPr>
        <p:spPr>
          <a:xfrm>
            <a:off x="195580" y="228600"/>
            <a:ext cx="8335645" cy="911225"/>
          </a:xfrm>
        </p:spPr>
        <p:txBody>
          <a:bodyPr vert="horz" wrap="square" lIns="91440" tIns="45720" rIns="91440" bIns="45720" anchor="ctr" anchorCtr="0"/>
          <a:p>
            <a:r>
              <a:rPr lang="ru-RU" altLang="ru-RU" dirty="0"/>
              <a:t>Приклад </a:t>
            </a:r>
            <a:r>
              <a:rPr lang="en-US" dirty="0"/>
              <a:t>match-case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80820"/>
            <a:ext cx="7921625" cy="453580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Снимок экрана 2024-11-11 1426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42110" y="1133475"/>
            <a:ext cx="5495925" cy="567118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dirty="0"/>
              <a:t>Особливост</a:t>
            </a:r>
            <a:r>
              <a:rPr lang="en-US" dirty="0"/>
              <a:t>i match-case</a:t>
            </a:r>
            <a:endParaRPr lang="ru-RU" dirty="0"/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609600" y="1457325"/>
            <a:ext cx="7924800" cy="4419600"/>
          </a:xfrm>
        </p:spPr>
        <p:txBody>
          <a:bodyPr vert="horz" wrap="square" lIns="91440" tIns="45720" rIns="91440" bIns="45720" anchor="t" anchorCtr="0"/>
          <a:p>
            <a:pPr>
              <a:buFont typeface="Arial" panose="020B0604020202020204" pitchFamily="34" charset="0"/>
              <a:buChar char="•"/>
            </a:pPr>
            <a:r>
              <a:rPr lang="ru-RU" altLang="ru-RU" sz="2300" dirty="0"/>
              <a:t>match-case працює за принципом першого патерна, що п</a:t>
            </a:r>
            <a:r>
              <a:rPr lang="en-US" altLang="ru-RU" sz="2300" dirty="0"/>
              <a:t>i</a:t>
            </a:r>
            <a:r>
              <a:rPr lang="ru-RU" altLang="ru-RU" sz="2300" dirty="0"/>
              <a:t>д</a:t>
            </a:r>
            <a:r>
              <a:rPr lang="en-US" altLang="ru-RU" sz="2300" dirty="0"/>
              <a:t>i</a:t>
            </a:r>
            <a:r>
              <a:rPr lang="ru-RU" altLang="ru-RU" sz="2300" dirty="0"/>
              <a:t>йшов. Як тільки знайдено підходящий випадок, виконання відповідного блоку коду завершується. Якщо підходить кілька патернів, то код виконується тільки для першого знайденого патерна</a:t>
            </a:r>
            <a:endParaRPr lang="ru-RU" altLang="ru-RU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300" dirty="0">
                <a:sym typeface="+mn-ea"/>
              </a:rPr>
              <a:t>У Python не можна визначити два однакових патерна в одній конструкції match-case</a:t>
            </a:r>
            <a:endParaRPr lang="ru-RU" altLang="ru-RU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300" dirty="0"/>
              <a:t>У Python патерни в match-case можуть бути складними: це можуть бути не тільки константн</a:t>
            </a:r>
            <a:r>
              <a:rPr lang="en-US" altLang="ru-RU" sz="2300" dirty="0"/>
              <a:t>i</a:t>
            </a:r>
            <a:r>
              <a:rPr lang="ru-RU" altLang="ru-RU" sz="2300" dirty="0"/>
              <a:t> значення, але й зм</a:t>
            </a:r>
            <a:r>
              <a:rPr lang="en-US" altLang="ru-RU" sz="2300" dirty="0"/>
              <a:t>i</a:t>
            </a:r>
            <a:r>
              <a:rPr lang="ru-RU" altLang="ru-RU" sz="2300" dirty="0"/>
              <a:t>нн</a:t>
            </a:r>
            <a:r>
              <a:rPr lang="en-US" altLang="ru-RU" sz="2300" dirty="0"/>
              <a:t>i</a:t>
            </a:r>
            <a:r>
              <a:rPr lang="ru-RU" altLang="ru-RU" sz="2300" dirty="0"/>
              <a:t>, кортежі, списки, словники, типи даних, а також більш складні вирази, такі як перевірка умов через if у case</a:t>
            </a:r>
            <a:endParaRPr lang="ru-RU" altLang="ru-RU" sz="23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Випадкові числа</a:t>
            </a:r>
            <a:endParaRPr lang="ru-RU" altLang="ru-RU" dirty="0"/>
          </a:p>
        </p:txBody>
      </p:sp>
      <p:sp>
        <p:nvSpPr>
          <p:cNvPr id="34818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dirty="0"/>
              <a:t>Генератор псевдовипадкових чисел - це алгоритм, що породжує послідовність чисел, елементи якої майже незалежні один від одного і зазвичай підпорядковуються рівномірному розподілу. Сфера застосування ВЧ досить широка - від імітаційного моделювання до криптографії.</a:t>
            </a:r>
            <a:endParaRPr lang="ru-RU" altLang="ru-RU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Джерела справжніх ВЧ</a:t>
            </a:r>
            <a:endParaRPr lang="ru-RU" altLang="ru-RU" dirty="0"/>
          </a:p>
        </p:txBody>
      </p:sp>
      <p:sp>
        <p:nvSpPr>
          <p:cNvPr id="35842" name="Объект 2"/>
          <p:cNvSpPr>
            <a:spLocks noGrp="1"/>
          </p:cNvSpPr>
          <p:nvPr>
            <p:ph idx="1"/>
          </p:nvPr>
        </p:nvSpPr>
        <p:spPr>
          <a:xfrm>
            <a:off x="609600" y="1412875"/>
            <a:ext cx="7924800" cy="4419600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dirty="0"/>
              <a:t>Джерела справжніх випадкових чисел знайти дуже важко. Фізичні шуми, такі, як детектори подій іонізуючої радіації або космічне випромінювання, цілком згодяться в ролі таких джерел. Однак застосовуються подібні пристрої в додатках мережевої безпеки вкрай рідко. </a:t>
            </a:r>
            <a:endParaRPr lang="ru-RU" altLang="ru-RU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3000" dirty="0"/>
              <a:t>Джерела ентропії (непередбачуваності)</a:t>
            </a:r>
            <a:endParaRPr lang="ru-RU" altLang="ru-RU" sz="3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8013" y="1412875"/>
            <a:ext cx="7924800" cy="4419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Генератори випадкових чисел для своєї роботи зазвичай використовують: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Лічильник тактів процесора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Поточний час, розмір жорсткого диска, розмір вільної пам'яті, номер процесу та ім'я комп'ютера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Шуми струмів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kumimoji="0" lang="ru-RU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https://www.youtube.com/watch?v=1cUUfMeOijg (теплий ламповий спосіб)</a:t>
            </a:r>
            <a:endParaRPr kumimoji="0" lang="ru-RU" sz="3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Як отримати ВЧ у </a:t>
            </a:r>
            <a:r>
              <a:rPr lang="en-US" altLang="ru-RU" dirty="0"/>
              <a:t>Python</a:t>
            </a:r>
            <a:endParaRPr lang="en-US" altLang="ru-RU" dirty="0"/>
          </a:p>
        </p:txBody>
      </p:sp>
      <p:sp>
        <p:nvSpPr>
          <p:cNvPr id="37890" name="Объект 2"/>
          <p:cNvSpPr>
            <a:spLocks noGrp="1"/>
          </p:cNvSpPr>
          <p:nvPr>
            <p:ph idx="1"/>
          </p:nvPr>
        </p:nvSpPr>
        <p:spPr>
          <a:xfrm>
            <a:off x="463550" y="1457325"/>
            <a:ext cx="8140700" cy="4419600"/>
          </a:xfrm>
        </p:spPr>
        <p:txBody>
          <a:bodyPr vert="horz" wrap="square" lIns="91440" tIns="45720" rIns="91440" bIns="45720" anchor="t" anchorCtr="0"/>
          <a:p>
            <a:endParaRPr lang="ru-RU" altLang="ru-RU" sz="3000" dirty="0"/>
          </a:p>
        </p:txBody>
      </p:sp>
      <p:pic>
        <p:nvPicPr>
          <p:cNvPr id="2" name="Picture 1" descr="Снимок экрана 2024-11-11 144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" y="1403985"/>
            <a:ext cx="8696325" cy="56578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Практика</a:t>
            </a:r>
            <a:endParaRPr lang="ru-RU" altLang="ru-RU" dirty="0"/>
          </a:p>
        </p:txBody>
      </p:sp>
      <p:sp>
        <p:nvSpPr>
          <p:cNvPr id="38914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/>
              <a:t>Загадати випадковий вік від 16 до 70 років</a:t>
            </a:r>
            <a:endParaRPr lang="ru-RU" alt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/>
              <a:t>Загадати випадкову температуру повітря від -30 до +42</a:t>
            </a:r>
            <a:endParaRPr lang="ru-RU" alt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/>
              <a:t>Загадати випадкову гральну карту</a:t>
            </a:r>
            <a:endParaRPr lang="ru-RU" alt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/>
              <a:t>Загадати випадковий час доби</a:t>
            </a:r>
            <a:endParaRPr lang="ru-RU" alt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altLang="ru-RU" sz="2800" dirty="0"/>
              <a:t>Загадати випадков</a:t>
            </a:r>
            <a:r>
              <a:rPr lang="en-US" altLang="ru-RU" sz="2800" dirty="0"/>
              <a:t>i </a:t>
            </a:r>
            <a:r>
              <a:rPr lang="ru-RU" altLang="ru-RU" sz="2800" dirty="0"/>
              <a:t>погодн</a:t>
            </a:r>
            <a:r>
              <a:rPr lang="en-US" altLang="ru-RU" sz="2800" dirty="0"/>
              <a:t>i</a:t>
            </a:r>
            <a:r>
              <a:rPr lang="ru-RU" altLang="ru-RU" sz="2800" dirty="0"/>
              <a:t> умови</a:t>
            </a:r>
            <a:endParaRPr lang="ru-RU" altLang="ru-RU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Text Box 73728"/>
          <p:cNvSpPr txBox="1"/>
          <p:nvPr/>
        </p:nvSpPr>
        <p:spPr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ru-RU" altLang="x-none" sz="4200" dirty="0" err="1">
                <a:solidFill>
                  <a:srgbClr val="FFFFFF"/>
                </a:solidFill>
                <a:latin typeface="Arial" panose="020B0604020202020204" pitchFamily="34" charset="0"/>
              </a:rPr>
              <a:t>Домашнє завдання</a:t>
            </a:r>
            <a:endParaRPr lang="ru-RU" altLang="x-none" sz="4200" dirty="0" err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49507" name="Text Box 73729"/>
          <p:cNvSpPr txBox="1"/>
          <p:nvPr/>
        </p:nvSpPr>
        <p:spPr>
          <a:xfrm>
            <a:off x="395288" y="1385888"/>
            <a:ext cx="8353425" cy="4419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Виконати завдання на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conditions 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із вордівського файлу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Бажано вс</a:t>
            </a:r>
            <a:r>
              <a:rPr lang="en-US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24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задач</a:t>
            </a:r>
            <a:r>
              <a:rPr lang="en-US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але вистачить 12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Прочитати</a:t>
            </a:r>
            <a:r>
              <a:rPr lang="en-US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12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-ту</a:t>
            </a:r>
            <a:r>
              <a:rPr lang="ru-RU" altLang="x-none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главу книги Марка Лутца</a:t>
            </a:r>
            <a:endParaRPr lang="ru-RU" altLang="x-none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39725" indent="-339725" defTabSz="457200">
              <a:spcBef>
                <a:spcPts val="450"/>
              </a:spcBef>
              <a:buClr>
                <a:srgbClr val="996666"/>
              </a:buClr>
              <a:buSzPct val="80000"/>
              <a:buFont typeface="Wingdings" panose="05000000000000000000" pitchFamily="2" charset="2"/>
              <a:buChar char="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Вс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 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файли з ДЗ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 викласти в публічний репозиторій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uk-UA" altLang="ru-RU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посилання 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над</a:t>
            </a:r>
            <a:r>
              <a:rPr lang="en-US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ru-RU" altLang="en-US" sz="2200" b="1" dirty="0" err="1">
                <a:solidFill>
                  <a:srgbClr val="000000"/>
                </a:solidFill>
                <a:latin typeface="Arial" panose="020B0604020202020204" pitchFamily="34" charset="0"/>
              </a:rPr>
              <a:t>слати на майстат</a:t>
            </a:r>
            <a:endParaRPr lang="ru-RU" altLang="en-US" sz="2200" b="1" dirty="0" err="1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Звужувальне перетворення</a:t>
            </a:r>
            <a:endParaRPr lang="ru-RU" altLang="ru-RU" dirty="0"/>
          </a:p>
        </p:txBody>
      </p:sp>
      <p:sp>
        <p:nvSpPr>
          <p:cNvPr id="11266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altLang="ru-RU" sz="2500" dirty="0"/>
              <a:t>Це перетворення з більшого типу в менший. Python дозволяє перетворювати числа з типів з більшою точністю або більшого діапазону в типи з меншим діапазоном, але це </a:t>
            </a:r>
            <a:r>
              <a:rPr lang="ru-RU" altLang="ru-RU" sz="2500" b="1" dirty="0"/>
              <a:t>може призвести до втрати точності або даних</a:t>
            </a:r>
            <a:r>
              <a:rPr lang="ru-RU" altLang="ru-RU" sz="2500" dirty="0"/>
              <a:t>.</a:t>
            </a:r>
            <a:endParaRPr lang="ru-RU" altLang="ru-RU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500" dirty="0"/>
              <a:t>float → int: Перетворення числа з плаваючою комою в ціле число призведе до відкидання дробової частини</a:t>
            </a:r>
            <a:endParaRPr lang="ru-RU" altLang="ru-RU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altLang="ru-RU" sz="2500" dirty="0"/>
              <a:t>int → bool: Перетворення будь-якого числа в булевий тип дає False, якщо число нульове, і True в іншому випадку</a:t>
            </a:r>
            <a:endParaRPr lang="ru-RU" altLang="ru-RU" sz="2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звуж. перетворення</a:t>
            </a:r>
            <a:endParaRPr lang="ru-RU" altLang="ru-RU" dirty="0"/>
          </a:p>
        </p:txBody>
      </p:sp>
      <p:sp>
        <p:nvSpPr>
          <p:cNvPr id="11266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sz="2500" dirty="0"/>
          </a:p>
        </p:txBody>
      </p:sp>
      <p:pic>
        <p:nvPicPr>
          <p:cNvPr id="2" name="Picture 1" descr="Снимок экрана 2024-11-11 1303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493520"/>
            <a:ext cx="8869680" cy="45256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sz="4000" dirty="0"/>
              <a:t>Розширювальне перетворення</a:t>
            </a:r>
            <a:endParaRPr lang="ru-RU" altLang="ru-RU" sz="4000" dirty="0"/>
          </a:p>
        </p:txBody>
      </p:sp>
      <p:sp>
        <p:nvSpPr>
          <p:cNvPr id="12290" name="Объект 2"/>
          <p:cNvSpPr>
            <a:spLocks noGrp="1"/>
          </p:cNvSpPr>
          <p:nvPr>
            <p:ph idx="1"/>
          </p:nvPr>
        </p:nvSpPr>
        <p:spPr>
          <a:xfrm>
            <a:off x="521970" y="1493520"/>
            <a:ext cx="7921625" cy="4416425"/>
          </a:xfrm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ru-RU" sz="2400" dirty="0"/>
              <a:t>Це п</a:t>
            </a:r>
            <a:r>
              <a:rPr altLang="ru-RU" sz="2400" dirty="0"/>
              <a:t>еретворення з меншого типу в більший: Python підтримує перетворення з типів з меншим діапазоном у типи з більшим діапазоном без втрати точності, оскільки Python використовує довільно великий тип для цілих чисел (int може </a:t>
            </a:r>
            <a:r>
              <a:rPr lang="ru-RU" altLang="ru-RU" sz="2400" dirty="0"/>
              <a:t>м</a:t>
            </a:r>
            <a:r>
              <a:rPr lang="en-US" altLang="ru-RU" sz="2400" dirty="0"/>
              <a:t>i</a:t>
            </a:r>
            <a:r>
              <a:rPr lang="ru-RU" altLang="ru-RU" sz="2400" dirty="0"/>
              <a:t>стити дуже велик</a:t>
            </a:r>
            <a:r>
              <a:rPr lang="en-US" altLang="ru-RU" sz="2400" dirty="0"/>
              <a:t>i</a:t>
            </a:r>
            <a:r>
              <a:rPr lang="ru-RU" altLang="ru-RU" sz="2400" dirty="0"/>
              <a:t> значення</a:t>
            </a:r>
            <a:r>
              <a:rPr altLang="ru-RU" sz="2400" dirty="0"/>
              <a:t>) і високоточний тип для чисел з плаваючою комою.</a:t>
            </a:r>
            <a:endParaRPr alt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400" dirty="0"/>
              <a:t>int → float: Це розширювальне перетворення, оскільки число цілого типу може бути представлене як число з плаваючою комою без втрати точності</a:t>
            </a:r>
            <a:endParaRPr alt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altLang="ru-RU" sz="2400" dirty="0"/>
              <a:t>int → long (в Python 3 long об'єднаний з int, тому в Python 3 просто є тип int без обмеження на розмір)</a:t>
            </a:r>
            <a:endParaRPr altLang="ru-RU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Приклад розш. перетворення</a:t>
            </a:r>
            <a:endParaRPr lang="ru-RU" altLang="ru-RU" dirty="0"/>
          </a:p>
        </p:txBody>
      </p:sp>
      <p:sp>
        <p:nvSpPr>
          <p:cNvPr id="11266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>
              <a:buNone/>
            </a:pPr>
            <a:endParaRPr lang="ru-RU" altLang="ru-RU" sz="2500" dirty="0"/>
          </a:p>
        </p:txBody>
      </p:sp>
      <p:pic>
        <p:nvPicPr>
          <p:cNvPr id="3" name="Picture 2" descr="Снимок экрана 2024-11-11 1307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655" y="1673860"/>
            <a:ext cx="88106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Заголовок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ru-RU" altLang="ru-RU" dirty="0"/>
              <a:t>Неявне перетворення</a:t>
            </a:r>
            <a:endParaRPr lang="ru-RU" alt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За способом здійснення перетворення, незалежно від напряму, воно може бути:</a:t>
            </a:r>
            <a:endParaRPr kumimoji="0" lang="ru-RU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kumimoji="0" lang="ru-RU" sz="25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Неявне </a:t>
            </a: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відбувається автоматично без втручання програміста, іншими словами, ми нічого не робимо для того, щоб воно відбулося</a:t>
            </a:r>
            <a:endParaRPr kumimoji="0" lang="ru-RU" sz="25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ru-RU" altLang="ru-RU" sz="2500" b="1" dirty="0">
                <a:sym typeface="+mn-ea"/>
              </a:rPr>
              <a:t>Явне </a:t>
            </a:r>
            <a:r>
              <a:rPr lang="ru-RU" altLang="ru-RU" sz="2500" dirty="0">
                <a:sym typeface="+mn-ea"/>
              </a:rPr>
              <a:t>перетворення (друга назва - приведення типів) - проводиться програмістом, тоді, коли це необхідно</a:t>
            </a:r>
            <a:r>
              <a:rPr lang="ru-RU" sz="2500" dirty="0">
                <a:sym typeface="+mn-ea"/>
              </a:rPr>
              <a:t>, наприклад:</a:t>
            </a:r>
            <a:endParaRPr lang="ru-RU" sz="2500" dirty="0">
              <a:sym typeface="+mn-ea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ru-RU" altLang="ru-RU" sz="2500" b="1" dirty="0"/>
              <a:t>s = "123"</a:t>
            </a:r>
            <a:endParaRPr lang="ru-RU" altLang="ru-RU" sz="2500" b="1" dirty="0"/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ru-RU" altLang="ru-RU" sz="2500" b="1" dirty="0"/>
              <a:t>number = int(s) </a:t>
            </a:r>
            <a:endParaRPr kumimoji="0" lang="ru-RU" sz="25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10145</Words>
  <Application>WPS Presentation</Application>
  <PresentationFormat/>
  <Paragraphs>257</Paragraphs>
  <Slides>47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7" baseType="lpstr">
      <vt:lpstr>Arial</vt:lpstr>
      <vt:lpstr>SimSun</vt:lpstr>
      <vt:lpstr>Wingdings</vt:lpstr>
      <vt:lpstr>Times New Roman</vt:lpstr>
      <vt:lpstr>Microsoft YaHei</vt:lpstr>
      <vt:lpstr>Arial Black</vt:lpstr>
      <vt:lpstr>Arial Unicode MS</vt:lpstr>
      <vt:lpstr>Arial Unicode MS</vt:lpstr>
      <vt:lpstr/>
      <vt:lpstr/>
      <vt:lpstr>PowerPoint 演示文稿</vt:lpstr>
      <vt:lpstr>PowerPoint 演示文稿</vt:lpstr>
      <vt:lpstr>Контрольні питання</vt:lpstr>
      <vt:lpstr>Перетворення типів</vt:lpstr>
      <vt:lpstr>Звужувальне перетворення</vt:lpstr>
      <vt:lpstr>Приклад звуж. перетворення</vt:lpstr>
      <vt:lpstr>Розширювальне перетворення</vt:lpstr>
      <vt:lpstr>Приклад розш. перетворення</vt:lpstr>
      <vt:lpstr>Неявне перетворення</vt:lpstr>
      <vt:lpstr>Приклад неявн. перетворення</vt:lpstr>
      <vt:lpstr>Неявне перетворення типів</vt:lpstr>
      <vt:lpstr>Ділення за модулем ( % )</vt:lpstr>
      <vt:lpstr>Ділення за модулем ( % )</vt:lpstr>
      <vt:lpstr>Навіщо ділити за модулем</vt:lpstr>
      <vt:lpstr>Приклад використання %</vt:lpstr>
      <vt:lpstr>Оператори порівняння</vt:lpstr>
      <vt:lpstr>Логічні оператори</vt:lpstr>
      <vt:lpstr>Логічні оператори</vt:lpstr>
      <vt:lpstr>Таблиця результатів застосування логічних операцій</vt:lpstr>
      <vt:lpstr>Приклад на NOT</vt:lpstr>
      <vt:lpstr>Приклад на AND</vt:lpstr>
      <vt:lpstr>Приклад на OR</vt:lpstr>
      <vt:lpstr>Поняття інструкції</vt:lpstr>
      <vt:lpstr>Складна інструкція (блок)</vt:lpstr>
      <vt:lpstr>Умовна інструкція</vt:lpstr>
      <vt:lpstr>Умовний оператор if</vt:lpstr>
      <vt:lpstr>Конструкція if - else</vt:lpstr>
      <vt:lpstr>Блок-схема if - else</vt:lpstr>
      <vt:lpstr>Драбинка іфів</vt:lpstr>
      <vt:lpstr>Принцип роботи драбинки</vt:lpstr>
      <vt:lpstr>Ланцюжок операторів if-else-if</vt:lpstr>
      <vt:lpstr>Блок-схема if - elif - else</vt:lpstr>
      <vt:lpstr>Приклад на if - elif - else</vt:lpstr>
      <vt:lpstr>Тернарний оператор</vt:lpstr>
      <vt:lpstr>Приклад на тернарний оператор</vt:lpstr>
      <vt:lpstr>Оператор множинного вибору match</vt:lpstr>
      <vt:lpstr>Синтаксис match-case</vt:lpstr>
      <vt:lpstr>Приклад match-case</vt:lpstr>
      <vt:lpstr>Приклад match-case</vt:lpstr>
      <vt:lpstr>Приклад match-case</vt:lpstr>
      <vt:lpstr>Особливостi match-case</vt:lpstr>
      <vt:lpstr>Випадкові числа</vt:lpstr>
      <vt:lpstr>Джерела справжніх ВЧ</vt:lpstr>
      <vt:lpstr>Джерела ентропії (непередбачуваності)</vt:lpstr>
      <vt:lpstr>Як отримати ВЧ у Python</vt:lpstr>
      <vt:lpstr>Практика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Александр Загор�</cp:lastModifiedBy>
  <cp:revision>14</cp:revision>
  <dcterms:created xsi:type="dcterms:W3CDTF">2005-09-22T16:26:00Z</dcterms:created>
  <dcterms:modified xsi:type="dcterms:W3CDTF">2024-12-07T12:30:38Z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F22F1189AEEE438287263304A0CCCF2C_12</vt:lpwstr>
  </property>
  <property fmtid="{D5CDD505-2E9C-101B-9397-08002B2CF9AE}" pid="3" name="KSOProductBuildVer">
    <vt:lpwstr>1033-12.2.0.19307</vt:lpwstr>
  </property>
</Properties>
</file>